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9"/>
  </p:notesMasterIdLst>
  <p:handoutMasterIdLst>
    <p:handoutMasterId r:id="rId30"/>
  </p:handoutMasterIdLst>
  <p:sldIdLst>
    <p:sldId id="540" r:id="rId2"/>
    <p:sldId id="322" r:id="rId3"/>
    <p:sldId id="680" r:id="rId4"/>
    <p:sldId id="679" r:id="rId5"/>
    <p:sldId id="681" r:id="rId6"/>
    <p:sldId id="381" r:id="rId7"/>
    <p:sldId id="380" r:id="rId8"/>
    <p:sldId id="683" r:id="rId9"/>
    <p:sldId id="398" r:id="rId10"/>
    <p:sldId id="684" r:id="rId11"/>
    <p:sldId id="685" r:id="rId12"/>
    <p:sldId id="686" r:id="rId13"/>
    <p:sldId id="479" r:id="rId14"/>
    <p:sldId id="687" r:id="rId15"/>
    <p:sldId id="688" r:id="rId16"/>
    <p:sldId id="349" r:id="rId17"/>
    <p:sldId id="689" r:id="rId18"/>
    <p:sldId id="690" r:id="rId19"/>
    <p:sldId id="691" r:id="rId20"/>
    <p:sldId id="692" r:id="rId21"/>
    <p:sldId id="693" r:id="rId22"/>
    <p:sldId id="694" r:id="rId23"/>
    <p:sldId id="695" r:id="rId24"/>
    <p:sldId id="696" r:id="rId25"/>
    <p:sldId id="697" r:id="rId26"/>
    <p:sldId id="699" r:id="rId27"/>
    <p:sldId id="401"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8" autoAdjust="0"/>
    <p:restoredTop sz="94136" autoAdjust="0"/>
  </p:normalViewPr>
  <p:slideViewPr>
    <p:cSldViewPr snapToGrid="0" snapToObjects="1">
      <p:cViewPr varScale="1">
        <p:scale>
          <a:sx n="105" d="100"/>
          <a:sy n="105" d="100"/>
        </p:scale>
        <p:origin x="1696" y="192"/>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10/18/18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10/18/18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gnso.icann.org/sites/default/files/file/field-file-attach/temp-spec-gtld-rd-epdp-19jul18-en.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Talking points:</a:t>
            </a:r>
          </a:p>
          <a:p>
            <a:pPr marL="171450" indent="-171450">
              <a:buFont typeface="Arial" panose="020B0604020202020204" pitchFamily="34" charset="0"/>
              <a:buChar char="•"/>
            </a:pPr>
            <a:r>
              <a:rPr lang="en-US" sz="1200" dirty="0"/>
              <a:t>The adoption of the Temporary Specification triggered an obligation on the GNSO Council to undertake a policy development process to confirm, or not, the Temporary Specification as Consensus Policy within 12 months of the Board’s adoption of the Temporary Specification. </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Given the time constraints, the GNSO Council agreed that the Expedited Policy Development Process (EPDP) provides the best opportunity to meet this timeline.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sz="1200" dirty="0"/>
              <a:t>The proposed scope of the EPDP Team’s efforts includes confirming, or not, the Temporary Specification as Consensus Policy by 25 May 2019 (the date the Temporary Specification will expire).</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The proposed scope also includes discussion of a standardized access model to nonpublic registration data; however, the discussion of a standardized access model will occur only after the EPDP Team has comprehensively answered a series of “gating questions”, which are specified in the </a:t>
            </a:r>
            <a:r>
              <a:rPr lang="en-US" sz="1200" dirty="0">
                <a:hlinkClick r:id="rId3"/>
              </a:rPr>
              <a:t>EPDP Team’s Charter</a:t>
            </a:r>
            <a:r>
              <a:rPr lang="en-US" sz="1200" dirty="0"/>
              <a:t>. </a:t>
            </a:r>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r>
              <a:rPr lang="en-US" sz="1200" dirty="0"/>
              <a:t>Topics not included in the Temporary Specification are out of scope for this EPDP.</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2818422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fontAlgn="base">
              <a:buFont typeface="Arial" panose="020B0604020202020204" pitchFamily="34" charset="0"/>
              <a:buNone/>
            </a:pPr>
            <a:r>
              <a:rPr lang="en-US" sz="1600" dirty="0"/>
              <a:t>Talking points:</a:t>
            </a:r>
          </a:p>
          <a:p>
            <a:pPr marL="285750" marR="0" lvl="0" indent="-285750" algn="l" defTabSz="4572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sz="1600" dirty="0"/>
              <a:t>1 Independent Chair (neutral, not counted as part of EPDP Team membership/participants</a:t>
            </a:r>
          </a:p>
          <a:p>
            <a:pPr marL="285750" indent="-285750" fontAlgn="base">
              <a:buFont typeface="Arial" panose="020B0604020202020204" pitchFamily="34" charset="0"/>
              <a:buChar char="•"/>
            </a:pPr>
            <a:r>
              <a:rPr lang="en-US" sz="1600" dirty="0"/>
              <a:t>GNSO Members are appointed by GNSO Stakeholder Groups (SG).</a:t>
            </a:r>
          </a:p>
          <a:p>
            <a:pPr marL="742950" lvl="1" indent="-285750" fontAlgn="base">
              <a:buFont typeface="Arial" panose="020B0604020202020204" pitchFamily="34" charset="0"/>
              <a:buChar char="•"/>
            </a:pPr>
            <a:r>
              <a:rPr lang="en-US" sz="1600" dirty="0"/>
              <a:t>Each Contracted Party House Stakeholder Group (Registries SG and Registrars SG) was invited to appoint up to 3 Members + 3 Alternates, </a:t>
            </a:r>
          </a:p>
          <a:p>
            <a:pPr marL="742950" lvl="1" indent="-285750" fontAlgn="base">
              <a:buFont typeface="Arial" panose="020B0604020202020204" pitchFamily="34" charset="0"/>
              <a:buChar char="•"/>
            </a:pPr>
            <a:r>
              <a:rPr lang="en-US" sz="1600" dirty="0"/>
              <a:t>Each Non-Contracted Party House SG, namely the Commercial Stakeholder Group and the Non-Commercial Stakeholder Group, was invited to appoint 6 Members + 3 Alternates (for the Commercial Stakeholder Group this is further broken down to 2 Members + 1 Alternate per Constituency). </a:t>
            </a:r>
          </a:p>
          <a:p>
            <a:pPr marL="285750" lvl="0" indent="-285750" fontAlgn="base">
              <a:buFont typeface="Arial" panose="020B0604020202020204" pitchFamily="34" charset="0"/>
              <a:buChar char="•"/>
            </a:pPr>
            <a:r>
              <a:rPr lang="en-US" sz="1600" dirty="0"/>
              <a:t>The ALAC, SSAC, RSSAC and </a:t>
            </a:r>
            <a:r>
              <a:rPr lang="en-US" sz="1600" dirty="0" err="1"/>
              <a:t>ccNSO</a:t>
            </a:r>
            <a:r>
              <a:rPr lang="en-US" sz="1600" dirty="0"/>
              <a:t> were invited to appoint 2 members + 2 Alternates</a:t>
            </a:r>
          </a:p>
          <a:p>
            <a:pPr marL="742950" lvl="1" indent="-285750" fontAlgn="base">
              <a:buFont typeface="Arial" panose="020B0604020202020204" pitchFamily="34" charset="0"/>
              <a:buChar char="•"/>
            </a:pPr>
            <a:r>
              <a:rPr lang="en-US" sz="1600" dirty="0"/>
              <a:t>Both the RSSAC and CCNSO chose not to provide members to the EPDP and will only provide input to the process as they see fit.</a:t>
            </a:r>
          </a:p>
          <a:p>
            <a:pPr marL="285750" lvl="0" indent="-285750" fontAlgn="base">
              <a:buFont typeface="Arial" panose="020B0604020202020204" pitchFamily="34" charset="0"/>
              <a:buChar char="•"/>
            </a:pPr>
            <a:r>
              <a:rPr lang="en-US" sz="1600" dirty="0"/>
              <a:t>The GAC was invited to appoint 3 members + 3 Alternates</a:t>
            </a:r>
          </a:p>
          <a:p>
            <a:pPr marL="285750" lvl="0" indent="-285750" fontAlgn="base">
              <a:buFont typeface="Arial" panose="020B0604020202020204" pitchFamily="34" charset="0"/>
              <a:buChar char="•"/>
            </a:pPr>
            <a:r>
              <a:rPr lang="en-US" sz="1600" dirty="0"/>
              <a:t>2 ICANN Staff Liaisons (one from Legal, one from GDD)</a:t>
            </a:r>
          </a:p>
          <a:p>
            <a:pPr marL="285750" lvl="0" indent="-285750" fontAlgn="base">
              <a:buFont typeface="Arial" panose="020B0604020202020204" pitchFamily="34" charset="0"/>
              <a:buChar char="•"/>
            </a:pPr>
            <a:r>
              <a:rPr lang="en-US" sz="1600" dirty="0"/>
              <a:t>2 ICANN Board Liaisons</a:t>
            </a:r>
          </a:p>
          <a:p>
            <a:pPr marL="285750" lvl="0" indent="-285750" fontAlgn="base">
              <a:buFont typeface="Arial" panose="020B0604020202020204" pitchFamily="34" charset="0"/>
              <a:buChar char="•"/>
            </a:pPr>
            <a:r>
              <a:rPr lang="en-US" sz="1600" dirty="0"/>
              <a:t>1 GNSO Council Liaison</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291715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t>Summarize the three main points of your</a:t>
            </a:r>
            <a:r>
              <a:rPr lang="en-US" baseline="0" dirty="0"/>
              <a:t> presentation here.</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12</a:t>
            </a:fld>
            <a:endParaRPr lang="en-US"/>
          </a:p>
        </p:txBody>
      </p:sp>
    </p:spTree>
    <p:extLst>
      <p:ext uri="{BB962C8B-B14F-4D97-AF65-F5344CB8AC3E}">
        <p14:creationId xmlns:p14="http://schemas.microsoft.com/office/powerpoint/2010/main" val="36589569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9988902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To adjust the length and width of the arrow, click on the arrow, grab a corner, and lengthen or shorten, depending on your preference.  </a:t>
            </a:r>
          </a:p>
          <a:p>
            <a:endParaRPr lang="en-US" baseline="0" dirty="0"/>
          </a:p>
          <a:p>
            <a:r>
              <a:rPr lang="en-US" baseline="0" dirty="0"/>
              <a:t>To add a bubble, click on the bubble, ensure it is fully highlighted, COPY and PASTE.  Then drag the bubble to your preferred placement.  </a:t>
            </a:r>
          </a:p>
          <a:p>
            <a:endParaRPr lang="en-US" baseline="0" dirty="0"/>
          </a:p>
          <a:p>
            <a:r>
              <a:rPr lang="en-US" baseline="0" dirty="0"/>
              <a:t>To delete a bubble, click on the bubble, ensuring it is highlighted and click DELETE.  If you make a mistake, go to your top bar on PP and click EDIT, UNDO</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24</a:t>
            </a:fld>
            <a:endParaRPr lang="en-US"/>
          </a:p>
        </p:txBody>
      </p:sp>
    </p:spTree>
    <p:extLst>
      <p:ext uri="{BB962C8B-B14F-4D97-AF65-F5344CB8AC3E}">
        <p14:creationId xmlns:p14="http://schemas.microsoft.com/office/powerpoint/2010/main" val="3125255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dirty="0"/>
              <a:t>Talking points: </a:t>
            </a:r>
          </a:p>
          <a:p>
            <a:pPr marL="171450" indent="-171450">
              <a:buFont typeface="Arial" panose="020B0604020202020204" pitchFamily="34" charset="0"/>
              <a:buChar char="•"/>
            </a:pPr>
            <a:r>
              <a:rPr lang="en-US" sz="1200" dirty="0"/>
              <a:t>Individuals may still participate as observers, even if they are not official members of the EPDP. </a:t>
            </a:r>
          </a:p>
          <a:p>
            <a:pPr marL="171450" indent="-171450">
              <a:buFont typeface="Arial" panose="020B0604020202020204" pitchFamily="34" charset="0"/>
              <a:buChar char="•"/>
            </a:pPr>
            <a:r>
              <a:rPr lang="en-US" sz="1200" dirty="0"/>
              <a:t>Observers may subscribe to the mailing list, and follow along on the audio-cast of all meetings (if so desired).</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Source Sans Pro"/>
              </a:rPr>
              <a:t>If you would like to observe the EPDP, you can do so as a mailing list observer, or a public consultation respondent.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330164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19729714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51.tif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hyperlink" Target="https://www.icann.org/news/announcement-2018-07-19-en" TargetMode="External"/><Relationship Id="rId7" Type="http://schemas.openxmlformats.org/officeDocument/2006/relationships/image" Target="../media/image54.emf"/><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hyperlink" Target="https://community.icann.org/x/IYEpBQ" TargetMode="External"/><Relationship Id="rId5" Type="http://schemas.openxmlformats.org/officeDocument/2006/relationships/image" Target="../media/image53.tiff"/><Relationship Id="rId10" Type="http://schemas.openxmlformats.org/officeDocument/2006/relationships/image" Target="../media/image57.emf"/><Relationship Id="rId4" Type="http://schemas.openxmlformats.org/officeDocument/2006/relationships/image" Target="../media/image52.png"/><Relationship Id="rId9" Type="http://schemas.openxmlformats.org/officeDocument/2006/relationships/image" Target="../media/image56.emf"/></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gnso.icann.org/sites/default/files/file/field-file-attach/temp-spec-gtld-rd-epdp-19jul18-en.pdf"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28.emf"/></Relationships>
</file>

<file path=ppt/slides/_rels/slide5.xml.rels><?xml version="1.0" encoding="UTF-8" standalone="yes"?>
<Relationships xmlns="http://schemas.openxmlformats.org/package/2006/relationships"><Relationship Id="rId8" Type="http://schemas.openxmlformats.org/officeDocument/2006/relationships/image" Target="../media/image36.emf"/><Relationship Id="rId13" Type="http://schemas.openxmlformats.org/officeDocument/2006/relationships/image" Target="../media/image41.emf"/><Relationship Id="rId18" Type="http://schemas.openxmlformats.org/officeDocument/2006/relationships/image" Target="../media/image46.emf"/><Relationship Id="rId3" Type="http://schemas.openxmlformats.org/officeDocument/2006/relationships/image" Target="../media/image31.emf"/><Relationship Id="rId7" Type="http://schemas.openxmlformats.org/officeDocument/2006/relationships/image" Target="../media/image35.emf"/><Relationship Id="rId12" Type="http://schemas.openxmlformats.org/officeDocument/2006/relationships/image" Target="../media/image40.emf"/><Relationship Id="rId17" Type="http://schemas.openxmlformats.org/officeDocument/2006/relationships/image" Target="../media/image45.emf"/><Relationship Id="rId2" Type="http://schemas.openxmlformats.org/officeDocument/2006/relationships/notesSlide" Target="../notesSlides/notesSlide3.xml"/><Relationship Id="rId16" Type="http://schemas.openxmlformats.org/officeDocument/2006/relationships/image" Target="../media/image44.emf"/><Relationship Id="rId20" Type="http://schemas.openxmlformats.org/officeDocument/2006/relationships/image" Target="../media/image48.emf"/><Relationship Id="rId1" Type="http://schemas.openxmlformats.org/officeDocument/2006/relationships/slideLayout" Target="../slideLayouts/slideLayout1.xml"/><Relationship Id="rId6" Type="http://schemas.openxmlformats.org/officeDocument/2006/relationships/image" Target="../media/image34.emf"/><Relationship Id="rId11" Type="http://schemas.openxmlformats.org/officeDocument/2006/relationships/image" Target="../media/image39.emf"/><Relationship Id="rId5" Type="http://schemas.openxmlformats.org/officeDocument/2006/relationships/image" Target="../media/image33.emf"/><Relationship Id="rId15" Type="http://schemas.openxmlformats.org/officeDocument/2006/relationships/image" Target="../media/image43.emf"/><Relationship Id="rId10" Type="http://schemas.openxmlformats.org/officeDocument/2006/relationships/image" Target="../media/image38.emf"/><Relationship Id="rId19" Type="http://schemas.openxmlformats.org/officeDocument/2006/relationships/image" Target="../media/image47.emf"/><Relationship Id="rId4" Type="http://schemas.openxmlformats.org/officeDocument/2006/relationships/image" Target="../media/image32.emf"/><Relationship Id="rId9" Type="http://schemas.openxmlformats.org/officeDocument/2006/relationships/image" Target="../media/image37.emf"/><Relationship Id="rId14" Type="http://schemas.openxmlformats.org/officeDocument/2006/relationships/image" Target="../media/image42.emf"/></Relationships>
</file>

<file path=ppt/slides/_rels/slide6.xml.rels><?xml version="1.0" encoding="UTF-8" standalone="yes"?>
<Relationships xmlns="http://schemas.openxmlformats.org/package/2006/relationships"><Relationship Id="rId2" Type="http://schemas.openxmlformats.org/officeDocument/2006/relationships/image" Target="../media/image49.tif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0.tif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Expedited Policy Development Process on the Temporary Specification for gTLD Registration Data</a:t>
            </a:r>
          </a:p>
        </p:txBody>
      </p:sp>
      <p:sp>
        <p:nvSpPr>
          <p:cNvPr id="4" name="Text Placeholder 3"/>
          <p:cNvSpPr>
            <a:spLocks noGrp="1"/>
          </p:cNvSpPr>
          <p:nvPr>
            <p:ph type="body" sz="quarter" idx="11"/>
          </p:nvPr>
        </p:nvSpPr>
        <p:spPr/>
        <p:txBody>
          <a:bodyPr>
            <a:normAutofit lnSpcReduction="10000"/>
          </a:bodyPr>
          <a:lstStyle/>
          <a:p>
            <a:r>
              <a:rPr lang="en-US" dirty="0"/>
              <a:t>ICANN63</a:t>
            </a:r>
          </a:p>
        </p:txBody>
      </p:sp>
      <p:sp>
        <p:nvSpPr>
          <p:cNvPr id="5" name="Text Placeholder 4"/>
          <p:cNvSpPr>
            <a:spLocks noGrp="1"/>
          </p:cNvSpPr>
          <p:nvPr>
            <p:ph type="body" sz="quarter" idx="12"/>
          </p:nvPr>
        </p:nvSpPr>
        <p:spPr/>
        <p:txBody>
          <a:bodyPr/>
          <a:lstStyle/>
          <a:p>
            <a:r>
              <a:rPr lang="en-US" dirty="0"/>
              <a:t>22 October 2018</a:t>
            </a:r>
          </a:p>
        </p:txBody>
      </p:sp>
      <p:sp>
        <p:nvSpPr>
          <p:cNvPr id="6" name="Text Placeholder 5"/>
          <p:cNvSpPr>
            <a:spLocks noGrp="1"/>
          </p:cNvSpPr>
          <p:nvPr>
            <p:ph type="body" sz="quarter" idx="13"/>
          </p:nvPr>
        </p:nvSpPr>
        <p:spPr/>
        <p:txBody>
          <a:bodyPr/>
          <a:lstStyle/>
          <a:p>
            <a:r>
              <a:rPr lang="en-US" dirty="0"/>
              <a:t>High Interest Topic Session</a:t>
            </a:r>
          </a:p>
        </p:txBody>
      </p:sp>
    </p:spTree>
    <p:extLst>
      <p:ext uri="{BB962C8B-B14F-4D97-AF65-F5344CB8AC3E}">
        <p14:creationId xmlns:p14="http://schemas.microsoft.com/office/powerpoint/2010/main" val="33115750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Purposes for Processing Data</a:t>
            </a:r>
          </a:p>
        </p:txBody>
      </p:sp>
    </p:spTree>
    <p:extLst>
      <p:ext uri="{BB962C8B-B14F-4D97-AF65-F5344CB8AC3E}">
        <p14:creationId xmlns:p14="http://schemas.microsoft.com/office/powerpoint/2010/main" val="30960510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cs typeface="Arial"/>
              </a:rPr>
              <a:t>&amp;</a:t>
            </a:r>
            <a:endParaRPr lang="en-US" sz="1700" b="1" dirty="0">
              <a:solidFill>
                <a:schemeClr val="accent4"/>
              </a:solidFill>
              <a:cs typeface="Arial"/>
            </a:endParaRPr>
          </a:p>
        </p:txBody>
      </p:sp>
      <p:sp>
        <p:nvSpPr>
          <p:cNvPr id="8" name="Text Placeholder 32"/>
          <p:cNvSpPr txBox="1">
            <a:spLocks/>
          </p:cNvSpPr>
          <p:nvPr/>
        </p:nvSpPr>
        <p:spPr bwMode="auto">
          <a:xfrm>
            <a:off x="451556" y="2920911"/>
            <a:ext cx="3654778"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lgn="ctr" eaLnBrk="1" hangingPunct="1">
              <a:buFont typeface="Arial" panose="020B0604020202020204" pitchFamily="34" charset="0"/>
              <a:buChar char="•"/>
            </a:pPr>
            <a:r>
              <a:rPr lang="en-US" dirty="0">
                <a:solidFill>
                  <a:srgbClr val="0A344E"/>
                </a:solidFill>
                <a:latin typeface="+mn-lt"/>
                <a:cs typeface="Arial"/>
              </a:rPr>
              <a:t>Are the purposes in Temporary Specification valid and legitimate?</a:t>
            </a:r>
          </a:p>
          <a:p>
            <a:pPr marL="285750" indent="-285750" algn="ctr" eaLnBrk="1" hangingPunct="1">
              <a:buFont typeface="Arial" panose="020B0604020202020204" pitchFamily="34" charset="0"/>
              <a:buChar char="•"/>
            </a:pPr>
            <a:r>
              <a:rPr lang="en-US" dirty="0">
                <a:solidFill>
                  <a:srgbClr val="0A344E"/>
                </a:solidFill>
                <a:latin typeface="+mn-lt"/>
                <a:cs typeface="Arial"/>
              </a:rPr>
              <a:t>Do those purposes have a corresponding legal basis?</a:t>
            </a:r>
          </a:p>
          <a:p>
            <a:pPr marL="285750" indent="-285750" algn="ctr" eaLnBrk="1" hangingPunct="1">
              <a:buFont typeface="Arial" panose="020B0604020202020204" pitchFamily="34" charset="0"/>
              <a:buChar char="•"/>
            </a:pPr>
            <a:r>
              <a:rPr lang="en-US" dirty="0">
                <a:solidFill>
                  <a:srgbClr val="0A344E"/>
                </a:solidFill>
                <a:latin typeface="+mn-lt"/>
                <a:cs typeface="Arial"/>
              </a:rPr>
              <a:t>Should any of the purposes be eliminated or adjusted</a:t>
            </a:r>
          </a:p>
          <a:p>
            <a:pPr marL="285750" indent="-285750" algn="ctr" eaLnBrk="1" hangingPunct="1">
              <a:buFont typeface="Arial" panose="020B0604020202020204" pitchFamily="34" charset="0"/>
              <a:buChar char="•"/>
            </a:pPr>
            <a:r>
              <a:rPr lang="en-US" dirty="0">
                <a:solidFill>
                  <a:srgbClr val="0A344E"/>
                </a:solidFill>
                <a:latin typeface="+mn-lt"/>
                <a:cs typeface="Arial"/>
              </a:rPr>
              <a:t>Should any purposes be added?</a:t>
            </a:r>
            <a:endParaRPr lang="id-ID" dirty="0">
              <a:solidFill>
                <a:srgbClr val="0A344E"/>
              </a:solidFill>
              <a:latin typeface="+mn-lt"/>
              <a:cs typeface="Arial"/>
            </a:endParaRPr>
          </a:p>
        </p:txBody>
      </p:sp>
      <p:sp>
        <p:nvSpPr>
          <p:cNvPr id="9" name="Text Placeholder 33"/>
          <p:cNvSpPr txBox="1">
            <a:spLocks/>
          </p:cNvSpPr>
          <p:nvPr/>
        </p:nvSpPr>
        <p:spPr>
          <a:xfrm>
            <a:off x="874888" y="2345973"/>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mn-lt"/>
                <a:ea typeface="Segoe UI" panose="020B0502040204020203" pitchFamily="34" charset="0"/>
                <a:cs typeface="Arial"/>
              </a:rPr>
              <a:t>Charter Questions</a:t>
            </a:r>
          </a:p>
        </p:txBody>
      </p:sp>
      <p:sp>
        <p:nvSpPr>
          <p:cNvPr id="19" name="Text Placeholder 33"/>
          <p:cNvSpPr txBox="1">
            <a:spLocks/>
          </p:cNvSpPr>
          <p:nvPr/>
        </p:nvSpPr>
        <p:spPr>
          <a:xfrm>
            <a:off x="5418666" y="1260380"/>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latin typeface="+mn-lt"/>
                <a:ea typeface="Segoe UI" panose="020B0502040204020203" pitchFamily="34" charset="0"/>
                <a:cs typeface="Arial"/>
              </a:rPr>
              <a:t>EPDP Team Approach</a:t>
            </a:r>
          </a:p>
        </p:txBody>
      </p:sp>
      <p:sp>
        <p:nvSpPr>
          <p:cNvPr id="21" name="Text Placeholder 32"/>
          <p:cNvSpPr txBox="1">
            <a:spLocks/>
          </p:cNvSpPr>
          <p:nvPr/>
        </p:nvSpPr>
        <p:spPr bwMode="auto">
          <a:xfrm>
            <a:off x="4811889" y="1665986"/>
            <a:ext cx="4205111"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Arial" panose="020B0604020202020204" pitchFamily="34" charset="0"/>
              <a:buChar char="•"/>
            </a:pPr>
            <a:r>
              <a:rPr lang="en-US" dirty="0"/>
              <a:t>Reviewed Temporary Specification Purposes</a:t>
            </a:r>
          </a:p>
          <a:p>
            <a:pPr marL="285750" indent="-285750">
              <a:buFont typeface="Arial" panose="020B0604020202020204" pitchFamily="34" charset="0"/>
              <a:buChar char="•"/>
            </a:pPr>
            <a:r>
              <a:rPr lang="en-US" dirty="0"/>
              <a:t>Factored in GDPR requirements and EDPB Advice:</a:t>
            </a:r>
          </a:p>
          <a:p>
            <a:pPr marL="800100" lvl="1" indent="-285750">
              <a:buFont typeface="Arial" panose="020B0604020202020204" pitchFamily="34" charset="0"/>
              <a:buChar char="•"/>
            </a:pPr>
            <a:r>
              <a:rPr lang="en-US" dirty="0"/>
              <a:t>“</a:t>
            </a:r>
            <a:r>
              <a:rPr lang="en-US" sz="1600" dirty="0"/>
              <a:t>essential that a clear distinction be maintained between the different processing activities that take place in the context of WHOIS and the respective purposes pursued by the various stakeholders involved” </a:t>
            </a:r>
          </a:p>
          <a:p>
            <a:pPr marL="800100" lvl="1" indent="-285750">
              <a:buFont typeface="Arial" panose="020B0604020202020204" pitchFamily="34" charset="0"/>
              <a:buChar char="•"/>
            </a:pPr>
            <a:r>
              <a:rPr lang="en-US" sz="1600" dirty="0"/>
              <a:t>“ICANN should take care not to conflate its own purposes with the interests of third parties, nor with the lawful grounds of processing which may be applicable in a particular case“</a:t>
            </a:r>
          </a:p>
          <a:p>
            <a:pPr marL="285750" indent="-285750">
              <a:buFont typeface="Arial" panose="020B0604020202020204" pitchFamily="34" charset="0"/>
              <a:buChar char="•"/>
            </a:pPr>
            <a:r>
              <a:rPr lang="en-US" dirty="0"/>
              <a:t>Developed new / revised purposes and identified corresponding legal basis</a:t>
            </a:r>
            <a:endParaRPr lang="id-ID" dirty="0"/>
          </a:p>
        </p:txBody>
      </p:sp>
      <p:sp>
        <p:nvSpPr>
          <p:cNvPr id="11" name="Title 3">
            <a:extLst>
              <a:ext uri="{FF2B5EF4-FFF2-40B4-BE49-F238E27FC236}">
                <a16:creationId xmlns:a16="http://schemas.microsoft.com/office/drawing/2014/main" id="{09167940-B650-8048-A8AF-2021B0329B95}"/>
              </a:ext>
            </a:extLst>
          </p:cNvPr>
          <p:cNvSpPr>
            <a:spLocks noGrp="1"/>
          </p:cNvSpPr>
          <p:nvPr>
            <p:ph type="title"/>
          </p:nvPr>
        </p:nvSpPr>
        <p:spPr>
          <a:xfrm>
            <a:off x="374904" y="46179"/>
            <a:ext cx="8012951" cy="450663"/>
          </a:xfrm>
        </p:spPr>
        <p:txBody>
          <a:bodyPr/>
          <a:lstStyle/>
          <a:p>
            <a:r>
              <a:rPr lang="en-US" dirty="0"/>
              <a:t>Purposes</a:t>
            </a:r>
          </a:p>
        </p:txBody>
      </p:sp>
    </p:spTree>
    <p:extLst>
      <p:ext uri="{BB962C8B-B14F-4D97-AF65-F5344CB8AC3E}">
        <p14:creationId xmlns:p14="http://schemas.microsoft.com/office/powerpoint/2010/main" val="761211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808844" y="3804854"/>
            <a:ext cx="3485915"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cs typeface="Arial"/>
            </a:endParaRPr>
          </a:p>
        </p:txBody>
      </p:sp>
      <p:sp>
        <p:nvSpPr>
          <p:cNvPr id="13" name="Rectangle 12"/>
          <p:cNvSpPr/>
          <p:nvPr/>
        </p:nvSpPr>
        <p:spPr>
          <a:xfrm>
            <a:off x="773947" y="2313361"/>
            <a:ext cx="3485915"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cs typeface="Arial"/>
            </a:endParaRPr>
          </a:p>
        </p:txBody>
      </p:sp>
      <p:sp>
        <p:nvSpPr>
          <p:cNvPr id="16" name="Rectangle 15"/>
          <p:cNvSpPr/>
          <p:nvPr/>
        </p:nvSpPr>
        <p:spPr>
          <a:xfrm>
            <a:off x="773948" y="2313361"/>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7" name="Rectangle 16"/>
          <p:cNvSpPr/>
          <p:nvPr/>
        </p:nvSpPr>
        <p:spPr>
          <a:xfrm>
            <a:off x="773948" y="3807119"/>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 name="Rectangle 1"/>
          <p:cNvSpPr/>
          <p:nvPr/>
        </p:nvSpPr>
        <p:spPr>
          <a:xfrm>
            <a:off x="773947" y="844575"/>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5" name="Rectangle 14"/>
          <p:cNvSpPr/>
          <p:nvPr/>
        </p:nvSpPr>
        <p:spPr>
          <a:xfrm>
            <a:off x="773948" y="844575"/>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4" name="Title 3"/>
          <p:cNvSpPr>
            <a:spLocks noGrp="1"/>
          </p:cNvSpPr>
          <p:nvPr>
            <p:ph type="title"/>
          </p:nvPr>
        </p:nvSpPr>
        <p:spPr/>
        <p:txBody>
          <a:bodyPr/>
          <a:lstStyle/>
          <a:p>
            <a:r>
              <a:rPr lang="en-US" dirty="0"/>
              <a:t>Proposed Purposes (abbreviated versions)</a:t>
            </a:r>
          </a:p>
        </p:txBody>
      </p:sp>
      <p:sp>
        <p:nvSpPr>
          <p:cNvPr id="47" name="TextBox 46"/>
          <p:cNvSpPr txBox="1"/>
          <p:nvPr/>
        </p:nvSpPr>
        <p:spPr>
          <a:xfrm>
            <a:off x="1000513" y="1102902"/>
            <a:ext cx="3560646" cy="677108"/>
          </a:xfrm>
          <a:prstGeom prst="rect">
            <a:avLst/>
          </a:prstGeom>
          <a:noFill/>
        </p:spPr>
        <p:txBody>
          <a:bodyPr wrap="square" rtlCol="0">
            <a:spAutoFit/>
          </a:bodyPr>
          <a:lstStyle/>
          <a:p>
            <a:r>
              <a:rPr lang="en-US" sz="3800" b="1" dirty="0">
                <a:solidFill>
                  <a:srgbClr val="FFFFFF"/>
                </a:solidFill>
                <a:cs typeface="Arial"/>
              </a:rPr>
              <a:t>A</a:t>
            </a:r>
            <a:endParaRPr lang="en-US" sz="3800" b="1" baseline="30000" dirty="0">
              <a:solidFill>
                <a:srgbClr val="FFFFFF"/>
              </a:solidFill>
              <a:cs typeface="Arial"/>
            </a:endParaRPr>
          </a:p>
        </p:txBody>
      </p:sp>
      <p:sp>
        <p:nvSpPr>
          <p:cNvPr id="48" name="TextBox 47"/>
          <p:cNvSpPr txBox="1"/>
          <p:nvPr/>
        </p:nvSpPr>
        <p:spPr>
          <a:xfrm>
            <a:off x="1820750" y="1004735"/>
            <a:ext cx="2387642" cy="1015663"/>
          </a:xfrm>
          <a:prstGeom prst="rect">
            <a:avLst/>
          </a:prstGeom>
          <a:noFill/>
        </p:spPr>
        <p:txBody>
          <a:bodyPr wrap="square" rtlCol="0">
            <a:spAutoFit/>
          </a:bodyPr>
          <a:lstStyle/>
          <a:p>
            <a:r>
              <a:rPr lang="en-US" sz="1200" dirty="0">
                <a:solidFill>
                  <a:schemeClr val="bg1"/>
                </a:solidFill>
              </a:rPr>
              <a:t>Establish the rights of a Registered Name Holder (RNH) and ensuring that the RNH may exercise its rights in the Registered Name</a:t>
            </a:r>
          </a:p>
        </p:txBody>
      </p:sp>
      <p:sp>
        <p:nvSpPr>
          <p:cNvPr id="49" name="TextBox 48"/>
          <p:cNvSpPr txBox="1"/>
          <p:nvPr/>
        </p:nvSpPr>
        <p:spPr>
          <a:xfrm>
            <a:off x="1000513" y="2571511"/>
            <a:ext cx="3560646" cy="677108"/>
          </a:xfrm>
          <a:prstGeom prst="rect">
            <a:avLst/>
          </a:prstGeom>
          <a:noFill/>
        </p:spPr>
        <p:txBody>
          <a:bodyPr wrap="square" rtlCol="0">
            <a:spAutoFit/>
          </a:bodyPr>
          <a:lstStyle/>
          <a:p>
            <a:r>
              <a:rPr lang="en-US" sz="3800" b="1" dirty="0">
                <a:solidFill>
                  <a:srgbClr val="FFFFFF"/>
                </a:solidFill>
                <a:cs typeface="Arial"/>
              </a:rPr>
              <a:t>B</a:t>
            </a:r>
            <a:endParaRPr lang="en-US" sz="3800" b="1" baseline="30000" dirty="0">
              <a:solidFill>
                <a:srgbClr val="FFFFFF"/>
              </a:solidFill>
              <a:cs typeface="Arial"/>
            </a:endParaRPr>
          </a:p>
        </p:txBody>
      </p:sp>
      <p:sp>
        <p:nvSpPr>
          <p:cNvPr id="50" name="TextBox 49"/>
          <p:cNvSpPr txBox="1"/>
          <p:nvPr/>
        </p:nvSpPr>
        <p:spPr>
          <a:xfrm>
            <a:off x="1862982" y="2346375"/>
            <a:ext cx="2147218" cy="1200329"/>
          </a:xfrm>
          <a:prstGeom prst="rect">
            <a:avLst/>
          </a:prstGeom>
          <a:noFill/>
        </p:spPr>
        <p:txBody>
          <a:bodyPr wrap="square" rtlCol="0">
            <a:spAutoFit/>
          </a:bodyPr>
          <a:lstStyle/>
          <a:p>
            <a:r>
              <a:rPr lang="en-US" sz="1200" dirty="0">
                <a:solidFill>
                  <a:schemeClr val="bg1"/>
                </a:solidFill>
              </a:rPr>
              <a:t>Maintaining the security, stability and resiliency of the Domain Name System. This will involve the disclosure of existing registration data to legitimate third parties.</a:t>
            </a:r>
          </a:p>
        </p:txBody>
      </p:sp>
      <p:sp>
        <p:nvSpPr>
          <p:cNvPr id="51" name="TextBox 50"/>
          <p:cNvSpPr txBox="1"/>
          <p:nvPr/>
        </p:nvSpPr>
        <p:spPr>
          <a:xfrm>
            <a:off x="1000513" y="4085989"/>
            <a:ext cx="3560646" cy="677108"/>
          </a:xfrm>
          <a:prstGeom prst="rect">
            <a:avLst/>
          </a:prstGeom>
          <a:noFill/>
        </p:spPr>
        <p:txBody>
          <a:bodyPr wrap="square" rtlCol="0">
            <a:spAutoFit/>
          </a:bodyPr>
          <a:lstStyle/>
          <a:p>
            <a:r>
              <a:rPr lang="en-US" sz="3800" b="1" dirty="0">
                <a:solidFill>
                  <a:srgbClr val="FFFFFF"/>
                </a:solidFill>
                <a:cs typeface="Arial"/>
              </a:rPr>
              <a:t>C</a:t>
            </a:r>
            <a:endParaRPr lang="en-US" sz="3800" b="1" baseline="30000" dirty="0">
              <a:solidFill>
                <a:srgbClr val="FFFFFF"/>
              </a:solidFill>
              <a:cs typeface="Arial"/>
            </a:endParaRPr>
          </a:p>
        </p:txBody>
      </p:sp>
      <p:sp>
        <p:nvSpPr>
          <p:cNvPr id="52" name="TextBox 51"/>
          <p:cNvSpPr txBox="1"/>
          <p:nvPr/>
        </p:nvSpPr>
        <p:spPr>
          <a:xfrm>
            <a:off x="1849276" y="3839552"/>
            <a:ext cx="2387642" cy="1200329"/>
          </a:xfrm>
          <a:prstGeom prst="rect">
            <a:avLst/>
          </a:prstGeom>
          <a:noFill/>
        </p:spPr>
        <p:txBody>
          <a:bodyPr wrap="square" rtlCol="0">
            <a:spAutoFit/>
          </a:bodyPr>
          <a:lstStyle/>
          <a:p>
            <a:r>
              <a:rPr lang="en-US" sz="1200" dirty="0">
                <a:solidFill>
                  <a:schemeClr val="bg1"/>
                </a:solidFill>
              </a:rPr>
              <a:t>Enable communication or notification to the Registered Name Holder and/or their delegated agents  of technical and/or administrative issues with a Registered Name</a:t>
            </a:r>
          </a:p>
        </p:txBody>
      </p:sp>
      <p:sp>
        <p:nvSpPr>
          <p:cNvPr id="18" name="Rectangle 17"/>
          <p:cNvSpPr/>
          <p:nvPr/>
        </p:nvSpPr>
        <p:spPr>
          <a:xfrm>
            <a:off x="4600644" y="2308376"/>
            <a:ext cx="3485915"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cs typeface="Arial"/>
            </a:endParaRPr>
          </a:p>
        </p:txBody>
      </p:sp>
      <p:sp>
        <p:nvSpPr>
          <p:cNvPr id="19" name="Rectangle 18"/>
          <p:cNvSpPr/>
          <p:nvPr/>
        </p:nvSpPr>
        <p:spPr>
          <a:xfrm>
            <a:off x="4600644" y="896055"/>
            <a:ext cx="3485915"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cs typeface="Arial"/>
            </a:endParaRPr>
          </a:p>
        </p:txBody>
      </p:sp>
      <p:sp>
        <p:nvSpPr>
          <p:cNvPr id="20" name="Rectangle 19"/>
          <p:cNvSpPr/>
          <p:nvPr/>
        </p:nvSpPr>
        <p:spPr>
          <a:xfrm>
            <a:off x="4600644" y="889124"/>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1" name="Rectangle 20"/>
          <p:cNvSpPr/>
          <p:nvPr/>
        </p:nvSpPr>
        <p:spPr>
          <a:xfrm>
            <a:off x="4600645" y="2308376"/>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2" name="Rectangle 21"/>
          <p:cNvSpPr/>
          <p:nvPr/>
        </p:nvSpPr>
        <p:spPr>
          <a:xfrm>
            <a:off x="773947" y="5286318"/>
            <a:ext cx="3485915"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cs typeface="Arial"/>
            </a:endParaRPr>
          </a:p>
        </p:txBody>
      </p:sp>
      <p:sp>
        <p:nvSpPr>
          <p:cNvPr id="23" name="Rectangle 22"/>
          <p:cNvSpPr/>
          <p:nvPr/>
        </p:nvSpPr>
        <p:spPr>
          <a:xfrm>
            <a:off x="773948" y="5286318"/>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24" name="TextBox 23"/>
          <p:cNvSpPr txBox="1"/>
          <p:nvPr/>
        </p:nvSpPr>
        <p:spPr>
          <a:xfrm>
            <a:off x="912929" y="5563757"/>
            <a:ext cx="3560646" cy="677108"/>
          </a:xfrm>
          <a:prstGeom prst="rect">
            <a:avLst/>
          </a:prstGeom>
          <a:noFill/>
        </p:spPr>
        <p:txBody>
          <a:bodyPr wrap="square" rtlCol="0">
            <a:spAutoFit/>
          </a:bodyPr>
          <a:lstStyle/>
          <a:p>
            <a:r>
              <a:rPr lang="en-US" sz="3800" b="1" dirty="0">
                <a:solidFill>
                  <a:srgbClr val="FFFFFF"/>
                </a:solidFill>
                <a:cs typeface="Arial"/>
              </a:rPr>
              <a:t>E</a:t>
            </a:r>
            <a:endParaRPr lang="en-US" sz="3800" b="1" baseline="30000" dirty="0">
              <a:solidFill>
                <a:srgbClr val="FFFFFF"/>
              </a:solidFill>
              <a:cs typeface="Arial"/>
            </a:endParaRPr>
          </a:p>
        </p:txBody>
      </p:sp>
      <p:sp>
        <p:nvSpPr>
          <p:cNvPr id="25" name="TextBox 24"/>
          <p:cNvSpPr txBox="1"/>
          <p:nvPr/>
        </p:nvSpPr>
        <p:spPr>
          <a:xfrm>
            <a:off x="1759877" y="5351633"/>
            <a:ext cx="2377711" cy="1200329"/>
          </a:xfrm>
          <a:prstGeom prst="rect">
            <a:avLst/>
          </a:prstGeom>
          <a:noFill/>
        </p:spPr>
        <p:txBody>
          <a:bodyPr wrap="square" rtlCol="0">
            <a:spAutoFit/>
          </a:bodyPr>
          <a:lstStyle/>
          <a:p>
            <a:r>
              <a:rPr lang="en-US" sz="1200" dirty="0">
                <a:solidFill>
                  <a:schemeClr val="bg1"/>
                </a:solidFill>
              </a:rPr>
              <a:t>Provide mechanisms for safeguarding Registered Name Holders' Registration Data in the event of a business or technical failure, or other unavailability of a Registrar or Registry Operator </a:t>
            </a:r>
          </a:p>
        </p:txBody>
      </p:sp>
      <p:sp>
        <p:nvSpPr>
          <p:cNvPr id="26" name="TextBox 25"/>
          <p:cNvSpPr txBox="1"/>
          <p:nvPr/>
        </p:nvSpPr>
        <p:spPr>
          <a:xfrm>
            <a:off x="4827209" y="1147274"/>
            <a:ext cx="3560646" cy="677108"/>
          </a:xfrm>
          <a:prstGeom prst="rect">
            <a:avLst/>
          </a:prstGeom>
          <a:noFill/>
        </p:spPr>
        <p:txBody>
          <a:bodyPr wrap="square" rtlCol="0">
            <a:spAutoFit/>
          </a:bodyPr>
          <a:lstStyle/>
          <a:p>
            <a:r>
              <a:rPr lang="en-US" sz="3800" b="1" dirty="0">
                <a:solidFill>
                  <a:srgbClr val="FFFFFF"/>
                </a:solidFill>
                <a:cs typeface="Arial"/>
              </a:rPr>
              <a:t>F</a:t>
            </a:r>
            <a:endParaRPr lang="en-US" sz="3800" b="1" baseline="30000" dirty="0">
              <a:solidFill>
                <a:srgbClr val="FFFFFF"/>
              </a:solidFill>
              <a:cs typeface="Arial"/>
            </a:endParaRPr>
          </a:p>
        </p:txBody>
      </p:sp>
      <p:sp>
        <p:nvSpPr>
          <p:cNvPr id="27" name="TextBox 26"/>
          <p:cNvSpPr txBox="1"/>
          <p:nvPr/>
        </p:nvSpPr>
        <p:spPr>
          <a:xfrm>
            <a:off x="5586574" y="969905"/>
            <a:ext cx="2377710" cy="1200329"/>
          </a:xfrm>
          <a:prstGeom prst="rect">
            <a:avLst/>
          </a:prstGeom>
          <a:noFill/>
        </p:spPr>
        <p:txBody>
          <a:bodyPr wrap="square" rtlCol="0">
            <a:spAutoFit/>
          </a:bodyPr>
          <a:lstStyle/>
          <a:p>
            <a:r>
              <a:rPr lang="en-US" sz="1200" dirty="0">
                <a:solidFill>
                  <a:schemeClr val="bg1"/>
                </a:solidFill>
              </a:rPr>
              <a:t>Handle contractual compliance monitoring requests, audits, and complaints submitted by Registry Operators, Registrars, Registered Name Holders, and other Internet users. </a:t>
            </a:r>
          </a:p>
        </p:txBody>
      </p:sp>
      <p:sp>
        <p:nvSpPr>
          <p:cNvPr id="28" name="TextBox 27"/>
          <p:cNvSpPr txBox="1"/>
          <p:nvPr/>
        </p:nvSpPr>
        <p:spPr>
          <a:xfrm>
            <a:off x="4827210" y="2599438"/>
            <a:ext cx="3560646" cy="677108"/>
          </a:xfrm>
          <a:prstGeom prst="rect">
            <a:avLst/>
          </a:prstGeom>
          <a:noFill/>
        </p:spPr>
        <p:txBody>
          <a:bodyPr wrap="square" rtlCol="0">
            <a:spAutoFit/>
          </a:bodyPr>
          <a:lstStyle/>
          <a:p>
            <a:r>
              <a:rPr lang="en-US" sz="3800" b="1" dirty="0">
                <a:solidFill>
                  <a:srgbClr val="FFFFFF"/>
                </a:solidFill>
                <a:cs typeface="Arial"/>
              </a:rPr>
              <a:t>M</a:t>
            </a:r>
            <a:endParaRPr lang="en-US" sz="3800" b="1" baseline="30000" dirty="0">
              <a:solidFill>
                <a:srgbClr val="FFFFFF"/>
              </a:solidFill>
              <a:cs typeface="Arial"/>
            </a:endParaRPr>
          </a:p>
        </p:txBody>
      </p:sp>
      <p:sp>
        <p:nvSpPr>
          <p:cNvPr id="29" name="TextBox 28"/>
          <p:cNvSpPr txBox="1"/>
          <p:nvPr/>
        </p:nvSpPr>
        <p:spPr>
          <a:xfrm>
            <a:off x="5586574" y="2413856"/>
            <a:ext cx="2147218" cy="1200329"/>
          </a:xfrm>
          <a:prstGeom prst="rect">
            <a:avLst/>
          </a:prstGeom>
          <a:noFill/>
        </p:spPr>
        <p:txBody>
          <a:bodyPr wrap="square" rtlCol="0">
            <a:spAutoFit/>
          </a:bodyPr>
          <a:lstStyle/>
          <a:p>
            <a:r>
              <a:rPr lang="en-US" sz="1200" dirty="0">
                <a:solidFill>
                  <a:schemeClr val="bg1"/>
                </a:solidFill>
              </a:rPr>
              <a:t>Coordinate the development and implementation of policies for resolution of disputesdisputes2 regarding the registration of domain names </a:t>
            </a:r>
          </a:p>
        </p:txBody>
      </p:sp>
      <p:sp>
        <p:nvSpPr>
          <p:cNvPr id="30" name="Rectangle 29">
            <a:extLst>
              <a:ext uri="{FF2B5EF4-FFF2-40B4-BE49-F238E27FC236}">
                <a16:creationId xmlns:a16="http://schemas.microsoft.com/office/drawing/2014/main" id="{41B8002B-6834-5F48-A7B7-77101CD244E5}"/>
              </a:ext>
            </a:extLst>
          </p:cNvPr>
          <p:cNvSpPr/>
          <p:nvPr/>
        </p:nvSpPr>
        <p:spPr>
          <a:xfrm>
            <a:off x="4600644" y="3889135"/>
            <a:ext cx="3485915"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31" name="Rectangle 30">
            <a:extLst>
              <a:ext uri="{FF2B5EF4-FFF2-40B4-BE49-F238E27FC236}">
                <a16:creationId xmlns:a16="http://schemas.microsoft.com/office/drawing/2014/main" id="{F7346948-16B2-3145-A108-8A51B3D80F06}"/>
              </a:ext>
            </a:extLst>
          </p:cNvPr>
          <p:cNvSpPr/>
          <p:nvPr/>
        </p:nvSpPr>
        <p:spPr>
          <a:xfrm>
            <a:off x="4600644" y="3912309"/>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32" name="TextBox 31">
            <a:extLst>
              <a:ext uri="{FF2B5EF4-FFF2-40B4-BE49-F238E27FC236}">
                <a16:creationId xmlns:a16="http://schemas.microsoft.com/office/drawing/2014/main" id="{DA8C7102-3999-9845-BB90-85B557015AC3}"/>
              </a:ext>
            </a:extLst>
          </p:cNvPr>
          <p:cNvSpPr txBox="1"/>
          <p:nvPr/>
        </p:nvSpPr>
        <p:spPr>
          <a:xfrm>
            <a:off x="5576643" y="4027277"/>
            <a:ext cx="2387642" cy="1015663"/>
          </a:xfrm>
          <a:prstGeom prst="rect">
            <a:avLst/>
          </a:prstGeom>
          <a:noFill/>
        </p:spPr>
        <p:txBody>
          <a:bodyPr wrap="square" rtlCol="0">
            <a:spAutoFit/>
          </a:bodyPr>
          <a:lstStyle/>
          <a:p>
            <a:r>
              <a:rPr lang="en-US" sz="1200" dirty="0">
                <a:solidFill>
                  <a:schemeClr val="bg1"/>
                </a:solidFill>
              </a:rPr>
              <a:t>Enabling validation of Registered Name Holder satisfaction (fulfillment) of gTLD registration policy eligibility criteria.</a:t>
            </a:r>
          </a:p>
        </p:txBody>
      </p:sp>
      <p:sp>
        <p:nvSpPr>
          <p:cNvPr id="33" name="TextBox 32">
            <a:extLst>
              <a:ext uri="{FF2B5EF4-FFF2-40B4-BE49-F238E27FC236}">
                <a16:creationId xmlns:a16="http://schemas.microsoft.com/office/drawing/2014/main" id="{9AC33A77-A29D-D94F-8C8E-5977520D4036}"/>
              </a:ext>
            </a:extLst>
          </p:cNvPr>
          <p:cNvSpPr txBox="1"/>
          <p:nvPr/>
        </p:nvSpPr>
        <p:spPr>
          <a:xfrm>
            <a:off x="4827209" y="4234493"/>
            <a:ext cx="3560646" cy="677108"/>
          </a:xfrm>
          <a:prstGeom prst="rect">
            <a:avLst/>
          </a:prstGeom>
          <a:noFill/>
        </p:spPr>
        <p:txBody>
          <a:bodyPr wrap="square" rtlCol="0">
            <a:spAutoFit/>
          </a:bodyPr>
          <a:lstStyle/>
          <a:p>
            <a:r>
              <a:rPr lang="en-US" sz="3800" b="1" dirty="0">
                <a:solidFill>
                  <a:srgbClr val="FFFFFF"/>
                </a:solidFill>
                <a:cs typeface="Arial"/>
              </a:rPr>
              <a:t>N</a:t>
            </a:r>
            <a:endParaRPr lang="en-US" sz="3800" b="1" baseline="30000" dirty="0">
              <a:solidFill>
                <a:srgbClr val="FFFFFF"/>
              </a:solidFill>
              <a:cs typeface="Arial"/>
            </a:endParaRPr>
          </a:p>
        </p:txBody>
      </p:sp>
    </p:spTree>
    <p:extLst>
      <p:ext uri="{BB962C8B-B14F-4D97-AF65-F5344CB8AC3E}">
        <p14:creationId xmlns:p14="http://schemas.microsoft.com/office/powerpoint/2010/main" val="2122387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3EE41-8FE9-0D46-B32B-30B4F9D3AB85}"/>
              </a:ext>
            </a:extLst>
          </p:cNvPr>
          <p:cNvSpPr>
            <a:spLocks noGrp="1"/>
          </p:cNvSpPr>
          <p:nvPr>
            <p:ph type="title"/>
          </p:nvPr>
        </p:nvSpPr>
        <p:spPr/>
        <p:txBody>
          <a:bodyPr/>
          <a:lstStyle/>
          <a:p>
            <a:r>
              <a:rPr lang="en-US" dirty="0"/>
              <a:t>Lawful Basis (as defined in GDPR)</a:t>
            </a:r>
          </a:p>
        </p:txBody>
      </p:sp>
      <p:sp>
        <p:nvSpPr>
          <p:cNvPr id="3" name="Content Placeholder 2">
            <a:extLst>
              <a:ext uri="{FF2B5EF4-FFF2-40B4-BE49-F238E27FC236}">
                <a16:creationId xmlns:a16="http://schemas.microsoft.com/office/drawing/2014/main" id="{A460B8D7-74A5-394C-A938-414DBEA66751}"/>
              </a:ext>
            </a:extLst>
          </p:cNvPr>
          <p:cNvSpPr>
            <a:spLocks noGrp="1"/>
          </p:cNvSpPr>
          <p:nvPr>
            <p:ph sz="quarter" idx="10"/>
          </p:nvPr>
        </p:nvSpPr>
        <p:spPr>
          <a:xfrm>
            <a:off x="374904" y="909380"/>
            <a:ext cx="7907338" cy="4571813"/>
          </a:xfrm>
        </p:spPr>
        <p:txBody>
          <a:bodyPr/>
          <a:lstStyle/>
          <a:p>
            <a:pPr marL="0" indent="0">
              <a:buNone/>
            </a:pPr>
            <a:r>
              <a:rPr lang="en-US" dirty="0"/>
              <a:t>EPDP Team mainly considered:</a:t>
            </a:r>
          </a:p>
          <a:p>
            <a:r>
              <a:rPr lang="en-US" dirty="0"/>
              <a:t>Art. 6.1(b): processing is necessary for the performance of a contract to which the data subject is party or in order to take steps at the request of the data subject prior to entering into a contract.</a:t>
            </a:r>
          </a:p>
          <a:p>
            <a:r>
              <a:rPr lang="en-US" dirty="0"/>
              <a:t>Art. 6.1(f): processing is necessary for the purposes of the legitimate interests pursued by the controller or by a third party, except where such interests are overridden by the interests or fundamental rights and freedoms of the data subject which require protection of personal data, in particular where the data subject is a child.</a:t>
            </a:r>
          </a:p>
          <a:p>
            <a:r>
              <a:rPr lang="en-US" dirty="0"/>
              <a:t>Art. 6.1(a): Consent - the data subject has given consent to the processing of his or her personal data for one or more specific purposes.</a:t>
            </a:r>
          </a:p>
          <a:p>
            <a:pPr marL="0" indent="0">
              <a:buNone/>
            </a:pPr>
            <a:r>
              <a:rPr lang="en-US" dirty="0"/>
              <a:t>Preliminary agreement that at a minimum all purposes have 6.1(f) as a lawful basis, although some are of the view that 6.1(b) may also apply in certain cases.</a:t>
            </a:r>
          </a:p>
        </p:txBody>
      </p:sp>
    </p:spTree>
    <p:extLst>
      <p:ext uri="{BB962C8B-B14F-4D97-AF65-F5344CB8AC3E}">
        <p14:creationId xmlns:p14="http://schemas.microsoft.com/office/powerpoint/2010/main" val="21624203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Required Data Processing Activities</a:t>
            </a:r>
          </a:p>
        </p:txBody>
      </p:sp>
    </p:spTree>
    <p:extLst>
      <p:ext uri="{BB962C8B-B14F-4D97-AF65-F5344CB8AC3E}">
        <p14:creationId xmlns:p14="http://schemas.microsoft.com/office/powerpoint/2010/main" val="41412133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cs typeface="Arial"/>
              </a:rPr>
              <a:t>&amp;</a:t>
            </a:r>
            <a:endParaRPr lang="en-US" sz="1700" b="1" dirty="0">
              <a:solidFill>
                <a:schemeClr val="accent4"/>
              </a:solidFill>
              <a:cs typeface="Arial"/>
            </a:endParaRPr>
          </a:p>
        </p:txBody>
      </p:sp>
      <p:sp>
        <p:nvSpPr>
          <p:cNvPr id="8" name="Text Placeholder 32"/>
          <p:cNvSpPr txBox="1">
            <a:spLocks/>
          </p:cNvSpPr>
          <p:nvPr/>
        </p:nvSpPr>
        <p:spPr bwMode="auto">
          <a:xfrm>
            <a:off x="233624" y="1728942"/>
            <a:ext cx="4218432"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dirty="0">
                <a:solidFill>
                  <a:srgbClr val="0A344E"/>
                </a:solidFill>
                <a:latin typeface="+mn-lt"/>
                <a:cs typeface="Arial"/>
              </a:rPr>
              <a:t>Collection of registration data by registrar</a:t>
            </a:r>
          </a:p>
          <a:p>
            <a:pPr marL="285750" indent="-285750" eaLnBrk="1" hangingPunct="1">
              <a:buFont typeface="Arial" panose="020B0604020202020204" pitchFamily="34" charset="0"/>
              <a:buChar char="•"/>
            </a:pPr>
            <a:r>
              <a:rPr lang="en-US" dirty="0">
                <a:solidFill>
                  <a:srgbClr val="0A344E"/>
                </a:solidFill>
                <a:latin typeface="+mn-lt"/>
                <a:cs typeface="Arial"/>
              </a:rPr>
              <a:t>Transfer of data from registrar to registry</a:t>
            </a:r>
          </a:p>
          <a:p>
            <a:pPr marL="285750" indent="-285750" eaLnBrk="1" hangingPunct="1">
              <a:buFont typeface="Arial" panose="020B0604020202020204" pitchFamily="34" charset="0"/>
              <a:buChar char="•"/>
            </a:pPr>
            <a:r>
              <a:rPr lang="en-US" dirty="0">
                <a:solidFill>
                  <a:srgbClr val="0A344E"/>
                </a:solidFill>
                <a:latin typeface="+mn-lt"/>
                <a:cs typeface="Arial"/>
              </a:rPr>
              <a:t>Transfer of data from registrar/registry to data escrow provider</a:t>
            </a:r>
          </a:p>
          <a:p>
            <a:pPr marL="285750" indent="-285750" eaLnBrk="1" hangingPunct="1">
              <a:buFont typeface="Arial" panose="020B0604020202020204" pitchFamily="34" charset="0"/>
              <a:buChar char="•"/>
            </a:pPr>
            <a:r>
              <a:rPr lang="en-US" dirty="0">
                <a:solidFill>
                  <a:srgbClr val="0A344E"/>
                </a:solidFill>
                <a:latin typeface="+mn-lt"/>
                <a:cs typeface="Arial"/>
              </a:rPr>
              <a:t>Transfer of data from registrar/registry to ICANN</a:t>
            </a:r>
          </a:p>
          <a:p>
            <a:pPr marL="285750" indent="-285750" eaLnBrk="1" hangingPunct="1">
              <a:buFont typeface="Arial" panose="020B0604020202020204" pitchFamily="34" charset="0"/>
              <a:buChar char="•"/>
            </a:pPr>
            <a:r>
              <a:rPr lang="en-US" dirty="0">
                <a:solidFill>
                  <a:srgbClr val="0A344E"/>
                </a:solidFill>
                <a:latin typeface="+mn-lt"/>
                <a:cs typeface="Arial"/>
              </a:rPr>
              <a:t>Publication of data by registry/registrar</a:t>
            </a:r>
          </a:p>
          <a:p>
            <a:pPr marL="285750" indent="-285750" eaLnBrk="1" hangingPunct="1">
              <a:buFont typeface="Arial" panose="020B0604020202020204" pitchFamily="34" charset="0"/>
              <a:buChar char="•"/>
            </a:pPr>
            <a:r>
              <a:rPr lang="en-US" dirty="0">
                <a:solidFill>
                  <a:srgbClr val="0A344E"/>
                </a:solidFill>
                <a:latin typeface="+mn-lt"/>
                <a:cs typeface="Arial"/>
              </a:rPr>
              <a:t>Data Retention</a:t>
            </a:r>
          </a:p>
          <a:p>
            <a:pPr marL="285750" indent="-285750" eaLnBrk="1" hangingPunct="1">
              <a:buFont typeface="Arial" panose="020B0604020202020204" pitchFamily="34" charset="0"/>
              <a:buChar char="•"/>
            </a:pPr>
            <a:r>
              <a:rPr lang="en-US" dirty="0">
                <a:solidFill>
                  <a:srgbClr val="0A344E"/>
                </a:solidFill>
                <a:latin typeface="+mn-lt"/>
                <a:cs typeface="Arial"/>
              </a:rPr>
              <a:t>Applicability of Data Processing Requirements</a:t>
            </a:r>
          </a:p>
          <a:p>
            <a:pPr marL="285750" indent="-285750" eaLnBrk="1" hangingPunct="1">
              <a:buFont typeface="Arial" panose="020B0604020202020204" pitchFamily="34" charset="0"/>
              <a:buChar char="•"/>
            </a:pPr>
            <a:r>
              <a:rPr lang="en-US" dirty="0">
                <a:solidFill>
                  <a:srgbClr val="0A344E"/>
                </a:solidFill>
                <a:latin typeface="+mn-lt"/>
                <a:cs typeface="Arial"/>
              </a:rPr>
              <a:t>Transfer of data from registry to EBERO</a:t>
            </a:r>
            <a:endParaRPr lang="id-ID" dirty="0">
              <a:solidFill>
                <a:srgbClr val="0A344E"/>
              </a:solidFill>
              <a:latin typeface="+mn-lt"/>
              <a:cs typeface="Arial"/>
            </a:endParaRPr>
          </a:p>
        </p:txBody>
      </p:sp>
      <p:sp>
        <p:nvSpPr>
          <p:cNvPr id="9" name="Text Placeholder 33"/>
          <p:cNvSpPr txBox="1">
            <a:spLocks/>
          </p:cNvSpPr>
          <p:nvPr/>
        </p:nvSpPr>
        <p:spPr>
          <a:xfrm>
            <a:off x="903111" y="1185001"/>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mn-lt"/>
                <a:ea typeface="Segoe UI" panose="020B0502040204020203" pitchFamily="34" charset="0"/>
                <a:cs typeface="Arial"/>
              </a:rPr>
              <a:t>Charter Questions</a:t>
            </a:r>
          </a:p>
        </p:txBody>
      </p:sp>
      <p:sp>
        <p:nvSpPr>
          <p:cNvPr id="19" name="Text Placeholder 33"/>
          <p:cNvSpPr txBox="1">
            <a:spLocks/>
          </p:cNvSpPr>
          <p:nvPr/>
        </p:nvSpPr>
        <p:spPr>
          <a:xfrm>
            <a:off x="5418666" y="1260380"/>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latin typeface="+mn-lt"/>
                <a:ea typeface="Segoe UI" panose="020B0502040204020203" pitchFamily="34" charset="0"/>
                <a:cs typeface="Arial"/>
              </a:rPr>
              <a:t>EPDP Team Approach</a:t>
            </a:r>
          </a:p>
        </p:txBody>
      </p:sp>
      <p:sp>
        <p:nvSpPr>
          <p:cNvPr id="21" name="Text Placeholder 32"/>
          <p:cNvSpPr txBox="1">
            <a:spLocks/>
          </p:cNvSpPr>
          <p:nvPr/>
        </p:nvSpPr>
        <p:spPr bwMode="auto">
          <a:xfrm>
            <a:off x="4811889" y="1665986"/>
            <a:ext cx="4205111"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Arial" panose="020B0604020202020204" pitchFamily="34" charset="0"/>
              <a:buChar char="•"/>
            </a:pPr>
            <a:r>
              <a:rPr lang="en-US" dirty="0"/>
              <a:t>For each purpose the EPDP Team has determined the related processing activities (including transfer and data retention), lawful basis and data elements required</a:t>
            </a:r>
          </a:p>
          <a:p>
            <a:pPr marL="285750" indent="-285750">
              <a:buFont typeface="Arial" panose="020B0604020202020204" pitchFamily="34" charset="0"/>
              <a:buChar char="•"/>
            </a:pPr>
            <a:r>
              <a:rPr lang="en-US" dirty="0"/>
              <a:t>The EPDP Team has identified the desired retention period as well as rationale</a:t>
            </a:r>
          </a:p>
          <a:p>
            <a:pPr marL="285750" indent="-285750">
              <a:buFont typeface="Arial" panose="020B0604020202020204" pitchFamily="34" charset="0"/>
              <a:buChar char="•"/>
            </a:pPr>
            <a:r>
              <a:rPr lang="en-US" dirty="0"/>
              <a:t>EPDP Team is considering whether any changes need to be made to the redaction requirements in the Temporary Specification</a:t>
            </a:r>
          </a:p>
          <a:p>
            <a:pPr marL="285750" indent="-285750">
              <a:buFont typeface="Arial" panose="020B0604020202020204" pitchFamily="34" charset="0"/>
              <a:buChar char="•"/>
            </a:pPr>
            <a:endParaRPr lang="id-ID" dirty="0"/>
          </a:p>
        </p:txBody>
      </p:sp>
      <p:sp>
        <p:nvSpPr>
          <p:cNvPr id="11" name="Title 3">
            <a:extLst>
              <a:ext uri="{FF2B5EF4-FFF2-40B4-BE49-F238E27FC236}">
                <a16:creationId xmlns:a16="http://schemas.microsoft.com/office/drawing/2014/main" id="{09167940-B650-8048-A8AF-2021B0329B95}"/>
              </a:ext>
            </a:extLst>
          </p:cNvPr>
          <p:cNvSpPr>
            <a:spLocks noGrp="1"/>
          </p:cNvSpPr>
          <p:nvPr>
            <p:ph type="title"/>
          </p:nvPr>
        </p:nvSpPr>
        <p:spPr>
          <a:xfrm>
            <a:off x="374904" y="46179"/>
            <a:ext cx="8012951" cy="450663"/>
          </a:xfrm>
        </p:spPr>
        <p:txBody>
          <a:bodyPr/>
          <a:lstStyle/>
          <a:p>
            <a:r>
              <a:rPr lang="en-US" dirty="0"/>
              <a:t>Data Processing Activities</a:t>
            </a:r>
          </a:p>
        </p:txBody>
      </p:sp>
    </p:spTree>
    <p:extLst>
      <p:ext uri="{BB962C8B-B14F-4D97-AF65-F5344CB8AC3E}">
        <p14:creationId xmlns:p14="http://schemas.microsoft.com/office/powerpoint/2010/main" val="16673852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Data Elements Matrix (to be updated)</a:t>
            </a:r>
          </a:p>
        </p:txBody>
      </p:sp>
      <p:pic>
        <p:nvPicPr>
          <p:cNvPr id="2" name="Picture 1">
            <a:extLst>
              <a:ext uri="{FF2B5EF4-FFF2-40B4-BE49-F238E27FC236}">
                <a16:creationId xmlns:a16="http://schemas.microsoft.com/office/drawing/2014/main" id="{8829618E-96E6-574C-956A-147FA180D848}"/>
              </a:ext>
            </a:extLst>
          </p:cNvPr>
          <p:cNvPicPr>
            <a:picLocks noChangeAspect="1"/>
          </p:cNvPicPr>
          <p:nvPr/>
        </p:nvPicPr>
        <p:blipFill>
          <a:blip r:embed="rId3"/>
          <a:stretch>
            <a:fillRect/>
          </a:stretch>
        </p:blipFill>
        <p:spPr>
          <a:xfrm>
            <a:off x="1133856" y="706442"/>
            <a:ext cx="5718048" cy="5815515"/>
          </a:xfrm>
          <a:prstGeom prst="rect">
            <a:avLst/>
          </a:prstGeom>
        </p:spPr>
      </p:pic>
    </p:spTree>
    <p:extLst>
      <p:ext uri="{BB962C8B-B14F-4D97-AF65-F5344CB8AC3E}">
        <p14:creationId xmlns:p14="http://schemas.microsoft.com/office/powerpoint/2010/main" val="9253927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Data Processing Terms</a:t>
            </a:r>
          </a:p>
        </p:txBody>
      </p:sp>
    </p:spTree>
    <p:extLst>
      <p:ext uri="{BB962C8B-B14F-4D97-AF65-F5344CB8AC3E}">
        <p14:creationId xmlns:p14="http://schemas.microsoft.com/office/powerpoint/2010/main" val="1130323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cs typeface="Arial"/>
              </a:rPr>
              <a:t>&amp;</a:t>
            </a:r>
            <a:endParaRPr lang="en-US" sz="1700" b="1" dirty="0">
              <a:solidFill>
                <a:schemeClr val="accent4"/>
              </a:solidFill>
              <a:cs typeface="Arial"/>
            </a:endParaRPr>
          </a:p>
        </p:txBody>
      </p:sp>
      <p:sp>
        <p:nvSpPr>
          <p:cNvPr id="8" name="Text Placeholder 32"/>
          <p:cNvSpPr txBox="1">
            <a:spLocks/>
          </p:cNvSpPr>
          <p:nvPr/>
        </p:nvSpPr>
        <p:spPr bwMode="auto">
          <a:xfrm>
            <a:off x="233624" y="1728942"/>
            <a:ext cx="4218432"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dirty="0">
                <a:solidFill>
                  <a:srgbClr val="0A344E"/>
                </a:solidFill>
                <a:latin typeface="+mn-lt"/>
                <a:cs typeface="Arial"/>
              </a:rPr>
              <a:t>ICANN’s responsibilities in processing data</a:t>
            </a:r>
          </a:p>
          <a:p>
            <a:pPr marL="285750" indent="-285750" eaLnBrk="1" hangingPunct="1">
              <a:buFont typeface="Arial" panose="020B0604020202020204" pitchFamily="34" charset="0"/>
              <a:buChar char="•"/>
            </a:pPr>
            <a:r>
              <a:rPr lang="en-US" dirty="0">
                <a:solidFill>
                  <a:srgbClr val="0A344E"/>
                </a:solidFill>
                <a:latin typeface="+mn-lt"/>
                <a:cs typeface="Arial"/>
              </a:rPr>
              <a:t>Registrar’s responsibilities in processing data</a:t>
            </a:r>
          </a:p>
          <a:p>
            <a:pPr marL="285750" indent="-285750" eaLnBrk="1" hangingPunct="1">
              <a:buFont typeface="Arial" panose="020B0604020202020204" pitchFamily="34" charset="0"/>
              <a:buChar char="•"/>
            </a:pPr>
            <a:r>
              <a:rPr lang="en-US" dirty="0">
                <a:solidFill>
                  <a:srgbClr val="0A344E"/>
                </a:solidFill>
                <a:latin typeface="+mn-lt"/>
                <a:cs typeface="Arial"/>
              </a:rPr>
              <a:t>Registry’s responsibilities in processing data</a:t>
            </a:r>
          </a:p>
          <a:p>
            <a:pPr marL="285750" indent="-285750" eaLnBrk="1" hangingPunct="1">
              <a:buFont typeface="Arial" panose="020B0604020202020204" pitchFamily="34" charset="0"/>
              <a:buChar char="•"/>
            </a:pPr>
            <a:endParaRPr lang="id-ID" dirty="0">
              <a:solidFill>
                <a:srgbClr val="0A344E"/>
              </a:solidFill>
              <a:latin typeface="+mn-lt"/>
              <a:cs typeface="Arial"/>
            </a:endParaRPr>
          </a:p>
        </p:txBody>
      </p:sp>
      <p:sp>
        <p:nvSpPr>
          <p:cNvPr id="9" name="Text Placeholder 33"/>
          <p:cNvSpPr txBox="1">
            <a:spLocks/>
          </p:cNvSpPr>
          <p:nvPr/>
        </p:nvSpPr>
        <p:spPr>
          <a:xfrm>
            <a:off x="903111" y="1185001"/>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mn-lt"/>
                <a:ea typeface="Segoe UI" panose="020B0502040204020203" pitchFamily="34" charset="0"/>
                <a:cs typeface="Arial"/>
              </a:rPr>
              <a:t>Charter Questions</a:t>
            </a:r>
          </a:p>
        </p:txBody>
      </p:sp>
      <p:sp>
        <p:nvSpPr>
          <p:cNvPr id="19" name="Text Placeholder 33"/>
          <p:cNvSpPr txBox="1">
            <a:spLocks/>
          </p:cNvSpPr>
          <p:nvPr/>
        </p:nvSpPr>
        <p:spPr>
          <a:xfrm>
            <a:off x="5418666" y="1260380"/>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latin typeface="+mn-lt"/>
                <a:ea typeface="Segoe UI" panose="020B0502040204020203" pitchFamily="34" charset="0"/>
                <a:cs typeface="Arial"/>
              </a:rPr>
              <a:t>EPDP Team Approach</a:t>
            </a:r>
          </a:p>
        </p:txBody>
      </p:sp>
      <p:sp>
        <p:nvSpPr>
          <p:cNvPr id="21" name="Text Placeholder 32"/>
          <p:cNvSpPr txBox="1">
            <a:spLocks/>
          </p:cNvSpPr>
          <p:nvPr/>
        </p:nvSpPr>
        <p:spPr bwMode="auto">
          <a:xfrm>
            <a:off x="4811889" y="1665986"/>
            <a:ext cx="4205111"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Arial" panose="020B0604020202020204" pitchFamily="34" charset="0"/>
              <a:buChar char="•"/>
            </a:pPr>
            <a:r>
              <a:rPr lang="en-US" sz="1600" dirty="0"/>
              <a:t>Through its work on the data elements workbooks, the EPDP Team has identified the following for each of the purposes: (1) responsible party/parties, and (2) which party/parties is/are involved in the relevant processing steps. </a:t>
            </a:r>
          </a:p>
          <a:p>
            <a:pPr marL="285750" indent="-285750">
              <a:buFont typeface="Arial" panose="020B0604020202020204" pitchFamily="34" charset="0"/>
              <a:buChar char="•"/>
            </a:pPr>
            <a:r>
              <a:rPr lang="en-US" sz="1600" dirty="0"/>
              <a:t>Preliminary Recommendation: The EPDP Team recommends that ICANN Org enters into the required data protection agreements such as a Data Processing Agreement (GDPR Art. 28) or Joint Controller Agreement (Art. 26), as appropriate, with other entities involved in registration data processing .These agreements are expected to set out the relationship obligations and instructions for data processing between the different parties. </a:t>
            </a:r>
          </a:p>
          <a:p>
            <a:pPr marL="285750" indent="-285750">
              <a:buFont typeface="Arial" panose="020B0604020202020204" pitchFamily="34" charset="0"/>
              <a:buChar char="•"/>
            </a:pPr>
            <a:endParaRPr lang="id-ID" dirty="0"/>
          </a:p>
        </p:txBody>
      </p:sp>
      <p:sp>
        <p:nvSpPr>
          <p:cNvPr id="11" name="Title 3">
            <a:extLst>
              <a:ext uri="{FF2B5EF4-FFF2-40B4-BE49-F238E27FC236}">
                <a16:creationId xmlns:a16="http://schemas.microsoft.com/office/drawing/2014/main" id="{09167940-B650-8048-A8AF-2021B0329B95}"/>
              </a:ext>
            </a:extLst>
          </p:cNvPr>
          <p:cNvSpPr>
            <a:spLocks noGrp="1"/>
          </p:cNvSpPr>
          <p:nvPr>
            <p:ph type="title"/>
          </p:nvPr>
        </p:nvSpPr>
        <p:spPr>
          <a:xfrm>
            <a:off x="374904" y="46179"/>
            <a:ext cx="8012951" cy="450663"/>
          </a:xfrm>
        </p:spPr>
        <p:txBody>
          <a:bodyPr/>
          <a:lstStyle/>
          <a:p>
            <a:r>
              <a:rPr lang="en-US" dirty="0"/>
              <a:t>Data Processing Terms</a:t>
            </a:r>
          </a:p>
        </p:txBody>
      </p:sp>
    </p:spTree>
    <p:extLst>
      <p:ext uri="{BB962C8B-B14F-4D97-AF65-F5344CB8AC3E}">
        <p14:creationId xmlns:p14="http://schemas.microsoft.com/office/powerpoint/2010/main" val="13051366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Updates to other Consensus Policies</a:t>
            </a:r>
            <a:br>
              <a:rPr lang="en-US" dirty="0">
                <a:solidFill>
                  <a:srgbClr val="FFFFFF"/>
                </a:solidFill>
              </a:rPr>
            </a:br>
            <a:r>
              <a:rPr lang="en-US" dirty="0">
                <a:solidFill>
                  <a:srgbClr val="FFFFFF"/>
                </a:solidFill>
              </a:rPr>
              <a:t>(UDRP, URS, Transfers)</a:t>
            </a:r>
            <a:endParaRPr lang="en-US" dirty="0"/>
          </a:p>
        </p:txBody>
      </p:sp>
      <p:sp>
        <p:nvSpPr>
          <p:cNvPr id="3" name="Text Placeholder 2">
            <a:extLst>
              <a:ext uri="{FF2B5EF4-FFF2-40B4-BE49-F238E27FC236}">
                <a16:creationId xmlns:a16="http://schemas.microsoft.com/office/drawing/2014/main" id="{669B45C0-5B34-A14C-B221-2441E87F7706}"/>
              </a:ext>
            </a:extLst>
          </p:cNvPr>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1733791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00" dirty="0">
                <a:solidFill>
                  <a:srgbClr val="FFFFFF"/>
                </a:solidFill>
                <a:cs typeface="Arial"/>
              </a:rPr>
              <a:t>Other</a:t>
            </a:r>
          </a:p>
          <a:p>
            <a:pPr algn="ctr"/>
            <a:r>
              <a:rPr lang="en-US" sz="1600" dirty="0">
                <a:solidFill>
                  <a:srgbClr val="FFFFFF"/>
                </a:solidFill>
                <a:cs typeface="Arial"/>
              </a:rPr>
              <a:t>recommendations &amp;</a:t>
            </a:r>
          </a:p>
          <a:p>
            <a:pPr algn="ctr"/>
            <a:r>
              <a:rPr lang="en-US" sz="1600" dirty="0">
                <a:solidFill>
                  <a:srgbClr val="FFFFFF"/>
                </a:solidFill>
                <a:cs typeface="Arial"/>
              </a:rPr>
              <a:t>issues</a:t>
            </a:r>
          </a:p>
        </p:txBody>
      </p:sp>
      <p:sp>
        <p:nvSpPr>
          <p:cNvPr id="39" name="Rectangle 38"/>
          <p:cNvSpPr/>
          <p:nvPr/>
        </p:nvSpPr>
        <p:spPr>
          <a:xfrm>
            <a:off x="6048738" y="3681668"/>
            <a:ext cx="2539800" cy="2175252"/>
          </a:xfrm>
          <a:prstGeom prst="rect">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2" name="Rectangle 41"/>
          <p:cNvSpPr/>
          <p:nvPr/>
        </p:nvSpPr>
        <p:spPr>
          <a:xfrm>
            <a:off x="6048738" y="3681668"/>
            <a:ext cx="2539800" cy="87588"/>
          </a:xfrm>
          <a:prstGeom prst="rect">
            <a:avLst/>
          </a:prstGeom>
          <a:solidFill>
            <a:srgbClr val="114E8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9" name="Oval 48"/>
          <p:cNvSpPr/>
          <p:nvPr/>
        </p:nvSpPr>
        <p:spPr>
          <a:xfrm>
            <a:off x="7074908" y="3895123"/>
            <a:ext cx="498944" cy="498944"/>
          </a:xfrm>
          <a:prstGeom prst="ellipse">
            <a:avLst/>
          </a:prstGeom>
          <a:solidFill>
            <a:schemeClr val="accent6">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1077218"/>
          </a:xfrm>
          <a:prstGeom prst="rect">
            <a:avLst/>
          </a:prstGeom>
          <a:noFill/>
        </p:spPr>
        <p:txBody>
          <a:bodyPr wrap="square" rtlCol="0">
            <a:spAutoFit/>
          </a:bodyPr>
          <a:lstStyle/>
          <a:p>
            <a:pPr algn="ctr"/>
            <a:r>
              <a:rPr lang="en-US" sz="1600" dirty="0">
                <a:solidFill>
                  <a:srgbClr val="FFFFFF"/>
                </a:solidFill>
                <a:latin typeface="Arial"/>
                <a:cs typeface="Arial"/>
              </a:rPr>
              <a:t>Welcome &amp; Introduction (EPDP Background &amp; Approach)</a:t>
            </a:r>
          </a:p>
        </p:txBody>
      </p:sp>
      <p:sp>
        <p:nvSpPr>
          <p:cNvPr id="28" name="TextBox 27"/>
          <p:cNvSpPr txBox="1"/>
          <p:nvPr/>
        </p:nvSpPr>
        <p:spPr>
          <a:xfrm>
            <a:off x="3579874"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Purposes for Processing Registration Data</a:t>
            </a:r>
          </a:p>
        </p:txBody>
      </p:sp>
      <p:sp>
        <p:nvSpPr>
          <p:cNvPr id="29" name="TextBox 28"/>
          <p:cNvSpPr txBox="1"/>
          <p:nvPr/>
        </p:nvSpPr>
        <p:spPr>
          <a:xfrm>
            <a:off x="6283988" y="1982152"/>
            <a:ext cx="2080048" cy="830997"/>
          </a:xfrm>
          <a:prstGeom prst="rect">
            <a:avLst/>
          </a:prstGeom>
          <a:noFill/>
        </p:spPr>
        <p:txBody>
          <a:bodyPr wrap="square" rtlCol="0">
            <a:spAutoFit/>
          </a:bodyPr>
          <a:lstStyle/>
          <a:p>
            <a:pPr algn="ctr"/>
            <a:r>
              <a:rPr lang="en-US" sz="1600" dirty="0">
                <a:solidFill>
                  <a:srgbClr val="FFFFFF"/>
                </a:solidFill>
                <a:latin typeface="Arial"/>
                <a:cs typeface="Arial"/>
              </a:rPr>
              <a:t>Required Data Processing Activities &amp; Processing Terms</a:t>
            </a:r>
          </a:p>
        </p:txBody>
      </p:sp>
      <p:sp>
        <p:nvSpPr>
          <p:cNvPr id="43" name="TextBox 42"/>
          <p:cNvSpPr txBox="1"/>
          <p:nvPr/>
        </p:nvSpPr>
        <p:spPr>
          <a:xfrm>
            <a:off x="886759" y="4364806"/>
            <a:ext cx="2080048" cy="1077218"/>
          </a:xfrm>
          <a:prstGeom prst="rect">
            <a:avLst/>
          </a:prstGeom>
          <a:noFill/>
        </p:spPr>
        <p:txBody>
          <a:bodyPr wrap="square" rtlCol="0">
            <a:spAutoFit/>
          </a:bodyPr>
          <a:lstStyle/>
          <a:p>
            <a:pPr algn="ctr"/>
            <a:r>
              <a:rPr lang="en-US" sz="1600" dirty="0">
                <a:solidFill>
                  <a:srgbClr val="FFFFFF"/>
                </a:solidFill>
                <a:cs typeface="Arial"/>
              </a:rPr>
              <a:t>Updates to other</a:t>
            </a:r>
          </a:p>
          <a:p>
            <a:pPr algn="ctr"/>
            <a:r>
              <a:rPr lang="en-US" sz="1600" dirty="0">
                <a:solidFill>
                  <a:srgbClr val="FFFFFF"/>
                </a:solidFill>
                <a:cs typeface="Arial"/>
              </a:rPr>
              <a:t>Consensus Policies</a:t>
            </a:r>
          </a:p>
          <a:p>
            <a:pPr algn="ctr"/>
            <a:r>
              <a:rPr lang="en-US" sz="1600" dirty="0">
                <a:solidFill>
                  <a:srgbClr val="FFFFFF"/>
                </a:solidFill>
                <a:cs typeface="Arial"/>
              </a:rPr>
              <a:t>(UDRP, URS,</a:t>
            </a:r>
          </a:p>
          <a:p>
            <a:pPr algn="ctr"/>
            <a:r>
              <a:rPr lang="en-US" sz="1600" dirty="0">
                <a:solidFill>
                  <a:srgbClr val="FFFFFF"/>
                </a:solidFill>
                <a:cs typeface="Arial"/>
              </a:rPr>
              <a:t>Transfers)</a:t>
            </a:r>
          </a:p>
        </p:txBody>
      </p:sp>
      <p:sp>
        <p:nvSpPr>
          <p:cNvPr id="45" name="TextBox 44"/>
          <p:cNvSpPr txBox="1"/>
          <p:nvPr/>
        </p:nvSpPr>
        <p:spPr>
          <a:xfrm>
            <a:off x="6283987" y="4364806"/>
            <a:ext cx="2103867" cy="1077218"/>
          </a:xfrm>
          <a:prstGeom prst="rect">
            <a:avLst/>
          </a:prstGeom>
          <a:noFill/>
        </p:spPr>
        <p:txBody>
          <a:bodyPr wrap="square" rtlCol="0">
            <a:spAutoFit/>
          </a:bodyPr>
          <a:lstStyle/>
          <a:p>
            <a:pPr algn="ctr"/>
            <a:r>
              <a:rPr lang="en-US" sz="1600" dirty="0">
                <a:solidFill>
                  <a:srgbClr val="FFFFFF"/>
                </a:solidFill>
                <a:cs typeface="Arial"/>
              </a:rPr>
              <a:t>Expected next steps</a:t>
            </a:r>
          </a:p>
          <a:p>
            <a:pPr algn="ctr"/>
            <a:r>
              <a:rPr lang="en-US" sz="1600" dirty="0">
                <a:solidFill>
                  <a:srgbClr val="FFFFFF"/>
                </a:solidFill>
                <a:cs typeface="Arial"/>
              </a:rPr>
              <a:t>in relation to</a:t>
            </a:r>
          </a:p>
          <a:p>
            <a:pPr algn="ctr"/>
            <a:r>
              <a:rPr lang="en-US" sz="1600" dirty="0">
                <a:solidFill>
                  <a:srgbClr val="FFFFFF"/>
                </a:solidFill>
                <a:cs typeface="Arial"/>
              </a:rPr>
              <a:t>publication of </a:t>
            </a:r>
          </a:p>
          <a:p>
            <a:pPr algn="ctr"/>
            <a:r>
              <a:rPr lang="en-US" sz="1600" dirty="0">
                <a:solidFill>
                  <a:srgbClr val="FFFFFF"/>
                </a:solidFill>
                <a:cs typeface="Arial"/>
              </a:rPr>
              <a:t>Initial Report</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32" name="TextBox 31"/>
          <p:cNvSpPr txBox="1"/>
          <p:nvPr/>
        </p:nvSpPr>
        <p:spPr>
          <a:xfrm>
            <a:off x="6048738"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6</a:t>
            </a:r>
          </a:p>
        </p:txBody>
      </p:sp>
      <p:sp>
        <p:nvSpPr>
          <p:cNvPr id="2" name="Title 1"/>
          <p:cNvSpPr>
            <a:spLocks noGrp="1"/>
          </p:cNvSpPr>
          <p:nvPr>
            <p:ph type="title"/>
          </p:nvPr>
        </p:nvSpPr>
        <p:spPr/>
        <p:txBody>
          <a:bodyPr/>
          <a:lstStyle/>
          <a:p>
            <a:r>
              <a:rPr lang="en-US" dirty="0"/>
              <a:t>Agenda</a:t>
            </a:r>
          </a:p>
        </p:txBody>
      </p:sp>
      <p:sp>
        <p:nvSpPr>
          <p:cNvPr id="4" name="TextBox 3">
            <a:extLst>
              <a:ext uri="{FF2B5EF4-FFF2-40B4-BE49-F238E27FC236}">
                <a16:creationId xmlns:a16="http://schemas.microsoft.com/office/drawing/2014/main" id="{7A357BBC-B70C-F349-AB10-1B91FD590EA7}"/>
              </a:ext>
            </a:extLst>
          </p:cNvPr>
          <p:cNvSpPr txBox="1"/>
          <p:nvPr/>
        </p:nvSpPr>
        <p:spPr>
          <a:xfrm>
            <a:off x="1396669" y="5965400"/>
            <a:ext cx="5969420" cy="276999"/>
          </a:xfrm>
          <a:prstGeom prst="rect">
            <a:avLst/>
          </a:prstGeom>
          <a:noFill/>
        </p:spPr>
        <p:txBody>
          <a:bodyPr wrap="square" lIns="0" tIns="0" rIns="0" bIns="0" rtlCol="0">
            <a:spAutoFit/>
          </a:bodyPr>
          <a:lstStyle/>
          <a:p>
            <a:pPr algn="ctr"/>
            <a:r>
              <a:rPr lang="en-US" dirty="0">
                <a:cs typeface="Source Sans Pro"/>
              </a:rPr>
              <a:t>Followed by Q &amp; A</a:t>
            </a:r>
          </a:p>
        </p:txBody>
      </p:sp>
    </p:spTree>
    <p:extLst>
      <p:ext uri="{BB962C8B-B14F-4D97-AF65-F5344CB8AC3E}">
        <p14:creationId xmlns:p14="http://schemas.microsoft.com/office/powerpoint/2010/main" val="2962580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cs typeface="Arial"/>
              </a:rPr>
              <a:t>&amp;</a:t>
            </a:r>
            <a:endParaRPr lang="en-US" sz="1700" b="1" dirty="0">
              <a:solidFill>
                <a:schemeClr val="accent4"/>
              </a:solidFill>
              <a:cs typeface="Arial"/>
            </a:endParaRPr>
          </a:p>
        </p:txBody>
      </p:sp>
      <p:sp>
        <p:nvSpPr>
          <p:cNvPr id="8" name="Text Placeholder 32"/>
          <p:cNvSpPr txBox="1">
            <a:spLocks/>
          </p:cNvSpPr>
          <p:nvPr/>
        </p:nvSpPr>
        <p:spPr bwMode="auto">
          <a:xfrm>
            <a:off x="233624" y="1728942"/>
            <a:ext cx="4218432"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dirty="0">
                <a:solidFill>
                  <a:srgbClr val="0A344E"/>
                </a:solidFill>
                <a:latin typeface="+mn-lt"/>
                <a:cs typeface="Arial"/>
              </a:rPr>
              <a:t>UDRP, URS, Transfers – should Temporary Specification language be confirmed, or are additional adjustments needed? </a:t>
            </a:r>
          </a:p>
          <a:p>
            <a:pPr marL="285750" indent="-285750" eaLnBrk="1" hangingPunct="1">
              <a:buFont typeface="Arial" panose="020B0604020202020204" pitchFamily="34" charset="0"/>
              <a:buChar char="•"/>
            </a:pPr>
            <a:r>
              <a:rPr lang="en-US" dirty="0">
                <a:solidFill>
                  <a:srgbClr val="0A344E"/>
                </a:solidFill>
                <a:latin typeface="+mn-lt"/>
                <a:cs typeface="Arial"/>
              </a:rPr>
              <a:t>Sunsetting WHOIS Contractual Requirements</a:t>
            </a:r>
          </a:p>
          <a:p>
            <a:pPr marL="285750" indent="-285750" eaLnBrk="1" hangingPunct="1">
              <a:buFont typeface="Arial" panose="020B0604020202020204" pitchFamily="34" charset="0"/>
              <a:buChar char="•"/>
            </a:pPr>
            <a:endParaRPr lang="id-ID" dirty="0">
              <a:solidFill>
                <a:srgbClr val="0A344E"/>
              </a:solidFill>
              <a:latin typeface="+mn-lt"/>
              <a:cs typeface="Arial"/>
            </a:endParaRPr>
          </a:p>
        </p:txBody>
      </p:sp>
      <p:sp>
        <p:nvSpPr>
          <p:cNvPr id="9" name="Text Placeholder 33"/>
          <p:cNvSpPr txBox="1">
            <a:spLocks/>
          </p:cNvSpPr>
          <p:nvPr/>
        </p:nvSpPr>
        <p:spPr>
          <a:xfrm>
            <a:off x="903111" y="1185001"/>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mn-lt"/>
                <a:ea typeface="Segoe UI" panose="020B0502040204020203" pitchFamily="34" charset="0"/>
                <a:cs typeface="Arial"/>
              </a:rPr>
              <a:t>Charter Questions</a:t>
            </a:r>
          </a:p>
        </p:txBody>
      </p:sp>
      <p:sp>
        <p:nvSpPr>
          <p:cNvPr id="19" name="Text Placeholder 33"/>
          <p:cNvSpPr txBox="1">
            <a:spLocks/>
          </p:cNvSpPr>
          <p:nvPr/>
        </p:nvSpPr>
        <p:spPr>
          <a:xfrm>
            <a:off x="5418666" y="1260380"/>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latin typeface="+mn-lt"/>
                <a:ea typeface="Segoe UI" panose="020B0502040204020203" pitchFamily="34" charset="0"/>
                <a:cs typeface="Arial"/>
              </a:rPr>
              <a:t>EPDP Team Approach</a:t>
            </a:r>
          </a:p>
        </p:txBody>
      </p:sp>
      <p:sp>
        <p:nvSpPr>
          <p:cNvPr id="21" name="Text Placeholder 32"/>
          <p:cNvSpPr txBox="1">
            <a:spLocks/>
          </p:cNvSpPr>
          <p:nvPr/>
        </p:nvSpPr>
        <p:spPr bwMode="auto">
          <a:xfrm>
            <a:off x="4811889" y="1665986"/>
            <a:ext cx="4205111"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dirty="0"/>
              <a:t>Preliminary recommendations:</a:t>
            </a:r>
          </a:p>
          <a:p>
            <a:pPr marL="285750" indent="-285750">
              <a:buFont typeface="Arial" panose="020B0604020202020204" pitchFamily="34" charset="0"/>
              <a:buChar char="•"/>
            </a:pPr>
            <a:r>
              <a:rPr lang="en-US" dirty="0"/>
              <a:t>Requirements of the Temporary Specification are maintained for URS and UDRP until such time as these are superseded by recommendations that may come out of the RPMs PDP WG.</a:t>
            </a:r>
          </a:p>
          <a:p>
            <a:pPr marL="285750" indent="-285750">
              <a:buFont typeface="Arial" panose="020B0604020202020204" pitchFamily="34" charset="0"/>
              <a:buChar char="•"/>
            </a:pPr>
            <a:r>
              <a:rPr lang="en-US" dirty="0"/>
              <a:t>ICANN Org should enter into data processing agreements with dispute resolution providers</a:t>
            </a:r>
          </a:p>
          <a:p>
            <a:pPr marL="285750" indent="-285750">
              <a:buFont typeface="Arial" panose="020B0604020202020204" pitchFamily="34" charset="0"/>
              <a:buChar char="•"/>
            </a:pPr>
            <a:r>
              <a:rPr lang="en-US" dirty="0"/>
              <a:t>The requirements of the Temp Spec are maintained for the Transfer Policy until such time these are superseded by recommendations that may come out of the Transfer Policy review which should factor in GDPR Compliance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id-ID" dirty="0"/>
          </a:p>
        </p:txBody>
      </p:sp>
      <p:sp>
        <p:nvSpPr>
          <p:cNvPr id="11" name="Title 3">
            <a:extLst>
              <a:ext uri="{FF2B5EF4-FFF2-40B4-BE49-F238E27FC236}">
                <a16:creationId xmlns:a16="http://schemas.microsoft.com/office/drawing/2014/main" id="{09167940-B650-8048-A8AF-2021B0329B95}"/>
              </a:ext>
            </a:extLst>
          </p:cNvPr>
          <p:cNvSpPr>
            <a:spLocks noGrp="1"/>
          </p:cNvSpPr>
          <p:nvPr>
            <p:ph type="title"/>
          </p:nvPr>
        </p:nvSpPr>
        <p:spPr>
          <a:xfrm>
            <a:off x="374904" y="46179"/>
            <a:ext cx="8012951" cy="450663"/>
          </a:xfrm>
        </p:spPr>
        <p:txBody>
          <a:bodyPr/>
          <a:lstStyle/>
          <a:p>
            <a:r>
              <a:rPr lang="en-US" dirty="0"/>
              <a:t>Updates to other consensus policies</a:t>
            </a:r>
          </a:p>
        </p:txBody>
      </p:sp>
    </p:spTree>
    <p:extLst>
      <p:ext uri="{BB962C8B-B14F-4D97-AF65-F5344CB8AC3E}">
        <p14:creationId xmlns:p14="http://schemas.microsoft.com/office/powerpoint/2010/main" val="17998410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Other recommendations &amp; issues</a:t>
            </a:r>
          </a:p>
        </p:txBody>
      </p:sp>
    </p:spTree>
    <p:extLst>
      <p:ext uri="{BB962C8B-B14F-4D97-AF65-F5344CB8AC3E}">
        <p14:creationId xmlns:p14="http://schemas.microsoft.com/office/powerpoint/2010/main" val="39893328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2000" y="1072444"/>
            <a:ext cx="4445000" cy="512233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schemeClr val="accent1">
                  <a:lumMod val="40000"/>
                  <a:lumOff val="60000"/>
                </a:schemeClr>
              </a:solidFill>
              <a:latin typeface="Arial"/>
              <a:cs typeface="Arial"/>
            </a:endParaRPr>
          </a:p>
        </p:txBody>
      </p:sp>
      <p:sp>
        <p:nvSpPr>
          <p:cNvPr id="13" name="Oval 12"/>
          <p:cNvSpPr/>
          <p:nvPr/>
        </p:nvSpPr>
        <p:spPr>
          <a:xfrm>
            <a:off x="4332113" y="3393723"/>
            <a:ext cx="479776" cy="479774"/>
          </a:xfrm>
          <a:prstGeom prst="ellipse">
            <a:avLst/>
          </a:prstGeom>
          <a:solidFill>
            <a:schemeClr val="bg1"/>
          </a:solidFill>
          <a:ln w="28575" cmpd="sng">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AU" sz="1700" b="1" dirty="0">
                <a:solidFill>
                  <a:schemeClr val="accent4"/>
                </a:solidFill>
                <a:cs typeface="Arial"/>
              </a:rPr>
              <a:t>&amp;</a:t>
            </a:r>
            <a:endParaRPr lang="en-US" sz="1700" b="1" dirty="0">
              <a:solidFill>
                <a:schemeClr val="accent4"/>
              </a:solidFill>
              <a:cs typeface="Arial"/>
            </a:endParaRPr>
          </a:p>
        </p:txBody>
      </p:sp>
      <p:sp>
        <p:nvSpPr>
          <p:cNvPr id="8" name="Text Placeholder 32"/>
          <p:cNvSpPr txBox="1">
            <a:spLocks/>
          </p:cNvSpPr>
          <p:nvPr/>
        </p:nvSpPr>
        <p:spPr bwMode="auto">
          <a:xfrm>
            <a:off x="233624" y="1728942"/>
            <a:ext cx="4218432"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eaLnBrk="1" hangingPunct="1">
              <a:buFont typeface="Arial" panose="020B0604020202020204" pitchFamily="34" charset="0"/>
              <a:buChar char="•"/>
            </a:pPr>
            <a:r>
              <a:rPr lang="en-US" dirty="0">
                <a:solidFill>
                  <a:srgbClr val="0A344E"/>
                </a:solidFill>
                <a:latin typeface="+mn-lt"/>
                <a:cs typeface="Arial"/>
              </a:rPr>
              <a:t>Should Contracted Parties (Registries and Registrars) be permitted or required to differentiate between registrants on a geographic basis?</a:t>
            </a:r>
          </a:p>
          <a:p>
            <a:pPr marL="285750" indent="-285750" eaLnBrk="1" hangingPunct="1">
              <a:buFont typeface="Arial" panose="020B0604020202020204" pitchFamily="34" charset="0"/>
              <a:buChar char="•"/>
            </a:pPr>
            <a:r>
              <a:rPr lang="en-US" dirty="0">
                <a:solidFill>
                  <a:srgbClr val="0A344E"/>
                </a:solidFill>
                <a:latin typeface="+mn-lt"/>
                <a:cs typeface="Arial"/>
              </a:rPr>
              <a:t>Should Contracted Parties be allowed or required to treat legal and natural persons differently, and what mechanism is needed to ensure reliable determination of status?</a:t>
            </a:r>
          </a:p>
          <a:p>
            <a:pPr marL="285750" indent="-285750" eaLnBrk="1" hangingPunct="1">
              <a:buFont typeface="Arial" panose="020B0604020202020204" pitchFamily="34" charset="0"/>
              <a:buChar char="•"/>
            </a:pPr>
            <a:r>
              <a:rPr lang="en-US" dirty="0">
                <a:solidFill>
                  <a:srgbClr val="0A344E"/>
                </a:solidFill>
                <a:latin typeface="+mn-lt"/>
                <a:cs typeface="Arial"/>
              </a:rPr>
              <a:t>Should existing requirements in Temp Spec in relation to reasonable access remain in place until a model for access is finalized?</a:t>
            </a:r>
          </a:p>
          <a:p>
            <a:pPr marL="285750" indent="-285750" eaLnBrk="1" hangingPunct="1">
              <a:buFont typeface="Arial" panose="020B0604020202020204" pitchFamily="34" charset="0"/>
              <a:buChar char="•"/>
            </a:pPr>
            <a:endParaRPr lang="id-ID" dirty="0">
              <a:solidFill>
                <a:srgbClr val="0A344E"/>
              </a:solidFill>
              <a:latin typeface="+mn-lt"/>
              <a:cs typeface="Arial"/>
            </a:endParaRPr>
          </a:p>
        </p:txBody>
      </p:sp>
      <p:sp>
        <p:nvSpPr>
          <p:cNvPr id="9" name="Text Placeholder 33"/>
          <p:cNvSpPr txBox="1">
            <a:spLocks/>
          </p:cNvSpPr>
          <p:nvPr/>
        </p:nvSpPr>
        <p:spPr>
          <a:xfrm>
            <a:off x="903111" y="1185001"/>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solidFill>
                  <a:srgbClr val="0A344E"/>
                </a:solidFill>
                <a:latin typeface="+mn-lt"/>
                <a:ea typeface="Segoe UI" panose="020B0502040204020203" pitchFamily="34" charset="0"/>
                <a:cs typeface="Arial"/>
              </a:rPr>
              <a:t>Charter Questions</a:t>
            </a:r>
          </a:p>
        </p:txBody>
      </p:sp>
      <p:sp>
        <p:nvSpPr>
          <p:cNvPr id="19" name="Text Placeholder 33"/>
          <p:cNvSpPr txBox="1">
            <a:spLocks/>
          </p:cNvSpPr>
          <p:nvPr/>
        </p:nvSpPr>
        <p:spPr>
          <a:xfrm>
            <a:off x="5418666" y="1260380"/>
            <a:ext cx="2751667" cy="1047750"/>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ctr" defTabSz="457082" fontAlgn="auto">
              <a:spcBef>
                <a:spcPct val="20000"/>
              </a:spcBef>
              <a:spcAft>
                <a:spcPts val="0"/>
              </a:spcAft>
              <a:buFont typeface="Arial" panose="020B0604020202020204" pitchFamily="34" charset="0"/>
              <a:buNone/>
              <a:defRPr/>
            </a:pPr>
            <a:r>
              <a:rPr lang="en-AU" dirty="0">
                <a:latin typeface="+mn-lt"/>
                <a:ea typeface="Segoe UI" panose="020B0502040204020203" pitchFamily="34" charset="0"/>
                <a:cs typeface="Arial"/>
              </a:rPr>
              <a:t>EPDP Team Approach</a:t>
            </a:r>
          </a:p>
        </p:txBody>
      </p:sp>
      <p:sp>
        <p:nvSpPr>
          <p:cNvPr id="21" name="Text Placeholder 32"/>
          <p:cNvSpPr txBox="1">
            <a:spLocks/>
          </p:cNvSpPr>
          <p:nvPr/>
        </p:nvSpPr>
        <p:spPr bwMode="auto">
          <a:xfrm>
            <a:off x="4811889" y="1665986"/>
            <a:ext cx="4205111" cy="12842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pPr marL="285750" indent="-285750">
              <a:buFont typeface="Arial" panose="020B0604020202020204" pitchFamily="34" charset="0"/>
              <a:buChar char="•"/>
            </a:pPr>
            <a:r>
              <a:rPr lang="en-US" dirty="0"/>
              <a:t>Formed small teams to deliberated on these issues</a:t>
            </a:r>
          </a:p>
          <a:p>
            <a:pPr marL="285750" indent="-285750">
              <a:buFont typeface="Arial" panose="020B0604020202020204" pitchFamily="34" charset="0"/>
              <a:buChar char="•"/>
            </a:pPr>
            <a:r>
              <a:rPr lang="en-US" dirty="0"/>
              <a:t>At this time, no agreement reached although EPDP Team is considering that differentiation on geographic basis as well between legal / natural persons may be helpful, although additional work may be needed to allow for this to be possible in practice. </a:t>
            </a:r>
          </a:p>
          <a:p>
            <a:pPr marL="285750" indent="-285750">
              <a:buFont typeface="Arial" panose="020B0604020202020204" pitchFamily="34" charset="0"/>
              <a:buChar char="•"/>
            </a:pPr>
            <a:r>
              <a:rPr lang="en-US" dirty="0"/>
              <a:t>Similarly, EPDP Team is considering recommending that Temp Spec requirements in relation to reasonable access remain in place but that criteria around the term “reasonable” are further explored as part of the implementation of these policy recommendations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id-ID" dirty="0"/>
          </a:p>
        </p:txBody>
      </p:sp>
      <p:sp>
        <p:nvSpPr>
          <p:cNvPr id="11" name="Title 3">
            <a:extLst>
              <a:ext uri="{FF2B5EF4-FFF2-40B4-BE49-F238E27FC236}">
                <a16:creationId xmlns:a16="http://schemas.microsoft.com/office/drawing/2014/main" id="{09167940-B650-8048-A8AF-2021B0329B95}"/>
              </a:ext>
            </a:extLst>
          </p:cNvPr>
          <p:cNvSpPr>
            <a:spLocks noGrp="1"/>
          </p:cNvSpPr>
          <p:nvPr>
            <p:ph type="title"/>
          </p:nvPr>
        </p:nvSpPr>
        <p:spPr>
          <a:xfrm>
            <a:off x="374904" y="46179"/>
            <a:ext cx="8012951" cy="450663"/>
          </a:xfrm>
        </p:spPr>
        <p:txBody>
          <a:bodyPr/>
          <a:lstStyle/>
          <a:p>
            <a:r>
              <a:rPr lang="en-US" dirty="0"/>
              <a:t>Other recommendations &amp; Issues</a:t>
            </a:r>
          </a:p>
        </p:txBody>
      </p:sp>
    </p:spTree>
    <p:extLst>
      <p:ext uri="{BB962C8B-B14F-4D97-AF65-F5344CB8AC3E}">
        <p14:creationId xmlns:p14="http://schemas.microsoft.com/office/powerpoint/2010/main" val="38861323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Expected next steps in relation to</a:t>
            </a:r>
            <a:br>
              <a:rPr lang="en-US" dirty="0">
                <a:solidFill>
                  <a:srgbClr val="FFFFFF"/>
                </a:solidFill>
              </a:rPr>
            </a:br>
            <a:r>
              <a:rPr lang="en-US" dirty="0">
                <a:solidFill>
                  <a:srgbClr val="FFFFFF"/>
                </a:solidFill>
              </a:rPr>
              <a:t>publication of Initial Report</a:t>
            </a:r>
          </a:p>
        </p:txBody>
      </p:sp>
    </p:spTree>
    <p:extLst>
      <p:ext uri="{BB962C8B-B14F-4D97-AF65-F5344CB8AC3E}">
        <p14:creationId xmlns:p14="http://schemas.microsoft.com/office/powerpoint/2010/main" val="4251793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Chevron 48"/>
          <p:cNvSpPr/>
          <p:nvPr/>
        </p:nvSpPr>
        <p:spPr>
          <a:xfrm>
            <a:off x="544104" y="3172029"/>
            <a:ext cx="7022592" cy="91440"/>
          </a:xfrm>
          <a:prstGeom prst="chevron">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cs typeface="Arial"/>
            </a:endParaRPr>
          </a:p>
        </p:txBody>
      </p:sp>
      <p:sp>
        <p:nvSpPr>
          <p:cNvPr id="7" name="Oval 6"/>
          <p:cNvSpPr/>
          <p:nvPr/>
        </p:nvSpPr>
        <p:spPr>
          <a:xfrm>
            <a:off x="862872" y="3127367"/>
            <a:ext cx="166258" cy="166258"/>
          </a:xfrm>
          <a:prstGeom prst="ellipse">
            <a:avLst/>
          </a:prstGeom>
          <a:solidFill>
            <a:srgbClr val="1D98D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5" name="Oval 14"/>
          <p:cNvSpPr/>
          <p:nvPr/>
        </p:nvSpPr>
        <p:spPr>
          <a:xfrm>
            <a:off x="3346568" y="3127367"/>
            <a:ext cx="166258" cy="166258"/>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6" name="Oval 15"/>
          <p:cNvSpPr/>
          <p:nvPr/>
        </p:nvSpPr>
        <p:spPr>
          <a:xfrm>
            <a:off x="4595170" y="3127367"/>
            <a:ext cx="166258" cy="166258"/>
          </a:xfrm>
          <a:prstGeom prst="ellipse">
            <a:avLst/>
          </a:prstGeom>
          <a:solidFill>
            <a:srgbClr val="DB603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33" name="Oval 32"/>
          <p:cNvSpPr/>
          <p:nvPr/>
        </p:nvSpPr>
        <p:spPr>
          <a:xfrm>
            <a:off x="5809716" y="3127367"/>
            <a:ext cx="166258" cy="166258"/>
          </a:xfrm>
          <a:prstGeom prst="ellipse">
            <a:avLst/>
          </a:prstGeom>
          <a:solidFill>
            <a:srgbClr val="0D436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sp>
        <p:nvSpPr>
          <p:cNvPr id="17" name="Oval 16"/>
          <p:cNvSpPr/>
          <p:nvPr/>
        </p:nvSpPr>
        <p:spPr>
          <a:xfrm>
            <a:off x="7030625" y="3127367"/>
            <a:ext cx="166258" cy="166258"/>
          </a:xfrm>
          <a:prstGeom prst="ellipse">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14" name="Group 13"/>
          <p:cNvGrpSpPr/>
          <p:nvPr/>
        </p:nvGrpSpPr>
        <p:grpSpPr>
          <a:xfrm>
            <a:off x="316226" y="1483781"/>
            <a:ext cx="1259550" cy="1259550"/>
            <a:chOff x="569487" y="2043501"/>
            <a:chExt cx="1346792" cy="1346792"/>
          </a:xfrm>
        </p:grpSpPr>
        <p:sp>
          <p:nvSpPr>
            <p:cNvPr id="11" name="Teardrop 10"/>
            <p:cNvSpPr/>
            <p:nvPr/>
          </p:nvSpPr>
          <p:spPr>
            <a:xfrm rot="8100000">
              <a:off x="569487" y="2043501"/>
              <a:ext cx="1346792" cy="1346792"/>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12" name="TextBox 11"/>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Oct</a:t>
              </a:r>
            </a:p>
            <a:p>
              <a:pPr algn="ctr"/>
              <a:r>
                <a:rPr lang="en-US" dirty="0">
                  <a:solidFill>
                    <a:schemeClr val="bg1"/>
                  </a:solidFill>
                  <a:cs typeface="Arial"/>
                </a:rPr>
                <a:t>2018</a:t>
              </a:r>
            </a:p>
          </p:txBody>
        </p:sp>
      </p:grpSp>
      <p:grpSp>
        <p:nvGrpSpPr>
          <p:cNvPr id="18" name="Group 17"/>
          <p:cNvGrpSpPr/>
          <p:nvPr/>
        </p:nvGrpSpPr>
        <p:grpSpPr>
          <a:xfrm>
            <a:off x="1549777" y="1519428"/>
            <a:ext cx="1259550" cy="1774198"/>
            <a:chOff x="2105815" y="2043501"/>
            <a:chExt cx="1346792" cy="1897087"/>
          </a:xfrm>
        </p:grpSpPr>
        <p:sp>
          <p:nvSpPr>
            <p:cNvPr id="13" name="Oval 12"/>
            <p:cNvSpPr/>
            <p:nvPr/>
          </p:nvSpPr>
          <p:spPr>
            <a:xfrm>
              <a:off x="2690831" y="3762814"/>
              <a:ext cx="177774" cy="177774"/>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cs typeface="Arial"/>
              </a:endParaRPr>
            </a:p>
          </p:txBody>
        </p:sp>
        <p:grpSp>
          <p:nvGrpSpPr>
            <p:cNvPr id="22" name="Group 21"/>
            <p:cNvGrpSpPr/>
            <p:nvPr/>
          </p:nvGrpSpPr>
          <p:grpSpPr>
            <a:xfrm>
              <a:off x="2105815" y="2043501"/>
              <a:ext cx="1346792" cy="1346792"/>
              <a:chOff x="569487" y="2043501"/>
              <a:chExt cx="1346792" cy="1346792"/>
            </a:xfrm>
          </p:grpSpPr>
          <p:sp>
            <p:nvSpPr>
              <p:cNvPr id="23" name="Teardrop 22"/>
              <p:cNvSpPr/>
              <p:nvPr/>
            </p:nvSpPr>
            <p:spPr>
              <a:xfrm rot="8100000">
                <a:off x="569487" y="2043501"/>
                <a:ext cx="1346792" cy="1346792"/>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4" name="TextBox 2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Nov</a:t>
                </a:r>
              </a:p>
              <a:p>
                <a:pPr algn="ctr"/>
                <a:r>
                  <a:rPr lang="en-US" dirty="0">
                    <a:solidFill>
                      <a:schemeClr val="bg1"/>
                    </a:solidFill>
                    <a:cs typeface="Arial"/>
                  </a:rPr>
                  <a:t>2018</a:t>
                </a:r>
              </a:p>
            </p:txBody>
          </p:sp>
        </p:grpSp>
      </p:grpSp>
      <p:grpSp>
        <p:nvGrpSpPr>
          <p:cNvPr id="25" name="Group 24"/>
          <p:cNvGrpSpPr/>
          <p:nvPr/>
        </p:nvGrpSpPr>
        <p:grpSpPr>
          <a:xfrm>
            <a:off x="2783328" y="1483781"/>
            <a:ext cx="1259550" cy="1259550"/>
            <a:chOff x="569487" y="2043501"/>
            <a:chExt cx="1346792" cy="1346792"/>
          </a:xfrm>
        </p:grpSpPr>
        <p:sp>
          <p:nvSpPr>
            <p:cNvPr id="26" name="Teardrop 25"/>
            <p:cNvSpPr/>
            <p:nvPr/>
          </p:nvSpPr>
          <p:spPr>
            <a:xfrm rot="8100000">
              <a:off x="569487" y="2043501"/>
              <a:ext cx="1346792" cy="1346792"/>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28" name="TextBox 27"/>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Dec</a:t>
              </a:r>
            </a:p>
            <a:p>
              <a:pPr algn="ctr"/>
              <a:r>
                <a:rPr lang="en-US" dirty="0">
                  <a:solidFill>
                    <a:schemeClr val="bg1"/>
                  </a:solidFill>
                  <a:cs typeface="Arial"/>
                </a:rPr>
                <a:t>2018</a:t>
              </a:r>
            </a:p>
          </p:txBody>
        </p:sp>
      </p:grpSp>
      <p:grpSp>
        <p:nvGrpSpPr>
          <p:cNvPr id="29" name="Group 28"/>
          <p:cNvGrpSpPr/>
          <p:nvPr/>
        </p:nvGrpSpPr>
        <p:grpSpPr>
          <a:xfrm>
            <a:off x="4016879" y="1483781"/>
            <a:ext cx="1259550" cy="1259550"/>
            <a:chOff x="569487" y="2043501"/>
            <a:chExt cx="1346792" cy="1346792"/>
          </a:xfrm>
        </p:grpSpPr>
        <p:sp>
          <p:nvSpPr>
            <p:cNvPr id="31" name="Teardrop 30"/>
            <p:cNvSpPr/>
            <p:nvPr/>
          </p:nvSpPr>
          <p:spPr>
            <a:xfrm rot="8100000">
              <a:off x="569487" y="2043501"/>
              <a:ext cx="1346792" cy="1346792"/>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4" name="TextBox 33"/>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Jan</a:t>
              </a:r>
            </a:p>
            <a:p>
              <a:pPr algn="ctr"/>
              <a:r>
                <a:rPr lang="en-US" dirty="0">
                  <a:solidFill>
                    <a:schemeClr val="bg1"/>
                  </a:solidFill>
                  <a:cs typeface="Arial"/>
                </a:rPr>
                <a:t>2018</a:t>
              </a:r>
            </a:p>
          </p:txBody>
        </p:sp>
      </p:grpSp>
      <p:grpSp>
        <p:nvGrpSpPr>
          <p:cNvPr id="43" name="Group 42"/>
          <p:cNvGrpSpPr/>
          <p:nvPr/>
        </p:nvGrpSpPr>
        <p:grpSpPr>
          <a:xfrm>
            <a:off x="5250430" y="1483781"/>
            <a:ext cx="1259550" cy="1259550"/>
            <a:chOff x="569487" y="2043501"/>
            <a:chExt cx="1346792" cy="1346792"/>
          </a:xfrm>
        </p:grpSpPr>
        <p:sp>
          <p:nvSpPr>
            <p:cNvPr id="44" name="Teardrop 43"/>
            <p:cNvSpPr/>
            <p:nvPr/>
          </p:nvSpPr>
          <p:spPr>
            <a:xfrm rot="8100000">
              <a:off x="569487" y="2043501"/>
              <a:ext cx="1346792" cy="1346792"/>
            </a:xfrm>
            <a:prstGeom prst="teardrop">
              <a:avLst>
                <a:gd name="adj" fmla="val 96125"/>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45" name="TextBox 44"/>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Feb</a:t>
              </a:r>
            </a:p>
            <a:p>
              <a:pPr algn="ctr"/>
              <a:r>
                <a:rPr lang="en-US" dirty="0">
                  <a:solidFill>
                    <a:schemeClr val="bg1"/>
                  </a:solidFill>
                  <a:cs typeface="Arial"/>
                </a:rPr>
                <a:t>2018</a:t>
              </a:r>
            </a:p>
          </p:txBody>
        </p:sp>
      </p:grpSp>
      <p:grpSp>
        <p:nvGrpSpPr>
          <p:cNvPr id="35" name="Group 34"/>
          <p:cNvGrpSpPr/>
          <p:nvPr/>
        </p:nvGrpSpPr>
        <p:grpSpPr>
          <a:xfrm>
            <a:off x="6483979" y="1483781"/>
            <a:ext cx="1259550" cy="1259550"/>
            <a:chOff x="569487" y="2043501"/>
            <a:chExt cx="1346792" cy="1346792"/>
          </a:xfrm>
        </p:grpSpPr>
        <p:sp>
          <p:nvSpPr>
            <p:cNvPr id="36" name="Teardrop 35"/>
            <p:cNvSpPr/>
            <p:nvPr/>
          </p:nvSpPr>
          <p:spPr>
            <a:xfrm rot="8100000">
              <a:off x="569487" y="2043501"/>
              <a:ext cx="1346792" cy="1346792"/>
            </a:xfrm>
            <a:prstGeom prst="teardrop">
              <a:avLst>
                <a:gd name="adj" fmla="val 96125"/>
              </a:avLst>
            </a:prstGeom>
            <a:solidFill>
              <a:srgbClr val="1768B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cs typeface="Arial"/>
              </a:endParaRPr>
            </a:p>
          </p:txBody>
        </p:sp>
        <p:sp>
          <p:nvSpPr>
            <p:cNvPr id="37" name="TextBox 36"/>
            <p:cNvSpPr txBox="1"/>
            <p:nvPr/>
          </p:nvSpPr>
          <p:spPr>
            <a:xfrm>
              <a:off x="594800" y="2386020"/>
              <a:ext cx="1273358" cy="691099"/>
            </a:xfrm>
            <a:prstGeom prst="rect">
              <a:avLst/>
            </a:prstGeom>
            <a:noFill/>
          </p:spPr>
          <p:txBody>
            <a:bodyPr wrap="square" rtlCol="0">
              <a:spAutoFit/>
            </a:bodyPr>
            <a:lstStyle/>
            <a:p>
              <a:pPr algn="ctr"/>
              <a:r>
                <a:rPr lang="en-US" dirty="0">
                  <a:solidFill>
                    <a:schemeClr val="bg1"/>
                  </a:solidFill>
                  <a:cs typeface="Arial"/>
                </a:rPr>
                <a:t>April</a:t>
              </a:r>
            </a:p>
            <a:p>
              <a:pPr algn="ctr"/>
              <a:r>
                <a:rPr lang="en-US" dirty="0">
                  <a:solidFill>
                    <a:schemeClr val="bg1"/>
                  </a:solidFill>
                  <a:cs typeface="Arial"/>
                </a:rPr>
                <a:t>2018</a:t>
              </a:r>
            </a:p>
          </p:txBody>
        </p:sp>
      </p:grpSp>
      <p:sp>
        <p:nvSpPr>
          <p:cNvPr id="19" name="TextBox 18"/>
          <p:cNvSpPr txBox="1"/>
          <p:nvPr/>
        </p:nvSpPr>
        <p:spPr>
          <a:xfrm>
            <a:off x="7593575" y="2774845"/>
            <a:ext cx="1286845" cy="830997"/>
          </a:xfrm>
          <a:prstGeom prst="rect">
            <a:avLst/>
          </a:prstGeom>
          <a:noFill/>
        </p:spPr>
        <p:txBody>
          <a:bodyPr wrap="square" rtlCol="0">
            <a:spAutoFit/>
          </a:bodyPr>
          <a:lstStyle/>
          <a:p>
            <a:pPr algn="ctr"/>
            <a:r>
              <a:rPr lang="en-US" sz="2300" dirty="0">
                <a:solidFill>
                  <a:srgbClr val="154A78"/>
                </a:solidFill>
                <a:cs typeface="Arial"/>
              </a:rPr>
              <a:t>Next</a:t>
            </a:r>
          </a:p>
          <a:p>
            <a:pPr algn="ctr"/>
            <a:r>
              <a:rPr lang="en-US" sz="2300" dirty="0">
                <a:solidFill>
                  <a:srgbClr val="154A78"/>
                </a:solidFill>
                <a:cs typeface="Arial"/>
              </a:rPr>
              <a:t>Steps</a:t>
            </a:r>
          </a:p>
        </p:txBody>
      </p:sp>
      <p:sp>
        <p:nvSpPr>
          <p:cNvPr id="38" name="TextBox 37"/>
          <p:cNvSpPr txBox="1"/>
          <p:nvPr/>
        </p:nvSpPr>
        <p:spPr>
          <a:xfrm>
            <a:off x="350565" y="3457102"/>
            <a:ext cx="1190873" cy="646331"/>
          </a:xfrm>
          <a:prstGeom prst="rect">
            <a:avLst/>
          </a:prstGeom>
          <a:noFill/>
        </p:spPr>
        <p:txBody>
          <a:bodyPr wrap="square" rtlCol="0">
            <a:spAutoFit/>
          </a:bodyPr>
          <a:lstStyle/>
          <a:p>
            <a:pPr algn="ctr"/>
            <a:r>
              <a:rPr lang="en-US" sz="1200" dirty="0">
                <a:cs typeface="Arial"/>
              </a:rPr>
              <a:t>Remaining meetings at ICANN63</a:t>
            </a:r>
          </a:p>
        </p:txBody>
      </p:sp>
      <p:sp>
        <p:nvSpPr>
          <p:cNvPr id="39" name="TextBox 38"/>
          <p:cNvSpPr txBox="1"/>
          <p:nvPr/>
        </p:nvSpPr>
        <p:spPr>
          <a:xfrm>
            <a:off x="1597714" y="3457102"/>
            <a:ext cx="1190873" cy="1015663"/>
          </a:xfrm>
          <a:prstGeom prst="rect">
            <a:avLst/>
          </a:prstGeom>
          <a:noFill/>
        </p:spPr>
        <p:txBody>
          <a:bodyPr wrap="square" rtlCol="0">
            <a:spAutoFit/>
          </a:bodyPr>
          <a:lstStyle/>
          <a:p>
            <a:pPr algn="ctr"/>
            <a:r>
              <a:rPr lang="en-US" sz="1200" dirty="0">
                <a:cs typeface="Arial"/>
              </a:rPr>
              <a:t>Opening of Public Comment Forum on Initial Report</a:t>
            </a:r>
          </a:p>
        </p:txBody>
      </p:sp>
      <p:sp>
        <p:nvSpPr>
          <p:cNvPr id="40" name="TextBox 39"/>
          <p:cNvSpPr txBox="1"/>
          <p:nvPr/>
        </p:nvSpPr>
        <p:spPr>
          <a:xfrm>
            <a:off x="2838766" y="3457102"/>
            <a:ext cx="1190873" cy="830997"/>
          </a:xfrm>
          <a:prstGeom prst="rect">
            <a:avLst/>
          </a:prstGeom>
          <a:noFill/>
        </p:spPr>
        <p:txBody>
          <a:bodyPr wrap="square" rtlCol="0">
            <a:spAutoFit/>
          </a:bodyPr>
          <a:lstStyle/>
          <a:p>
            <a:pPr algn="ctr"/>
            <a:r>
              <a:rPr lang="en-US" sz="1200" dirty="0">
                <a:cs typeface="Arial"/>
              </a:rPr>
              <a:t>Close of Public Comment Forum</a:t>
            </a:r>
          </a:p>
        </p:txBody>
      </p:sp>
      <p:sp>
        <p:nvSpPr>
          <p:cNvPr id="41" name="TextBox 40"/>
          <p:cNvSpPr txBox="1"/>
          <p:nvPr/>
        </p:nvSpPr>
        <p:spPr>
          <a:xfrm>
            <a:off x="4087489" y="3457102"/>
            <a:ext cx="1190873" cy="1015663"/>
          </a:xfrm>
          <a:prstGeom prst="rect">
            <a:avLst/>
          </a:prstGeom>
          <a:noFill/>
        </p:spPr>
        <p:txBody>
          <a:bodyPr wrap="square" rtlCol="0">
            <a:spAutoFit/>
          </a:bodyPr>
          <a:lstStyle/>
          <a:p>
            <a:pPr algn="ctr"/>
            <a:r>
              <a:rPr lang="en-US" sz="1200" dirty="0">
                <a:cs typeface="Arial"/>
              </a:rPr>
              <a:t>Review of Public Comments &amp; Finalization of Report</a:t>
            </a:r>
          </a:p>
        </p:txBody>
      </p:sp>
      <p:sp>
        <p:nvSpPr>
          <p:cNvPr id="42" name="TextBox 41"/>
          <p:cNvSpPr txBox="1"/>
          <p:nvPr/>
        </p:nvSpPr>
        <p:spPr>
          <a:xfrm>
            <a:off x="5231425" y="3457102"/>
            <a:ext cx="1417395" cy="830997"/>
          </a:xfrm>
          <a:prstGeom prst="rect">
            <a:avLst/>
          </a:prstGeom>
          <a:noFill/>
        </p:spPr>
        <p:txBody>
          <a:bodyPr wrap="square" rtlCol="0">
            <a:spAutoFit/>
          </a:bodyPr>
          <a:lstStyle/>
          <a:p>
            <a:pPr algn="ctr"/>
            <a:r>
              <a:rPr lang="en-US" sz="1200" dirty="0">
                <a:cs typeface="Arial"/>
              </a:rPr>
              <a:t>GNSO Council consideration of Final Report &amp; recommendations</a:t>
            </a:r>
          </a:p>
        </p:txBody>
      </p:sp>
      <p:sp>
        <p:nvSpPr>
          <p:cNvPr id="47" name="TextBox 46"/>
          <p:cNvSpPr txBox="1"/>
          <p:nvPr/>
        </p:nvSpPr>
        <p:spPr>
          <a:xfrm>
            <a:off x="360003" y="4943856"/>
            <a:ext cx="8103993" cy="1092030"/>
          </a:xfrm>
          <a:prstGeom prst="rect">
            <a:avLst/>
          </a:prstGeom>
          <a:noFill/>
        </p:spPr>
        <p:txBody>
          <a:bodyPr wrap="square" rtlCol="0">
            <a:spAutoFit/>
          </a:bodyPr>
          <a:lstStyle/>
          <a:p>
            <a:pPr>
              <a:lnSpc>
                <a:spcPts val="1980"/>
              </a:lnSpc>
            </a:pPr>
            <a:r>
              <a:rPr lang="en-US" sz="1300" dirty="0">
                <a:solidFill>
                  <a:srgbClr val="154A78"/>
                </a:solidFill>
                <a:cs typeface="Arial"/>
              </a:rPr>
              <a:t>Significant work is remaining in fairly limited time. The public comment forum will be open for the minimum period required, but it will not be possible to extend beyond that. By 25 May 2019 new policy recommendations need to be adopted by the ICANN Board as on that date the Temporary Specification for gTLD Registration will expire and cannot be further renewed in that format. </a:t>
            </a:r>
          </a:p>
        </p:txBody>
      </p:sp>
      <p:sp>
        <p:nvSpPr>
          <p:cNvPr id="48" name="TextBox 47"/>
          <p:cNvSpPr txBox="1"/>
          <p:nvPr/>
        </p:nvSpPr>
        <p:spPr>
          <a:xfrm>
            <a:off x="360004" y="4593760"/>
            <a:ext cx="7175410" cy="350096"/>
          </a:xfrm>
          <a:prstGeom prst="rect">
            <a:avLst/>
          </a:prstGeom>
          <a:noFill/>
        </p:spPr>
        <p:txBody>
          <a:bodyPr wrap="square" rtlCol="0">
            <a:spAutoFit/>
          </a:bodyPr>
          <a:lstStyle/>
          <a:p>
            <a:pPr>
              <a:lnSpc>
                <a:spcPts val="1980"/>
              </a:lnSpc>
            </a:pPr>
            <a:r>
              <a:rPr lang="en-US" sz="1700" b="1" dirty="0">
                <a:solidFill>
                  <a:srgbClr val="154A78"/>
                </a:solidFill>
                <a:cs typeface="Arial"/>
              </a:rPr>
              <a:t>To Summarize</a:t>
            </a:r>
          </a:p>
        </p:txBody>
      </p:sp>
      <p:sp>
        <p:nvSpPr>
          <p:cNvPr id="2" name="Title 1"/>
          <p:cNvSpPr>
            <a:spLocks noGrp="1"/>
          </p:cNvSpPr>
          <p:nvPr>
            <p:ph type="title"/>
          </p:nvPr>
        </p:nvSpPr>
        <p:spPr>
          <a:prstGeom prst="rect">
            <a:avLst/>
          </a:prstGeom>
        </p:spPr>
        <p:txBody>
          <a:bodyPr/>
          <a:lstStyle/>
          <a:p>
            <a:r>
              <a:rPr lang="en-US" dirty="0">
                <a:latin typeface="+mn-lt"/>
                <a:cs typeface="Arial"/>
              </a:rPr>
              <a:t>Next Steps</a:t>
            </a:r>
          </a:p>
        </p:txBody>
      </p:sp>
      <p:sp>
        <p:nvSpPr>
          <p:cNvPr id="46" name="TextBox 45"/>
          <p:cNvSpPr txBox="1"/>
          <p:nvPr/>
        </p:nvSpPr>
        <p:spPr>
          <a:xfrm>
            <a:off x="6532415" y="3458602"/>
            <a:ext cx="1471976" cy="830997"/>
          </a:xfrm>
          <a:prstGeom prst="rect">
            <a:avLst/>
          </a:prstGeom>
          <a:noFill/>
        </p:spPr>
        <p:txBody>
          <a:bodyPr wrap="square" rtlCol="0">
            <a:spAutoFit/>
          </a:bodyPr>
          <a:lstStyle/>
          <a:p>
            <a:pPr algn="ctr"/>
            <a:r>
              <a:rPr lang="en-US" sz="1200" dirty="0">
                <a:cs typeface="Arial"/>
              </a:rPr>
              <a:t>ICANN Board consideration of Final Report &amp; recommendations</a:t>
            </a:r>
          </a:p>
        </p:txBody>
      </p:sp>
    </p:spTree>
    <p:extLst>
      <p:ext uri="{BB962C8B-B14F-4D97-AF65-F5344CB8AC3E}">
        <p14:creationId xmlns:p14="http://schemas.microsoft.com/office/powerpoint/2010/main" val="8380444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74237" y="3088879"/>
            <a:ext cx="6256337" cy="1701535"/>
          </a:xfrm>
        </p:spPr>
        <p:txBody>
          <a:bodyPr/>
          <a:lstStyle/>
          <a:p>
            <a:pPr algn="ctr"/>
            <a:r>
              <a:rPr lang="en-US" dirty="0"/>
              <a:t>Q &amp; A</a:t>
            </a:r>
            <a:br>
              <a:rPr lang="en-US" dirty="0"/>
            </a:br>
            <a:br>
              <a:rPr lang="en-US" dirty="0"/>
            </a:br>
            <a:r>
              <a:rPr lang="en-US" b="0" dirty="0"/>
              <a:t>Any clarifying questions for the EPDP Team?</a:t>
            </a:r>
            <a:br>
              <a:rPr lang="en-US" b="0" dirty="0"/>
            </a:br>
            <a:r>
              <a:rPr lang="en-US" b="0" dirty="0"/>
              <a:t>Any suggestions and/or recommendations? </a:t>
            </a:r>
          </a:p>
        </p:txBody>
      </p:sp>
    </p:spTree>
    <p:extLst>
      <p:ext uri="{BB962C8B-B14F-4D97-AF65-F5344CB8AC3E}">
        <p14:creationId xmlns:p14="http://schemas.microsoft.com/office/powerpoint/2010/main" val="32568695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Further Information</a:t>
            </a:r>
          </a:p>
        </p:txBody>
      </p:sp>
      <p:sp>
        <p:nvSpPr>
          <p:cNvPr id="12" name="Rectangle 11">
            <a:extLst>
              <a:ext uri="{FF2B5EF4-FFF2-40B4-BE49-F238E27FC236}">
                <a16:creationId xmlns:a16="http://schemas.microsoft.com/office/drawing/2014/main" id="{1E219EBF-BF44-F24A-9BE2-3E9295A14466}"/>
              </a:ext>
            </a:extLst>
          </p:cNvPr>
          <p:cNvSpPr/>
          <p:nvPr/>
        </p:nvSpPr>
        <p:spPr>
          <a:xfrm>
            <a:off x="1085260" y="3774151"/>
            <a:ext cx="1039465" cy="98316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3" name="Rectangle 12">
            <a:extLst>
              <a:ext uri="{FF2B5EF4-FFF2-40B4-BE49-F238E27FC236}">
                <a16:creationId xmlns:a16="http://schemas.microsoft.com/office/drawing/2014/main" id="{0B8E828F-6246-6743-AF05-DF62500098F7}"/>
              </a:ext>
            </a:extLst>
          </p:cNvPr>
          <p:cNvSpPr/>
          <p:nvPr/>
        </p:nvSpPr>
        <p:spPr>
          <a:xfrm>
            <a:off x="1085260" y="3765303"/>
            <a:ext cx="6860462" cy="9831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Arial"/>
            </a:endParaRPr>
          </a:p>
        </p:txBody>
      </p:sp>
      <p:sp>
        <p:nvSpPr>
          <p:cNvPr id="14" name="Rectangle 13">
            <a:extLst>
              <a:ext uri="{FF2B5EF4-FFF2-40B4-BE49-F238E27FC236}">
                <a16:creationId xmlns:a16="http://schemas.microsoft.com/office/drawing/2014/main" id="{3BC9BA7B-2EE5-2D49-9967-2B5BD932E2AA}"/>
              </a:ext>
            </a:extLst>
          </p:cNvPr>
          <p:cNvSpPr/>
          <p:nvPr/>
        </p:nvSpPr>
        <p:spPr>
          <a:xfrm>
            <a:off x="1085260" y="5058865"/>
            <a:ext cx="1039465" cy="983160"/>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b="1" dirty="0">
              <a:cs typeface="Arial"/>
            </a:endParaRPr>
          </a:p>
        </p:txBody>
      </p:sp>
      <p:sp>
        <p:nvSpPr>
          <p:cNvPr id="15" name="Rectangle 14">
            <a:extLst>
              <a:ext uri="{FF2B5EF4-FFF2-40B4-BE49-F238E27FC236}">
                <a16:creationId xmlns:a16="http://schemas.microsoft.com/office/drawing/2014/main" id="{BCF0869D-8B4E-904E-A0ED-0AA5C848755E}"/>
              </a:ext>
            </a:extLst>
          </p:cNvPr>
          <p:cNvSpPr/>
          <p:nvPr/>
        </p:nvSpPr>
        <p:spPr>
          <a:xfrm>
            <a:off x="1085260" y="5058865"/>
            <a:ext cx="6860462" cy="983160"/>
          </a:xfrm>
          <a:prstGeom prst="rect">
            <a:avLst/>
          </a:prstGeom>
          <a:no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cs typeface="Arial"/>
            </a:endParaRPr>
          </a:p>
        </p:txBody>
      </p:sp>
      <p:sp>
        <p:nvSpPr>
          <p:cNvPr id="16" name="TextBox 15">
            <a:extLst>
              <a:ext uri="{FF2B5EF4-FFF2-40B4-BE49-F238E27FC236}">
                <a16:creationId xmlns:a16="http://schemas.microsoft.com/office/drawing/2014/main" id="{EE80EE74-8C5D-3A42-A76E-CACC8C99C0CF}"/>
              </a:ext>
            </a:extLst>
          </p:cNvPr>
          <p:cNvSpPr txBox="1"/>
          <p:nvPr/>
        </p:nvSpPr>
        <p:spPr>
          <a:xfrm>
            <a:off x="2209419" y="3864660"/>
            <a:ext cx="5538516" cy="276999"/>
          </a:xfrm>
          <a:prstGeom prst="rect">
            <a:avLst/>
          </a:prstGeom>
          <a:noFill/>
        </p:spPr>
        <p:txBody>
          <a:bodyPr wrap="square" lIns="0" tIns="0" rIns="0" bIns="0" rtlCol="0">
            <a:spAutoFit/>
          </a:bodyPr>
          <a:lstStyle/>
          <a:p>
            <a:r>
              <a:rPr lang="en-US" b="1" dirty="0">
                <a:solidFill>
                  <a:schemeClr val="accent2"/>
                </a:solidFill>
                <a:cs typeface="Source Sans Pro"/>
              </a:rPr>
              <a:t>Learn about the EPDP and its work:</a:t>
            </a:r>
          </a:p>
        </p:txBody>
      </p:sp>
      <p:sp>
        <p:nvSpPr>
          <p:cNvPr id="17" name="Rectangle 16">
            <a:extLst>
              <a:ext uri="{FF2B5EF4-FFF2-40B4-BE49-F238E27FC236}">
                <a16:creationId xmlns:a16="http://schemas.microsoft.com/office/drawing/2014/main" id="{7E30D69A-CAE3-6F4E-830E-43485ED86D07}"/>
              </a:ext>
            </a:extLst>
          </p:cNvPr>
          <p:cNvSpPr/>
          <p:nvPr/>
        </p:nvSpPr>
        <p:spPr>
          <a:xfrm>
            <a:off x="2209419" y="5544494"/>
            <a:ext cx="5707905" cy="338554"/>
          </a:xfrm>
          <a:prstGeom prst="rect">
            <a:avLst/>
          </a:prstGeom>
        </p:spPr>
        <p:txBody>
          <a:bodyPr wrap="square">
            <a:spAutoFit/>
          </a:bodyPr>
          <a:lstStyle/>
          <a:p>
            <a:pPr>
              <a:spcBef>
                <a:spcPts val="1400"/>
              </a:spcBef>
            </a:pPr>
            <a:r>
              <a:rPr lang="en-US" sz="1600" dirty="0">
                <a:solidFill>
                  <a:schemeClr val="accent2">
                    <a:lumMod val="60000"/>
                    <a:lumOff val="40000"/>
                  </a:schemeClr>
                </a:solidFill>
                <a:cs typeface="Source Sans Pro"/>
                <a:hlinkClick r:id="rId3"/>
              </a:rPr>
              <a:t>https://</a:t>
            </a:r>
            <a:r>
              <a:rPr lang="en-US" sz="1600" dirty="0" err="1">
                <a:solidFill>
                  <a:schemeClr val="accent2">
                    <a:lumMod val="60000"/>
                    <a:lumOff val="40000"/>
                  </a:schemeClr>
                </a:solidFill>
                <a:cs typeface="Source Sans Pro"/>
                <a:hlinkClick r:id="rId3"/>
              </a:rPr>
              <a:t>www.icann.org</a:t>
            </a:r>
            <a:r>
              <a:rPr lang="en-US" sz="1600" dirty="0">
                <a:solidFill>
                  <a:schemeClr val="accent2">
                    <a:lumMod val="60000"/>
                    <a:lumOff val="40000"/>
                  </a:schemeClr>
                </a:solidFill>
                <a:cs typeface="Source Sans Pro"/>
                <a:hlinkClick r:id="rId3"/>
              </a:rPr>
              <a:t>/news/announcement-2018-07-19-en</a:t>
            </a:r>
            <a:endParaRPr lang="en-US" sz="1600" dirty="0">
              <a:solidFill>
                <a:schemeClr val="accent2">
                  <a:lumMod val="60000"/>
                  <a:lumOff val="40000"/>
                </a:schemeClr>
              </a:solidFill>
            </a:endParaRPr>
          </a:p>
        </p:txBody>
      </p:sp>
      <p:sp>
        <p:nvSpPr>
          <p:cNvPr id="18" name="Rectangle 17">
            <a:extLst>
              <a:ext uri="{FF2B5EF4-FFF2-40B4-BE49-F238E27FC236}">
                <a16:creationId xmlns:a16="http://schemas.microsoft.com/office/drawing/2014/main" id="{E99DC16A-4DD0-CC4E-A25C-0457DADAB572}"/>
              </a:ext>
            </a:extLst>
          </p:cNvPr>
          <p:cNvSpPr/>
          <p:nvPr/>
        </p:nvSpPr>
        <p:spPr>
          <a:xfrm>
            <a:off x="2124725" y="5119989"/>
            <a:ext cx="1646605" cy="369332"/>
          </a:xfrm>
          <a:prstGeom prst="rect">
            <a:avLst/>
          </a:prstGeom>
        </p:spPr>
        <p:txBody>
          <a:bodyPr wrap="none">
            <a:spAutoFit/>
          </a:bodyPr>
          <a:lstStyle/>
          <a:p>
            <a:r>
              <a:rPr lang="en-US" b="1" dirty="0">
                <a:solidFill>
                  <a:srgbClr val="9C240F"/>
                </a:solidFill>
                <a:cs typeface="Arial"/>
              </a:rPr>
              <a:t>Get involved:</a:t>
            </a:r>
          </a:p>
        </p:txBody>
      </p:sp>
      <p:pic>
        <p:nvPicPr>
          <p:cNvPr id="19" name="Picture 18">
            <a:extLst>
              <a:ext uri="{FF2B5EF4-FFF2-40B4-BE49-F238E27FC236}">
                <a16:creationId xmlns:a16="http://schemas.microsoft.com/office/drawing/2014/main" id="{71298AFC-623C-1240-9E38-8F7B8B6D8A3D}"/>
              </a:ext>
            </a:extLst>
          </p:cNvPr>
          <p:cNvPicPr>
            <a:picLocks noChangeAspect="1"/>
          </p:cNvPicPr>
          <p:nvPr/>
        </p:nvPicPr>
        <p:blipFill rotWithShape="1">
          <a:blip r:embed="rId4">
            <a:biLevel thresh="50000"/>
            <a:extLst>
              <a:ext uri="{28A0092B-C50C-407E-A947-70E740481C1C}">
                <a14:useLocalDpi xmlns:a14="http://schemas.microsoft.com/office/drawing/2010/main" val="0"/>
              </a:ext>
            </a:extLst>
          </a:blip>
          <a:srcRect t="545" r="85557"/>
          <a:stretch/>
        </p:blipFill>
        <p:spPr>
          <a:xfrm>
            <a:off x="1343876" y="5242785"/>
            <a:ext cx="527851" cy="615320"/>
          </a:xfrm>
          <a:prstGeom prst="rect">
            <a:avLst/>
          </a:prstGeom>
        </p:spPr>
      </p:pic>
      <p:pic>
        <p:nvPicPr>
          <p:cNvPr id="20" name="Picture 19">
            <a:extLst>
              <a:ext uri="{FF2B5EF4-FFF2-40B4-BE49-F238E27FC236}">
                <a16:creationId xmlns:a16="http://schemas.microsoft.com/office/drawing/2014/main" id="{4CC4A185-9992-6342-BB24-A58CDAA99BA2}"/>
              </a:ext>
            </a:extLst>
          </p:cNvPr>
          <p:cNvPicPr>
            <a:picLocks noChangeAspect="1"/>
          </p:cNvPicPr>
          <p:nvPr/>
        </p:nvPicPr>
        <p:blipFill>
          <a:blip r:embed="rId5"/>
          <a:stretch>
            <a:fillRect/>
          </a:stretch>
        </p:blipFill>
        <p:spPr>
          <a:xfrm>
            <a:off x="1308986" y="3947023"/>
            <a:ext cx="612551" cy="630052"/>
          </a:xfrm>
          <a:prstGeom prst="rect">
            <a:avLst/>
          </a:prstGeom>
        </p:spPr>
      </p:pic>
      <p:sp>
        <p:nvSpPr>
          <p:cNvPr id="21" name="Rectangle 20">
            <a:extLst>
              <a:ext uri="{FF2B5EF4-FFF2-40B4-BE49-F238E27FC236}">
                <a16:creationId xmlns:a16="http://schemas.microsoft.com/office/drawing/2014/main" id="{52749D71-F406-3E4C-8EEF-53DDE12CD559}"/>
              </a:ext>
            </a:extLst>
          </p:cNvPr>
          <p:cNvSpPr/>
          <p:nvPr/>
        </p:nvSpPr>
        <p:spPr>
          <a:xfrm>
            <a:off x="2209419" y="4178138"/>
            <a:ext cx="4914361" cy="338554"/>
          </a:xfrm>
          <a:prstGeom prst="rect">
            <a:avLst/>
          </a:prstGeom>
        </p:spPr>
        <p:txBody>
          <a:bodyPr wrap="square">
            <a:spAutoFit/>
          </a:bodyPr>
          <a:lstStyle/>
          <a:p>
            <a:r>
              <a:rPr lang="en-US" sz="1600" dirty="0">
                <a:solidFill>
                  <a:schemeClr val="accent2">
                    <a:lumMod val="60000"/>
                    <a:lumOff val="40000"/>
                  </a:schemeClr>
                </a:solidFill>
                <a:hlinkClick r:id="rId6"/>
              </a:rPr>
              <a:t>https://community.icann.org/x/IYEpBQ</a:t>
            </a:r>
            <a:r>
              <a:rPr lang="en-US" sz="1600" dirty="0">
                <a:solidFill>
                  <a:schemeClr val="accent2">
                    <a:lumMod val="60000"/>
                    <a:lumOff val="40000"/>
                  </a:schemeClr>
                </a:solidFill>
              </a:rPr>
              <a:t> </a:t>
            </a:r>
          </a:p>
        </p:txBody>
      </p:sp>
      <p:sp>
        <p:nvSpPr>
          <p:cNvPr id="25" name="Oval 24">
            <a:extLst>
              <a:ext uri="{FF2B5EF4-FFF2-40B4-BE49-F238E27FC236}">
                <a16:creationId xmlns:a16="http://schemas.microsoft.com/office/drawing/2014/main" id="{B3D117C6-5D99-2F45-98EC-18F235539E7B}"/>
              </a:ext>
            </a:extLst>
          </p:cNvPr>
          <p:cNvSpPr/>
          <p:nvPr/>
        </p:nvSpPr>
        <p:spPr>
          <a:xfrm>
            <a:off x="1098597" y="817381"/>
            <a:ext cx="877804" cy="877804"/>
          </a:xfrm>
          <a:prstGeom prst="ellipse">
            <a:avLst/>
          </a:prstGeom>
          <a:solidFill>
            <a:schemeClr val="bg1"/>
          </a:solidFill>
          <a:ln w="15875">
            <a:solidFill>
              <a:srgbClr val="065B9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5FC7379-E0E6-B648-8B2B-C5179CB8B403}"/>
              </a:ext>
            </a:extLst>
          </p:cNvPr>
          <p:cNvSpPr txBox="1"/>
          <p:nvPr/>
        </p:nvSpPr>
        <p:spPr>
          <a:xfrm>
            <a:off x="2399045" y="1072380"/>
            <a:ext cx="6117336"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Individuals can participate as observers</a:t>
            </a:r>
          </a:p>
        </p:txBody>
      </p:sp>
      <p:sp>
        <p:nvSpPr>
          <p:cNvPr id="28" name="TextBox 27">
            <a:extLst>
              <a:ext uri="{FF2B5EF4-FFF2-40B4-BE49-F238E27FC236}">
                <a16:creationId xmlns:a16="http://schemas.microsoft.com/office/drawing/2014/main" id="{D9EC23ED-A199-7944-AB4A-3BA3ED3510D0}"/>
              </a:ext>
            </a:extLst>
          </p:cNvPr>
          <p:cNvSpPr txBox="1"/>
          <p:nvPr/>
        </p:nvSpPr>
        <p:spPr>
          <a:xfrm>
            <a:off x="2448440" y="1758604"/>
            <a:ext cx="6488899" cy="1938992"/>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Observers can:</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Subscribe to the mailing list</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listen to audio-cast and view-only Adobe Connect of all meetings</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be a public consultation respondent</a:t>
            </a:r>
          </a:p>
        </p:txBody>
      </p:sp>
      <p:sp>
        <p:nvSpPr>
          <p:cNvPr id="29" name="Oval 28">
            <a:extLst>
              <a:ext uri="{FF2B5EF4-FFF2-40B4-BE49-F238E27FC236}">
                <a16:creationId xmlns:a16="http://schemas.microsoft.com/office/drawing/2014/main" id="{560F01D0-78C4-5244-8391-033C15EA86BA}"/>
              </a:ext>
            </a:extLst>
          </p:cNvPr>
          <p:cNvSpPr/>
          <p:nvPr/>
        </p:nvSpPr>
        <p:spPr>
          <a:xfrm>
            <a:off x="1089540" y="1986062"/>
            <a:ext cx="877804" cy="877804"/>
          </a:xfrm>
          <a:prstGeom prst="ellipse">
            <a:avLst/>
          </a:prstGeom>
          <a:solidFill>
            <a:schemeClr val="bg1"/>
          </a:solidFill>
          <a:ln w="15875">
            <a:solidFill>
              <a:srgbClr val="0022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0" name="Oval 29">
            <a:extLst>
              <a:ext uri="{FF2B5EF4-FFF2-40B4-BE49-F238E27FC236}">
                <a16:creationId xmlns:a16="http://schemas.microsoft.com/office/drawing/2014/main" id="{8C90CC61-7FC7-D24D-ACD4-738767E5F394}"/>
              </a:ext>
            </a:extLst>
          </p:cNvPr>
          <p:cNvSpPr/>
          <p:nvPr/>
        </p:nvSpPr>
        <p:spPr>
          <a:xfrm>
            <a:off x="685528" y="2595789"/>
            <a:ext cx="877804" cy="877804"/>
          </a:xfrm>
          <a:prstGeom prst="ellipse">
            <a:avLst/>
          </a:prstGeom>
          <a:solidFill>
            <a:schemeClr val="bg1"/>
          </a:solidFill>
          <a:ln w="15875">
            <a:solidFill>
              <a:srgbClr val="04565A"/>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1" name="Oval 30">
            <a:extLst>
              <a:ext uri="{FF2B5EF4-FFF2-40B4-BE49-F238E27FC236}">
                <a16:creationId xmlns:a16="http://schemas.microsoft.com/office/drawing/2014/main" id="{B3C0499B-6AD5-5D4D-A5E3-6076B080500C}"/>
              </a:ext>
            </a:extLst>
          </p:cNvPr>
          <p:cNvSpPr/>
          <p:nvPr/>
        </p:nvSpPr>
        <p:spPr>
          <a:xfrm>
            <a:off x="1466377" y="2616539"/>
            <a:ext cx="877804" cy="877804"/>
          </a:xfrm>
          <a:prstGeom prst="ellipse">
            <a:avLst/>
          </a:prstGeom>
          <a:solidFill>
            <a:schemeClr val="bg1"/>
          </a:solidFill>
          <a:ln w="15875">
            <a:solidFill>
              <a:srgbClr val="ED964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pic>
        <p:nvPicPr>
          <p:cNvPr id="33" name="Picture 32" descr="0070-envelop.eps">
            <a:extLst>
              <a:ext uri="{FF2B5EF4-FFF2-40B4-BE49-F238E27FC236}">
                <a16:creationId xmlns:a16="http://schemas.microsoft.com/office/drawing/2014/main" id="{E9D85BBB-524D-9D49-AA8D-3F6C8C48B42D}"/>
              </a:ext>
            </a:extLst>
          </p:cNvPr>
          <p:cNvPicPr>
            <a:picLocks noChangeAspect="1"/>
          </p:cNvPicPr>
          <p:nvPr/>
        </p:nvPicPr>
        <p:blipFill>
          <a:blip r:embed="rId7">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288557" y="2227301"/>
            <a:ext cx="505072" cy="417656"/>
          </a:xfrm>
          <a:prstGeom prst="rect">
            <a:avLst/>
          </a:prstGeom>
        </p:spPr>
      </p:pic>
      <p:pic>
        <p:nvPicPr>
          <p:cNvPr id="34" name="Picture 33" descr="0017-headphones.eps">
            <a:extLst>
              <a:ext uri="{FF2B5EF4-FFF2-40B4-BE49-F238E27FC236}">
                <a16:creationId xmlns:a16="http://schemas.microsoft.com/office/drawing/2014/main" id="{54E512EF-40A7-2941-BEFE-05401589EAEC}"/>
              </a:ext>
            </a:extLst>
          </p:cNvPr>
          <p:cNvPicPr>
            <a:picLocks noChangeAspect="1"/>
          </p:cNvPicPr>
          <p:nvPr/>
        </p:nvPicPr>
        <p:blipFill>
          <a:blip r:embed="rId8">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849094" y="2698141"/>
            <a:ext cx="561570" cy="572369"/>
          </a:xfrm>
          <a:prstGeom prst="rect">
            <a:avLst/>
          </a:prstGeom>
        </p:spPr>
      </p:pic>
      <p:pic>
        <p:nvPicPr>
          <p:cNvPr id="24" name="Picture 23" descr="0006-pencil.eps">
            <a:extLst>
              <a:ext uri="{FF2B5EF4-FFF2-40B4-BE49-F238E27FC236}">
                <a16:creationId xmlns:a16="http://schemas.microsoft.com/office/drawing/2014/main" id="{E6DB0333-F4F4-AD4F-805E-12C623C12208}"/>
              </a:ext>
            </a:extLst>
          </p:cNvPr>
          <p:cNvPicPr>
            <a:picLocks noChangeAspect="1"/>
          </p:cNvPicPr>
          <p:nvPr/>
        </p:nvPicPr>
        <p:blipFill>
          <a:blip r:embed="rId9">
            <a:duotone>
              <a:schemeClr val="accent4">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1667591" y="2809414"/>
            <a:ext cx="528266" cy="538425"/>
          </a:xfrm>
          <a:prstGeom prst="rect">
            <a:avLst/>
          </a:prstGeom>
        </p:spPr>
      </p:pic>
      <p:pic>
        <p:nvPicPr>
          <p:cNvPr id="23" name="Picture 22">
            <a:extLst>
              <a:ext uri="{FF2B5EF4-FFF2-40B4-BE49-F238E27FC236}">
                <a16:creationId xmlns:a16="http://schemas.microsoft.com/office/drawing/2014/main" id="{E0A2D327-985F-3845-A481-3E7A67B84061}"/>
              </a:ext>
            </a:extLst>
          </p:cNvPr>
          <p:cNvPicPr>
            <a:picLocks noChangeAspect="1"/>
          </p:cNvPicPr>
          <p:nvPr/>
        </p:nvPicPr>
        <p:blipFill>
          <a:blip r:embed="rId10"/>
          <a:stretch>
            <a:fillRect/>
          </a:stretch>
        </p:blipFill>
        <p:spPr>
          <a:xfrm>
            <a:off x="1212754" y="1048160"/>
            <a:ext cx="629695" cy="432000"/>
          </a:xfrm>
          <a:prstGeom prst="rect">
            <a:avLst/>
          </a:prstGeom>
        </p:spPr>
      </p:pic>
    </p:spTree>
    <p:extLst>
      <p:ext uri="{BB962C8B-B14F-4D97-AF65-F5344CB8AC3E}">
        <p14:creationId xmlns:p14="http://schemas.microsoft.com/office/powerpoint/2010/main" val="6795321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Engage with ICANN – Thank You and Questions</a:t>
            </a:r>
          </a:p>
        </p:txBody>
      </p:sp>
    </p:spTree>
    <p:extLst>
      <p:ext uri="{BB962C8B-B14F-4D97-AF65-F5344CB8AC3E}">
        <p14:creationId xmlns:p14="http://schemas.microsoft.com/office/powerpoint/2010/main" val="3941571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 &amp; Introduction </a:t>
            </a:r>
            <a:br>
              <a:rPr lang="en-US" dirty="0"/>
            </a:br>
            <a:r>
              <a:rPr lang="en-US" dirty="0"/>
              <a:t>(EPDP Background &amp; Approach)</a:t>
            </a:r>
          </a:p>
        </p:txBody>
      </p:sp>
    </p:spTree>
    <p:extLst>
      <p:ext uri="{BB962C8B-B14F-4D97-AF65-F5344CB8AC3E}">
        <p14:creationId xmlns:p14="http://schemas.microsoft.com/office/powerpoint/2010/main" val="2376285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What is the mission and scope?  </a:t>
            </a:r>
          </a:p>
        </p:txBody>
      </p:sp>
      <p:sp>
        <p:nvSpPr>
          <p:cNvPr id="11" name="Rectangle 10">
            <a:extLst>
              <a:ext uri="{FF2B5EF4-FFF2-40B4-BE49-F238E27FC236}">
                <a16:creationId xmlns:a16="http://schemas.microsoft.com/office/drawing/2014/main" id="{BEBEEAA4-A2AB-3742-9318-A132A0D7D021}"/>
              </a:ext>
            </a:extLst>
          </p:cNvPr>
          <p:cNvSpPr/>
          <p:nvPr/>
        </p:nvSpPr>
        <p:spPr>
          <a:xfrm>
            <a:off x="706852" y="1145768"/>
            <a:ext cx="3633066" cy="1495571"/>
          </a:xfrm>
          <a:prstGeom prst="rect">
            <a:avLst/>
          </a:prstGeom>
          <a:noFill/>
          <a:ln w="25400">
            <a:solidFill>
              <a:srgbClr val="CB460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2" name="Oval 11">
            <a:extLst>
              <a:ext uri="{FF2B5EF4-FFF2-40B4-BE49-F238E27FC236}">
                <a16:creationId xmlns:a16="http://schemas.microsoft.com/office/drawing/2014/main" id="{B2103090-A94C-F541-8D75-CD1BC390D66C}"/>
              </a:ext>
            </a:extLst>
          </p:cNvPr>
          <p:cNvSpPr/>
          <p:nvPr/>
        </p:nvSpPr>
        <p:spPr>
          <a:xfrm>
            <a:off x="166594" y="1323544"/>
            <a:ext cx="1078006" cy="1078006"/>
          </a:xfrm>
          <a:prstGeom prst="ellipse">
            <a:avLst/>
          </a:prstGeom>
          <a:solidFill>
            <a:srgbClr val="CB460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14" name="Rectangle 13">
            <a:extLst>
              <a:ext uri="{FF2B5EF4-FFF2-40B4-BE49-F238E27FC236}">
                <a16:creationId xmlns:a16="http://schemas.microsoft.com/office/drawing/2014/main" id="{F85A696D-817C-604B-BEC0-566A59631D23}"/>
              </a:ext>
            </a:extLst>
          </p:cNvPr>
          <p:cNvSpPr/>
          <p:nvPr/>
        </p:nvSpPr>
        <p:spPr>
          <a:xfrm>
            <a:off x="706851" y="2954205"/>
            <a:ext cx="8268707" cy="1514605"/>
          </a:xfrm>
          <a:prstGeom prst="rect">
            <a:avLst/>
          </a:prstGeom>
          <a:noFill/>
          <a:ln w="2540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22" name="TextBox 21">
            <a:extLst>
              <a:ext uri="{FF2B5EF4-FFF2-40B4-BE49-F238E27FC236}">
                <a16:creationId xmlns:a16="http://schemas.microsoft.com/office/drawing/2014/main" id="{8ED758F5-7F9D-F54D-8DF8-0B5B80D371E8}"/>
              </a:ext>
            </a:extLst>
          </p:cNvPr>
          <p:cNvSpPr txBox="1"/>
          <p:nvPr/>
        </p:nvSpPr>
        <p:spPr>
          <a:xfrm>
            <a:off x="1244600" y="1366793"/>
            <a:ext cx="2930358" cy="1323439"/>
          </a:xfrm>
          <a:prstGeom prst="rect">
            <a:avLst/>
          </a:prstGeom>
          <a:noFill/>
        </p:spPr>
        <p:txBody>
          <a:bodyPr wrap="square" rtlCol="0">
            <a:spAutoFit/>
          </a:bodyPr>
          <a:lstStyle/>
          <a:p>
            <a:r>
              <a:rPr lang="en-US" sz="2000" dirty="0">
                <a:latin typeface="+mj-lt"/>
                <a:cs typeface="Arial" panose="020B0604020202020204" pitchFamily="34" charset="0"/>
              </a:rPr>
              <a:t>Initiated by GNSO, triggered by ICANN Board’s adoption of Temp Spec</a:t>
            </a:r>
            <a:endParaRPr lang="en-US" sz="2000" dirty="0">
              <a:latin typeface="+mj-lt"/>
            </a:endParaRPr>
          </a:p>
        </p:txBody>
      </p:sp>
      <p:sp>
        <p:nvSpPr>
          <p:cNvPr id="23" name="Rectangle 22">
            <a:extLst>
              <a:ext uri="{FF2B5EF4-FFF2-40B4-BE49-F238E27FC236}">
                <a16:creationId xmlns:a16="http://schemas.microsoft.com/office/drawing/2014/main" id="{AABAFA5E-3DD8-1049-8610-2FEDFD1275C1}"/>
              </a:ext>
            </a:extLst>
          </p:cNvPr>
          <p:cNvSpPr/>
          <p:nvPr/>
        </p:nvSpPr>
        <p:spPr>
          <a:xfrm>
            <a:off x="5086419" y="1154560"/>
            <a:ext cx="3633066" cy="1488581"/>
          </a:xfrm>
          <a:prstGeom prst="rect">
            <a:avLst/>
          </a:prstGeom>
          <a:noFill/>
          <a:ln w="25400">
            <a:solidFill>
              <a:srgbClr val="14535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24" name="Oval 23">
            <a:extLst>
              <a:ext uri="{FF2B5EF4-FFF2-40B4-BE49-F238E27FC236}">
                <a16:creationId xmlns:a16="http://schemas.microsoft.com/office/drawing/2014/main" id="{E5BD0F94-4ED0-3345-9ACA-D58EEA6C648B}"/>
              </a:ext>
            </a:extLst>
          </p:cNvPr>
          <p:cNvSpPr/>
          <p:nvPr/>
        </p:nvSpPr>
        <p:spPr>
          <a:xfrm>
            <a:off x="4546161" y="1332337"/>
            <a:ext cx="1078006" cy="1078006"/>
          </a:xfrm>
          <a:prstGeom prst="ellipse">
            <a:avLst/>
          </a:prstGeom>
          <a:solidFill>
            <a:srgbClr val="14535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5" name="TextBox 24">
            <a:extLst>
              <a:ext uri="{FF2B5EF4-FFF2-40B4-BE49-F238E27FC236}">
                <a16:creationId xmlns:a16="http://schemas.microsoft.com/office/drawing/2014/main" id="{3DAADBCD-0C1D-4749-A995-3891EF8AD69B}"/>
              </a:ext>
            </a:extLst>
          </p:cNvPr>
          <p:cNvSpPr txBox="1"/>
          <p:nvPr/>
        </p:nvSpPr>
        <p:spPr>
          <a:xfrm>
            <a:off x="5676231" y="1263885"/>
            <a:ext cx="2991189" cy="1323439"/>
          </a:xfrm>
          <a:prstGeom prst="rect">
            <a:avLst/>
          </a:prstGeom>
          <a:noFill/>
        </p:spPr>
        <p:txBody>
          <a:bodyPr wrap="square" rtlCol="0">
            <a:spAutoFit/>
          </a:bodyPr>
          <a:lstStyle/>
          <a:p>
            <a:r>
              <a:rPr lang="en-US" sz="2000" dirty="0">
                <a:latin typeface="+mj-lt"/>
                <a:cs typeface="Arial" panose="020B0604020202020204" pitchFamily="34" charset="0"/>
              </a:rPr>
              <a:t>To confirm, or not, the Temp Spec as Consensus Policy by </a:t>
            </a:r>
          </a:p>
          <a:p>
            <a:r>
              <a:rPr lang="en-US" sz="2000" dirty="0">
                <a:latin typeface="+mj-lt"/>
                <a:cs typeface="Arial" panose="020B0604020202020204" pitchFamily="34" charset="0"/>
              </a:rPr>
              <a:t>25 May 2019</a:t>
            </a:r>
            <a:endParaRPr lang="en-US" sz="2000" dirty="0">
              <a:latin typeface="+mj-lt"/>
            </a:endParaRPr>
          </a:p>
        </p:txBody>
      </p:sp>
      <p:sp>
        <p:nvSpPr>
          <p:cNvPr id="26" name="Oval 25">
            <a:extLst>
              <a:ext uri="{FF2B5EF4-FFF2-40B4-BE49-F238E27FC236}">
                <a16:creationId xmlns:a16="http://schemas.microsoft.com/office/drawing/2014/main" id="{54AE27CA-4C05-C245-AB3A-64D611E0B562}"/>
              </a:ext>
            </a:extLst>
          </p:cNvPr>
          <p:cNvSpPr/>
          <p:nvPr/>
        </p:nvSpPr>
        <p:spPr>
          <a:xfrm>
            <a:off x="166594" y="3213082"/>
            <a:ext cx="1078006" cy="1078006"/>
          </a:xfrm>
          <a:prstGeom prst="ellipse">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27" name="TextBox 26">
            <a:extLst>
              <a:ext uri="{FF2B5EF4-FFF2-40B4-BE49-F238E27FC236}">
                <a16:creationId xmlns:a16="http://schemas.microsoft.com/office/drawing/2014/main" id="{29129BD8-C76E-1E45-AD11-48B4D0CC6B65}"/>
              </a:ext>
            </a:extLst>
          </p:cNvPr>
          <p:cNvSpPr txBox="1"/>
          <p:nvPr/>
        </p:nvSpPr>
        <p:spPr>
          <a:xfrm>
            <a:off x="1227792" y="3224203"/>
            <a:ext cx="8095738" cy="1015663"/>
          </a:xfrm>
          <a:prstGeom prst="rect">
            <a:avLst/>
          </a:prstGeom>
          <a:noFill/>
        </p:spPr>
        <p:txBody>
          <a:bodyPr wrap="square" rtlCol="0">
            <a:spAutoFit/>
          </a:bodyPr>
          <a:lstStyle/>
          <a:p>
            <a:r>
              <a:rPr lang="en-US" sz="2000" dirty="0">
                <a:latin typeface="+mj-lt"/>
                <a:cs typeface="Arial" panose="020B0604020202020204" pitchFamily="34" charset="0"/>
              </a:rPr>
              <a:t>Discuss a standardized access model to nonpublic registration data</a:t>
            </a:r>
          </a:p>
          <a:p>
            <a:pPr marL="342900" indent="-342900">
              <a:buFont typeface="Arial" panose="020B0604020202020204" pitchFamily="34" charset="0"/>
              <a:buChar char="•"/>
            </a:pPr>
            <a:r>
              <a:rPr lang="en-US" sz="2000" dirty="0">
                <a:latin typeface="+mj-lt"/>
                <a:cs typeface="Arial" panose="020B0604020202020204" pitchFamily="34" charset="0"/>
              </a:rPr>
              <a:t>Only after the “gating questions” specified in the </a:t>
            </a:r>
            <a:r>
              <a:rPr lang="en-US" sz="2000" dirty="0">
                <a:latin typeface="+mj-lt"/>
                <a:hlinkClick r:id="rId3"/>
              </a:rPr>
              <a:t>EPDP Team’s Charter</a:t>
            </a:r>
            <a:r>
              <a:rPr lang="en-US" sz="2000" dirty="0">
                <a:latin typeface="+mj-lt"/>
              </a:rPr>
              <a:t> are addressed</a:t>
            </a:r>
          </a:p>
        </p:txBody>
      </p:sp>
      <p:sp>
        <p:nvSpPr>
          <p:cNvPr id="28" name="Rectangle 27">
            <a:extLst>
              <a:ext uri="{FF2B5EF4-FFF2-40B4-BE49-F238E27FC236}">
                <a16:creationId xmlns:a16="http://schemas.microsoft.com/office/drawing/2014/main" id="{AB4DBD95-4DCA-494C-84C9-D4D0222735B2}"/>
              </a:ext>
            </a:extLst>
          </p:cNvPr>
          <p:cNvSpPr/>
          <p:nvPr/>
        </p:nvSpPr>
        <p:spPr>
          <a:xfrm>
            <a:off x="2934133" y="4790356"/>
            <a:ext cx="3633066" cy="1288080"/>
          </a:xfrm>
          <a:prstGeom prst="rect">
            <a:avLst/>
          </a:prstGeom>
          <a:noFill/>
          <a:ln w="25400">
            <a:solidFill>
              <a:schemeClr val="accent1">
                <a:lumMod val="7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29" name="Oval 28">
            <a:extLst>
              <a:ext uri="{FF2B5EF4-FFF2-40B4-BE49-F238E27FC236}">
                <a16:creationId xmlns:a16="http://schemas.microsoft.com/office/drawing/2014/main" id="{922E1B27-7D48-EC4A-B3DF-2ACB15A7CCD6}"/>
              </a:ext>
            </a:extLst>
          </p:cNvPr>
          <p:cNvSpPr/>
          <p:nvPr/>
        </p:nvSpPr>
        <p:spPr>
          <a:xfrm>
            <a:off x="2338727" y="4913551"/>
            <a:ext cx="1078006" cy="1078006"/>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sp>
        <p:nvSpPr>
          <p:cNvPr id="30" name="TextBox 29">
            <a:extLst>
              <a:ext uri="{FF2B5EF4-FFF2-40B4-BE49-F238E27FC236}">
                <a16:creationId xmlns:a16="http://schemas.microsoft.com/office/drawing/2014/main" id="{4339496D-19AC-6844-AF08-AF0379A08CC6}"/>
              </a:ext>
            </a:extLst>
          </p:cNvPr>
          <p:cNvSpPr txBox="1"/>
          <p:nvPr/>
        </p:nvSpPr>
        <p:spPr>
          <a:xfrm>
            <a:off x="3490316" y="5037055"/>
            <a:ext cx="3082236" cy="707886"/>
          </a:xfrm>
          <a:prstGeom prst="rect">
            <a:avLst/>
          </a:prstGeom>
          <a:noFill/>
        </p:spPr>
        <p:txBody>
          <a:bodyPr wrap="square" rtlCol="0">
            <a:spAutoFit/>
          </a:bodyPr>
          <a:lstStyle/>
          <a:p>
            <a:r>
              <a:rPr lang="en-US" sz="2000" dirty="0">
                <a:latin typeface="+mj-lt"/>
                <a:cs typeface="Arial" panose="020B0604020202020204" pitchFamily="34" charset="0"/>
              </a:rPr>
              <a:t>Only covers topics in the Temp Spec</a:t>
            </a:r>
            <a:endParaRPr lang="en-US" sz="2000" dirty="0">
              <a:latin typeface="+mj-lt"/>
            </a:endParaRPr>
          </a:p>
        </p:txBody>
      </p:sp>
      <p:pic>
        <p:nvPicPr>
          <p:cNvPr id="9" name="Picture 8" descr="0084-calendar.eps">
            <a:extLst>
              <a:ext uri="{FF2B5EF4-FFF2-40B4-BE49-F238E27FC236}">
                <a16:creationId xmlns:a16="http://schemas.microsoft.com/office/drawing/2014/main" id="{483AE442-7843-614F-8E90-5DE95008A5D1}"/>
              </a:ext>
            </a:extLst>
          </p:cNvPr>
          <p:cNvPicPr>
            <a:picLocks noChangeAspect="1"/>
          </p:cNvPicPr>
          <p:nvPr/>
        </p:nvPicPr>
        <p:blipFill>
          <a:blip r:embed="rId4">
            <a:duotone>
              <a:schemeClr val="accent3">
                <a:shade val="45000"/>
                <a:satMod val="135000"/>
              </a:schemeClr>
              <a:prstClr val="white"/>
            </a:duotone>
            <a:lum bright="100000"/>
            <a:extLst>
              <a:ext uri="{28A0092B-C50C-407E-A947-70E740481C1C}">
                <a14:useLocalDpi xmlns:a14="http://schemas.microsoft.com/office/drawing/2010/main"/>
              </a:ext>
            </a:extLst>
          </a:blip>
          <a:stretch>
            <a:fillRect/>
          </a:stretch>
        </p:blipFill>
        <p:spPr>
          <a:xfrm>
            <a:off x="4807019" y="1529000"/>
            <a:ext cx="571844" cy="631411"/>
          </a:xfrm>
          <a:prstGeom prst="rect">
            <a:avLst/>
          </a:prstGeom>
        </p:spPr>
      </p:pic>
      <p:pic>
        <p:nvPicPr>
          <p:cNvPr id="31" name="Picture 30" descr="0112-bubbles3.eps">
            <a:extLst>
              <a:ext uri="{FF2B5EF4-FFF2-40B4-BE49-F238E27FC236}">
                <a16:creationId xmlns:a16="http://schemas.microsoft.com/office/drawing/2014/main" id="{EEE6F416-63A5-7E46-8056-119E08D03FDB}"/>
              </a:ext>
            </a:extLst>
          </p:cNvPr>
          <p:cNvPicPr>
            <a:picLocks noChangeAspect="1"/>
          </p:cNvPicPr>
          <p:nvPr/>
        </p:nvPicPr>
        <p:blipFill>
          <a:blip r:embed="rId5">
            <a:duotone>
              <a:schemeClr val="accent2">
                <a:shade val="45000"/>
                <a:satMod val="135000"/>
              </a:schemeClr>
              <a:prstClr val="white"/>
            </a:duotone>
            <a:lum bright="100000"/>
            <a:extLst>
              <a:ext uri="{28A0092B-C50C-407E-A947-70E740481C1C}">
                <a14:useLocalDpi xmlns:a14="http://schemas.microsoft.com/office/drawing/2010/main"/>
              </a:ext>
            </a:extLst>
          </a:blip>
          <a:stretch>
            <a:fillRect/>
          </a:stretch>
        </p:blipFill>
        <p:spPr>
          <a:xfrm>
            <a:off x="346847" y="3390882"/>
            <a:ext cx="720008" cy="657939"/>
          </a:xfrm>
          <a:prstGeom prst="rect">
            <a:avLst/>
          </a:prstGeom>
        </p:spPr>
      </p:pic>
      <p:grpSp>
        <p:nvGrpSpPr>
          <p:cNvPr id="45" name="Group 15">
            <a:extLst>
              <a:ext uri="{FF2B5EF4-FFF2-40B4-BE49-F238E27FC236}">
                <a16:creationId xmlns:a16="http://schemas.microsoft.com/office/drawing/2014/main" id="{5DAC942A-C672-AF44-84E5-83FA56039D58}"/>
              </a:ext>
            </a:extLst>
          </p:cNvPr>
          <p:cNvGrpSpPr>
            <a:grpSpLocks noChangeAspect="1"/>
          </p:cNvGrpSpPr>
          <p:nvPr/>
        </p:nvGrpSpPr>
        <p:grpSpPr bwMode="auto">
          <a:xfrm>
            <a:off x="483785" y="1568881"/>
            <a:ext cx="488950" cy="488950"/>
            <a:chOff x="1993" y="2158"/>
            <a:chExt cx="308" cy="308"/>
          </a:xfrm>
        </p:grpSpPr>
        <p:sp>
          <p:nvSpPr>
            <p:cNvPr id="46" name="AutoShape 14">
              <a:extLst>
                <a:ext uri="{FF2B5EF4-FFF2-40B4-BE49-F238E27FC236}">
                  <a16:creationId xmlns:a16="http://schemas.microsoft.com/office/drawing/2014/main" id="{35333119-6144-9748-81EB-58830DF22A80}"/>
                </a:ext>
              </a:extLst>
            </p:cNvPr>
            <p:cNvSpPr>
              <a:spLocks noChangeAspect="1" noChangeArrowheads="1" noTextEdit="1"/>
            </p:cNvSpPr>
            <p:nvPr/>
          </p:nvSpPr>
          <p:spPr bwMode="auto">
            <a:xfrm>
              <a:off x="1993" y="2158"/>
              <a:ext cx="308" cy="30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Freeform 16">
              <a:extLst>
                <a:ext uri="{FF2B5EF4-FFF2-40B4-BE49-F238E27FC236}">
                  <a16:creationId xmlns:a16="http://schemas.microsoft.com/office/drawing/2014/main" id="{F6A039E4-5EC9-D548-AA91-825A9BCFDB13}"/>
                </a:ext>
              </a:extLst>
            </p:cNvPr>
            <p:cNvSpPr>
              <a:spLocks/>
            </p:cNvSpPr>
            <p:nvPr/>
          </p:nvSpPr>
          <p:spPr bwMode="auto">
            <a:xfrm>
              <a:off x="1993" y="2195"/>
              <a:ext cx="285" cy="286"/>
            </a:xfrm>
            <a:custGeom>
              <a:avLst/>
              <a:gdLst>
                <a:gd name="T0" fmla="*/ 159 w 186"/>
                <a:gd name="T1" fmla="*/ 87 h 187"/>
                <a:gd name="T2" fmla="*/ 159 w 186"/>
                <a:gd name="T3" fmla="*/ 87 h 187"/>
                <a:gd name="T4" fmla="*/ 159 w 186"/>
                <a:gd name="T5" fmla="*/ 160 h 187"/>
                <a:gd name="T6" fmla="*/ 26 w 186"/>
                <a:gd name="T7" fmla="*/ 160 h 187"/>
                <a:gd name="T8" fmla="*/ 26 w 186"/>
                <a:gd name="T9" fmla="*/ 27 h 187"/>
                <a:gd name="T10" fmla="*/ 99 w 186"/>
                <a:gd name="T11" fmla="*/ 27 h 187"/>
                <a:gd name="T12" fmla="*/ 126 w 186"/>
                <a:gd name="T13" fmla="*/ 0 h 187"/>
                <a:gd name="T14" fmla="*/ 19 w 186"/>
                <a:gd name="T15" fmla="*/ 0 h 187"/>
                <a:gd name="T16" fmla="*/ 0 w 186"/>
                <a:gd name="T17" fmla="*/ 20 h 187"/>
                <a:gd name="T18" fmla="*/ 0 w 186"/>
                <a:gd name="T19" fmla="*/ 167 h 187"/>
                <a:gd name="T20" fmla="*/ 19 w 186"/>
                <a:gd name="T21" fmla="*/ 187 h 187"/>
                <a:gd name="T22" fmla="*/ 166 w 186"/>
                <a:gd name="T23" fmla="*/ 187 h 187"/>
                <a:gd name="T24" fmla="*/ 186 w 186"/>
                <a:gd name="T25" fmla="*/ 167 h 187"/>
                <a:gd name="T26" fmla="*/ 186 w 186"/>
                <a:gd name="T27" fmla="*/ 60 h 187"/>
                <a:gd name="T28" fmla="*/ 159 w 186"/>
                <a:gd name="T29" fmla="*/ 8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187">
                  <a:moveTo>
                    <a:pt x="159" y="87"/>
                  </a:moveTo>
                  <a:lnTo>
                    <a:pt x="159" y="87"/>
                  </a:lnTo>
                  <a:lnTo>
                    <a:pt x="159" y="160"/>
                  </a:lnTo>
                  <a:lnTo>
                    <a:pt x="26" y="160"/>
                  </a:lnTo>
                  <a:lnTo>
                    <a:pt x="26" y="27"/>
                  </a:lnTo>
                  <a:lnTo>
                    <a:pt x="99" y="27"/>
                  </a:lnTo>
                  <a:lnTo>
                    <a:pt x="126" y="0"/>
                  </a:lnTo>
                  <a:lnTo>
                    <a:pt x="19" y="0"/>
                  </a:lnTo>
                  <a:cubicBezTo>
                    <a:pt x="8" y="0"/>
                    <a:pt x="0" y="9"/>
                    <a:pt x="0" y="20"/>
                  </a:cubicBezTo>
                  <a:lnTo>
                    <a:pt x="0" y="167"/>
                  </a:lnTo>
                  <a:cubicBezTo>
                    <a:pt x="0" y="178"/>
                    <a:pt x="8" y="187"/>
                    <a:pt x="19" y="187"/>
                  </a:cubicBezTo>
                  <a:lnTo>
                    <a:pt x="166" y="187"/>
                  </a:lnTo>
                  <a:cubicBezTo>
                    <a:pt x="177" y="187"/>
                    <a:pt x="186" y="178"/>
                    <a:pt x="186" y="167"/>
                  </a:cubicBezTo>
                  <a:lnTo>
                    <a:pt x="186" y="60"/>
                  </a:lnTo>
                  <a:lnTo>
                    <a:pt x="159" y="87"/>
                  </a:ln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17">
              <a:extLst>
                <a:ext uri="{FF2B5EF4-FFF2-40B4-BE49-F238E27FC236}">
                  <a16:creationId xmlns:a16="http://schemas.microsoft.com/office/drawing/2014/main" id="{A569AAF4-FD96-9B44-A6AA-6519CE3EE8ED}"/>
                </a:ext>
              </a:extLst>
            </p:cNvPr>
            <p:cNvSpPr>
              <a:spLocks noEditPoints="1"/>
            </p:cNvSpPr>
            <p:nvPr/>
          </p:nvSpPr>
          <p:spPr bwMode="auto">
            <a:xfrm>
              <a:off x="2074" y="2155"/>
              <a:ext cx="245" cy="243"/>
            </a:xfrm>
            <a:custGeom>
              <a:avLst/>
              <a:gdLst>
                <a:gd name="T0" fmla="*/ 33 w 160"/>
                <a:gd name="T1" fmla="*/ 133 h 159"/>
                <a:gd name="T2" fmla="*/ 33 w 160"/>
                <a:gd name="T3" fmla="*/ 133 h 159"/>
                <a:gd name="T4" fmla="*/ 23 w 160"/>
                <a:gd name="T5" fmla="*/ 123 h 159"/>
                <a:gd name="T6" fmla="*/ 123 w 160"/>
                <a:gd name="T7" fmla="*/ 23 h 159"/>
                <a:gd name="T8" fmla="*/ 133 w 160"/>
                <a:gd name="T9" fmla="*/ 33 h 159"/>
                <a:gd name="T10" fmla="*/ 33 w 160"/>
                <a:gd name="T11" fmla="*/ 133 h 159"/>
                <a:gd name="T12" fmla="*/ 126 w 160"/>
                <a:gd name="T13" fmla="*/ 0 h 159"/>
                <a:gd name="T14" fmla="*/ 126 w 160"/>
                <a:gd name="T15" fmla="*/ 0 h 159"/>
                <a:gd name="T16" fmla="*/ 0 w 160"/>
                <a:gd name="T17" fmla="*/ 126 h 159"/>
                <a:gd name="T18" fmla="*/ 0 w 160"/>
                <a:gd name="T19" fmla="*/ 159 h 159"/>
                <a:gd name="T20" fmla="*/ 33 w 160"/>
                <a:gd name="T21" fmla="*/ 159 h 159"/>
                <a:gd name="T22" fmla="*/ 160 w 160"/>
                <a:gd name="T23" fmla="*/ 33 h 159"/>
                <a:gd name="T24" fmla="*/ 126 w 160"/>
                <a:gd name="T25" fmla="*/ 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159">
                  <a:moveTo>
                    <a:pt x="33" y="133"/>
                  </a:moveTo>
                  <a:lnTo>
                    <a:pt x="33" y="133"/>
                  </a:lnTo>
                  <a:lnTo>
                    <a:pt x="23" y="123"/>
                  </a:lnTo>
                  <a:lnTo>
                    <a:pt x="123" y="23"/>
                  </a:lnTo>
                  <a:lnTo>
                    <a:pt x="133" y="33"/>
                  </a:lnTo>
                  <a:lnTo>
                    <a:pt x="33" y="133"/>
                  </a:lnTo>
                  <a:close/>
                  <a:moveTo>
                    <a:pt x="126" y="0"/>
                  </a:moveTo>
                  <a:lnTo>
                    <a:pt x="126" y="0"/>
                  </a:lnTo>
                  <a:lnTo>
                    <a:pt x="0" y="126"/>
                  </a:lnTo>
                  <a:lnTo>
                    <a:pt x="0" y="159"/>
                  </a:lnTo>
                  <a:lnTo>
                    <a:pt x="33" y="159"/>
                  </a:lnTo>
                  <a:lnTo>
                    <a:pt x="160" y="33"/>
                  </a:lnTo>
                  <a:cubicBezTo>
                    <a:pt x="160" y="13"/>
                    <a:pt x="146" y="0"/>
                    <a:pt x="126" y="0"/>
                  </a:cubicBezTo>
                  <a:close/>
                </a:path>
              </a:pathLst>
            </a:custGeom>
            <a:solidFill>
              <a:srgbClr val="FFFFFF"/>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pic>
        <p:nvPicPr>
          <p:cNvPr id="49" name="Picture 48">
            <a:extLst>
              <a:ext uri="{FF2B5EF4-FFF2-40B4-BE49-F238E27FC236}">
                <a16:creationId xmlns:a16="http://schemas.microsoft.com/office/drawing/2014/main" id="{CFCAD981-E5EA-A547-B21F-8DDF986BDFD1}"/>
              </a:ext>
            </a:extLst>
          </p:cNvPr>
          <p:cNvPicPr>
            <a:picLocks noChangeAspect="1"/>
          </p:cNvPicPr>
          <p:nvPr/>
        </p:nvPicPr>
        <p:blipFill>
          <a:blip r:embed="rId6"/>
          <a:stretch>
            <a:fillRect/>
          </a:stretch>
        </p:blipFill>
        <p:spPr>
          <a:xfrm>
            <a:off x="2593765" y="5150054"/>
            <a:ext cx="550430" cy="550430"/>
          </a:xfrm>
          <a:prstGeom prst="rect">
            <a:avLst/>
          </a:prstGeom>
        </p:spPr>
      </p:pic>
    </p:spTree>
    <p:extLst>
      <p:ext uri="{BB962C8B-B14F-4D97-AF65-F5344CB8AC3E}">
        <p14:creationId xmlns:p14="http://schemas.microsoft.com/office/powerpoint/2010/main" val="1855385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EPDP Team Composition</a:t>
            </a:r>
          </a:p>
        </p:txBody>
      </p:sp>
      <p:sp>
        <p:nvSpPr>
          <p:cNvPr id="10" name="TextBox 9">
            <a:extLst>
              <a:ext uri="{FF2B5EF4-FFF2-40B4-BE49-F238E27FC236}">
                <a16:creationId xmlns:a16="http://schemas.microsoft.com/office/drawing/2014/main" id="{2220F8FC-459A-D542-B315-9FFC0BE55874}"/>
              </a:ext>
            </a:extLst>
          </p:cNvPr>
          <p:cNvSpPr txBox="1"/>
          <p:nvPr/>
        </p:nvSpPr>
        <p:spPr>
          <a:xfrm>
            <a:off x="607416" y="2156379"/>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1 Chair</a:t>
            </a:r>
            <a:endParaRPr lang="en-US" sz="1400" dirty="0">
              <a:latin typeface="+mj-lt"/>
            </a:endParaRPr>
          </a:p>
        </p:txBody>
      </p:sp>
      <p:sp>
        <p:nvSpPr>
          <p:cNvPr id="11" name="Rectangle 10">
            <a:extLst>
              <a:ext uri="{FF2B5EF4-FFF2-40B4-BE49-F238E27FC236}">
                <a16:creationId xmlns:a16="http://schemas.microsoft.com/office/drawing/2014/main" id="{A35658A7-A270-3D43-AF0C-6026631192A0}"/>
              </a:ext>
            </a:extLst>
          </p:cNvPr>
          <p:cNvSpPr/>
          <p:nvPr/>
        </p:nvSpPr>
        <p:spPr>
          <a:xfrm>
            <a:off x="596644" y="930248"/>
            <a:ext cx="1332304" cy="2454899"/>
          </a:xfrm>
          <a:prstGeom prst="rect">
            <a:avLst/>
          </a:prstGeom>
          <a:noFill/>
          <a:ln w="19050">
            <a:solidFill>
              <a:srgbClr val="FBA3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7" name="Rectangle 16">
            <a:extLst>
              <a:ext uri="{FF2B5EF4-FFF2-40B4-BE49-F238E27FC236}">
                <a16:creationId xmlns:a16="http://schemas.microsoft.com/office/drawing/2014/main" id="{BCFAEB28-1864-F242-9989-E787A3F66DF4}"/>
              </a:ext>
            </a:extLst>
          </p:cNvPr>
          <p:cNvSpPr/>
          <p:nvPr/>
        </p:nvSpPr>
        <p:spPr>
          <a:xfrm>
            <a:off x="2240082" y="901880"/>
            <a:ext cx="6254760" cy="2483267"/>
          </a:xfrm>
          <a:prstGeom prst="rect">
            <a:avLst/>
          </a:prstGeom>
          <a:noFill/>
          <a:ln w="19050">
            <a:solidFill>
              <a:srgbClr val="004C8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8" name="Rectangle 17">
            <a:extLst>
              <a:ext uri="{FF2B5EF4-FFF2-40B4-BE49-F238E27FC236}">
                <a16:creationId xmlns:a16="http://schemas.microsoft.com/office/drawing/2014/main" id="{EDC072D6-33DA-5841-BAFE-F264F907ED2F}"/>
              </a:ext>
            </a:extLst>
          </p:cNvPr>
          <p:cNvSpPr/>
          <p:nvPr/>
        </p:nvSpPr>
        <p:spPr>
          <a:xfrm>
            <a:off x="4723016" y="752533"/>
            <a:ext cx="991176" cy="282100"/>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GNSO</a:t>
            </a:r>
          </a:p>
        </p:txBody>
      </p:sp>
      <p:sp>
        <p:nvSpPr>
          <p:cNvPr id="28" name="TextBox 27">
            <a:extLst>
              <a:ext uri="{FF2B5EF4-FFF2-40B4-BE49-F238E27FC236}">
                <a16:creationId xmlns:a16="http://schemas.microsoft.com/office/drawing/2014/main" id="{04F1E3D8-F4CA-1A43-ABAC-E55758CFDAEB}"/>
              </a:ext>
            </a:extLst>
          </p:cNvPr>
          <p:cNvSpPr txBox="1"/>
          <p:nvPr/>
        </p:nvSpPr>
        <p:spPr>
          <a:xfrm>
            <a:off x="2462675" y="961048"/>
            <a:ext cx="1206800" cy="369332"/>
          </a:xfrm>
          <a:prstGeom prst="rect">
            <a:avLst/>
          </a:prstGeom>
          <a:noFill/>
        </p:spPr>
        <p:txBody>
          <a:bodyPr wrap="square" rtlCol="0">
            <a:spAutoFit/>
          </a:bodyPr>
          <a:lstStyle/>
          <a:p>
            <a:pPr algn="ctr"/>
            <a:r>
              <a:rPr lang="en-US" b="1" u="sng" dirty="0" err="1">
                <a:latin typeface="+mj-lt"/>
                <a:cs typeface="Arial" panose="020B0604020202020204" pitchFamily="34" charset="0"/>
              </a:rPr>
              <a:t>RySG</a:t>
            </a:r>
            <a:endParaRPr lang="en-US" b="1" u="sng" dirty="0">
              <a:latin typeface="+mj-lt"/>
            </a:endParaRPr>
          </a:p>
        </p:txBody>
      </p:sp>
      <p:sp>
        <p:nvSpPr>
          <p:cNvPr id="30" name="TextBox 29">
            <a:extLst>
              <a:ext uri="{FF2B5EF4-FFF2-40B4-BE49-F238E27FC236}">
                <a16:creationId xmlns:a16="http://schemas.microsoft.com/office/drawing/2014/main" id="{C8330CFD-DF18-634F-9DC2-4314C0574BAB}"/>
              </a:ext>
            </a:extLst>
          </p:cNvPr>
          <p:cNvSpPr txBox="1"/>
          <p:nvPr/>
        </p:nvSpPr>
        <p:spPr>
          <a:xfrm>
            <a:off x="2418162" y="1853468"/>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Members </a:t>
            </a:r>
            <a:endParaRPr lang="en-US" sz="1400" dirty="0">
              <a:latin typeface="+mj-lt"/>
            </a:endParaRPr>
          </a:p>
        </p:txBody>
      </p:sp>
      <p:sp>
        <p:nvSpPr>
          <p:cNvPr id="31" name="TextBox 30">
            <a:extLst>
              <a:ext uri="{FF2B5EF4-FFF2-40B4-BE49-F238E27FC236}">
                <a16:creationId xmlns:a16="http://schemas.microsoft.com/office/drawing/2014/main" id="{2A2EEBD0-1D67-3C49-9087-55607C014CFA}"/>
              </a:ext>
            </a:extLst>
          </p:cNvPr>
          <p:cNvSpPr txBox="1"/>
          <p:nvPr/>
        </p:nvSpPr>
        <p:spPr>
          <a:xfrm>
            <a:off x="2435767" y="2662262"/>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Alternates</a:t>
            </a:r>
            <a:endParaRPr lang="en-US" sz="1400" dirty="0">
              <a:latin typeface="+mj-lt"/>
            </a:endParaRPr>
          </a:p>
        </p:txBody>
      </p:sp>
      <p:cxnSp>
        <p:nvCxnSpPr>
          <p:cNvPr id="38" name="Straight Connector 37">
            <a:extLst>
              <a:ext uri="{FF2B5EF4-FFF2-40B4-BE49-F238E27FC236}">
                <a16:creationId xmlns:a16="http://schemas.microsoft.com/office/drawing/2014/main" id="{47C0FDAA-BB3E-F44D-B89C-1AF1D7C7EB1E}"/>
              </a:ext>
            </a:extLst>
          </p:cNvPr>
          <p:cNvCxnSpPr/>
          <p:nvPr/>
        </p:nvCxnSpPr>
        <p:spPr>
          <a:xfrm>
            <a:off x="3678497" y="1434013"/>
            <a:ext cx="0" cy="16175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2469FC0E-FDA3-5A4F-8D5C-2B1C1F4733DD}"/>
              </a:ext>
            </a:extLst>
          </p:cNvPr>
          <p:cNvSpPr txBox="1"/>
          <p:nvPr/>
        </p:nvSpPr>
        <p:spPr>
          <a:xfrm>
            <a:off x="3806504" y="969757"/>
            <a:ext cx="1206800" cy="369332"/>
          </a:xfrm>
          <a:prstGeom prst="rect">
            <a:avLst/>
          </a:prstGeom>
          <a:noFill/>
        </p:spPr>
        <p:txBody>
          <a:bodyPr wrap="square" rtlCol="0">
            <a:spAutoFit/>
          </a:bodyPr>
          <a:lstStyle/>
          <a:p>
            <a:pPr algn="ctr"/>
            <a:r>
              <a:rPr lang="en-US" b="1" u="sng" dirty="0" err="1">
                <a:latin typeface="+mj-lt"/>
                <a:cs typeface="Arial" panose="020B0604020202020204" pitchFamily="34" charset="0"/>
              </a:rPr>
              <a:t>RrSG</a:t>
            </a:r>
            <a:endParaRPr lang="en-US" b="1" u="sng" dirty="0">
              <a:latin typeface="+mj-lt"/>
            </a:endParaRPr>
          </a:p>
        </p:txBody>
      </p:sp>
      <p:sp>
        <p:nvSpPr>
          <p:cNvPr id="43" name="TextBox 42">
            <a:extLst>
              <a:ext uri="{FF2B5EF4-FFF2-40B4-BE49-F238E27FC236}">
                <a16:creationId xmlns:a16="http://schemas.microsoft.com/office/drawing/2014/main" id="{9F34F7C8-B471-1447-9325-D9527B55062E}"/>
              </a:ext>
            </a:extLst>
          </p:cNvPr>
          <p:cNvSpPr txBox="1"/>
          <p:nvPr/>
        </p:nvSpPr>
        <p:spPr>
          <a:xfrm>
            <a:off x="3727155" y="1862177"/>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Members </a:t>
            </a:r>
            <a:endParaRPr lang="en-US" sz="1400" dirty="0">
              <a:latin typeface="+mj-lt"/>
            </a:endParaRPr>
          </a:p>
        </p:txBody>
      </p:sp>
      <p:sp>
        <p:nvSpPr>
          <p:cNvPr id="44" name="TextBox 43">
            <a:extLst>
              <a:ext uri="{FF2B5EF4-FFF2-40B4-BE49-F238E27FC236}">
                <a16:creationId xmlns:a16="http://schemas.microsoft.com/office/drawing/2014/main" id="{287BD1DB-7723-8F4E-A936-16EA0CEB1818}"/>
              </a:ext>
            </a:extLst>
          </p:cNvPr>
          <p:cNvSpPr txBox="1"/>
          <p:nvPr/>
        </p:nvSpPr>
        <p:spPr>
          <a:xfrm>
            <a:off x="3744760" y="2670971"/>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Alternates</a:t>
            </a:r>
            <a:endParaRPr lang="en-US" sz="1400" dirty="0">
              <a:latin typeface="+mj-lt"/>
            </a:endParaRPr>
          </a:p>
        </p:txBody>
      </p:sp>
      <p:cxnSp>
        <p:nvCxnSpPr>
          <p:cNvPr id="47" name="Straight Connector 46">
            <a:extLst>
              <a:ext uri="{FF2B5EF4-FFF2-40B4-BE49-F238E27FC236}">
                <a16:creationId xmlns:a16="http://schemas.microsoft.com/office/drawing/2014/main" id="{48E673E2-E749-4A4F-999C-F07AD0B912BE}"/>
              </a:ext>
            </a:extLst>
          </p:cNvPr>
          <p:cNvCxnSpPr/>
          <p:nvPr/>
        </p:nvCxnSpPr>
        <p:spPr>
          <a:xfrm>
            <a:off x="5109413" y="1434013"/>
            <a:ext cx="0" cy="16175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18A2AE16-A1E6-434E-906D-83083E6EC223}"/>
              </a:ext>
            </a:extLst>
          </p:cNvPr>
          <p:cNvSpPr txBox="1"/>
          <p:nvPr/>
        </p:nvSpPr>
        <p:spPr>
          <a:xfrm>
            <a:off x="5346668" y="960655"/>
            <a:ext cx="1206800" cy="369332"/>
          </a:xfrm>
          <a:prstGeom prst="rect">
            <a:avLst/>
          </a:prstGeom>
          <a:noFill/>
        </p:spPr>
        <p:txBody>
          <a:bodyPr wrap="square" rtlCol="0">
            <a:spAutoFit/>
          </a:bodyPr>
          <a:lstStyle/>
          <a:p>
            <a:pPr algn="ctr"/>
            <a:r>
              <a:rPr lang="en-US" b="1" u="sng" dirty="0">
                <a:latin typeface="+mj-lt"/>
                <a:cs typeface="Arial" panose="020B0604020202020204" pitchFamily="34" charset="0"/>
              </a:rPr>
              <a:t>CSG</a:t>
            </a:r>
            <a:endParaRPr lang="en-US" b="1" u="sng" dirty="0">
              <a:latin typeface="+mj-lt"/>
            </a:endParaRPr>
          </a:p>
        </p:txBody>
      </p:sp>
      <p:sp>
        <p:nvSpPr>
          <p:cNvPr id="52" name="TextBox 51">
            <a:extLst>
              <a:ext uri="{FF2B5EF4-FFF2-40B4-BE49-F238E27FC236}">
                <a16:creationId xmlns:a16="http://schemas.microsoft.com/office/drawing/2014/main" id="{421D2F01-A746-D845-8B10-413DCF195396}"/>
              </a:ext>
            </a:extLst>
          </p:cNvPr>
          <p:cNvSpPr txBox="1"/>
          <p:nvPr/>
        </p:nvSpPr>
        <p:spPr>
          <a:xfrm>
            <a:off x="5302155" y="1853075"/>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6 Members </a:t>
            </a:r>
            <a:endParaRPr lang="en-US" sz="1400" dirty="0">
              <a:latin typeface="+mj-lt"/>
            </a:endParaRPr>
          </a:p>
        </p:txBody>
      </p:sp>
      <p:sp>
        <p:nvSpPr>
          <p:cNvPr id="53" name="TextBox 52">
            <a:extLst>
              <a:ext uri="{FF2B5EF4-FFF2-40B4-BE49-F238E27FC236}">
                <a16:creationId xmlns:a16="http://schemas.microsoft.com/office/drawing/2014/main" id="{EA73403C-0FE4-3A47-A70A-C24D5E16CBB5}"/>
              </a:ext>
            </a:extLst>
          </p:cNvPr>
          <p:cNvSpPr txBox="1"/>
          <p:nvPr/>
        </p:nvSpPr>
        <p:spPr>
          <a:xfrm>
            <a:off x="5319760" y="2661870"/>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Alternates</a:t>
            </a:r>
            <a:endParaRPr lang="en-US" sz="1400" dirty="0">
              <a:latin typeface="+mj-lt"/>
            </a:endParaRPr>
          </a:p>
        </p:txBody>
      </p:sp>
      <p:sp>
        <p:nvSpPr>
          <p:cNvPr id="54" name="TextBox 53">
            <a:extLst>
              <a:ext uri="{FF2B5EF4-FFF2-40B4-BE49-F238E27FC236}">
                <a16:creationId xmlns:a16="http://schemas.microsoft.com/office/drawing/2014/main" id="{3A5C21E9-3D96-7A4D-8E49-C542D7D5EB57}"/>
              </a:ext>
            </a:extLst>
          </p:cNvPr>
          <p:cNvSpPr txBox="1"/>
          <p:nvPr/>
        </p:nvSpPr>
        <p:spPr>
          <a:xfrm>
            <a:off x="5170064" y="2950148"/>
            <a:ext cx="1731460" cy="400110"/>
          </a:xfrm>
          <a:prstGeom prst="rect">
            <a:avLst/>
          </a:prstGeom>
          <a:noFill/>
        </p:spPr>
        <p:txBody>
          <a:bodyPr wrap="square" rtlCol="0">
            <a:spAutoFit/>
          </a:bodyPr>
          <a:lstStyle/>
          <a:p>
            <a:pPr algn="ctr"/>
            <a:r>
              <a:rPr lang="en-US" sz="1000" dirty="0">
                <a:latin typeface="+mj-lt"/>
                <a:cs typeface="Arial" panose="020B0604020202020204" pitchFamily="34" charset="0"/>
              </a:rPr>
              <a:t>2 members + 1 alternate per constituency</a:t>
            </a:r>
            <a:endParaRPr lang="en-US" sz="1000" dirty="0">
              <a:latin typeface="+mj-lt"/>
            </a:endParaRPr>
          </a:p>
        </p:txBody>
      </p:sp>
      <p:cxnSp>
        <p:nvCxnSpPr>
          <p:cNvPr id="55" name="Straight Connector 54">
            <a:extLst>
              <a:ext uri="{FF2B5EF4-FFF2-40B4-BE49-F238E27FC236}">
                <a16:creationId xmlns:a16="http://schemas.microsoft.com/office/drawing/2014/main" id="{D58ABEC7-C438-0A4E-A0C0-9F01AD6A6C75}"/>
              </a:ext>
            </a:extLst>
          </p:cNvPr>
          <p:cNvCxnSpPr>
            <a:cxnSpLocks/>
          </p:cNvCxnSpPr>
          <p:nvPr/>
        </p:nvCxnSpPr>
        <p:spPr>
          <a:xfrm>
            <a:off x="5319760" y="2940654"/>
            <a:ext cx="1233708" cy="0"/>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808AD24C-561F-574C-A628-B5D053CD9DBB}"/>
              </a:ext>
            </a:extLst>
          </p:cNvPr>
          <p:cNvCxnSpPr/>
          <p:nvPr/>
        </p:nvCxnSpPr>
        <p:spPr>
          <a:xfrm>
            <a:off x="6876007" y="1433621"/>
            <a:ext cx="0" cy="1617579"/>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45FE10A1-CC68-BB4A-86BC-35FD3229833C}"/>
              </a:ext>
            </a:extLst>
          </p:cNvPr>
          <p:cNvSpPr txBox="1"/>
          <p:nvPr/>
        </p:nvSpPr>
        <p:spPr>
          <a:xfrm>
            <a:off x="7040718" y="969756"/>
            <a:ext cx="1206800" cy="369332"/>
          </a:xfrm>
          <a:prstGeom prst="rect">
            <a:avLst/>
          </a:prstGeom>
          <a:noFill/>
        </p:spPr>
        <p:txBody>
          <a:bodyPr wrap="square" rtlCol="0">
            <a:spAutoFit/>
          </a:bodyPr>
          <a:lstStyle/>
          <a:p>
            <a:pPr algn="ctr"/>
            <a:r>
              <a:rPr lang="en-US" b="1" u="sng" dirty="0">
                <a:latin typeface="+mj-lt"/>
                <a:cs typeface="Arial" panose="020B0604020202020204" pitchFamily="34" charset="0"/>
              </a:rPr>
              <a:t>NCSG</a:t>
            </a:r>
            <a:endParaRPr lang="en-US" b="1" u="sng" dirty="0">
              <a:latin typeface="+mj-lt"/>
            </a:endParaRPr>
          </a:p>
        </p:txBody>
      </p:sp>
      <p:sp>
        <p:nvSpPr>
          <p:cNvPr id="61" name="TextBox 60">
            <a:extLst>
              <a:ext uri="{FF2B5EF4-FFF2-40B4-BE49-F238E27FC236}">
                <a16:creationId xmlns:a16="http://schemas.microsoft.com/office/drawing/2014/main" id="{10999AC5-FB7E-F446-A03E-FF7B50692D96}"/>
              </a:ext>
            </a:extLst>
          </p:cNvPr>
          <p:cNvSpPr txBox="1"/>
          <p:nvPr/>
        </p:nvSpPr>
        <p:spPr>
          <a:xfrm>
            <a:off x="6996205" y="1862176"/>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6 Members </a:t>
            </a:r>
            <a:endParaRPr lang="en-US" sz="1400" dirty="0">
              <a:latin typeface="+mj-lt"/>
            </a:endParaRPr>
          </a:p>
        </p:txBody>
      </p:sp>
      <p:sp>
        <p:nvSpPr>
          <p:cNvPr id="62" name="TextBox 61">
            <a:extLst>
              <a:ext uri="{FF2B5EF4-FFF2-40B4-BE49-F238E27FC236}">
                <a16:creationId xmlns:a16="http://schemas.microsoft.com/office/drawing/2014/main" id="{888595D0-859C-0946-B72E-96F61CF1FF77}"/>
              </a:ext>
            </a:extLst>
          </p:cNvPr>
          <p:cNvSpPr txBox="1"/>
          <p:nvPr/>
        </p:nvSpPr>
        <p:spPr>
          <a:xfrm>
            <a:off x="7013810" y="2670970"/>
            <a:ext cx="1206800" cy="278785"/>
          </a:xfrm>
          <a:prstGeom prst="rect">
            <a:avLst/>
          </a:prstGeom>
          <a:noFill/>
        </p:spPr>
        <p:txBody>
          <a:bodyPr wrap="square" rtlCol="0">
            <a:spAutoFit/>
          </a:bodyPr>
          <a:lstStyle/>
          <a:p>
            <a:pPr algn="ctr"/>
            <a:r>
              <a:rPr lang="en-US" sz="1400" dirty="0">
                <a:latin typeface="+mj-lt"/>
                <a:cs typeface="Arial" panose="020B0604020202020204" pitchFamily="34" charset="0"/>
              </a:rPr>
              <a:t>3 Alternates</a:t>
            </a:r>
            <a:endParaRPr lang="en-US" sz="1400" dirty="0">
              <a:latin typeface="+mj-lt"/>
            </a:endParaRPr>
          </a:p>
        </p:txBody>
      </p:sp>
      <p:pic>
        <p:nvPicPr>
          <p:cNvPr id="69" name="Picture 68">
            <a:extLst>
              <a:ext uri="{FF2B5EF4-FFF2-40B4-BE49-F238E27FC236}">
                <a16:creationId xmlns:a16="http://schemas.microsoft.com/office/drawing/2014/main" id="{219F7090-69E6-634F-A303-8366CA80D3A1}"/>
              </a:ext>
            </a:extLst>
          </p:cNvPr>
          <p:cNvPicPr>
            <a:picLocks noChangeAspect="1"/>
          </p:cNvPicPr>
          <p:nvPr/>
        </p:nvPicPr>
        <p:blipFill>
          <a:blip r:embed="rId3"/>
          <a:stretch>
            <a:fillRect/>
          </a:stretch>
        </p:blipFill>
        <p:spPr>
          <a:xfrm>
            <a:off x="4062544" y="1442722"/>
            <a:ext cx="627461" cy="392164"/>
          </a:xfrm>
          <a:prstGeom prst="rect">
            <a:avLst/>
          </a:prstGeom>
        </p:spPr>
      </p:pic>
      <p:pic>
        <p:nvPicPr>
          <p:cNvPr id="71" name="Picture 70">
            <a:extLst>
              <a:ext uri="{FF2B5EF4-FFF2-40B4-BE49-F238E27FC236}">
                <a16:creationId xmlns:a16="http://schemas.microsoft.com/office/drawing/2014/main" id="{1CFFB706-4058-6749-B3BA-1B3E8AEE3116}"/>
              </a:ext>
            </a:extLst>
          </p:cNvPr>
          <p:cNvPicPr>
            <a:picLocks noChangeAspect="1"/>
          </p:cNvPicPr>
          <p:nvPr/>
        </p:nvPicPr>
        <p:blipFill>
          <a:blip r:embed="rId4"/>
          <a:stretch>
            <a:fillRect/>
          </a:stretch>
        </p:blipFill>
        <p:spPr>
          <a:xfrm>
            <a:off x="4045306" y="2170209"/>
            <a:ext cx="632766" cy="514122"/>
          </a:xfrm>
          <a:prstGeom prst="rect">
            <a:avLst/>
          </a:prstGeom>
        </p:spPr>
      </p:pic>
      <p:pic>
        <p:nvPicPr>
          <p:cNvPr id="73" name="Picture 72">
            <a:extLst>
              <a:ext uri="{FF2B5EF4-FFF2-40B4-BE49-F238E27FC236}">
                <a16:creationId xmlns:a16="http://schemas.microsoft.com/office/drawing/2014/main" id="{A912AA21-C327-A543-A307-9E6FEE6441E6}"/>
              </a:ext>
            </a:extLst>
          </p:cNvPr>
          <p:cNvPicPr>
            <a:picLocks noChangeAspect="1"/>
          </p:cNvPicPr>
          <p:nvPr/>
        </p:nvPicPr>
        <p:blipFill>
          <a:blip r:embed="rId5"/>
          <a:stretch>
            <a:fillRect/>
          </a:stretch>
        </p:blipFill>
        <p:spPr>
          <a:xfrm>
            <a:off x="5283870" y="1432136"/>
            <a:ext cx="688064" cy="430040"/>
          </a:xfrm>
          <a:prstGeom prst="rect">
            <a:avLst/>
          </a:prstGeom>
        </p:spPr>
      </p:pic>
      <p:pic>
        <p:nvPicPr>
          <p:cNvPr id="77" name="Picture 76">
            <a:extLst>
              <a:ext uri="{FF2B5EF4-FFF2-40B4-BE49-F238E27FC236}">
                <a16:creationId xmlns:a16="http://schemas.microsoft.com/office/drawing/2014/main" id="{18DBAC5D-DCC9-2247-904D-8D6400D2D83D}"/>
              </a:ext>
            </a:extLst>
          </p:cNvPr>
          <p:cNvPicPr>
            <a:picLocks noChangeAspect="1"/>
          </p:cNvPicPr>
          <p:nvPr/>
        </p:nvPicPr>
        <p:blipFill>
          <a:blip r:embed="rId6"/>
          <a:stretch>
            <a:fillRect/>
          </a:stretch>
        </p:blipFill>
        <p:spPr>
          <a:xfrm>
            <a:off x="5605896" y="2170989"/>
            <a:ext cx="647817" cy="526351"/>
          </a:xfrm>
          <a:prstGeom prst="rect">
            <a:avLst/>
          </a:prstGeom>
        </p:spPr>
      </p:pic>
      <p:pic>
        <p:nvPicPr>
          <p:cNvPr id="78" name="Picture 77">
            <a:extLst>
              <a:ext uri="{FF2B5EF4-FFF2-40B4-BE49-F238E27FC236}">
                <a16:creationId xmlns:a16="http://schemas.microsoft.com/office/drawing/2014/main" id="{02C3D6AC-7912-2E4C-B69A-FED3D67E6D35}"/>
              </a:ext>
            </a:extLst>
          </p:cNvPr>
          <p:cNvPicPr>
            <a:picLocks noChangeAspect="1"/>
          </p:cNvPicPr>
          <p:nvPr/>
        </p:nvPicPr>
        <p:blipFill>
          <a:blip r:embed="rId7"/>
          <a:stretch>
            <a:fillRect/>
          </a:stretch>
        </p:blipFill>
        <p:spPr>
          <a:xfrm>
            <a:off x="7336279" y="1439423"/>
            <a:ext cx="629607" cy="393504"/>
          </a:xfrm>
          <a:prstGeom prst="rect">
            <a:avLst/>
          </a:prstGeom>
        </p:spPr>
      </p:pic>
      <p:pic>
        <p:nvPicPr>
          <p:cNvPr id="80" name="Picture 79">
            <a:extLst>
              <a:ext uri="{FF2B5EF4-FFF2-40B4-BE49-F238E27FC236}">
                <a16:creationId xmlns:a16="http://schemas.microsoft.com/office/drawing/2014/main" id="{259D9BD9-E0B4-0346-8ECC-75E57F62AD3C}"/>
              </a:ext>
            </a:extLst>
          </p:cNvPr>
          <p:cNvPicPr>
            <a:picLocks noChangeAspect="1"/>
          </p:cNvPicPr>
          <p:nvPr/>
        </p:nvPicPr>
        <p:blipFill>
          <a:blip r:embed="rId8"/>
          <a:stretch>
            <a:fillRect/>
          </a:stretch>
        </p:blipFill>
        <p:spPr>
          <a:xfrm>
            <a:off x="7305721" y="2153604"/>
            <a:ext cx="669653" cy="544093"/>
          </a:xfrm>
          <a:prstGeom prst="rect">
            <a:avLst/>
          </a:prstGeom>
        </p:spPr>
      </p:pic>
      <p:pic>
        <p:nvPicPr>
          <p:cNvPr id="81" name="Picture 80">
            <a:extLst>
              <a:ext uri="{FF2B5EF4-FFF2-40B4-BE49-F238E27FC236}">
                <a16:creationId xmlns:a16="http://schemas.microsoft.com/office/drawing/2014/main" id="{A0CF81F8-4B10-EE4E-BCF8-17FC76452F8A}"/>
              </a:ext>
            </a:extLst>
          </p:cNvPr>
          <p:cNvPicPr>
            <a:picLocks noChangeAspect="1"/>
          </p:cNvPicPr>
          <p:nvPr/>
        </p:nvPicPr>
        <p:blipFill>
          <a:blip r:embed="rId9"/>
          <a:stretch>
            <a:fillRect/>
          </a:stretch>
        </p:blipFill>
        <p:spPr>
          <a:xfrm>
            <a:off x="2765869" y="1438194"/>
            <a:ext cx="620772" cy="387982"/>
          </a:xfrm>
          <a:prstGeom prst="rect">
            <a:avLst/>
          </a:prstGeom>
        </p:spPr>
      </p:pic>
      <p:pic>
        <p:nvPicPr>
          <p:cNvPr id="82" name="Picture 81">
            <a:extLst>
              <a:ext uri="{FF2B5EF4-FFF2-40B4-BE49-F238E27FC236}">
                <a16:creationId xmlns:a16="http://schemas.microsoft.com/office/drawing/2014/main" id="{6F728093-3A7F-924C-8B42-4A3D57B49998}"/>
              </a:ext>
            </a:extLst>
          </p:cNvPr>
          <p:cNvPicPr>
            <a:picLocks noChangeAspect="1"/>
          </p:cNvPicPr>
          <p:nvPr/>
        </p:nvPicPr>
        <p:blipFill>
          <a:blip r:embed="rId10"/>
          <a:stretch>
            <a:fillRect/>
          </a:stretch>
        </p:blipFill>
        <p:spPr>
          <a:xfrm>
            <a:off x="2734412" y="2144874"/>
            <a:ext cx="637694" cy="518126"/>
          </a:xfrm>
          <a:prstGeom prst="rect">
            <a:avLst/>
          </a:prstGeom>
        </p:spPr>
      </p:pic>
      <p:pic>
        <p:nvPicPr>
          <p:cNvPr id="83" name="Picture 82">
            <a:extLst>
              <a:ext uri="{FF2B5EF4-FFF2-40B4-BE49-F238E27FC236}">
                <a16:creationId xmlns:a16="http://schemas.microsoft.com/office/drawing/2014/main" id="{7C18AF6A-06B3-784E-B093-265A19C53E81}"/>
              </a:ext>
            </a:extLst>
          </p:cNvPr>
          <p:cNvPicPr>
            <a:picLocks noChangeAspect="1"/>
          </p:cNvPicPr>
          <p:nvPr/>
        </p:nvPicPr>
        <p:blipFill>
          <a:blip r:embed="rId5"/>
          <a:stretch>
            <a:fillRect/>
          </a:stretch>
        </p:blipFill>
        <p:spPr>
          <a:xfrm>
            <a:off x="5995078" y="1433621"/>
            <a:ext cx="688064" cy="430040"/>
          </a:xfrm>
          <a:prstGeom prst="rect">
            <a:avLst/>
          </a:prstGeom>
        </p:spPr>
      </p:pic>
      <p:pic>
        <p:nvPicPr>
          <p:cNvPr id="85" name="Picture 84">
            <a:extLst>
              <a:ext uri="{FF2B5EF4-FFF2-40B4-BE49-F238E27FC236}">
                <a16:creationId xmlns:a16="http://schemas.microsoft.com/office/drawing/2014/main" id="{D75C5EC0-2FAF-BE43-AE68-884A7BC0E929}"/>
              </a:ext>
            </a:extLst>
          </p:cNvPr>
          <p:cNvPicPr>
            <a:picLocks noChangeAspect="1"/>
          </p:cNvPicPr>
          <p:nvPr/>
        </p:nvPicPr>
        <p:blipFill>
          <a:blip r:embed="rId11"/>
          <a:stretch>
            <a:fillRect/>
          </a:stretch>
        </p:blipFill>
        <p:spPr>
          <a:xfrm>
            <a:off x="854738" y="4955976"/>
            <a:ext cx="535212" cy="483974"/>
          </a:xfrm>
          <a:prstGeom prst="rect">
            <a:avLst/>
          </a:prstGeom>
        </p:spPr>
      </p:pic>
      <p:pic>
        <p:nvPicPr>
          <p:cNvPr id="87" name="Picture 86">
            <a:extLst>
              <a:ext uri="{FF2B5EF4-FFF2-40B4-BE49-F238E27FC236}">
                <a16:creationId xmlns:a16="http://schemas.microsoft.com/office/drawing/2014/main" id="{E6DC2F21-A104-024F-8168-DEB63B0D7740}"/>
              </a:ext>
            </a:extLst>
          </p:cNvPr>
          <p:cNvPicPr>
            <a:picLocks noChangeAspect="1"/>
          </p:cNvPicPr>
          <p:nvPr/>
        </p:nvPicPr>
        <p:blipFill>
          <a:blip r:embed="rId12"/>
          <a:stretch>
            <a:fillRect/>
          </a:stretch>
        </p:blipFill>
        <p:spPr>
          <a:xfrm>
            <a:off x="869780" y="4091735"/>
            <a:ext cx="492078" cy="395529"/>
          </a:xfrm>
          <a:prstGeom prst="rect">
            <a:avLst/>
          </a:prstGeom>
        </p:spPr>
      </p:pic>
      <p:sp>
        <p:nvSpPr>
          <p:cNvPr id="89" name="TextBox 88">
            <a:extLst>
              <a:ext uri="{FF2B5EF4-FFF2-40B4-BE49-F238E27FC236}">
                <a16:creationId xmlns:a16="http://schemas.microsoft.com/office/drawing/2014/main" id="{B4B03169-C102-E547-BABC-90715FB3823D}"/>
              </a:ext>
            </a:extLst>
          </p:cNvPr>
          <p:cNvSpPr txBox="1"/>
          <p:nvPr/>
        </p:nvSpPr>
        <p:spPr>
          <a:xfrm>
            <a:off x="419209" y="4544202"/>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2 Members </a:t>
            </a:r>
            <a:endParaRPr lang="en-US" sz="1400" dirty="0">
              <a:latin typeface="+mj-lt"/>
            </a:endParaRPr>
          </a:p>
        </p:txBody>
      </p:sp>
      <p:sp>
        <p:nvSpPr>
          <p:cNvPr id="90" name="TextBox 89">
            <a:extLst>
              <a:ext uri="{FF2B5EF4-FFF2-40B4-BE49-F238E27FC236}">
                <a16:creationId xmlns:a16="http://schemas.microsoft.com/office/drawing/2014/main" id="{C991FB2F-FB35-6845-B316-19693F9DA246}"/>
              </a:ext>
            </a:extLst>
          </p:cNvPr>
          <p:cNvSpPr txBox="1"/>
          <p:nvPr/>
        </p:nvSpPr>
        <p:spPr>
          <a:xfrm>
            <a:off x="456193" y="5514489"/>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2 Alternates</a:t>
            </a:r>
            <a:endParaRPr lang="en-US" sz="1400" dirty="0">
              <a:latin typeface="+mj-lt"/>
            </a:endParaRPr>
          </a:p>
        </p:txBody>
      </p:sp>
      <p:sp>
        <p:nvSpPr>
          <p:cNvPr id="93" name="Rectangle 92">
            <a:extLst>
              <a:ext uri="{FF2B5EF4-FFF2-40B4-BE49-F238E27FC236}">
                <a16:creationId xmlns:a16="http://schemas.microsoft.com/office/drawing/2014/main" id="{FDB2C660-7D4A-9D47-8899-5424CA3AA392}"/>
              </a:ext>
            </a:extLst>
          </p:cNvPr>
          <p:cNvSpPr/>
          <p:nvPr/>
        </p:nvSpPr>
        <p:spPr>
          <a:xfrm>
            <a:off x="449667" y="3722536"/>
            <a:ext cx="1332304" cy="2263070"/>
          </a:xfrm>
          <a:prstGeom prst="rect">
            <a:avLst/>
          </a:prstGeom>
          <a:noFill/>
          <a:ln w="19050">
            <a:solidFill>
              <a:srgbClr val="79A3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94" name="Rectangle 93">
            <a:extLst>
              <a:ext uri="{FF2B5EF4-FFF2-40B4-BE49-F238E27FC236}">
                <a16:creationId xmlns:a16="http://schemas.microsoft.com/office/drawing/2014/main" id="{BB745D41-EFB7-1445-9E12-50D6108B16E9}"/>
              </a:ext>
            </a:extLst>
          </p:cNvPr>
          <p:cNvSpPr/>
          <p:nvPr/>
        </p:nvSpPr>
        <p:spPr>
          <a:xfrm>
            <a:off x="671839" y="3540899"/>
            <a:ext cx="908056" cy="340793"/>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ALAC</a:t>
            </a:r>
          </a:p>
        </p:txBody>
      </p:sp>
      <p:sp>
        <p:nvSpPr>
          <p:cNvPr id="97" name="TextBox 96">
            <a:extLst>
              <a:ext uri="{FF2B5EF4-FFF2-40B4-BE49-F238E27FC236}">
                <a16:creationId xmlns:a16="http://schemas.microsoft.com/office/drawing/2014/main" id="{75B1560D-1F96-7641-81B7-1679DD9EAF6E}"/>
              </a:ext>
            </a:extLst>
          </p:cNvPr>
          <p:cNvSpPr txBox="1"/>
          <p:nvPr/>
        </p:nvSpPr>
        <p:spPr>
          <a:xfrm>
            <a:off x="1987452" y="4544202"/>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2 Members </a:t>
            </a:r>
            <a:endParaRPr lang="en-US" sz="1400" dirty="0">
              <a:latin typeface="+mj-lt"/>
            </a:endParaRPr>
          </a:p>
        </p:txBody>
      </p:sp>
      <p:sp>
        <p:nvSpPr>
          <p:cNvPr id="98" name="TextBox 97">
            <a:extLst>
              <a:ext uri="{FF2B5EF4-FFF2-40B4-BE49-F238E27FC236}">
                <a16:creationId xmlns:a16="http://schemas.microsoft.com/office/drawing/2014/main" id="{923A46D6-5D55-9045-9B85-D5B2FD7F7104}"/>
              </a:ext>
            </a:extLst>
          </p:cNvPr>
          <p:cNvSpPr txBox="1"/>
          <p:nvPr/>
        </p:nvSpPr>
        <p:spPr>
          <a:xfrm>
            <a:off x="2006888" y="5525597"/>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2 Alternates</a:t>
            </a:r>
            <a:endParaRPr lang="en-US" sz="1400" dirty="0">
              <a:latin typeface="+mj-lt"/>
            </a:endParaRPr>
          </a:p>
        </p:txBody>
      </p:sp>
      <p:sp>
        <p:nvSpPr>
          <p:cNvPr id="99" name="Rectangle 98">
            <a:extLst>
              <a:ext uri="{FF2B5EF4-FFF2-40B4-BE49-F238E27FC236}">
                <a16:creationId xmlns:a16="http://schemas.microsoft.com/office/drawing/2014/main" id="{FD201111-DD31-8943-B5AA-DD28906C14F7}"/>
              </a:ext>
            </a:extLst>
          </p:cNvPr>
          <p:cNvSpPr/>
          <p:nvPr/>
        </p:nvSpPr>
        <p:spPr>
          <a:xfrm>
            <a:off x="2017910" y="3722536"/>
            <a:ext cx="1332304" cy="2263070"/>
          </a:xfrm>
          <a:prstGeom prst="rect">
            <a:avLst/>
          </a:prstGeom>
          <a:noFill/>
          <a:ln w="19050">
            <a:solidFill>
              <a:srgbClr val="F4C22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00" name="Rectangle 99">
            <a:extLst>
              <a:ext uri="{FF2B5EF4-FFF2-40B4-BE49-F238E27FC236}">
                <a16:creationId xmlns:a16="http://schemas.microsoft.com/office/drawing/2014/main" id="{C022CAFD-575D-B446-9A27-34635F9FF268}"/>
              </a:ext>
            </a:extLst>
          </p:cNvPr>
          <p:cNvSpPr/>
          <p:nvPr/>
        </p:nvSpPr>
        <p:spPr>
          <a:xfrm>
            <a:off x="2240082" y="3540899"/>
            <a:ext cx="908056" cy="376872"/>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SSAC</a:t>
            </a:r>
          </a:p>
        </p:txBody>
      </p:sp>
      <p:sp>
        <p:nvSpPr>
          <p:cNvPr id="103" name="TextBox 102">
            <a:extLst>
              <a:ext uri="{FF2B5EF4-FFF2-40B4-BE49-F238E27FC236}">
                <a16:creationId xmlns:a16="http://schemas.microsoft.com/office/drawing/2014/main" id="{DFA9CB88-6B28-7942-BC52-13159AE947ED}"/>
              </a:ext>
            </a:extLst>
          </p:cNvPr>
          <p:cNvSpPr txBox="1"/>
          <p:nvPr/>
        </p:nvSpPr>
        <p:spPr>
          <a:xfrm>
            <a:off x="3560192" y="4544202"/>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3 Members </a:t>
            </a:r>
            <a:endParaRPr lang="en-US" sz="1400" dirty="0">
              <a:latin typeface="+mj-lt"/>
            </a:endParaRPr>
          </a:p>
        </p:txBody>
      </p:sp>
      <p:sp>
        <p:nvSpPr>
          <p:cNvPr id="104" name="TextBox 103">
            <a:extLst>
              <a:ext uri="{FF2B5EF4-FFF2-40B4-BE49-F238E27FC236}">
                <a16:creationId xmlns:a16="http://schemas.microsoft.com/office/drawing/2014/main" id="{DBAA23FB-4B67-3D4D-B2AA-DC052FC41B3A}"/>
              </a:ext>
            </a:extLst>
          </p:cNvPr>
          <p:cNvSpPr txBox="1"/>
          <p:nvPr/>
        </p:nvSpPr>
        <p:spPr>
          <a:xfrm>
            <a:off x="3579628" y="5525597"/>
            <a:ext cx="1332303" cy="307777"/>
          </a:xfrm>
          <a:prstGeom prst="rect">
            <a:avLst/>
          </a:prstGeom>
          <a:noFill/>
        </p:spPr>
        <p:txBody>
          <a:bodyPr wrap="square" rtlCol="0">
            <a:spAutoFit/>
          </a:bodyPr>
          <a:lstStyle/>
          <a:p>
            <a:pPr algn="ctr"/>
            <a:r>
              <a:rPr lang="en-US" sz="1400" dirty="0">
                <a:latin typeface="+mj-lt"/>
                <a:cs typeface="Arial" panose="020B0604020202020204" pitchFamily="34" charset="0"/>
              </a:rPr>
              <a:t>3 Alternates</a:t>
            </a:r>
            <a:endParaRPr lang="en-US" sz="1400" dirty="0">
              <a:latin typeface="+mj-lt"/>
            </a:endParaRPr>
          </a:p>
        </p:txBody>
      </p:sp>
      <p:sp>
        <p:nvSpPr>
          <p:cNvPr id="105" name="Rectangle 104">
            <a:extLst>
              <a:ext uri="{FF2B5EF4-FFF2-40B4-BE49-F238E27FC236}">
                <a16:creationId xmlns:a16="http://schemas.microsoft.com/office/drawing/2014/main" id="{9F014B03-043B-D540-BE29-2623E826BC1D}"/>
              </a:ext>
            </a:extLst>
          </p:cNvPr>
          <p:cNvSpPr/>
          <p:nvPr/>
        </p:nvSpPr>
        <p:spPr>
          <a:xfrm>
            <a:off x="3590650" y="3722536"/>
            <a:ext cx="1332304" cy="2263070"/>
          </a:xfrm>
          <a:prstGeom prst="rect">
            <a:avLst/>
          </a:prstGeom>
          <a:noFill/>
          <a:ln w="19050">
            <a:solidFill>
              <a:srgbClr val="F1633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06" name="Rectangle 105">
            <a:extLst>
              <a:ext uri="{FF2B5EF4-FFF2-40B4-BE49-F238E27FC236}">
                <a16:creationId xmlns:a16="http://schemas.microsoft.com/office/drawing/2014/main" id="{6A24C9BC-66B1-874B-B406-E5A68441B97F}"/>
              </a:ext>
            </a:extLst>
          </p:cNvPr>
          <p:cNvSpPr/>
          <p:nvPr/>
        </p:nvSpPr>
        <p:spPr>
          <a:xfrm>
            <a:off x="3812822" y="3540899"/>
            <a:ext cx="908056" cy="376872"/>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GAC</a:t>
            </a:r>
          </a:p>
        </p:txBody>
      </p:sp>
      <p:sp>
        <p:nvSpPr>
          <p:cNvPr id="115" name="TextBox 114">
            <a:extLst>
              <a:ext uri="{FF2B5EF4-FFF2-40B4-BE49-F238E27FC236}">
                <a16:creationId xmlns:a16="http://schemas.microsoft.com/office/drawing/2014/main" id="{A2F5233F-3377-3841-B245-707A47849BA7}"/>
              </a:ext>
            </a:extLst>
          </p:cNvPr>
          <p:cNvSpPr txBox="1"/>
          <p:nvPr/>
        </p:nvSpPr>
        <p:spPr>
          <a:xfrm>
            <a:off x="5194078" y="4544202"/>
            <a:ext cx="2138950" cy="461665"/>
          </a:xfrm>
          <a:prstGeom prst="rect">
            <a:avLst/>
          </a:prstGeom>
          <a:noFill/>
        </p:spPr>
        <p:txBody>
          <a:bodyPr wrap="square" rtlCol="0">
            <a:spAutoFit/>
          </a:bodyPr>
          <a:lstStyle/>
          <a:p>
            <a:pPr algn="ctr"/>
            <a:r>
              <a:rPr lang="en-US" sz="1400" dirty="0">
                <a:latin typeface="+mj-lt"/>
                <a:cs typeface="Arial" panose="020B0604020202020204" pitchFamily="34" charset="0"/>
              </a:rPr>
              <a:t>2 ICANN Staff Liaisons</a:t>
            </a:r>
          </a:p>
          <a:p>
            <a:pPr algn="ctr"/>
            <a:r>
              <a:rPr lang="en-US" sz="1000" dirty="0">
                <a:latin typeface="+mj-lt"/>
                <a:cs typeface="Arial" panose="020B0604020202020204" pitchFamily="34" charset="0"/>
              </a:rPr>
              <a:t> (Legal &amp; GDD) </a:t>
            </a:r>
            <a:endParaRPr lang="en-US" sz="1000" dirty="0">
              <a:latin typeface="+mj-lt"/>
            </a:endParaRPr>
          </a:p>
        </p:txBody>
      </p:sp>
      <p:sp>
        <p:nvSpPr>
          <p:cNvPr id="116" name="TextBox 115">
            <a:extLst>
              <a:ext uri="{FF2B5EF4-FFF2-40B4-BE49-F238E27FC236}">
                <a16:creationId xmlns:a16="http://schemas.microsoft.com/office/drawing/2014/main" id="{449716A0-84BB-3843-A1CD-F793982E27E5}"/>
              </a:ext>
            </a:extLst>
          </p:cNvPr>
          <p:cNvSpPr txBox="1"/>
          <p:nvPr/>
        </p:nvSpPr>
        <p:spPr>
          <a:xfrm>
            <a:off x="5173322" y="5525597"/>
            <a:ext cx="2159706" cy="307777"/>
          </a:xfrm>
          <a:prstGeom prst="rect">
            <a:avLst/>
          </a:prstGeom>
          <a:noFill/>
        </p:spPr>
        <p:txBody>
          <a:bodyPr wrap="square" rtlCol="0">
            <a:spAutoFit/>
          </a:bodyPr>
          <a:lstStyle/>
          <a:p>
            <a:pPr algn="ctr"/>
            <a:r>
              <a:rPr lang="en-US" sz="1400" dirty="0">
                <a:latin typeface="+mj-lt"/>
                <a:cs typeface="Arial" panose="020B0604020202020204" pitchFamily="34" charset="0"/>
              </a:rPr>
              <a:t>2 ICANN Board Liaisons</a:t>
            </a:r>
            <a:endParaRPr lang="en-US" sz="1400" dirty="0">
              <a:latin typeface="+mj-lt"/>
            </a:endParaRPr>
          </a:p>
        </p:txBody>
      </p:sp>
      <p:sp>
        <p:nvSpPr>
          <p:cNvPr id="117" name="Rectangle 116">
            <a:extLst>
              <a:ext uri="{FF2B5EF4-FFF2-40B4-BE49-F238E27FC236}">
                <a16:creationId xmlns:a16="http://schemas.microsoft.com/office/drawing/2014/main" id="{EBAF5F4E-2FE3-A84E-9AA0-A07DF7EA1856}"/>
              </a:ext>
            </a:extLst>
          </p:cNvPr>
          <p:cNvSpPr/>
          <p:nvPr/>
        </p:nvSpPr>
        <p:spPr>
          <a:xfrm>
            <a:off x="5184343" y="3722536"/>
            <a:ext cx="3495283" cy="2263070"/>
          </a:xfrm>
          <a:prstGeom prst="rect">
            <a:avLst/>
          </a:prstGeom>
          <a:noFill/>
          <a:ln w="19050">
            <a:solidFill>
              <a:srgbClr val="00A5D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accent1">
                    <a:lumMod val="75000"/>
                  </a:schemeClr>
                </a:solidFill>
              </a:ln>
              <a:noFill/>
            </a:endParaRPr>
          </a:p>
        </p:txBody>
      </p:sp>
      <p:sp>
        <p:nvSpPr>
          <p:cNvPr id="118" name="Rectangle 117">
            <a:extLst>
              <a:ext uri="{FF2B5EF4-FFF2-40B4-BE49-F238E27FC236}">
                <a16:creationId xmlns:a16="http://schemas.microsoft.com/office/drawing/2014/main" id="{73735EF8-C487-714A-92E6-5CF49CFEE5CC}"/>
              </a:ext>
            </a:extLst>
          </p:cNvPr>
          <p:cNvSpPr/>
          <p:nvPr/>
        </p:nvSpPr>
        <p:spPr>
          <a:xfrm>
            <a:off x="6234704" y="3540899"/>
            <a:ext cx="1338396" cy="376872"/>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Liaisons</a:t>
            </a:r>
          </a:p>
        </p:txBody>
      </p:sp>
      <p:sp>
        <p:nvSpPr>
          <p:cNvPr id="119" name="TextBox 118">
            <a:extLst>
              <a:ext uri="{FF2B5EF4-FFF2-40B4-BE49-F238E27FC236}">
                <a16:creationId xmlns:a16="http://schemas.microsoft.com/office/drawing/2014/main" id="{E91BF7C7-A293-2446-A0CD-8B837AB9C16C}"/>
              </a:ext>
            </a:extLst>
          </p:cNvPr>
          <p:cNvSpPr txBox="1"/>
          <p:nvPr/>
        </p:nvSpPr>
        <p:spPr>
          <a:xfrm>
            <a:off x="6797578" y="4883708"/>
            <a:ext cx="2159706" cy="523220"/>
          </a:xfrm>
          <a:prstGeom prst="rect">
            <a:avLst/>
          </a:prstGeom>
          <a:noFill/>
        </p:spPr>
        <p:txBody>
          <a:bodyPr wrap="square" rtlCol="0">
            <a:spAutoFit/>
          </a:bodyPr>
          <a:lstStyle/>
          <a:p>
            <a:pPr algn="ctr"/>
            <a:r>
              <a:rPr lang="en-US" sz="1400" dirty="0">
                <a:latin typeface="+mj-lt"/>
                <a:cs typeface="Arial" panose="020B0604020202020204" pitchFamily="34" charset="0"/>
              </a:rPr>
              <a:t>1 GNSO </a:t>
            </a:r>
          </a:p>
          <a:p>
            <a:pPr algn="ctr"/>
            <a:r>
              <a:rPr lang="en-US" sz="1400" dirty="0">
                <a:latin typeface="+mj-lt"/>
                <a:cs typeface="Arial" panose="020B0604020202020204" pitchFamily="34" charset="0"/>
              </a:rPr>
              <a:t>Council Liaison</a:t>
            </a:r>
            <a:endParaRPr lang="en-US" sz="1400" dirty="0">
              <a:latin typeface="+mj-lt"/>
            </a:endParaRPr>
          </a:p>
        </p:txBody>
      </p:sp>
      <p:pic>
        <p:nvPicPr>
          <p:cNvPr id="121" name="Picture 120">
            <a:extLst>
              <a:ext uri="{FF2B5EF4-FFF2-40B4-BE49-F238E27FC236}">
                <a16:creationId xmlns:a16="http://schemas.microsoft.com/office/drawing/2014/main" id="{9738B56B-B748-8B42-9268-4E94E303CACB}"/>
              </a:ext>
            </a:extLst>
          </p:cNvPr>
          <p:cNvPicPr>
            <a:picLocks noChangeAspect="1"/>
          </p:cNvPicPr>
          <p:nvPr/>
        </p:nvPicPr>
        <p:blipFill>
          <a:blip r:embed="rId13"/>
          <a:stretch>
            <a:fillRect/>
          </a:stretch>
        </p:blipFill>
        <p:spPr>
          <a:xfrm>
            <a:off x="2425159" y="4055938"/>
            <a:ext cx="517299" cy="459821"/>
          </a:xfrm>
          <a:prstGeom prst="rect">
            <a:avLst/>
          </a:prstGeom>
        </p:spPr>
      </p:pic>
      <p:pic>
        <p:nvPicPr>
          <p:cNvPr id="122" name="Picture 121">
            <a:extLst>
              <a:ext uri="{FF2B5EF4-FFF2-40B4-BE49-F238E27FC236}">
                <a16:creationId xmlns:a16="http://schemas.microsoft.com/office/drawing/2014/main" id="{EEDCC725-4C22-B943-BBC5-69ADEAE9C43C}"/>
              </a:ext>
            </a:extLst>
          </p:cNvPr>
          <p:cNvPicPr>
            <a:picLocks noChangeAspect="1"/>
          </p:cNvPicPr>
          <p:nvPr/>
        </p:nvPicPr>
        <p:blipFill>
          <a:blip r:embed="rId14"/>
          <a:stretch>
            <a:fillRect/>
          </a:stretch>
        </p:blipFill>
        <p:spPr>
          <a:xfrm>
            <a:off x="2400703" y="4957563"/>
            <a:ext cx="541441" cy="541441"/>
          </a:xfrm>
          <a:prstGeom prst="rect">
            <a:avLst/>
          </a:prstGeom>
        </p:spPr>
      </p:pic>
      <p:pic>
        <p:nvPicPr>
          <p:cNvPr id="125" name="Picture 124">
            <a:extLst>
              <a:ext uri="{FF2B5EF4-FFF2-40B4-BE49-F238E27FC236}">
                <a16:creationId xmlns:a16="http://schemas.microsoft.com/office/drawing/2014/main" id="{550E4933-529B-E046-A43B-24FD886BE492}"/>
              </a:ext>
            </a:extLst>
          </p:cNvPr>
          <p:cNvPicPr>
            <a:picLocks noChangeAspect="1"/>
          </p:cNvPicPr>
          <p:nvPr/>
        </p:nvPicPr>
        <p:blipFill>
          <a:blip r:embed="rId15"/>
          <a:stretch>
            <a:fillRect/>
          </a:stretch>
        </p:blipFill>
        <p:spPr>
          <a:xfrm>
            <a:off x="3971184" y="4027590"/>
            <a:ext cx="549190" cy="488169"/>
          </a:xfrm>
          <a:prstGeom prst="rect">
            <a:avLst/>
          </a:prstGeom>
        </p:spPr>
      </p:pic>
      <p:pic>
        <p:nvPicPr>
          <p:cNvPr id="126" name="Picture 125">
            <a:extLst>
              <a:ext uri="{FF2B5EF4-FFF2-40B4-BE49-F238E27FC236}">
                <a16:creationId xmlns:a16="http://schemas.microsoft.com/office/drawing/2014/main" id="{E036C31A-BA83-EC41-B4F3-9B67FBFCB1DC}"/>
              </a:ext>
            </a:extLst>
          </p:cNvPr>
          <p:cNvPicPr>
            <a:picLocks noChangeAspect="1"/>
          </p:cNvPicPr>
          <p:nvPr/>
        </p:nvPicPr>
        <p:blipFill>
          <a:blip r:embed="rId16"/>
          <a:stretch>
            <a:fillRect/>
          </a:stretch>
        </p:blipFill>
        <p:spPr>
          <a:xfrm>
            <a:off x="3954460" y="5019686"/>
            <a:ext cx="543766" cy="543766"/>
          </a:xfrm>
          <a:prstGeom prst="rect">
            <a:avLst/>
          </a:prstGeom>
        </p:spPr>
      </p:pic>
      <p:pic>
        <p:nvPicPr>
          <p:cNvPr id="128" name="Picture 127">
            <a:extLst>
              <a:ext uri="{FF2B5EF4-FFF2-40B4-BE49-F238E27FC236}">
                <a16:creationId xmlns:a16="http://schemas.microsoft.com/office/drawing/2014/main" id="{0C0275BD-FFE4-604C-81D0-156F13A2484C}"/>
              </a:ext>
            </a:extLst>
          </p:cNvPr>
          <p:cNvPicPr>
            <a:picLocks noChangeAspect="1"/>
          </p:cNvPicPr>
          <p:nvPr/>
        </p:nvPicPr>
        <p:blipFill>
          <a:blip r:embed="rId17"/>
          <a:stretch>
            <a:fillRect/>
          </a:stretch>
        </p:blipFill>
        <p:spPr>
          <a:xfrm>
            <a:off x="5989227" y="3996303"/>
            <a:ext cx="551612" cy="490322"/>
          </a:xfrm>
          <a:prstGeom prst="rect">
            <a:avLst/>
          </a:prstGeom>
        </p:spPr>
      </p:pic>
      <p:pic>
        <p:nvPicPr>
          <p:cNvPr id="134" name="Picture 133">
            <a:extLst>
              <a:ext uri="{FF2B5EF4-FFF2-40B4-BE49-F238E27FC236}">
                <a16:creationId xmlns:a16="http://schemas.microsoft.com/office/drawing/2014/main" id="{F9A71F29-1B40-7044-ABCA-933E1108E09F}"/>
              </a:ext>
            </a:extLst>
          </p:cNvPr>
          <p:cNvPicPr>
            <a:picLocks noChangeAspect="1"/>
          </p:cNvPicPr>
          <p:nvPr/>
        </p:nvPicPr>
        <p:blipFill>
          <a:blip r:embed="rId18"/>
          <a:stretch>
            <a:fillRect/>
          </a:stretch>
        </p:blipFill>
        <p:spPr>
          <a:xfrm>
            <a:off x="7666502" y="4429929"/>
            <a:ext cx="452630" cy="420300"/>
          </a:xfrm>
          <a:prstGeom prst="rect">
            <a:avLst/>
          </a:prstGeom>
        </p:spPr>
      </p:pic>
      <p:sp>
        <p:nvSpPr>
          <p:cNvPr id="135" name="Rectangle 134">
            <a:extLst>
              <a:ext uri="{FF2B5EF4-FFF2-40B4-BE49-F238E27FC236}">
                <a16:creationId xmlns:a16="http://schemas.microsoft.com/office/drawing/2014/main" id="{F232333D-80F2-1848-B507-F1E881368FAD}"/>
              </a:ext>
            </a:extLst>
          </p:cNvPr>
          <p:cNvSpPr/>
          <p:nvPr/>
        </p:nvSpPr>
        <p:spPr>
          <a:xfrm>
            <a:off x="812472" y="728761"/>
            <a:ext cx="909268" cy="410865"/>
          </a:xfrm>
          <a:prstGeom prst="rect">
            <a:avLst/>
          </a:prstGeom>
          <a:solidFill>
            <a:schemeClr val="bg1"/>
          </a:solidFill>
          <a:ln w="2540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1" dirty="0">
                <a:solidFill>
                  <a:schemeClr val="tx1"/>
                </a:solidFill>
              </a:rPr>
              <a:t>Chair</a:t>
            </a:r>
          </a:p>
        </p:txBody>
      </p:sp>
      <p:pic>
        <p:nvPicPr>
          <p:cNvPr id="136" name="Picture 135">
            <a:extLst>
              <a:ext uri="{FF2B5EF4-FFF2-40B4-BE49-F238E27FC236}">
                <a16:creationId xmlns:a16="http://schemas.microsoft.com/office/drawing/2014/main" id="{CA74D419-774B-2542-B310-76E76657D1EB}"/>
              </a:ext>
            </a:extLst>
          </p:cNvPr>
          <p:cNvPicPr>
            <a:picLocks noChangeAspect="1"/>
          </p:cNvPicPr>
          <p:nvPr/>
        </p:nvPicPr>
        <p:blipFill>
          <a:blip r:embed="rId17"/>
          <a:stretch>
            <a:fillRect/>
          </a:stretch>
        </p:blipFill>
        <p:spPr>
          <a:xfrm>
            <a:off x="5989227" y="5038992"/>
            <a:ext cx="551612" cy="490322"/>
          </a:xfrm>
          <a:prstGeom prst="rect">
            <a:avLst/>
          </a:prstGeom>
        </p:spPr>
      </p:pic>
      <p:pic>
        <p:nvPicPr>
          <p:cNvPr id="137" name="Picture 136">
            <a:extLst>
              <a:ext uri="{FF2B5EF4-FFF2-40B4-BE49-F238E27FC236}">
                <a16:creationId xmlns:a16="http://schemas.microsoft.com/office/drawing/2014/main" id="{E7755793-C9FE-5B4C-BA25-D350375A5CDF}"/>
              </a:ext>
            </a:extLst>
          </p:cNvPr>
          <p:cNvPicPr>
            <a:picLocks noChangeAspect="1"/>
          </p:cNvPicPr>
          <p:nvPr/>
        </p:nvPicPr>
        <p:blipFill>
          <a:blip r:embed="rId19"/>
          <a:stretch>
            <a:fillRect/>
          </a:stretch>
        </p:blipFill>
        <p:spPr>
          <a:xfrm>
            <a:off x="7643352" y="4416640"/>
            <a:ext cx="481252" cy="446878"/>
          </a:xfrm>
          <a:prstGeom prst="rect">
            <a:avLst/>
          </a:prstGeom>
        </p:spPr>
      </p:pic>
      <p:pic>
        <p:nvPicPr>
          <p:cNvPr id="4" name="Picture 3">
            <a:extLst>
              <a:ext uri="{FF2B5EF4-FFF2-40B4-BE49-F238E27FC236}">
                <a16:creationId xmlns:a16="http://schemas.microsoft.com/office/drawing/2014/main" id="{4B4CC295-A32D-3442-8A58-8DC5CA03B925}"/>
              </a:ext>
            </a:extLst>
          </p:cNvPr>
          <p:cNvPicPr>
            <a:picLocks noChangeAspect="1"/>
          </p:cNvPicPr>
          <p:nvPr/>
        </p:nvPicPr>
        <p:blipFill>
          <a:blip r:embed="rId20"/>
          <a:stretch>
            <a:fillRect/>
          </a:stretch>
        </p:blipFill>
        <p:spPr>
          <a:xfrm>
            <a:off x="1014300" y="1657382"/>
            <a:ext cx="508500" cy="514770"/>
          </a:xfrm>
          <a:prstGeom prst="rect">
            <a:avLst/>
          </a:prstGeom>
        </p:spPr>
      </p:pic>
    </p:spTree>
    <p:extLst>
      <p:ext uri="{BB962C8B-B14F-4D97-AF65-F5344CB8AC3E}">
        <p14:creationId xmlns:p14="http://schemas.microsoft.com/office/powerpoint/2010/main" val="3835951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[Insert Timeline Slide]</a:t>
            </a:r>
          </a:p>
        </p:txBody>
      </p:sp>
      <p:pic>
        <p:nvPicPr>
          <p:cNvPr id="2" name="Picture 1">
            <a:extLst>
              <a:ext uri="{FF2B5EF4-FFF2-40B4-BE49-F238E27FC236}">
                <a16:creationId xmlns:a16="http://schemas.microsoft.com/office/drawing/2014/main" id="{EA1127FF-CCFB-2340-9C51-9C0F508E7609}"/>
              </a:ext>
            </a:extLst>
          </p:cNvPr>
          <p:cNvPicPr>
            <a:picLocks noChangeAspect="1"/>
          </p:cNvPicPr>
          <p:nvPr/>
        </p:nvPicPr>
        <p:blipFill>
          <a:blip r:embed="rId2"/>
          <a:stretch>
            <a:fillRect/>
          </a:stretch>
        </p:blipFill>
        <p:spPr>
          <a:xfrm>
            <a:off x="0" y="2356"/>
            <a:ext cx="9144000" cy="6853287"/>
          </a:xfrm>
          <a:prstGeom prst="rect">
            <a:avLst/>
          </a:prstGeom>
        </p:spPr>
      </p:pic>
    </p:spTree>
    <p:extLst>
      <p:ext uri="{BB962C8B-B14F-4D97-AF65-F5344CB8AC3E}">
        <p14:creationId xmlns:p14="http://schemas.microsoft.com/office/powerpoint/2010/main" val="9286878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Approach to date</a:t>
            </a:r>
          </a:p>
        </p:txBody>
      </p:sp>
      <p:sp>
        <p:nvSpPr>
          <p:cNvPr id="3" name="Content Placeholder 2">
            <a:extLst>
              <a:ext uri="{FF2B5EF4-FFF2-40B4-BE49-F238E27FC236}">
                <a16:creationId xmlns:a16="http://schemas.microsoft.com/office/drawing/2014/main" id="{442F24C7-ED56-6341-945D-9E4088D18655}"/>
              </a:ext>
            </a:extLst>
          </p:cNvPr>
          <p:cNvSpPr>
            <a:spLocks noGrp="1"/>
          </p:cNvSpPr>
          <p:nvPr>
            <p:ph sz="quarter" idx="10"/>
          </p:nvPr>
        </p:nvSpPr>
        <p:spPr>
          <a:xfrm>
            <a:off x="427710" y="1055684"/>
            <a:ext cx="7907338" cy="4571813"/>
          </a:xfrm>
        </p:spPr>
        <p:txBody>
          <a:bodyPr/>
          <a:lstStyle/>
          <a:p>
            <a:r>
              <a:rPr lang="en-US" dirty="0"/>
              <a:t>First deliverable, Triage of Temporary Specification, provided valuable insights into key areas of disagreement (but also agreement) through series of surveys</a:t>
            </a:r>
          </a:p>
          <a:p>
            <a:r>
              <a:rPr lang="en-US" dirty="0"/>
              <a:t>Formed the basis for planning further deliberations focused on answering the charter questions by considering EDPB advice as well as ensuring GDPR Compliance</a:t>
            </a:r>
          </a:p>
          <a:p>
            <a:r>
              <a:rPr lang="en-US" dirty="0"/>
              <a:t>Various tools developed to ensure focused approach which is to result in addressing EPDP Charter Questions and developing preliminary recommendations for Initial Report</a:t>
            </a:r>
          </a:p>
          <a:p>
            <a:r>
              <a:rPr lang="en-US" dirty="0"/>
              <a:t>All aspects now coming together in Data Elements Workbooks (see next slide)</a:t>
            </a:r>
          </a:p>
        </p:txBody>
      </p:sp>
    </p:spTree>
    <p:extLst>
      <p:ext uri="{BB962C8B-B14F-4D97-AF65-F5344CB8AC3E}">
        <p14:creationId xmlns:p14="http://schemas.microsoft.com/office/powerpoint/2010/main" val="626482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82857F-3A0F-7E44-AF6E-FE0EFD29BD4F}"/>
              </a:ext>
            </a:extLst>
          </p:cNvPr>
          <p:cNvSpPr>
            <a:spLocks noGrp="1"/>
          </p:cNvSpPr>
          <p:nvPr>
            <p:ph type="title"/>
          </p:nvPr>
        </p:nvSpPr>
        <p:spPr/>
        <p:txBody>
          <a:bodyPr/>
          <a:lstStyle/>
          <a:p>
            <a:endParaRPr lang="en-US"/>
          </a:p>
        </p:txBody>
      </p:sp>
      <p:pic>
        <p:nvPicPr>
          <p:cNvPr id="3" name="Picture 2">
            <a:extLst>
              <a:ext uri="{FF2B5EF4-FFF2-40B4-BE49-F238E27FC236}">
                <a16:creationId xmlns:a16="http://schemas.microsoft.com/office/drawing/2014/main" id="{D21C56BB-FE9C-864E-84DC-20EB206F5B24}"/>
              </a:ext>
            </a:extLst>
          </p:cNvPr>
          <p:cNvPicPr>
            <a:picLocks noChangeAspect="1"/>
          </p:cNvPicPr>
          <p:nvPr/>
        </p:nvPicPr>
        <p:blipFill>
          <a:blip r:embed="rId2"/>
          <a:stretch>
            <a:fillRect/>
          </a:stretch>
        </p:blipFill>
        <p:spPr>
          <a:xfrm>
            <a:off x="0" y="29428"/>
            <a:ext cx="9144000" cy="6799143"/>
          </a:xfrm>
          <a:prstGeom prst="rect">
            <a:avLst/>
          </a:prstGeom>
        </p:spPr>
      </p:pic>
    </p:spTree>
    <p:extLst>
      <p:ext uri="{BB962C8B-B14F-4D97-AF65-F5344CB8AC3E}">
        <p14:creationId xmlns:p14="http://schemas.microsoft.com/office/powerpoint/2010/main" val="34393089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Towards an Initial Report</a:t>
            </a:r>
          </a:p>
        </p:txBody>
      </p:sp>
      <p:sp>
        <p:nvSpPr>
          <p:cNvPr id="3" name="Content Placeholder 2"/>
          <p:cNvSpPr>
            <a:spLocks noGrp="1"/>
          </p:cNvSpPr>
          <p:nvPr>
            <p:ph sz="quarter" idx="10"/>
          </p:nvPr>
        </p:nvSpPr>
        <p:spPr>
          <a:xfrm>
            <a:off x="427710" y="787460"/>
            <a:ext cx="7907338" cy="4571813"/>
          </a:xfrm>
        </p:spPr>
        <p:txBody>
          <a:bodyPr/>
          <a:lstStyle/>
          <a:p>
            <a:r>
              <a:rPr lang="en-US" dirty="0"/>
              <a:t>Data Elements Workbooks crucial element to answering majority of the charter questions</a:t>
            </a:r>
          </a:p>
          <a:p>
            <a:r>
              <a:rPr lang="en-US" dirty="0"/>
              <a:t>A number of overarching questions are also being addressed (e.g. natural vs legal person, geographic application)</a:t>
            </a:r>
          </a:p>
          <a:p>
            <a:r>
              <a:rPr lang="en-US" dirty="0"/>
              <a:t>Objective is to develop answers to all charter questions and related preliminary recommendations. Where agreement is not possible, positions will be documented for further input / consideration.</a:t>
            </a:r>
          </a:p>
          <a:p>
            <a:r>
              <a:rPr lang="en-US" dirty="0"/>
              <a:t>Specific issues requiring clarification and/or confirmation to be communicated to the EDPB for feedback. </a:t>
            </a:r>
          </a:p>
          <a:p>
            <a:r>
              <a:rPr lang="en-US" dirty="0"/>
              <a:t>Important to prioritize what MUST be addressed by 25 May 2019 to ensure GDPR compliance versus issues that can be addressed and/or further investigated after that date.  </a:t>
            </a:r>
          </a:p>
        </p:txBody>
      </p:sp>
      <p:sp>
        <p:nvSpPr>
          <p:cNvPr id="2" name="TextBox 1">
            <a:extLst>
              <a:ext uri="{FF2B5EF4-FFF2-40B4-BE49-F238E27FC236}">
                <a16:creationId xmlns:a16="http://schemas.microsoft.com/office/drawing/2014/main" id="{D4BF2176-6F96-B54A-BE8B-2446C8FBBC76}"/>
              </a:ext>
            </a:extLst>
          </p:cNvPr>
          <p:cNvSpPr txBox="1"/>
          <p:nvPr/>
        </p:nvSpPr>
        <p:spPr>
          <a:xfrm>
            <a:off x="374904" y="5469001"/>
            <a:ext cx="8354568" cy="830997"/>
          </a:xfrm>
          <a:prstGeom prst="rect">
            <a:avLst/>
          </a:prstGeom>
          <a:noFill/>
          <a:ln w="69850" cmpd="dbl">
            <a:solidFill>
              <a:srgbClr val="14528A">
                <a:alpha val="95000"/>
              </a:srgbClr>
            </a:solidFill>
          </a:ln>
        </p:spPr>
        <p:txBody>
          <a:bodyPr wrap="square" lIns="0" tIns="0" rIns="0" bIns="0" rtlCol="0">
            <a:spAutoFit/>
          </a:bodyPr>
          <a:lstStyle/>
          <a:p>
            <a:pPr algn="ctr"/>
            <a:r>
              <a:rPr lang="en-US" b="1" dirty="0">
                <a:cs typeface="Source Sans Pro"/>
              </a:rPr>
              <a:t>Conclusions and/or preliminary recommendations shared in this presentation are best current thinking and may differ from what is ultimately agreed to be included in the Initial Report by the EPDP Team</a:t>
            </a:r>
          </a:p>
        </p:txBody>
      </p:sp>
    </p:spTree>
    <p:extLst>
      <p:ext uri="{BB962C8B-B14F-4D97-AF65-F5344CB8AC3E}">
        <p14:creationId xmlns:p14="http://schemas.microsoft.com/office/powerpoint/2010/main" val="121119435"/>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20170607</Template>
  <TotalTime>777</TotalTime>
  <Words>2238</Words>
  <Application>Microsoft Macintosh PowerPoint</Application>
  <PresentationFormat>On-screen Show (4:3)</PresentationFormat>
  <Paragraphs>244</Paragraphs>
  <Slides>27</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ＭＳ Ｐゴシック</vt:lpstr>
      <vt:lpstr>Arial</vt:lpstr>
      <vt:lpstr>Calibri</vt:lpstr>
      <vt:lpstr>Segoe UI</vt:lpstr>
      <vt:lpstr>Source Sans Pro</vt:lpstr>
      <vt:lpstr>Wingdings</vt:lpstr>
      <vt:lpstr>ICANNPPT_Arial_4x3_June 2017_potx</vt:lpstr>
      <vt:lpstr>Expedited Policy Development Process on the Temporary Specification for gTLD Registration Data</vt:lpstr>
      <vt:lpstr>Agenda</vt:lpstr>
      <vt:lpstr>Welcome &amp; Introduction  (EPDP Background &amp; Approach)</vt:lpstr>
      <vt:lpstr>What is the mission and scope?  </vt:lpstr>
      <vt:lpstr>EPDP Team Composition</vt:lpstr>
      <vt:lpstr>[Insert Timeline Slide]</vt:lpstr>
      <vt:lpstr>Approach to date</vt:lpstr>
      <vt:lpstr>PowerPoint Presentation</vt:lpstr>
      <vt:lpstr>Towards an Initial Report</vt:lpstr>
      <vt:lpstr>Purposes for Processing Data</vt:lpstr>
      <vt:lpstr>Purposes</vt:lpstr>
      <vt:lpstr>Proposed Purposes (abbreviated versions)</vt:lpstr>
      <vt:lpstr>Lawful Basis (as defined in GDPR)</vt:lpstr>
      <vt:lpstr>Required Data Processing Activities</vt:lpstr>
      <vt:lpstr>Data Processing Activities</vt:lpstr>
      <vt:lpstr>Data Elements Matrix (to be updated)</vt:lpstr>
      <vt:lpstr>Data Processing Terms</vt:lpstr>
      <vt:lpstr>Data Processing Terms</vt:lpstr>
      <vt:lpstr>Updates to other Consensus Policies (UDRP, URS, Transfers)</vt:lpstr>
      <vt:lpstr>Updates to other consensus policies</vt:lpstr>
      <vt:lpstr>Other recommendations &amp; issues</vt:lpstr>
      <vt:lpstr>Other recommendations &amp; Issues</vt:lpstr>
      <vt:lpstr>Expected next steps in relation to publication of Initial Report</vt:lpstr>
      <vt:lpstr>Next Steps</vt:lpstr>
      <vt:lpstr>Q &amp; A  Any clarifying questions for the EPDP Team? Any suggestions and/or recommendations? </vt:lpstr>
      <vt:lpstr>Further Information</vt:lpstr>
      <vt:lpstr>Engage with ICANN – Thank You and Questions</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Marika Konings</dc:creator>
  <cp:lastModifiedBy>Microsoft Office User</cp:lastModifiedBy>
  <cp:revision>23</cp:revision>
  <cp:lastPrinted>2017-01-26T19:29:02Z</cp:lastPrinted>
  <dcterms:created xsi:type="dcterms:W3CDTF">2017-06-15T19:24:39Z</dcterms:created>
  <dcterms:modified xsi:type="dcterms:W3CDTF">2018-10-18T18:30:27Z</dcterms:modified>
</cp:coreProperties>
</file>