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handoutMasterIdLst>
    <p:handoutMasterId r:id="rId16"/>
  </p:handoutMasterIdLst>
  <p:sldIdLst>
    <p:sldId id="256" r:id="rId2"/>
    <p:sldId id="537" r:id="rId3"/>
    <p:sldId id="325" r:id="rId4"/>
    <p:sldId id="574" r:id="rId5"/>
    <p:sldId id="575" r:id="rId6"/>
    <p:sldId id="579" r:id="rId7"/>
    <p:sldId id="577" r:id="rId8"/>
    <p:sldId id="580" r:id="rId9"/>
    <p:sldId id="581" r:id="rId10"/>
    <p:sldId id="583" r:id="rId11"/>
    <p:sldId id="582" r:id="rId12"/>
    <p:sldId id="584" r:id="rId13"/>
    <p:sldId id="58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40" autoAdjust="0"/>
    <p:restoredTop sz="94088" autoAdjust="0"/>
  </p:normalViewPr>
  <p:slideViewPr>
    <p:cSldViewPr snapToGrid="0" snapToObjects="1">
      <p:cViewPr varScale="1">
        <p:scale>
          <a:sx n="99" d="100"/>
          <a:sy n="99" d="100"/>
        </p:scale>
        <p:origin x="2360" y="176"/>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3/8/19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3/8/19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412458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428465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20.emf"/><Relationship Id="rId16" Type="http://schemas.openxmlformats.org/officeDocument/2006/relationships/image" Target="../media/image25.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3.png"/><Relationship Id="rId5" Type="http://schemas.openxmlformats.org/officeDocument/2006/relationships/image" Target="../media/image21.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6.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4.png"/><Relationship Id="rId22" Type="http://schemas.openxmlformats.org/officeDocument/2006/relationships/image" Target="../media/image27.tiff"/></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emf"/><Relationship Id="rId1" Type="http://schemas.openxmlformats.org/officeDocument/2006/relationships/slideMaster" Target="../slideMasters/slideMaster1.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normAutofit/>
          </a:bodyPr>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normAutofit/>
          </a:bodyPr>
          <a:lstStyle>
            <a:lvl1pPr>
              <a:defRPr>
                <a:latin typeface="+mj-lt"/>
              </a:defRPr>
            </a:lvl1pPr>
          </a:lstStyle>
          <a:p>
            <a:r>
              <a:rPr lang="en-US"/>
              <a:t>Click to edit Master title style</a:t>
            </a:r>
            <a:endParaRPr lang="en-US" dirty="0"/>
          </a:p>
        </p:txBody>
      </p:sp>
      <p:sp>
        <p:nvSpPr>
          <p:cNvPr id="1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7744845"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7744845"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7744845"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7744845"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normAutofit/>
          </a:bodyPr>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4" y="3562904"/>
            <a:ext cx="7744845"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4" y="4252817"/>
            <a:ext cx="7744845"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4" y="4544352"/>
            <a:ext cx="7744845"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4" y="2854692"/>
            <a:ext cx="7744845"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normAutofit/>
          </a:bodyPr>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accent6">
                    <a:lumMod val="50000"/>
                  </a:schemeClr>
                </a:solidFill>
              </a:defRPr>
            </a:lvl1pPr>
          </a:lstStyle>
          <a:p>
            <a:r>
              <a:rPr lang="en-US" dirty="0"/>
              <a:t>Engage with ICANN</a:t>
            </a:r>
          </a:p>
        </p:txBody>
      </p:sp>
      <p:grpSp>
        <p:nvGrpSpPr>
          <p:cNvPr id="53" name="Group 52"/>
          <p:cNvGrpSpPr/>
          <p:nvPr userDrawn="1"/>
        </p:nvGrpSpPr>
        <p:grpSpPr>
          <a:xfrm>
            <a:off x="2543489" y="3169143"/>
            <a:ext cx="6809361" cy="2600048"/>
            <a:chOff x="2543489" y="3169143"/>
            <a:chExt cx="6809361" cy="2600048"/>
          </a:xfrm>
        </p:grpSpPr>
        <p:grpSp>
          <p:nvGrpSpPr>
            <p:cNvPr id="54" name="Group 53"/>
            <p:cNvGrpSpPr/>
            <p:nvPr/>
          </p:nvGrpSpPr>
          <p:grpSpPr>
            <a:xfrm>
              <a:off x="2543489" y="5403431"/>
              <a:ext cx="3416667" cy="365760"/>
              <a:chOff x="5325979" y="4715893"/>
              <a:chExt cx="3416667" cy="365760"/>
            </a:xfrm>
          </p:grpSpPr>
          <p:sp>
            <p:nvSpPr>
              <p:cNvPr id="76"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77" name="Picture 76"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5" name="Group 54"/>
            <p:cNvGrpSpPr/>
            <p:nvPr/>
          </p:nvGrpSpPr>
          <p:grpSpPr>
            <a:xfrm>
              <a:off x="5716248" y="3169143"/>
              <a:ext cx="3636602" cy="365760"/>
              <a:chOff x="1235726" y="5571713"/>
              <a:chExt cx="3636602" cy="365760"/>
            </a:xfrm>
          </p:grpSpPr>
          <p:sp>
            <p:nvSpPr>
              <p:cNvPr id="74"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75" name="Picture 7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56" name="Group 55"/>
            <p:cNvGrpSpPr/>
            <p:nvPr/>
          </p:nvGrpSpPr>
          <p:grpSpPr>
            <a:xfrm>
              <a:off x="2543489" y="3169143"/>
              <a:ext cx="2809587" cy="365760"/>
              <a:chOff x="1235726" y="3073176"/>
              <a:chExt cx="2809587" cy="365760"/>
            </a:xfrm>
          </p:grpSpPr>
          <p:sp>
            <p:nvSpPr>
              <p:cNvPr id="72"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73" name="Picture 72"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57" name="Group 56"/>
            <p:cNvGrpSpPr/>
            <p:nvPr/>
          </p:nvGrpSpPr>
          <p:grpSpPr>
            <a:xfrm>
              <a:off x="2543489" y="3913906"/>
              <a:ext cx="3730320" cy="365760"/>
              <a:chOff x="1235727" y="3892739"/>
              <a:chExt cx="3730320" cy="365760"/>
            </a:xfrm>
          </p:grpSpPr>
          <p:sp>
            <p:nvSpPr>
              <p:cNvPr id="70"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71" name="Picture 70"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58" name="Group 57"/>
            <p:cNvGrpSpPr/>
            <p:nvPr/>
          </p:nvGrpSpPr>
          <p:grpSpPr>
            <a:xfrm>
              <a:off x="2543489" y="4658669"/>
              <a:ext cx="3636602" cy="365760"/>
              <a:chOff x="1235726" y="4721075"/>
              <a:chExt cx="3636602" cy="365760"/>
            </a:xfrm>
          </p:grpSpPr>
          <p:pic>
            <p:nvPicPr>
              <p:cNvPr id="68" name="Picture 67"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9"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59" name="Group 58"/>
            <p:cNvGrpSpPr/>
            <p:nvPr/>
          </p:nvGrpSpPr>
          <p:grpSpPr>
            <a:xfrm>
              <a:off x="5716248" y="4658669"/>
              <a:ext cx="2586167" cy="365760"/>
              <a:chOff x="5325979" y="3073176"/>
              <a:chExt cx="2586167" cy="365760"/>
            </a:xfrm>
          </p:grpSpPr>
          <p:sp>
            <p:nvSpPr>
              <p:cNvPr id="66"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67" name="Picture 66"/>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60" name="Group 59"/>
            <p:cNvGrpSpPr/>
            <p:nvPr/>
          </p:nvGrpSpPr>
          <p:grpSpPr>
            <a:xfrm>
              <a:off x="5716248" y="3913906"/>
              <a:ext cx="3416667" cy="365760"/>
              <a:chOff x="5325979" y="5571713"/>
              <a:chExt cx="3416667" cy="365760"/>
            </a:xfrm>
          </p:grpSpPr>
          <p:sp>
            <p:nvSpPr>
              <p:cNvPr id="64"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65" name="Picture 6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61" name="Group 60"/>
            <p:cNvGrpSpPr/>
            <p:nvPr/>
          </p:nvGrpSpPr>
          <p:grpSpPr>
            <a:xfrm>
              <a:off x="5716248" y="5403431"/>
              <a:ext cx="3416667" cy="358717"/>
              <a:chOff x="6434703" y="4228306"/>
              <a:chExt cx="3416667" cy="358717"/>
            </a:xfrm>
          </p:grpSpPr>
          <p:sp>
            <p:nvSpPr>
              <p:cNvPr id="62"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63" name="Picture 6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374904" y="42394"/>
            <a:ext cx="8856010" cy="531346"/>
          </a:xfrm>
          <a:prstGeom prst="rect">
            <a:avLst/>
          </a:prstGeom>
        </p:spPr>
        <p:txBody>
          <a:bodyPr lIns="0" rIns="0">
            <a:normAutofit/>
          </a:bodyPr>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grpSp>
        <p:nvGrpSpPr>
          <p:cNvPr id="10" name="Group 9"/>
          <p:cNvGrpSpPr/>
          <p:nvPr userDrawn="1"/>
        </p:nvGrpSpPr>
        <p:grpSpPr>
          <a:xfrm>
            <a:off x="2188569" y="3214997"/>
            <a:ext cx="6160437" cy="2426437"/>
            <a:chOff x="2188569" y="3214997"/>
            <a:chExt cx="6160437" cy="2426437"/>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2183" y="5245434"/>
              <a:ext cx="2365413" cy="396000"/>
            </a:xfrm>
            <a:prstGeom prst="rect">
              <a:avLst/>
            </a:prstGeom>
          </p:spPr>
        </p:pic>
        <p:pic>
          <p:nvPicPr>
            <p:cNvPr id="3" name="Picture 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2183" y="3216852"/>
              <a:ext cx="2310353" cy="396000"/>
            </a:xfrm>
            <a:prstGeom prst="rect">
              <a:avLst/>
            </a:prstGeom>
          </p:spPr>
        </p:pic>
        <p:pic>
          <p:nvPicPr>
            <p:cNvPr id="4" name="Picture 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62183" y="3893046"/>
              <a:ext cx="2786823" cy="396000"/>
            </a:xfrm>
            <a:prstGeom prst="rect">
              <a:avLst/>
            </a:prstGeom>
          </p:spPr>
        </p:pic>
        <p:pic>
          <p:nvPicPr>
            <p:cNvPr id="5" name="Picture 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62183" y="4569240"/>
              <a:ext cx="1893176" cy="396000"/>
            </a:xfrm>
            <a:prstGeom prst="rect">
              <a:avLst/>
            </a:prstGeom>
          </p:spPr>
        </p:pic>
        <p:pic>
          <p:nvPicPr>
            <p:cNvPr id="6" name="Picture 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191308" y="3891809"/>
              <a:ext cx="2291295" cy="396000"/>
            </a:xfrm>
            <a:prstGeom prst="rect">
              <a:avLst/>
            </a:prstGeom>
          </p:spPr>
        </p:pic>
        <p:pic>
          <p:nvPicPr>
            <p:cNvPr id="7" name="Picture 6"/>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188569" y="4568621"/>
              <a:ext cx="2344236" cy="396000"/>
            </a:xfrm>
            <a:prstGeom prst="rect">
              <a:avLst/>
            </a:prstGeom>
          </p:spPr>
        </p:pic>
        <p:pic>
          <p:nvPicPr>
            <p:cNvPr id="8" name="Picture 7"/>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8569" y="5245434"/>
              <a:ext cx="1717413" cy="396000"/>
            </a:xfrm>
            <a:prstGeom prst="rect">
              <a:avLst/>
            </a:prstGeom>
          </p:spPr>
        </p:pic>
        <p:pic>
          <p:nvPicPr>
            <p:cNvPr id="9" name="Picture 8"/>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1310" y="3214997"/>
              <a:ext cx="1145646" cy="396000"/>
            </a:xfrm>
            <a:prstGeom prst="rect">
              <a:avLst/>
            </a:prstGeom>
          </p:spPr>
        </p:pic>
      </p:gr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Priviledged and Confidential</a:t>
            </a:r>
          </a:p>
        </p:txBody>
      </p:sp>
      <p:sp>
        <p:nvSpPr>
          <p:cNvPr id="6" name="Slide Number Placeholder 5"/>
          <p:cNvSpPr>
            <a:spLocks noGrp="1"/>
          </p:cNvSpPr>
          <p:nvPr>
            <p:ph type="sldNum" sz="quarter" idx="12"/>
          </p:nvPr>
        </p:nvSpPr>
        <p:spPr/>
        <p:txBody>
          <a:bodyPr/>
          <a:lstStyle/>
          <a:p>
            <a:fld id="{F53F4635-328A-4942-B933-9316327A6A92}" type="slidenum">
              <a:rPr lang="en-US" smtClean="0"/>
              <a:t>‹#›</a:t>
            </a:fld>
            <a:endParaRPr lang="en-US"/>
          </a:p>
        </p:txBody>
      </p:sp>
    </p:spTree>
    <p:extLst>
      <p:ext uri="{BB962C8B-B14F-4D97-AF65-F5344CB8AC3E}">
        <p14:creationId xmlns:p14="http://schemas.microsoft.com/office/powerpoint/2010/main" val="1004359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Click icon to add picture</a:t>
            </a:r>
            <a:endParaRPr lang="en-US" dirty="0"/>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Click icon to add picture</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1" cstate="screen">
            <a:extLst>
              <a:ext uri="{28A0092B-C50C-407E-A947-70E740481C1C}">
                <a14:useLocalDpi xmlns:a14="http://schemas.microsoft.com/office/drawing/2010/main"/>
              </a:ext>
            </a:extLst>
          </a:blip>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7" r:id="rId49"/>
  </p:sldLayoutIdLst>
  <p:hf sldNum="0" hdr="0" dt="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3" Type="http://schemas.openxmlformats.org/officeDocument/2006/relationships/hyperlink" Target="https://www.icann.org/news/announcement-2019-02-22-en" TargetMode="External"/><Relationship Id="rId2" Type="http://schemas.openxmlformats.org/officeDocument/2006/relationships/hyperlink" Target="https://www.icann.org/news/announcement-2019-02-15-en" TargetMode="Externa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hyperlink" Target="https://www.icann.org/en/system/files/files/sac-044-en.pdf" TargetMode="External"/><Relationship Id="rId2" Type="http://schemas.openxmlformats.org/officeDocument/2006/relationships/hyperlink" Target="https://www.icann.org/en/system/files/files/sac-040-en.pdf" TargetMode="External"/><Relationship Id="rId1" Type="http://schemas.openxmlformats.org/officeDocument/2006/relationships/slideLayout" Target="../slideLayouts/slideLayout11.xml"/><Relationship Id="rId4" Type="http://schemas.openxmlformats.org/officeDocument/2006/relationships/hyperlink" Target="https://www.icann.org/en/system/files/files/sac-074-en.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krebsonsecurity.com/2019/02/a-deep-dive-on-the-recent-widespread-dns-hijacking-attacks/" TargetMode="External"/><Relationship Id="rId7" Type="http://schemas.openxmlformats.org/officeDocument/2006/relationships/hyperlink" Target="https://www.crowdstrike.com/blog/widespread-dns-hijacking-activity-targets-multiple-sectors/"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hyperlink" Target="https://www.fireeye.com/blog/threat-research/2019/01/global-dns-hijacking-campaign-dns-record-manipulation-at-scale.html" TargetMode="External"/><Relationship Id="rId5" Type="http://schemas.openxmlformats.org/officeDocument/2006/relationships/hyperlink" Target="https://cyber.dhs.gov/blog/#why-cisa-issued-our-first-emergency-directive" TargetMode="External"/><Relationship Id="rId4" Type="http://schemas.openxmlformats.org/officeDocument/2006/relationships/hyperlink" Target="https://cyber.dhs.gov/ed/19-01/"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748" y="142361"/>
            <a:ext cx="4592992" cy="2740693"/>
          </a:xfrm>
          <a:prstGeom prst="rect">
            <a:avLst/>
          </a:prstGeom>
        </p:spPr>
      </p:pic>
      <p:sp>
        <p:nvSpPr>
          <p:cNvPr id="2" name="Footer Placeholder 1">
            <a:extLst>
              <a:ext uri="{FF2B5EF4-FFF2-40B4-BE49-F238E27FC236}">
                <a16:creationId xmlns:a16="http://schemas.microsoft.com/office/drawing/2014/main" id="{F79B69BA-0DA5-E84A-942C-0712F04F1071}"/>
              </a:ext>
            </a:extLst>
          </p:cNvPr>
          <p:cNvSpPr>
            <a:spLocks noGrp="1"/>
          </p:cNvSpPr>
          <p:nvPr>
            <p:ph type="ftr" sz="quarter" idx="11"/>
          </p:nvPr>
        </p:nvSpPr>
        <p:spPr/>
        <p:txBody>
          <a:bodyPr/>
          <a:lstStyle/>
          <a:p>
            <a:r>
              <a:rPr lang="en-US"/>
              <a:t>Priviledged and Confidential</a:t>
            </a:r>
          </a:p>
        </p:txBody>
      </p:sp>
    </p:spTree>
    <p:extLst>
      <p:ext uri="{BB962C8B-B14F-4D97-AF65-F5344CB8AC3E}">
        <p14:creationId xmlns:p14="http://schemas.microsoft.com/office/powerpoint/2010/main" val="972950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049D9-0AB9-4E47-9520-0581A2555AAB}"/>
              </a:ext>
            </a:extLst>
          </p:cNvPr>
          <p:cNvSpPr>
            <a:spLocks noGrp="1"/>
          </p:cNvSpPr>
          <p:nvPr>
            <p:ph type="title"/>
          </p:nvPr>
        </p:nvSpPr>
        <p:spPr/>
        <p:txBody>
          <a:bodyPr>
            <a:normAutofit fontScale="90000"/>
          </a:bodyPr>
          <a:lstStyle/>
          <a:p>
            <a:r>
              <a:rPr lang="en-US" dirty="0"/>
              <a:t>ICANN Announcements</a:t>
            </a:r>
          </a:p>
        </p:txBody>
      </p:sp>
      <p:sp>
        <p:nvSpPr>
          <p:cNvPr id="3" name="TextBox 2">
            <a:extLst>
              <a:ext uri="{FF2B5EF4-FFF2-40B4-BE49-F238E27FC236}">
                <a16:creationId xmlns:a16="http://schemas.microsoft.com/office/drawing/2014/main" id="{B972BBF0-0FC7-9C42-A276-6FEE8BD865F0}"/>
              </a:ext>
            </a:extLst>
          </p:cNvPr>
          <p:cNvSpPr txBox="1"/>
          <p:nvPr/>
        </p:nvSpPr>
        <p:spPr>
          <a:xfrm>
            <a:off x="528034" y="1107583"/>
            <a:ext cx="8126569" cy="4708981"/>
          </a:xfrm>
          <a:prstGeom prst="rect">
            <a:avLst/>
          </a:prstGeom>
          <a:noFill/>
        </p:spPr>
        <p:txBody>
          <a:bodyPr wrap="square" lIns="0" tIns="0" rIns="0" bIns="0" rtlCol="0">
            <a:spAutoFit/>
          </a:bodyPr>
          <a:lstStyle/>
          <a:p>
            <a:r>
              <a:rPr lang="en-US" dirty="0">
                <a:cs typeface="Source Sans Pro"/>
              </a:rPr>
              <a:t>“</a:t>
            </a:r>
            <a:r>
              <a:rPr lang="en-US" dirty="0"/>
              <a:t>Alert Regarding Published Reports of Attacks on the Domain Name System”</a:t>
            </a:r>
          </a:p>
          <a:p>
            <a:endParaRPr lang="en-US" dirty="0">
              <a:cs typeface="Source Sans Pro"/>
            </a:endParaRPr>
          </a:p>
          <a:p>
            <a:r>
              <a:rPr lang="en-US" dirty="0">
                <a:cs typeface="Source Sans Pro"/>
                <a:hlinkClick r:id="rId2"/>
              </a:rPr>
              <a:t>https://www.icann.org/news/announcement-2019-02-15-en</a:t>
            </a:r>
            <a:endParaRPr lang="en-US" dirty="0">
              <a:cs typeface="Source Sans Pro"/>
            </a:endParaRPr>
          </a:p>
          <a:p>
            <a:endParaRPr lang="en-US" dirty="0">
              <a:cs typeface="Source Sans Pro"/>
            </a:endParaRPr>
          </a:p>
          <a:p>
            <a:r>
              <a:rPr lang="en-US" dirty="0">
                <a:cs typeface="Source Sans Pro"/>
              </a:rPr>
              <a:t>Provided links to public reports of the attacks, a 12-point checklist to improve security, and pointers to 3 relevant SSAC advisories.</a:t>
            </a:r>
          </a:p>
          <a:p>
            <a:endParaRPr lang="en-US" dirty="0">
              <a:cs typeface="Source Sans Pro"/>
            </a:endParaRPr>
          </a:p>
          <a:p>
            <a:r>
              <a:rPr lang="en-US" dirty="0">
                <a:cs typeface="Source Sans Pro"/>
              </a:rPr>
              <a:t>“</a:t>
            </a:r>
            <a:r>
              <a:rPr lang="en-US" dirty="0"/>
              <a:t>ICANN Calls for Full DNSSEC Deployment, Promotes Community Collaboration to Protect the Internet”</a:t>
            </a:r>
          </a:p>
          <a:p>
            <a:endParaRPr lang="en-US" dirty="0"/>
          </a:p>
          <a:p>
            <a:r>
              <a:rPr lang="en-US" dirty="0">
                <a:hlinkClick r:id="rId3"/>
              </a:rPr>
              <a:t>https://www.icann.org/news/announcement-2019-02-22-en</a:t>
            </a:r>
            <a:r>
              <a:rPr lang="en-US" dirty="0"/>
              <a:t> </a:t>
            </a:r>
          </a:p>
          <a:p>
            <a:endParaRPr lang="en-US" dirty="0"/>
          </a:p>
          <a:p>
            <a:r>
              <a:rPr lang="en-US" dirty="0"/>
              <a:t>Called “for full deployment of the Domain Name System Security Extensions (DNSSEC) across all unsecured domain names” and reaffirmed ICANN’s “commitment to engage in collaborative efforts to ensure the security, stability and resiliency of the Internet’s global identifier systems.”</a:t>
            </a:r>
          </a:p>
          <a:p>
            <a:endParaRPr lang="en-US" dirty="0"/>
          </a:p>
        </p:txBody>
      </p:sp>
    </p:spTree>
    <p:extLst>
      <p:ext uri="{BB962C8B-B14F-4D97-AF65-F5344CB8AC3E}">
        <p14:creationId xmlns:p14="http://schemas.microsoft.com/office/powerpoint/2010/main" val="811782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F5EA1-BEC3-F443-94CD-D681710E82B2}"/>
              </a:ext>
            </a:extLst>
          </p:cNvPr>
          <p:cNvSpPr>
            <a:spLocks noGrp="1"/>
          </p:cNvSpPr>
          <p:nvPr>
            <p:ph type="title"/>
          </p:nvPr>
        </p:nvSpPr>
        <p:spPr/>
        <p:txBody>
          <a:bodyPr>
            <a:normAutofit fontScale="90000"/>
          </a:bodyPr>
          <a:lstStyle/>
          <a:p>
            <a:r>
              <a:rPr lang="en-US" dirty="0"/>
              <a:t>ICANN’s Role</a:t>
            </a:r>
          </a:p>
        </p:txBody>
      </p:sp>
      <p:sp>
        <p:nvSpPr>
          <p:cNvPr id="3" name="TextBox 2">
            <a:extLst>
              <a:ext uri="{FF2B5EF4-FFF2-40B4-BE49-F238E27FC236}">
                <a16:creationId xmlns:a16="http://schemas.microsoft.com/office/drawing/2014/main" id="{0A2DCD87-897F-B943-AE00-A43B3C4229A0}"/>
              </a:ext>
            </a:extLst>
          </p:cNvPr>
          <p:cNvSpPr txBox="1"/>
          <p:nvPr/>
        </p:nvSpPr>
        <p:spPr>
          <a:xfrm>
            <a:off x="374904" y="656171"/>
            <a:ext cx="8253941" cy="5170646"/>
          </a:xfrm>
          <a:prstGeom prst="rect">
            <a:avLst/>
          </a:prstGeom>
          <a:noFill/>
        </p:spPr>
        <p:txBody>
          <a:bodyPr wrap="square" lIns="0" tIns="0" rIns="0" bIns="0" rtlCol="0">
            <a:spAutoFit/>
          </a:bodyPr>
          <a:lstStyle/>
          <a:p>
            <a:endParaRPr lang="en-US" sz="1400" dirty="0">
              <a:cs typeface="Source Sans Pro"/>
            </a:endParaRPr>
          </a:p>
          <a:p>
            <a:r>
              <a:rPr lang="en-US" sz="1400" dirty="0">
                <a:cs typeface="Source Sans Pro"/>
              </a:rPr>
              <a:t>DNS ecosystem is complex, with many participants, few wanting to spend money</a:t>
            </a:r>
          </a:p>
          <a:p>
            <a:endParaRPr lang="en-US" sz="1400" dirty="0">
              <a:cs typeface="Source Sans Pro"/>
            </a:endParaRPr>
          </a:p>
          <a:p>
            <a:r>
              <a:rPr lang="en-US" sz="1400" dirty="0">
                <a:cs typeface="Source Sans Pro"/>
              </a:rPr>
              <a:t>There is a lack of understanding of the implications of the DNS hierarchy</a:t>
            </a:r>
          </a:p>
          <a:p>
            <a:pPr marL="742950" lvl="1" indent="-285750">
              <a:buFont typeface="Arial" panose="020B0604020202020204" pitchFamily="34" charset="0"/>
              <a:buChar char="•"/>
            </a:pPr>
            <a:r>
              <a:rPr lang="en-US" sz="1400" dirty="0">
                <a:cs typeface="Source Sans Pro"/>
              </a:rPr>
              <a:t>Compromise of a DNS node can impact </a:t>
            </a:r>
            <a:r>
              <a:rPr lang="en-US" sz="1400" b="1" dirty="0">
                <a:cs typeface="Source Sans Pro"/>
              </a:rPr>
              <a:t>ALL</a:t>
            </a:r>
            <a:r>
              <a:rPr lang="en-US" sz="1400" dirty="0">
                <a:cs typeface="Source Sans Pro"/>
              </a:rPr>
              <a:t> children, e.g., compromise of a TLD means </a:t>
            </a:r>
            <a:r>
              <a:rPr lang="en-US" sz="1400" b="1" dirty="0">
                <a:cs typeface="Source Sans Pro"/>
              </a:rPr>
              <a:t>ALL</a:t>
            </a:r>
            <a:r>
              <a:rPr lang="en-US" sz="1400" dirty="0">
                <a:cs typeface="Source Sans Pro"/>
              </a:rPr>
              <a:t> second level domains (and below) can be compromised.</a:t>
            </a:r>
          </a:p>
          <a:p>
            <a:pPr marL="742950" lvl="1" indent="-285750">
              <a:buFont typeface="Arial" panose="020B0604020202020204" pitchFamily="34" charset="0"/>
              <a:buChar char="•"/>
            </a:pPr>
            <a:endParaRPr lang="en-US" sz="1400" dirty="0">
              <a:cs typeface="Source Sans Pro"/>
            </a:endParaRPr>
          </a:p>
          <a:p>
            <a:r>
              <a:rPr lang="en-US" sz="1400" dirty="0">
                <a:cs typeface="Source Sans Pro"/>
              </a:rPr>
              <a:t>ICANN Org tools are limited, despite Bylaw mandates on SSR</a:t>
            </a:r>
          </a:p>
          <a:p>
            <a:pPr marL="742950" lvl="1" indent="-285750">
              <a:buFont typeface="Arial" panose="020B0604020202020204" pitchFamily="34" charset="0"/>
              <a:buChar char="•"/>
            </a:pPr>
            <a:r>
              <a:rPr lang="en-US" sz="1400" dirty="0">
                <a:cs typeface="Source Sans Pro"/>
              </a:rPr>
              <a:t>Contractual obligations must be mutually agreed and only apply to contracted parties.</a:t>
            </a:r>
          </a:p>
          <a:p>
            <a:pPr marL="742950" lvl="1" indent="-285750">
              <a:buFont typeface="Arial" panose="020B0604020202020204" pitchFamily="34" charset="0"/>
              <a:buChar char="•"/>
            </a:pPr>
            <a:r>
              <a:rPr lang="en-US" sz="1400" dirty="0">
                <a:solidFill>
                  <a:srgbClr val="FF0000"/>
                </a:solidFill>
                <a:cs typeface="Source Sans Pro"/>
              </a:rPr>
              <a:t>DNSSEC solves a part of one problem, but has become a lightning rod.</a:t>
            </a:r>
          </a:p>
          <a:p>
            <a:pPr marL="742950" lvl="1" indent="-285750">
              <a:buFont typeface="Arial" panose="020B0604020202020204" pitchFamily="34" charset="0"/>
              <a:buChar char="•"/>
            </a:pPr>
            <a:r>
              <a:rPr lang="en-US" sz="1400" dirty="0">
                <a:cs typeface="Source Sans Pro"/>
              </a:rPr>
              <a:t>Some attack vectors are arguably not anywhere near our limited technical remit (e.g., “apply patches”)</a:t>
            </a:r>
          </a:p>
          <a:p>
            <a:pPr lvl="1"/>
            <a:endParaRPr lang="en-US" sz="1400" dirty="0">
              <a:cs typeface="Source Sans Pro"/>
            </a:endParaRPr>
          </a:p>
          <a:p>
            <a:r>
              <a:rPr lang="en-US" sz="1400" b="1" dirty="0">
                <a:cs typeface="Source Sans Pro"/>
              </a:rPr>
              <a:t>Not a new issue</a:t>
            </a:r>
            <a:r>
              <a:rPr lang="en-US" sz="1400" dirty="0">
                <a:cs typeface="Source Sans Pro"/>
              </a:rPr>
              <a:t>: SSAC has provided multiple advisories, going back to 2005:</a:t>
            </a:r>
          </a:p>
          <a:p>
            <a:pPr marL="742950" lvl="1" indent="-285750">
              <a:buFont typeface="Arial" panose="020B0604020202020204" pitchFamily="34" charset="0"/>
              <a:buChar char="•"/>
            </a:pPr>
            <a:r>
              <a:rPr lang="en-US" sz="1400" dirty="0">
                <a:hlinkClick r:id="rId2"/>
              </a:rPr>
              <a:t>“SSAC Advisory on Registrant Protection: Best Practices for Preserving Security and Stability in the Credential Management Lifecycle” (https://archive.icann.org/en/announcements/hijacking-report-12jul05.pdf)</a:t>
            </a:r>
          </a:p>
          <a:p>
            <a:pPr marL="742950" lvl="1" indent="-285750">
              <a:buFont typeface="Arial" panose="020B0604020202020204" pitchFamily="34" charset="0"/>
              <a:buChar char="•"/>
            </a:pPr>
            <a:r>
              <a:rPr lang="en-US" sz="1400" dirty="0">
                <a:hlinkClick r:id="rId2"/>
              </a:rPr>
              <a:t>“Measures to Protect Domain Registration Services Against Exploitation or Misuse” (https://www.icann.org/en/system/files/files/sac-040-en.pdf</a:t>
            </a:r>
            <a:r>
              <a:rPr lang="en-US" sz="1400" dirty="0"/>
              <a:t>)</a:t>
            </a:r>
          </a:p>
          <a:p>
            <a:pPr marL="742950" lvl="1" indent="-285750">
              <a:buFont typeface="Arial" panose="020B0604020202020204" pitchFamily="34" charset="0"/>
              <a:buChar char="•"/>
            </a:pPr>
            <a:r>
              <a:rPr lang="en-US" sz="1400" dirty="0">
                <a:hlinkClick r:id="rId3"/>
              </a:rPr>
              <a:t>“A Registrant’s Guide to Protecting Domain Name Registration Accounts” (https://www.icann.org/en/system/files/files/sac-044-en.pdf</a:t>
            </a:r>
            <a:r>
              <a:rPr lang="en-US" sz="1400" dirty="0"/>
              <a:t>)</a:t>
            </a:r>
          </a:p>
          <a:p>
            <a:pPr marL="742950" lvl="1" indent="-285750">
              <a:buFont typeface="Arial" panose="020B0604020202020204" pitchFamily="34" charset="0"/>
              <a:buChar char="•"/>
            </a:pPr>
            <a:r>
              <a:rPr lang="en-US" sz="1400" dirty="0">
                <a:hlinkClick r:id="rId4"/>
              </a:rPr>
              <a:t>“SSAC Advisory on Registrant Protection: Best Practices for Preserving Security and Stability in the Credential Management Lifecycle” (https://www.icann.org/en/system/files/files/sac-074-en.pdf</a:t>
            </a:r>
            <a:r>
              <a:rPr lang="en-US" sz="1400" dirty="0"/>
              <a:t>)</a:t>
            </a:r>
          </a:p>
        </p:txBody>
      </p:sp>
    </p:spTree>
    <p:extLst>
      <p:ext uri="{BB962C8B-B14F-4D97-AF65-F5344CB8AC3E}">
        <p14:creationId xmlns:p14="http://schemas.microsoft.com/office/powerpoint/2010/main" val="4140290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84C11-A4F5-4640-B96B-3EE60DF629EC}"/>
              </a:ext>
            </a:extLst>
          </p:cNvPr>
          <p:cNvSpPr>
            <a:spLocks noGrp="1"/>
          </p:cNvSpPr>
          <p:nvPr>
            <p:ph type="title"/>
          </p:nvPr>
        </p:nvSpPr>
        <p:spPr/>
        <p:txBody>
          <a:bodyPr>
            <a:normAutofit fontScale="90000"/>
          </a:bodyPr>
          <a:lstStyle/>
          <a:p>
            <a:r>
              <a:rPr lang="en-US" dirty="0"/>
              <a:t>Non-Prioritized Checklist </a:t>
            </a:r>
          </a:p>
        </p:txBody>
      </p:sp>
      <p:sp>
        <p:nvSpPr>
          <p:cNvPr id="3" name="TextBox 2">
            <a:extLst>
              <a:ext uri="{FF2B5EF4-FFF2-40B4-BE49-F238E27FC236}">
                <a16:creationId xmlns:a16="http://schemas.microsoft.com/office/drawing/2014/main" id="{1CFC6E8C-50CD-B24F-B1FF-B79C7CC8D59D}"/>
              </a:ext>
            </a:extLst>
          </p:cNvPr>
          <p:cNvSpPr txBox="1"/>
          <p:nvPr/>
        </p:nvSpPr>
        <p:spPr>
          <a:xfrm>
            <a:off x="374904" y="746972"/>
            <a:ext cx="8382730" cy="5355312"/>
          </a:xfrm>
          <a:prstGeom prst="rect">
            <a:avLst/>
          </a:prstGeom>
          <a:noFill/>
        </p:spPr>
        <p:txBody>
          <a:bodyPr wrap="square" lIns="0" tIns="0" rIns="0" bIns="0" rtlCol="0">
            <a:spAutoFit/>
          </a:bodyPr>
          <a:lstStyle/>
          <a:p>
            <a:pPr marL="285750" indent="-285750">
              <a:spcBef>
                <a:spcPts val="300"/>
              </a:spcBef>
              <a:spcAft>
                <a:spcPts val="300"/>
              </a:spcAft>
              <a:buFont typeface="Wingdings" pitchFamily="2" charset="2"/>
              <a:buChar char="ü"/>
            </a:pPr>
            <a:r>
              <a:rPr lang="en-US" dirty="0"/>
              <a:t>Ensure all security patches have been reviewed and applied;</a:t>
            </a:r>
          </a:p>
          <a:p>
            <a:pPr marL="285750" indent="-285750">
              <a:spcBef>
                <a:spcPts val="300"/>
              </a:spcBef>
              <a:spcAft>
                <a:spcPts val="300"/>
              </a:spcAft>
              <a:buFont typeface="Wingdings" pitchFamily="2" charset="2"/>
              <a:buChar char="ü"/>
            </a:pPr>
            <a:r>
              <a:rPr lang="en-US" dirty="0"/>
              <a:t>Review log files for unauthorized access, especially administrator access;</a:t>
            </a:r>
          </a:p>
          <a:p>
            <a:pPr marL="285750" indent="-285750">
              <a:spcBef>
                <a:spcPts val="300"/>
              </a:spcBef>
              <a:spcAft>
                <a:spcPts val="300"/>
              </a:spcAft>
              <a:buFont typeface="Wingdings" pitchFamily="2" charset="2"/>
              <a:buChar char="ü"/>
            </a:pPr>
            <a:r>
              <a:rPr lang="en-US" dirty="0"/>
              <a:t>Review and limit internal controls over administrator (“root”) access;</a:t>
            </a:r>
          </a:p>
          <a:p>
            <a:pPr marL="285750" indent="-285750">
              <a:spcBef>
                <a:spcPts val="300"/>
              </a:spcBef>
              <a:spcAft>
                <a:spcPts val="300"/>
              </a:spcAft>
              <a:buFont typeface="Wingdings" pitchFamily="2" charset="2"/>
              <a:buChar char="ü"/>
            </a:pPr>
            <a:r>
              <a:rPr lang="en-US" dirty="0"/>
              <a:t>Enforce sufficient password complexity, especially length of password;</a:t>
            </a:r>
          </a:p>
          <a:p>
            <a:pPr marL="285750" indent="-285750">
              <a:spcBef>
                <a:spcPts val="300"/>
              </a:spcBef>
              <a:spcAft>
                <a:spcPts val="300"/>
              </a:spcAft>
              <a:buFont typeface="Wingdings" pitchFamily="2" charset="2"/>
              <a:buChar char="ü"/>
            </a:pPr>
            <a:r>
              <a:rPr lang="en-US" dirty="0"/>
              <a:t>Ensure that passwords are not shared with other users;  </a:t>
            </a:r>
          </a:p>
          <a:p>
            <a:pPr marL="285750" indent="-285750">
              <a:spcBef>
                <a:spcPts val="300"/>
              </a:spcBef>
              <a:spcAft>
                <a:spcPts val="300"/>
              </a:spcAft>
              <a:buFont typeface="Wingdings" pitchFamily="2" charset="2"/>
              <a:buChar char="ü"/>
            </a:pPr>
            <a:r>
              <a:rPr lang="en-US" dirty="0"/>
              <a:t>Ensure that passwords are </a:t>
            </a:r>
            <a:r>
              <a:rPr lang="en-US" b="1" dirty="0"/>
              <a:t>never</a:t>
            </a:r>
            <a:r>
              <a:rPr lang="en-US" dirty="0"/>
              <a:t> stored or transmitted in clear text;</a:t>
            </a:r>
          </a:p>
          <a:p>
            <a:pPr marL="285750" indent="-285750">
              <a:spcBef>
                <a:spcPts val="300"/>
              </a:spcBef>
              <a:spcAft>
                <a:spcPts val="300"/>
              </a:spcAft>
              <a:buFont typeface="Wingdings" pitchFamily="2" charset="2"/>
              <a:buChar char="ü"/>
            </a:pPr>
            <a:r>
              <a:rPr lang="en-US" dirty="0"/>
              <a:t>Enforce regular and periodic password changes;</a:t>
            </a:r>
          </a:p>
          <a:p>
            <a:pPr marL="285750" indent="-285750">
              <a:spcBef>
                <a:spcPts val="300"/>
              </a:spcBef>
              <a:spcAft>
                <a:spcPts val="300"/>
              </a:spcAft>
              <a:buFont typeface="Wingdings" pitchFamily="2" charset="2"/>
              <a:buChar char="ü"/>
            </a:pPr>
            <a:r>
              <a:rPr lang="en-US" dirty="0"/>
              <a:t>Enforce a password lockout policy;</a:t>
            </a:r>
          </a:p>
          <a:p>
            <a:pPr marL="285750" indent="-285750">
              <a:spcBef>
                <a:spcPts val="300"/>
              </a:spcBef>
              <a:spcAft>
                <a:spcPts val="300"/>
              </a:spcAft>
              <a:buFont typeface="Wingdings" pitchFamily="2" charset="2"/>
              <a:buChar char="ü"/>
            </a:pPr>
            <a:r>
              <a:rPr lang="en-US" dirty="0"/>
              <a:t>Enable multi-factor authentication on all systems, especially for administrator access;</a:t>
            </a:r>
          </a:p>
          <a:p>
            <a:pPr marL="285750" indent="-285750">
              <a:spcBef>
                <a:spcPts val="300"/>
              </a:spcBef>
              <a:spcAft>
                <a:spcPts val="300"/>
              </a:spcAft>
              <a:buFont typeface="Wingdings" pitchFamily="2" charset="2"/>
              <a:buChar char="ü"/>
            </a:pPr>
            <a:r>
              <a:rPr lang="en-US" dirty="0"/>
              <a:t>Verify integrity of every DNS record, and the change history of those records;</a:t>
            </a:r>
          </a:p>
          <a:p>
            <a:pPr marL="285750" indent="-285750">
              <a:spcBef>
                <a:spcPts val="300"/>
              </a:spcBef>
              <a:spcAft>
                <a:spcPts val="300"/>
              </a:spcAft>
              <a:buFont typeface="Wingdings" pitchFamily="2" charset="2"/>
              <a:buChar char="ü"/>
            </a:pPr>
            <a:r>
              <a:rPr lang="en-US" dirty="0"/>
              <a:t>Ensure that DNS zone records are DNSSEC signed and your DNS resolvers are performing DNSSEC validation;</a:t>
            </a:r>
          </a:p>
          <a:p>
            <a:pPr marL="285750" indent="-285750">
              <a:spcBef>
                <a:spcPts val="300"/>
              </a:spcBef>
              <a:spcAft>
                <a:spcPts val="300"/>
              </a:spcAft>
              <a:buFont typeface="Wingdings" pitchFamily="2" charset="2"/>
              <a:buChar char="ü"/>
            </a:pPr>
            <a:r>
              <a:rPr lang="en-US" dirty="0"/>
              <a:t>Ensure your email domain has a DMARC policy with SPF and/or DKIM and that you enforce such policies provided by other domains on your email system.</a:t>
            </a:r>
          </a:p>
          <a:p>
            <a:pPr marL="285750" indent="-285750">
              <a:spcBef>
                <a:spcPts val="300"/>
              </a:spcBef>
              <a:spcAft>
                <a:spcPts val="300"/>
              </a:spcAft>
              <a:buFont typeface="Wingdings" pitchFamily="2" charset="2"/>
              <a:buChar char="ü"/>
            </a:pPr>
            <a:endParaRPr lang="en-US" dirty="0" err="1">
              <a:cs typeface="Source Sans Pro"/>
            </a:endParaRPr>
          </a:p>
        </p:txBody>
      </p:sp>
    </p:spTree>
    <p:extLst>
      <p:ext uri="{BB962C8B-B14F-4D97-AF65-F5344CB8AC3E}">
        <p14:creationId xmlns:p14="http://schemas.microsoft.com/office/powerpoint/2010/main" val="4114196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98FD0-39A1-9940-8C16-7B050DA48C74}"/>
              </a:ext>
            </a:extLst>
          </p:cNvPr>
          <p:cNvSpPr>
            <a:spLocks noGrp="1"/>
          </p:cNvSpPr>
          <p:nvPr>
            <p:ph type="title"/>
          </p:nvPr>
        </p:nvSpPr>
        <p:spPr/>
        <p:txBody>
          <a:bodyPr>
            <a:normAutofit fontScale="90000"/>
          </a:bodyPr>
          <a:lstStyle/>
          <a:p>
            <a:r>
              <a:rPr lang="en-US" dirty="0"/>
              <a:t>Advertisement</a:t>
            </a:r>
          </a:p>
        </p:txBody>
      </p:sp>
      <p:sp>
        <p:nvSpPr>
          <p:cNvPr id="3" name="TextBox 2">
            <a:extLst>
              <a:ext uri="{FF2B5EF4-FFF2-40B4-BE49-F238E27FC236}">
                <a16:creationId xmlns:a16="http://schemas.microsoft.com/office/drawing/2014/main" id="{01AD16B4-670B-BE4F-B276-EAF433FCBDF5}"/>
              </a:ext>
            </a:extLst>
          </p:cNvPr>
          <p:cNvSpPr txBox="1"/>
          <p:nvPr/>
        </p:nvSpPr>
        <p:spPr>
          <a:xfrm>
            <a:off x="374904" y="1715697"/>
            <a:ext cx="8666065" cy="1846659"/>
          </a:xfrm>
          <a:prstGeom prst="rect">
            <a:avLst/>
          </a:prstGeom>
          <a:noFill/>
        </p:spPr>
        <p:txBody>
          <a:bodyPr wrap="square" lIns="0" tIns="0" rIns="0" bIns="0" rtlCol="0">
            <a:spAutoFit/>
          </a:bodyPr>
          <a:lstStyle/>
          <a:p>
            <a:r>
              <a:rPr lang="en-US" sz="2400" dirty="0">
                <a:cs typeface="Source Sans Pro"/>
              </a:rPr>
              <a:t>Session on Wednesday:</a:t>
            </a:r>
          </a:p>
          <a:p>
            <a:pPr lvl="1"/>
            <a:r>
              <a:rPr lang="en-US" sz="2400" dirty="0">
                <a:cs typeface="Source Sans Pro"/>
              </a:rPr>
              <a:t>11 AM – 12:30 PM - </a:t>
            </a:r>
            <a:r>
              <a:rPr lang="en-US" sz="2400" dirty="0" err="1">
                <a:cs typeface="Source Sans Pro"/>
              </a:rPr>
              <a:t>Portopia</a:t>
            </a:r>
            <a:r>
              <a:rPr lang="en-US" sz="2400" dirty="0">
                <a:cs typeface="Source Sans Pro"/>
              </a:rPr>
              <a:t> Hall</a:t>
            </a:r>
          </a:p>
          <a:p>
            <a:pPr lvl="1"/>
            <a:r>
              <a:rPr lang="en-US" sz="2400" dirty="0">
                <a:cs typeface="Source Sans Pro"/>
              </a:rPr>
              <a:t>“Coming Up With Best Practices to Improve Security in the DNS Ecosystem”</a:t>
            </a:r>
          </a:p>
          <a:p>
            <a:endParaRPr lang="en-US" sz="2400" dirty="0" err="1">
              <a:cs typeface="Source Sans Pro"/>
            </a:endParaRPr>
          </a:p>
        </p:txBody>
      </p:sp>
    </p:spTree>
    <p:extLst>
      <p:ext uri="{BB962C8B-B14F-4D97-AF65-F5344CB8AC3E}">
        <p14:creationId xmlns:p14="http://schemas.microsoft.com/office/powerpoint/2010/main" val="1978814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Recent DNS Hijacking Attacks</a:t>
            </a:r>
          </a:p>
        </p:txBody>
      </p:sp>
      <p:sp>
        <p:nvSpPr>
          <p:cNvPr id="3" name="Text Placeholder 2"/>
          <p:cNvSpPr>
            <a:spLocks noGrp="1"/>
          </p:cNvSpPr>
          <p:nvPr>
            <p:ph type="body" sz="quarter" idx="10"/>
          </p:nvPr>
        </p:nvSpPr>
        <p:spPr/>
        <p:txBody>
          <a:bodyPr>
            <a:normAutofit/>
          </a:bodyPr>
          <a:lstStyle/>
          <a:p>
            <a:r>
              <a:rPr lang="en-US" dirty="0"/>
              <a:t>David Conrad</a:t>
            </a:r>
          </a:p>
        </p:txBody>
      </p:sp>
      <p:sp>
        <p:nvSpPr>
          <p:cNvPr id="4" name="Text Placeholder 3"/>
          <p:cNvSpPr>
            <a:spLocks noGrp="1"/>
          </p:cNvSpPr>
          <p:nvPr>
            <p:ph type="body" sz="quarter" idx="11"/>
          </p:nvPr>
        </p:nvSpPr>
        <p:spPr/>
        <p:txBody>
          <a:bodyPr>
            <a:normAutofit lnSpcReduction="10000"/>
          </a:bodyPr>
          <a:lstStyle/>
          <a:p>
            <a:r>
              <a:rPr lang="en-US" dirty="0"/>
              <a:t>ICANN 64 Kobe</a:t>
            </a:r>
          </a:p>
        </p:txBody>
      </p:sp>
      <p:sp>
        <p:nvSpPr>
          <p:cNvPr id="5" name="Text Placeholder 4"/>
          <p:cNvSpPr>
            <a:spLocks noGrp="1"/>
          </p:cNvSpPr>
          <p:nvPr>
            <p:ph type="body" sz="quarter" idx="12"/>
          </p:nvPr>
        </p:nvSpPr>
        <p:spPr/>
        <p:txBody>
          <a:bodyPr>
            <a:normAutofit/>
          </a:bodyPr>
          <a:lstStyle/>
          <a:p>
            <a:r>
              <a:rPr lang="en-US" dirty="0"/>
              <a:t>March 2019</a:t>
            </a:r>
          </a:p>
        </p:txBody>
      </p:sp>
      <p:sp>
        <p:nvSpPr>
          <p:cNvPr id="6" name="Text Placeholder 5"/>
          <p:cNvSpPr>
            <a:spLocks noGrp="1"/>
          </p:cNvSpPr>
          <p:nvPr>
            <p:ph type="body" sz="quarter" idx="13"/>
          </p:nvPr>
        </p:nvSpPr>
        <p:spPr/>
        <p:txBody>
          <a:bodyPr>
            <a:normAutofit/>
          </a:bodyPr>
          <a:lstStyle/>
          <a:p>
            <a:r>
              <a:rPr lang="en-US" dirty="0"/>
              <a:t>Overview, actions, and future options </a:t>
            </a:r>
          </a:p>
        </p:txBody>
      </p:sp>
    </p:spTree>
    <p:extLst>
      <p:ext uri="{BB962C8B-B14F-4D97-AF65-F5344CB8AC3E}">
        <p14:creationId xmlns:p14="http://schemas.microsoft.com/office/powerpoint/2010/main" val="1463717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Background</a:t>
            </a:r>
          </a:p>
        </p:txBody>
      </p:sp>
      <p:sp>
        <p:nvSpPr>
          <p:cNvPr id="2" name="TextBox 1">
            <a:extLst>
              <a:ext uri="{FF2B5EF4-FFF2-40B4-BE49-F238E27FC236}">
                <a16:creationId xmlns:a16="http://schemas.microsoft.com/office/drawing/2014/main" id="{C76EDE78-B78E-8D41-9B08-E2B25007F9CD}"/>
              </a:ext>
            </a:extLst>
          </p:cNvPr>
          <p:cNvSpPr txBox="1"/>
          <p:nvPr/>
        </p:nvSpPr>
        <p:spPr>
          <a:xfrm>
            <a:off x="572813" y="271510"/>
            <a:ext cx="7998373" cy="5262979"/>
          </a:xfrm>
          <a:prstGeom prst="rect">
            <a:avLst/>
          </a:prstGeom>
          <a:noFill/>
        </p:spPr>
        <p:txBody>
          <a:bodyPr wrap="square" lIns="0" tIns="0" rIns="0" bIns="0" rtlCol="0">
            <a:spAutoFit/>
          </a:bodyPr>
          <a:lstStyle/>
          <a:p>
            <a:endParaRPr lang="en-US" dirty="0">
              <a:cs typeface="Source Sans Pro"/>
            </a:endParaRPr>
          </a:p>
          <a:p>
            <a:endParaRPr lang="en-US" dirty="0">
              <a:cs typeface="Source Sans Pro"/>
            </a:endParaRPr>
          </a:p>
          <a:p>
            <a:r>
              <a:rPr lang="en-US" dirty="0">
                <a:cs typeface="Source Sans Pro"/>
              </a:rPr>
              <a:t>There have been a number of recent reports describing attacks against Internet Infrastructure, e.g.:</a:t>
            </a:r>
          </a:p>
          <a:p>
            <a:endParaRPr lang="en-US" dirty="0">
              <a:cs typeface="Source Sans Pro"/>
            </a:endParaRPr>
          </a:p>
          <a:p>
            <a:pPr marL="742950" lvl="1" indent="-285750">
              <a:buFont typeface="Arial" panose="020B0604020202020204" pitchFamily="34" charset="0"/>
              <a:buChar char="•"/>
            </a:pPr>
            <a:r>
              <a:rPr lang="en-US" dirty="0">
                <a:hlinkClick r:id="rId3"/>
              </a:rPr>
              <a:t>“A Deep Dive on the Recent Widespread DNS Hijacking Attacks</a:t>
            </a:r>
            <a:r>
              <a:rPr lang="en-US" dirty="0">
                <a:hlinkClick r:id="rId4"/>
              </a:rPr>
              <a:t>”</a:t>
            </a:r>
          </a:p>
          <a:p>
            <a:pPr marL="742950" lvl="1" indent="-285750">
              <a:buFont typeface="Arial" panose="020B0604020202020204" pitchFamily="34" charset="0"/>
              <a:buChar char="•"/>
            </a:pPr>
            <a:r>
              <a:rPr lang="en-US" dirty="0">
                <a:hlinkClick r:id="rId4"/>
              </a:rPr>
              <a:t>United States Department of Homeland Security (DHS) and Cybersecurity and Infrastructure Security Agency</a:t>
            </a:r>
            <a:r>
              <a:rPr lang="en-US" dirty="0"/>
              <a:t> (CISA) </a:t>
            </a:r>
            <a:r>
              <a:rPr lang="en-US" dirty="0">
                <a:hlinkClick r:id="rId4"/>
              </a:rPr>
              <a:t>Emergency Directive 19-01: “Mitigate DNS Internet Tampering</a:t>
            </a:r>
            <a:r>
              <a:rPr lang="en-US" dirty="0"/>
              <a:t> </a:t>
            </a:r>
          </a:p>
          <a:p>
            <a:pPr marL="742950" lvl="1" indent="-285750">
              <a:buFont typeface="Arial" panose="020B0604020202020204" pitchFamily="34" charset="0"/>
              <a:buChar char="•"/>
            </a:pPr>
            <a:r>
              <a:rPr lang="en-US" dirty="0">
                <a:hlinkClick r:id="rId5"/>
              </a:rPr>
              <a:t>“Why CISA Issued our first Emergency Directive”</a:t>
            </a:r>
            <a:endParaRPr lang="en-US" dirty="0"/>
          </a:p>
          <a:p>
            <a:pPr marL="742950" lvl="1" indent="-285750">
              <a:buFont typeface="Arial" panose="020B0604020202020204" pitchFamily="34" charset="0"/>
              <a:buChar char="•"/>
            </a:pPr>
            <a:r>
              <a:rPr lang="en-US" dirty="0"/>
              <a:t>“</a:t>
            </a:r>
            <a:r>
              <a:rPr lang="en-US" dirty="0">
                <a:hlinkClick r:id="rId6"/>
              </a:rPr>
              <a:t>Global DNS Hijacking Campaign: DNS Record Manipulation at Scale”</a:t>
            </a:r>
            <a:endParaRPr lang="en-US" dirty="0"/>
          </a:p>
          <a:p>
            <a:pPr marL="742950" lvl="1" indent="-285750">
              <a:buFont typeface="Arial" panose="020B0604020202020204" pitchFamily="34" charset="0"/>
              <a:buChar char="•"/>
            </a:pPr>
            <a:r>
              <a:rPr lang="en-US" dirty="0">
                <a:hlinkClick r:id="rId7"/>
              </a:rPr>
              <a:t>“Widespread DNS Hijacking Activity Targets Multiple Sectors”</a:t>
            </a:r>
            <a:endParaRPr lang="en-US" dirty="0">
              <a:cs typeface="Source Sans Pro"/>
            </a:endParaRPr>
          </a:p>
          <a:p>
            <a:endParaRPr lang="en-US" dirty="0">
              <a:cs typeface="Source Sans Pro"/>
            </a:endParaRPr>
          </a:p>
          <a:p>
            <a:r>
              <a:rPr lang="en-US" dirty="0">
                <a:cs typeface="Source Sans Pro"/>
              </a:rPr>
              <a:t>Reports suggest nameservers for TLDs were changed, sometimes using compromised registrar credentials.</a:t>
            </a:r>
          </a:p>
          <a:p>
            <a:endParaRPr lang="en-US" dirty="0">
              <a:cs typeface="Source Sans Pro"/>
            </a:endParaRPr>
          </a:p>
          <a:p>
            <a:r>
              <a:rPr lang="en-US" dirty="0">
                <a:cs typeface="Source Sans Pro"/>
              </a:rPr>
              <a:t>The attack was reported to have also targeted other infrastructure (IXPs, telephone companies, governments, etc.) and to have been mainly (not exclusively) focused on targets in the Middle East.</a:t>
            </a:r>
          </a:p>
        </p:txBody>
      </p:sp>
    </p:spTree>
    <p:extLst>
      <p:ext uri="{BB962C8B-B14F-4D97-AF65-F5344CB8AC3E}">
        <p14:creationId xmlns:p14="http://schemas.microsoft.com/office/powerpoint/2010/main" val="249291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How we were informed</a:t>
            </a:r>
          </a:p>
        </p:txBody>
      </p:sp>
      <p:sp>
        <p:nvSpPr>
          <p:cNvPr id="2" name="TextBox 1">
            <a:extLst>
              <a:ext uri="{FF2B5EF4-FFF2-40B4-BE49-F238E27FC236}">
                <a16:creationId xmlns:a16="http://schemas.microsoft.com/office/drawing/2014/main" id="{C76EDE78-B78E-8D41-9B08-E2B25007F9CD}"/>
              </a:ext>
            </a:extLst>
          </p:cNvPr>
          <p:cNvSpPr txBox="1"/>
          <p:nvPr/>
        </p:nvSpPr>
        <p:spPr>
          <a:xfrm>
            <a:off x="620110" y="1355833"/>
            <a:ext cx="7998373" cy="4431983"/>
          </a:xfrm>
          <a:prstGeom prst="rect">
            <a:avLst/>
          </a:prstGeom>
          <a:noFill/>
        </p:spPr>
        <p:txBody>
          <a:bodyPr wrap="square" lIns="0" tIns="0" rIns="0" bIns="0" rtlCol="0">
            <a:spAutoFit/>
          </a:bodyPr>
          <a:lstStyle/>
          <a:p>
            <a:r>
              <a:rPr lang="en-US" dirty="0">
                <a:cs typeface="Source Sans Pro"/>
              </a:rPr>
              <a:t>ICANN first became aware due to requests for Emergency Change Requests to nameservers for a ccTLD to IANA.</a:t>
            </a:r>
          </a:p>
          <a:p>
            <a:endParaRPr lang="en-US" dirty="0">
              <a:cs typeface="Source Sans Pro"/>
            </a:endParaRPr>
          </a:p>
          <a:p>
            <a:r>
              <a:rPr lang="en-US" dirty="0">
                <a:cs typeface="Source Sans Pro"/>
              </a:rPr>
              <a:t>ICANN’s Chief SSR Officer also received telephonic updates from one of the affected infrastructure providers.</a:t>
            </a:r>
          </a:p>
          <a:p>
            <a:endParaRPr lang="en-US" dirty="0">
              <a:cs typeface="Source Sans Pro"/>
            </a:endParaRPr>
          </a:p>
          <a:p>
            <a:r>
              <a:rPr lang="en-US" dirty="0">
                <a:cs typeface="Source Sans Pro"/>
              </a:rPr>
              <a:t>As the events started to hit the press, ICANN’s CTO and Chief SSR Officer were introduced to the individual who discovered and is investigating the attacks, who we refer to as “The Reporter” and informed of the situation.</a:t>
            </a:r>
          </a:p>
          <a:p>
            <a:endParaRPr lang="en-US" dirty="0">
              <a:cs typeface="Source Sans Pro"/>
            </a:endParaRPr>
          </a:p>
          <a:p>
            <a:r>
              <a:rPr lang="en-US" dirty="0">
                <a:cs typeface="Source Sans Pro"/>
              </a:rPr>
              <a:t>Conversations remain ongoing.</a:t>
            </a:r>
          </a:p>
          <a:p>
            <a:endParaRPr lang="en-US" dirty="0">
              <a:cs typeface="Source Sans Pro"/>
            </a:endParaRPr>
          </a:p>
          <a:p>
            <a:endParaRPr lang="en-US" dirty="0">
              <a:cs typeface="Source Sans Pro"/>
            </a:endParaRPr>
          </a:p>
          <a:p>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2303723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Information Flood: Fact vs. Hearsay</a:t>
            </a:r>
          </a:p>
        </p:txBody>
      </p:sp>
      <p:sp>
        <p:nvSpPr>
          <p:cNvPr id="2" name="TextBox 1">
            <a:extLst>
              <a:ext uri="{FF2B5EF4-FFF2-40B4-BE49-F238E27FC236}">
                <a16:creationId xmlns:a16="http://schemas.microsoft.com/office/drawing/2014/main" id="{C76EDE78-B78E-8D41-9B08-E2B25007F9CD}"/>
              </a:ext>
            </a:extLst>
          </p:cNvPr>
          <p:cNvSpPr txBox="1"/>
          <p:nvPr/>
        </p:nvSpPr>
        <p:spPr>
          <a:xfrm>
            <a:off x="641131" y="914399"/>
            <a:ext cx="7998373" cy="6924973"/>
          </a:xfrm>
          <a:prstGeom prst="rect">
            <a:avLst/>
          </a:prstGeom>
          <a:noFill/>
        </p:spPr>
        <p:txBody>
          <a:bodyPr wrap="square" lIns="0" tIns="0" rIns="0" bIns="0" rtlCol="0">
            <a:spAutoFit/>
          </a:bodyPr>
          <a:lstStyle/>
          <a:p>
            <a:r>
              <a:rPr lang="en-US" b="1" dirty="0">
                <a:cs typeface="Source Sans Pro"/>
              </a:rPr>
              <a:t>In the midst of such events there is a lot information that arrives and it is important to distinguish what we know to be fact from what we have heard.</a:t>
            </a:r>
          </a:p>
          <a:p>
            <a:endParaRPr lang="en-US" dirty="0">
              <a:cs typeface="Source Sans Pro"/>
            </a:endParaRPr>
          </a:p>
          <a:p>
            <a:r>
              <a:rPr lang="en-US" dirty="0">
                <a:cs typeface="Source Sans Pro"/>
              </a:rPr>
              <a:t>We heard from The Reporter that Twelve TLDs had potentially been affected.</a:t>
            </a:r>
          </a:p>
          <a:p>
            <a:pPr marL="742950" lvl="1" indent="-285750">
              <a:buFont typeface="Arial" panose="020B0604020202020204" pitchFamily="34" charset="0"/>
              <a:buChar char="•"/>
            </a:pPr>
            <a:r>
              <a:rPr lang="en-US" dirty="0">
                <a:cs typeface="Source Sans Pro"/>
              </a:rPr>
              <a:t>Confirmed: IANA received requests for changes from some ccTLDs who indicated that they were in response to the attacks. Other ccTLDs who we believe were affected (e.g., used the same infrastructure provider) made changes without such indication.</a:t>
            </a:r>
          </a:p>
          <a:p>
            <a:r>
              <a:rPr lang="en-US" dirty="0">
                <a:cs typeface="Source Sans Pro"/>
              </a:rPr>
              <a:t> </a:t>
            </a:r>
          </a:p>
          <a:p>
            <a:r>
              <a:rPr lang="en-US" dirty="0">
                <a:cs typeface="Source Sans Pro"/>
              </a:rPr>
              <a:t>We heard from The Reporter that a large registrar that they had been compromised.  </a:t>
            </a:r>
          </a:p>
          <a:p>
            <a:pPr marL="742950" lvl="1" indent="-285750">
              <a:buFont typeface="Arial" panose="020B0604020202020204" pitchFamily="34" charset="0"/>
              <a:buChar char="•"/>
            </a:pPr>
            <a:r>
              <a:rPr lang="en-US" dirty="0">
                <a:cs typeface="Source Sans Pro"/>
              </a:rPr>
              <a:t>Confirmed: in conversation with the registrar, they indicated the cause of compromise was found and that systems have since been secured.</a:t>
            </a:r>
          </a:p>
          <a:p>
            <a:endParaRPr lang="en-US" dirty="0">
              <a:cs typeface="Source Sans Pro"/>
            </a:endParaRPr>
          </a:p>
          <a:p>
            <a:r>
              <a:rPr lang="en-US" dirty="0">
                <a:cs typeface="Source Sans Pro"/>
              </a:rPr>
              <a:t>We also asked RSSAC to confirm with the Root Server Operators that there was no indication of compromise of their root server related to the attacks.</a:t>
            </a:r>
          </a:p>
          <a:p>
            <a:pPr marL="742950" lvl="1" indent="-285750">
              <a:buFont typeface="Arial" panose="020B0604020202020204" pitchFamily="34" charset="0"/>
              <a:buChar char="•"/>
            </a:pPr>
            <a:r>
              <a:rPr lang="en-US" dirty="0">
                <a:cs typeface="Source Sans Pro"/>
              </a:rPr>
              <a:t>Eight root server operators responded.</a:t>
            </a:r>
          </a:p>
          <a:p>
            <a:endParaRPr lang="en-US" dirty="0">
              <a:cs typeface="Source Sans Pro"/>
            </a:endParaRPr>
          </a:p>
          <a:p>
            <a:endParaRPr lang="en-US" dirty="0">
              <a:cs typeface="Source Sans Pro"/>
            </a:endParaRPr>
          </a:p>
          <a:p>
            <a:endParaRPr lang="en-US" dirty="0">
              <a:cs typeface="Source Sans Pro"/>
            </a:endParaRPr>
          </a:p>
          <a:p>
            <a:endParaRPr lang="en-US" dirty="0">
              <a:cs typeface="Source Sans Pro"/>
            </a:endParaRPr>
          </a:p>
          <a:p>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129513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78770-68BC-4140-91DE-1830B155FA13}"/>
              </a:ext>
            </a:extLst>
          </p:cNvPr>
          <p:cNvSpPr>
            <a:spLocks noGrp="1"/>
          </p:cNvSpPr>
          <p:nvPr>
            <p:ph type="title"/>
          </p:nvPr>
        </p:nvSpPr>
        <p:spPr/>
        <p:txBody>
          <a:bodyPr>
            <a:normAutofit fontScale="90000"/>
          </a:bodyPr>
          <a:lstStyle/>
          <a:p>
            <a:r>
              <a:rPr lang="en-US" dirty="0"/>
              <a:t>What we know about the attacks – Methodology 1</a:t>
            </a:r>
          </a:p>
        </p:txBody>
      </p:sp>
      <p:sp>
        <p:nvSpPr>
          <p:cNvPr id="3" name="TextBox 2">
            <a:extLst>
              <a:ext uri="{FF2B5EF4-FFF2-40B4-BE49-F238E27FC236}">
                <a16:creationId xmlns:a16="http://schemas.microsoft.com/office/drawing/2014/main" id="{9E13DCDF-473B-BD4F-982F-CDA8FAD0CC57}"/>
              </a:ext>
            </a:extLst>
          </p:cNvPr>
          <p:cNvSpPr txBox="1"/>
          <p:nvPr/>
        </p:nvSpPr>
        <p:spPr>
          <a:xfrm>
            <a:off x="672662" y="1198179"/>
            <a:ext cx="7903779" cy="3323987"/>
          </a:xfrm>
          <a:prstGeom prst="rect">
            <a:avLst/>
          </a:prstGeom>
          <a:noFill/>
        </p:spPr>
        <p:txBody>
          <a:bodyPr wrap="square" lIns="0" tIns="0" rIns="0" bIns="0" rtlCol="0">
            <a:spAutoFit/>
          </a:bodyPr>
          <a:lstStyle/>
          <a:p>
            <a:r>
              <a:rPr lang="en-US" dirty="0">
                <a:cs typeface="Source Sans Pro"/>
              </a:rPr>
              <a:t>Attack against email by changing A records (Any other service is also feasible)</a:t>
            </a:r>
          </a:p>
          <a:p>
            <a:endParaRPr lang="en-US" dirty="0">
              <a:cs typeface="Source Sans Pro"/>
            </a:endParaRPr>
          </a:p>
          <a:p>
            <a:pPr marL="342900" indent="-342900">
              <a:buAutoNum type="arabicPeriod"/>
            </a:pPr>
            <a:r>
              <a:rPr lang="en-US" dirty="0">
                <a:solidFill>
                  <a:srgbClr val="FF0000"/>
                </a:solidFill>
                <a:cs typeface="Source Sans Pro"/>
              </a:rPr>
              <a:t>Compromise DNS registration (Registrar or user) credentials</a:t>
            </a:r>
          </a:p>
          <a:p>
            <a:pPr marL="342900" indent="-342900">
              <a:buFontTx/>
              <a:buAutoNum type="arabicPeriod"/>
            </a:pPr>
            <a:r>
              <a:rPr lang="en-US" dirty="0">
                <a:cs typeface="Source Sans Pro"/>
              </a:rPr>
              <a:t>Register an X.509 Certificate for mail server (allows for HTTPS)</a:t>
            </a:r>
          </a:p>
          <a:p>
            <a:pPr marL="342900" indent="-342900">
              <a:buFontTx/>
              <a:buAutoNum type="arabicPeriod"/>
            </a:pPr>
            <a:r>
              <a:rPr lang="en-US" dirty="0">
                <a:cs typeface="Source Sans Pro"/>
              </a:rPr>
              <a:t>Set up proxy on attacker’s server to pass through connections</a:t>
            </a:r>
          </a:p>
          <a:p>
            <a:pPr marL="342900" indent="-342900">
              <a:buAutoNum type="arabicPeriod"/>
            </a:pPr>
            <a:r>
              <a:rPr lang="en-US" dirty="0">
                <a:cs typeface="Source Sans Pro"/>
              </a:rPr>
              <a:t>Change A records for MX server (redirect to attacker’s server)</a:t>
            </a:r>
          </a:p>
          <a:p>
            <a:pPr marL="342900" indent="-342900">
              <a:buAutoNum type="arabicPeriod"/>
            </a:pPr>
            <a:r>
              <a:rPr lang="en-US" dirty="0">
                <a:cs typeface="Source Sans Pro"/>
              </a:rPr>
              <a:t>Listen for email client login attempts and harvest credentials </a:t>
            </a:r>
          </a:p>
          <a:p>
            <a:pPr marL="342900" indent="-342900">
              <a:buAutoNum type="arabicPeriod"/>
            </a:pPr>
            <a:r>
              <a:rPr lang="en-US" dirty="0">
                <a:cs typeface="Source Sans Pro"/>
              </a:rPr>
              <a:t>Once you have credentials you can read mail, gather intelligence for future attacks.</a:t>
            </a:r>
          </a:p>
          <a:p>
            <a:endParaRPr lang="en-US" dirty="0">
              <a:cs typeface="Source Sans Pro"/>
            </a:endParaRPr>
          </a:p>
          <a:p>
            <a:r>
              <a:rPr lang="en-US" dirty="0">
                <a:cs typeface="Source Sans Pro"/>
              </a:rPr>
              <a:t>Not particularly sophisticated but effective and implementable with widely available tools	</a:t>
            </a:r>
          </a:p>
        </p:txBody>
      </p:sp>
    </p:spTree>
    <p:extLst>
      <p:ext uri="{BB962C8B-B14F-4D97-AF65-F5344CB8AC3E}">
        <p14:creationId xmlns:p14="http://schemas.microsoft.com/office/powerpoint/2010/main" val="2720588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78770-68BC-4140-91DE-1830B155FA13}"/>
              </a:ext>
            </a:extLst>
          </p:cNvPr>
          <p:cNvSpPr>
            <a:spLocks noGrp="1"/>
          </p:cNvSpPr>
          <p:nvPr>
            <p:ph type="title"/>
          </p:nvPr>
        </p:nvSpPr>
        <p:spPr/>
        <p:txBody>
          <a:bodyPr>
            <a:normAutofit fontScale="90000"/>
          </a:bodyPr>
          <a:lstStyle/>
          <a:p>
            <a:r>
              <a:rPr lang="en-US" dirty="0"/>
              <a:t>What we know about the attacks – Methodology 2</a:t>
            </a:r>
          </a:p>
        </p:txBody>
      </p:sp>
      <p:sp>
        <p:nvSpPr>
          <p:cNvPr id="3" name="TextBox 2">
            <a:extLst>
              <a:ext uri="{FF2B5EF4-FFF2-40B4-BE49-F238E27FC236}">
                <a16:creationId xmlns:a16="http://schemas.microsoft.com/office/drawing/2014/main" id="{9E13DCDF-473B-BD4F-982F-CDA8FAD0CC57}"/>
              </a:ext>
            </a:extLst>
          </p:cNvPr>
          <p:cNvSpPr txBox="1"/>
          <p:nvPr/>
        </p:nvSpPr>
        <p:spPr>
          <a:xfrm>
            <a:off x="836291" y="1246305"/>
            <a:ext cx="7903779" cy="4154984"/>
          </a:xfrm>
          <a:prstGeom prst="rect">
            <a:avLst/>
          </a:prstGeom>
          <a:noFill/>
        </p:spPr>
        <p:txBody>
          <a:bodyPr wrap="square" lIns="0" tIns="0" rIns="0" bIns="0" rtlCol="0">
            <a:spAutoFit/>
          </a:bodyPr>
          <a:lstStyle/>
          <a:p>
            <a:r>
              <a:rPr lang="en-US" dirty="0">
                <a:cs typeface="Source Sans Pro"/>
              </a:rPr>
              <a:t>Attack against Nameservers (basically same attack with a new layer)</a:t>
            </a:r>
          </a:p>
          <a:p>
            <a:endParaRPr lang="en-US" dirty="0">
              <a:cs typeface="Source Sans Pro"/>
            </a:endParaRPr>
          </a:p>
          <a:p>
            <a:pPr marL="342900" indent="-342900">
              <a:buAutoNum type="arabicPeriod"/>
            </a:pPr>
            <a:r>
              <a:rPr lang="en-US" dirty="0">
                <a:solidFill>
                  <a:srgbClr val="FF0000"/>
                </a:solidFill>
                <a:cs typeface="Source Sans Pro"/>
              </a:rPr>
              <a:t>Compromise DNS registration (Registrar or user) credentials</a:t>
            </a:r>
          </a:p>
          <a:p>
            <a:pPr marL="342900" indent="-342900">
              <a:buAutoNum type="arabicPeriod"/>
            </a:pPr>
            <a:r>
              <a:rPr lang="en-US" dirty="0">
                <a:cs typeface="Source Sans Pro"/>
              </a:rPr>
              <a:t>Register an X.509 Certificate for servers </a:t>
            </a:r>
          </a:p>
          <a:p>
            <a:pPr marL="342900" indent="-342900">
              <a:buAutoNum type="arabicPeriod"/>
            </a:pPr>
            <a:r>
              <a:rPr lang="en-US" dirty="0">
                <a:cs typeface="Source Sans Pro"/>
              </a:rPr>
              <a:t>Set up proxy on attackers server to pass through connections</a:t>
            </a:r>
          </a:p>
          <a:p>
            <a:pPr marL="342900" indent="-342900">
              <a:buAutoNum type="arabicPeriod"/>
            </a:pPr>
            <a:r>
              <a:rPr lang="en-US" dirty="0">
                <a:cs typeface="Source Sans Pro"/>
              </a:rPr>
              <a:t>Change NS Records for TLD (redirect to attacker’s nameserver server)</a:t>
            </a:r>
          </a:p>
          <a:p>
            <a:pPr marL="342900" indent="-342900">
              <a:buAutoNum type="arabicPeriod"/>
            </a:pPr>
            <a:r>
              <a:rPr lang="en-US" dirty="0">
                <a:cs typeface="Source Sans Pro"/>
              </a:rPr>
              <a:t>Attacker’s names server responds with A record of attacker’s proxy machine.</a:t>
            </a:r>
          </a:p>
          <a:p>
            <a:pPr marL="342900" indent="-342900">
              <a:buAutoNum type="arabicPeriod"/>
            </a:pPr>
            <a:r>
              <a:rPr lang="en-US" dirty="0">
                <a:cs typeface="Source Sans Pro"/>
              </a:rPr>
              <a:t>Listen for any (proxied) login attempt and harvest credentials </a:t>
            </a:r>
          </a:p>
          <a:p>
            <a:pPr marL="342900" indent="-342900">
              <a:buAutoNum type="arabicPeriod"/>
            </a:pPr>
            <a:r>
              <a:rPr lang="en-US" dirty="0">
                <a:cs typeface="Source Sans Pro"/>
              </a:rPr>
              <a:t>Once you have credentials you can authenticate as the user and do pretty much anything.</a:t>
            </a:r>
          </a:p>
          <a:p>
            <a:endParaRPr lang="en-US" dirty="0">
              <a:cs typeface="Source Sans Pro"/>
            </a:endParaRPr>
          </a:p>
          <a:p>
            <a:r>
              <a:rPr lang="en-US" dirty="0">
                <a:cs typeface="Source Sans Pro"/>
              </a:rPr>
              <a:t>This allows the attacker to target </a:t>
            </a:r>
            <a:r>
              <a:rPr lang="en-US" dirty="0">
                <a:solidFill>
                  <a:srgbClr val="FF0000"/>
                </a:solidFill>
                <a:cs typeface="Source Sans Pro"/>
              </a:rPr>
              <a:t>any </a:t>
            </a:r>
            <a:r>
              <a:rPr lang="en-US" dirty="0">
                <a:cs typeface="Source Sans Pro"/>
              </a:rPr>
              <a:t>name within a TLD.	</a:t>
            </a: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2413672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78770-68BC-4140-91DE-1830B155FA13}"/>
              </a:ext>
            </a:extLst>
          </p:cNvPr>
          <p:cNvSpPr>
            <a:spLocks noGrp="1"/>
          </p:cNvSpPr>
          <p:nvPr>
            <p:ph type="title"/>
          </p:nvPr>
        </p:nvSpPr>
        <p:spPr/>
        <p:txBody>
          <a:bodyPr>
            <a:normAutofit fontScale="90000"/>
          </a:bodyPr>
          <a:lstStyle/>
          <a:p>
            <a:r>
              <a:rPr lang="en-US" dirty="0"/>
              <a:t>What we know about the attacks – Methodology 3</a:t>
            </a:r>
          </a:p>
        </p:txBody>
      </p:sp>
      <p:sp>
        <p:nvSpPr>
          <p:cNvPr id="3" name="TextBox 2">
            <a:extLst>
              <a:ext uri="{FF2B5EF4-FFF2-40B4-BE49-F238E27FC236}">
                <a16:creationId xmlns:a16="http://schemas.microsoft.com/office/drawing/2014/main" id="{9E13DCDF-473B-BD4F-982F-CDA8FAD0CC57}"/>
              </a:ext>
            </a:extLst>
          </p:cNvPr>
          <p:cNvSpPr txBox="1"/>
          <p:nvPr/>
        </p:nvSpPr>
        <p:spPr>
          <a:xfrm>
            <a:off x="836291" y="1246305"/>
            <a:ext cx="7903779" cy="4708981"/>
          </a:xfrm>
          <a:prstGeom prst="rect">
            <a:avLst/>
          </a:prstGeom>
          <a:noFill/>
        </p:spPr>
        <p:txBody>
          <a:bodyPr wrap="square" lIns="0" tIns="0" rIns="0" bIns="0" rtlCol="0">
            <a:spAutoFit/>
          </a:bodyPr>
          <a:lstStyle/>
          <a:p>
            <a:r>
              <a:rPr lang="en-US" dirty="0">
                <a:cs typeface="Source Sans Pro"/>
              </a:rPr>
              <a:t>Attack against Nameservers and use a redirector</a:t>
            </a:r>
          </a:p>
          <a:p>
            <a:endParaRPr lang="en-US" dirty="0">
              <a:cs typeface="Source Sans Pro"/>
            </a:endParaRPr>
          </a:p>
          <a:p>
            <a:pPr marL="342900" indent="-342900">
              <a:buAutoNum type="arabicPeriod"/>
            </a:pPr>
            <a:r>
              <a:rPr lang="en-US" dirty="0">
                <a:solidFill>
                  <a:srgbClr val="FF0000"/>
                </a:solidFill>
                <a:cs typeface="Source Sans Pro"/>
              </a:rPr>
              <a:t>Compromise DNS registration (Registrar or user) credentials</a:t>
            </a:r>
          </a:p>
          <a:p>
            <a:pPr marL="342900" indent="-342900">
              <a:buAutoNum type="arabicPeriod"/>
            </a:pPr>
            <a:r>
              <a:rPr lang="en-US" dirty="0">
                <a:cs typeface="Source Sans Pro"/>
              </a:rPr>
              <a:t>Register an X.509 Certificate for servers </a:t>
            </a:r>
          </a:p>
          <a:p>
            <a:pPr marL="342900" indent="-342900">
              <a:buAutoNum type="arabicPeriod"/>
            </a:pPr>
            <a:r>
              <a:rPr lang="en-US" dirty="0">
                <a:cs typeface="Source Sans Pro"/>
              </a:rPr>
              <a:t>Set up proxy on attacker’s server to pass through connections</a:t>
            </a:r>
          </a:p>
          <a:p>
            <a:pPr marL="342900" indent="-342900">
              <a:buAutoNum type="arabicPeriod"/>
            </a:pPr>
            <a:r>
              <a:rPr lang="en-US" dirty="0">
                <a:cs typeface="Source Sans Pro"/>
              </a:rPr>
              <a:t>Change NS Records for TLD (redirect to attacker’s nameserver server)</a:t>
            </a:r>
          </a:p>
          <a:p>
            <a:pPr marL="342900" indent="-342900">
              <a:buAutoNum type="arabicPeriod"/>
            </a:pPr>
            <a:r>
              <a:rPr lang="en-US" dirty="0">
                <a:cs typeface="Source Sans Pro"/>
              </a:rPr>
              <a:t>Attacker’s name server responds with A record of attacker’s proxy machine only for target machines. DNS queries for non-targeted domain names are passed through to authentic TLD nameservers.</a:t>
            </a:r>
          </a:p>
          <a:p>
            <a:pPr marL="342900" indent="-342900">
              <a:buAutoNum type="arabicPeriod"/>
            </a:pPr>
            <a:r>
              <a:rPr lang="en-US" dirty="0">
                <a:cs typeface="Source Sans Pro"/>
              </a:rPr>
              <a:t>Listen for any (proxied) login attempt and harvest credentials </a:t>
            </a:r>
          </a:p>
          <a:p>
            <a:pPr marL="342900" indent="-342900">
              <a:buAutoNum type="arabicPeriod"/>
            </a:pPr>
            <a:r>
              <a:rPr lang="en-US" dirty="0">
                <a:cs typeface="Source Sans Pro"/>
              </a:rPr>
              <a:t>Once you have credentials you can authenticate as the user and do pretty much anything.</a:t>
            </a:r>
          </a:p>
          <a:p>
            <a:endParaRPr lang="en-US" dirty="0">
              <a:cs typeface="Source Sans Pro"/>
            </a:endParaRPr>
          </a:p>
          <a:p>
            <a:r>
              <a:rPr lang="en-US" dirty="0">
                <a:cs typeface="Source Sans Pro"/>
              </a:rPr>
              <a:t>Because non-victim related DNS queries are passed back to the TLD nameserver there is no visible change in query volume.</a:t>
            </a: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369397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07896-D01E-6F47-8FB8-D7F254FA5BC0}"/>
              </a:ext>
            </a:extLst>
          </p:cNvPr>
          <p:cNvSpPr>
            <a:spLocks noGrp="1"/>
          </p:cNvSpPr>
          <p:nvPr>
            <p:ph type="title"/>
          </p:nvPr>
        </p:nvSpPr>
        <p:spPr/>
        <p:txBody>
          <a:bodyPr>
            <a:normAutofit fontScale="90000"/>
          </a:bodyPr>
          <a:lstStyle/>
          <a:p>
            <a:r>
              <a:rPr lang="en-US" dirty="0"/>
              <a:t>ICANN Org’s Response</a:t>
            </a:r>
          </a:p>
        </p:txBody>
      </p:sp>
      <p:sp>
        <p:nvSpPr>
          <p:cNvPr id="4" name="TextBox 3">
            <a:extLst>
              <a:ext uri="{FF2B5EF4-FFF2-40B4-BE49-F238E27FC236}">
                <a16:creationId xmlns:a16="http://schemas.microsoft.com/office/drawing/2014/main" id="{1F644789-17F0-704E-8C7E-5E612FA5F9DD}"/>
              </a:ext>
            </a:extLst>
          </p:cNvPr>
          <p:cNvSpPr txBox="1"/>
          <p:nvPr/>
        </p:nvSpPr>
        <p:spPr>
          <a:xfrm>
            <a:off x="960120" y="841248"/>
            <a:ext cx="7668725" cy="5262979"/>
          </a:xfrm>
          <a:prstGeom prst="rect">
            <a:avLst/>
          </a:prstGeom>
          <a:noFill/>
        </p:spPr>
        <p:txBody>
          <a:bodyPr wrap="square" lIns="0" tIns="0" rIns="0" bIns="0" rtlCol="0">
            <a:spAutoFit/>
          </a:bodyPr>
          <a:lstStyle/>
          <a:p>
            <a:r>
              <a:rPr lang="en-US" dirty="0">
                <a:cs typeface="Source Sans Pro"/>
              </a:rPr>
              <a:t>The response from ICANN was to initiate our Crisis Management Team:</a:t>
            </a:r>
          </a:p>
          <a:p>
            <a:endParaRPr lang="en-US" dirty="0">
              <a:cs typeface="Source Sans Pro"/>
            </a:endParaRPr>
          </a:p>
          <a:p>
            <a:r>
              <a:rPr lang="en-US" dirty="0">
                <a:cs typeface="Source Sans Pro"/>
              </a:rPr>
              <a:t>Response can be broken into three main efforts:</a:t>
            </a:r>
          </a:p>
          <a:p>
            <a:endParaRPr lang="en-US" dirty="0">
              <a:cs typeface="Source Sans Pro"/>
            </a:endParaRPr>
          </a:p>
          <a:p>
            <a:pPr marL="342900" indent="-342900">
              <a:buAutoNum type="arabicPeriod"/>
            </a:pPr>
            <a:r>
              <a:rPr lang="en-US" dirty="0">
                <a:cs typeface="Source Sans Pro"/>
              </a:rPr>
              <a:t>Gain understanding of the ongoing situation</a:t>
            </a:r>
          </a:p>
          <a:p>
            <a:pPr marL="342900" indent="-342900">
              <a:buAutoNum type="arabicPeriod"/>
            </a:pPr>
            <a:endParaRPr lang="en-US" dirty="0">
              <a:cs typeface="Source Sans Pro"/>
            </a:endParaRPr>
          </a:p>
          <a:p>
            <a:pPr lvl="1"/>
            <a:r>
              <a:rPr lang="en-US" dirty="0">
                <a:cs typeface="Source Sans Pro"/>
              </a:rPr>
              <a:t>Working with The Reporter and affected parties to understand the breadth of the the attacks.</a:t>
            </a:r>
          </a:p>
          <a:p>
            <a:pPr lvl="1"/>
            <a:endParaRPr lang="en-US" dirty="0">
              <a:cs typeface="Source Sans Pro"/>
            </a:endParaRPr>
          </a:p>
          <a:p>
            <a:pPr marL="342900" indent="-342900">
              <a:buAutoNum type="arabicPeriod"/>
            </a:pPr>
            <a:r>
              <a:rPr lang="en-US" dirty="0">
                <a:cs typeface="Source Sans Pro"/>
              </a:rPr>
              <a:t>Work with The Reporter and affected parties to take reparative action. </a:t>
            </a:r>
          </a:p>
          <a:p>
            <a:r>
              <a:rPr lang="en-US" dirty="0">
                <a:cs typeface="Source Sans Pro"/>
              </a:rPr>
              <a:t>	</a:t>
            </a:r>
          </a:p>
          <a:p>
            <a:pPr lvl="1"/>
            <a:r>
              <a:rPr lang="en-US" dirty="0">
                <a:cs typeface="Source Sans Pro"/>
              </a:rPr>
              <a:t>This included name server changes for TLDs and working bring The Reporter and affected parties together for notification and remediation</a:t>
            </a:r>
          </a:p>
          <a:p>
            <a:endParaRPr lang="en-US" dirty="0">
              <a:cs typeface="Source Sans Pro"/>
            </a:endParaRPr>
          </a:p>
          <a:p>
            <a:pPr marL="342900" indent="-342900">
              <a:buAutoNum type="arabicPeriod" startAt="3"/>
            </a:pPr>
            <a:r>
              <a:rPr lang="en-US" dirty="0">
                <a:cs typeface="Source Sans Pro"/>
              </a:rPr>
              <a:t>Work to inform the community at large</a:t>
            </a:r>
          </a:p>
          <a:p>
            <a:pPr lvl="1"/>
            <a:endParaRPr lang="en-US" dirty="0">
              <a:cs typeface="Source Sans Pro"/>
            </a:endParaRPr>
          </a:p>
          <a:p>
            <a:pPr lvl="1"/>
            <a:r>
              <a:rPr lang="en-US" dirty="0">
                <a:cs typeface="Source Sans Pro"/>
              </a:rPr>
              <a:t>This comprised of a series of notification/publications related to the the attacked.</a:t>
            </a:r>
          </a:p>
          <a:p>
            <a:endParaRPr lang="en-US" dirty="0">
              <a:cs typeface="Source Sans Pro"/>
            </a:endParaRPr>
          </a:p>
        </p:txBody>
      </p:sp>
    </p:spTree>
    <p:extLst>
      <p:ext uri="{BB962C8B-B14F-4D97-AF65-F5344CB8AC3E}">
        <p14:creationId xmlns:p14="http://schemas.microsoft.com/office/powerpoint/2010/main" val="3219074168"/>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Presentation2" id="{A9225CFF-0535-AF4B-A2BA-87FD1F4F2898}" vid="{3D8D8298-3268-6E44-858E-D34003A8B0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ICANNPPT_Arial_4x3_June 2017_potx</Template>
  <TotalTime>1525</TotalTime>
  <Words>1135</Words>
  <Application>Microsoft Macintosh PowerPoint</Application>
  <PresentationFormat>On-screen Show (4:3)</PresentationFormat>
  <Paragraphs>150</Paragraphs>
  <Slides>13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ICANNPPT_Arial_4x3_June 2017_potx</vt:lpstr>
      <vt:lpstr>PowerPoint Presentation</vt:lpstr>
      <vt:lpstr>Recent DNS Hijacking Attacks</vt:lpstr>
      <vt:lpstr>Background</vt:lpstr>
      <vt:lpstr>How we were informed</vt:lpstr>
      <vt:lpstr>Information Flood: Fact vs. Hearsay</vt:lpstr>
      <vt:lpstr>What we know about the attacks – Methodology 1</vt:lpstr>
      <vt:lpstr>What we know about the attacks – Methodology 2</vt:lpstr>
      <vt:lpstr>What we know about the attacks – Methodology 3</vt:lpstr>
      <vt:lpstr>ICANN Org’s Response</vt:lpstr>
      <vt:lpstr>ICANN Announcements</vt:lpstr>
      <vt:lpstr>ICANN’s Role</vt:lpstr>
      <vt:lpstr>Non-Prioritized Checklist </vt:lpstr>
      <vt:lpstr>Advertisement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David Conrad</cp:lastModifiedBy>
  <cp:revision>40</cp:revision>
  <cp:lastPrinted>2018-03-02T16:33:35Z</cp:lastPrinted>
  <dcterms:created xsi:type="dcterms:W3CDTF">2019-03-07T09:20:33Z</dcterms:created>
  <dcterms:modified xsi:type="dcterms:W3CDTF">2019-03-09T08:10:20Z</dcterms:modified>
</cp:coreProperties>
</file>