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313" r:id="rId3"/>
    <p:sldId id="317" r:id="rId4"/>
    <p:sldId id="316" r:id="rId5"/>
    <p:sldId id="315" r:id="rId6"/>
    <p:sldId id="320" r:id="rId7"/>
    <p:sldId id="318" r:id="rId8"/>
    <p:sldId id="319" r:id="rId9"/>
    <p:sldId id="305" r:id="rId10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a Sataki" initials="K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88041" autoAdjust="0"/>
  </p:normalViewPr>
  <p:slideViewPr>
    <p:cSldViewPr>
      <p:cViewPr varScale="1">
        <p:scale>
          <a:sx n="99" d="100"/>
          <a:sy n="99" d="100"/>
        </p:scale>
        <p:origin x="115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9AE-EF4C-2F45-81AC-109B8DF4B100}" type="datetimeFigureOut">
              <a:rPr lang="en-US" smtClean="0"/>
              <a:t>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5BB5F-3B2F-0545-A0E8-208989743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38B6-07F9-4DDE-88A1-35D09FB26838}" type="datetimeFigureOut">
              <a:rPr lang="lv-LV" smtClean="0"/>
              <a:t>2018.07.11.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hyperlink" Target="https://www.google.com/imgres?imgurl=http%3A%2F%2Fgetdrawings.com%2Fimg%2Fsilhouette-people-clipart-34.jpg&amp;imgrefurl=http%3A%2F%2Fgetdrawings.com%2Fsilhouette-people-clipart&amp;docid=vMpYNgvOoNJO4M&amp;tbnid=6GEHsxvYQim3IM%3A&amp;vet=10ahUKEwjm8sf3lJfcAhUChywKHcrfD3oQMwjgASgQMBA..i&amp;w=800&amp;h=600&amp;client=firefox-b&amp;bih=982&amp;biw=1586&amp;q=clipart%20person&amp;ved=0ahUKEwjm8sf3lJfcAhUChywKHcrfD3oQMwjgASgQMBA&amp;iact=mrc&amp;uact=8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8568952" cy="1470025"/>
          </a:xfrm>
        </p:spPr>
        <p:txBody>
          <a:bodyPr/>
          <a:lstStyle/>
          <a:p>
            <a:r>
              <a:rPr lang="lv-LV" b="1" dirty="0"/>
              <a:t>IANA </a:t>
            </a:r>
            <a:r>
              <a:rPr lang="lv-LV" b="1" dirty="0" err="1" smtClean="0"/>
              <a:t>Function</a:t>
            </a:r>
            <a:r>
              <a:rPr lang="lv-LV" b="1" dirty="0" smtClean="0"/>
              <a:t> </a:t>
            </a:r>
            <a:r>
              <a:rPr lang="lv-LV" b="1" dirty="0"/>
              <a:t>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/>
          </a:bodyPr>
          <a:lstStyle/>
          <a:p>
            <a:r>
              <a:rPr lang="lv-LV" b="1" dirty="0" err="1" smtClean="0"/>
              <a:t>How</a:t>
            </a:r>
            <a:r>
              <a:rPr lang="lv-LV" b="1" dirty="0" smtClean="0"/>
              <a:t> to </a:t>
            </a:r>
            <a:r>
              <a:rPr lang="lv-LV" b="1" dirty="0" err="1" smtClean="0"/>
              <a:t>select</a:t>
            </a:r>
            <a:r>
              <a:rPr lang="lv-LV" b="1" dirty="0" smtClean="0"/>
              <a:t> IFRT </a:t>
            </a:r>
            <a:r>
              <a:rPr lang="lv-LV" b="1" dirty="0" err="1" smtClean="0"/>
              <a:t>members</a:t>
            </a:r>
            <a:r>
              <a:rPr lang="lv-LV" b="1" dirty="0" smtClean="0"/>
              <a:t>?</a:t>
            </a:r>
            <a:endParaRPr lang="lv-LV" b="1" dirty="0"/>
          </a:p>
          <a:p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388658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b="5000"/>
          <a:stretch>
            <a:fillRect/>
          </a:stretch>
        </p:blipFill>
        <p:spPr>
          <a:xfrm>
            <a:off x="179512" y="1988840"/>
            <a:ext cx="1512168" cy="136815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lv-LV" b="1" dirty="0" err="1" smtClean="0"/>
              <a:t>Key</a:t>
            </a:r>
            <a:r>
              <a:rPr lang="lv-LV" b="1" dirty="0" smtClean="0"/>
              <a:t> </a:t>
            </a:r>
            <a:r>
              <a:rPr lang="lv-LV" b="1" dirty="0" err="1" smtClean="0"/>
              <a:t>Things</a:t>
            </a:r>
            <a:r>
              <a:rPr lang="lv-LV" b="1" dirty="0" smtClean="0"/>
              <a:t> to </a:t>
            </a:r>
            <a:r>
              <a:rPr lang="lv-LV" b="1" dirty="0" err="1" smtClean="0"/>
              <a:t>Remember</a:t>
            </a:r>
            <a:r>
              <a:rPr lang="lv-LV" b="1" dirty="0" smtClean="0"/>
              <a:t> </a:t>
            </a:r>
            <a:r>
              <a:rPr lang="lv-LV" b="1" dirty="0" err="1" smtClean="0"/>
              <a:t>about</a:t>
            </a:r>
            <a:r>
              <a:rPr lang="lv-LV" b="1" dirty="0" smtClean="0"/>
              <a:t> IFR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9976" y="2492896"/>
            <a:ext cx="64807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 err="1" smtClean="0"/>
              <a:t>Shall</a:t>
            </a:r>
            <a:r>
              <a:rPr lang="lv-LV" sz="2200" dirty="0" smtClean="0"/>
              <a:t> </a:t>
            </a:r>
            <a:r>
              <a:rPr lang="lv-LV" sz="2200" dirty="0" err="1" smtClean="0"/>
              <a:t>be</a:t>
            </a:r>
            <a:r>
              <a:rPr lang="lv-LV" sz="2200" dirty="0" smtClean="0"/>
              <a:t> </a:t>
            </a:r>
            <a:r>
              <a:rPr lang="lv-LV" sz="2200" dirty="0" err="1" smtClean="0"/>
              <a:t>convened</a:t>
            </a:r>
            <a:r>
              <a:rPr lang="lv-LV" sz="2200" dirty="0" smtClean="0"/>
              <a:t> no </a:t>
            </a:r>
            <a:r>
              <a:rPr lang="lv-LV" sz="2200" dirty="0" err="1" smtClean="0"/>
              <a:t>later</a:t>
            </a:r>
            <a:r>
              <a:rPr lang="lv-LV" sz="2200" dirty="0" smtClean="0"/>
              <a:t> </a:t>
            </a:r>
            <a:r>
              <a:rPr lang="lv-LV" sz="2200" dirty="0" err="1" smtClean="0"/>
              <a:t>than</a:t>
            </a:r>
            <a:r>
              <a:rPr lang="lv-LV" sz="2200" dirty="0" smtClean="0"/>
              <a:t> 1 </a:t>
            </a:r>
            <a:r>
              <a:rPr lang="lv-LV" sz="2200" dirty="0" err="1" smtClean="0"/>
              <a:t>October</a:t>
            </a:r>
            <a:r>
              <a:rPr lang="lv-LV" sz="2200" dirty="0" smtClean="0"/>
              <a:t> 2018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 err="1" smtClean="0"/>
              <a:t>The</a:t>
            </a:r>
            <a:r>
              <a:rPr lang="lv-LV" sz="2200" dirty="0" smtClean="0"/>
              <a:t> ccNSO Council </a:t>
            </a:r>
            <a:r>
              <a:rPr lang="lv-LV" sz="2200" dirty="0" err="1" smtClean="0"/>
              <a:t>must</a:t>
            </a:r>
            <a:r>
              <a:rPr lang="lv-LV" sz="2200" dirty="0" smtClean="0"/>
              <a:t> </a:t>
            </a:r>
            <a:r>
              <a:rPr lang="lv-LV" sz="2200" dirty="0" err="1" smtClean="0"/>
              <a:t>select</a:t>
            </a:r>
            <a:r>
              <a:rPr lang="lv-LV" sz="2200" dirty="0"/>
              <a:t> </a:t>
            </a:r>
            <a:r>
              <a:rPr lang="lv-LV" sz="2200" dirty="0" smtClean="0"/>
              <a:t>3 </a:t>
            </a:r>
            <a:r>
              <a:rPr lang="lv-LV" sz="2200" dirty="0" err="1" smtClean="0"/>
              <a:t>members</a:t>
            </a:r>
            <a:endParaRPr lang="lv-LV" sz="2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 err="1" smtClean="0"/>
              <a:t>We</a:t>
            </a:r>
            <a:r>
              <a:rPr lang="lv-LV" sz="2200" dirty="0" smtClean="0"/>
              <a:t> do </a:t>
            </a:r>
            <a:r>
              <a:rPr lang="lv-LV" sz="2200" dirty="0" err="1" smtClean="0"/>
              <a:t>not</a:t>
            </a:r>
            <a:r>
              <a:rPr lang="lv-LV" sz="2200" dirty="0" smtClean="0"/>
              <a:t> </a:t>
            </a:r>
            <a:r>
              <a:rPr lang="lv-LV" sz="2200" dirty="0" err="1" smtClean="0"/>
              <a:t>have</a:t>
            </a:r>
            <a:r>
              <a:rPr lang="lv-LV" sz="2200" dirty="0" smtClean="0"/>
              <a:t> a </a:t>
            </a:r>
            <a:r>
              <a:rPr lang="lv-LV" sz="2200" dirty="0" err="1" smtClean="0"/>
              <a:t>procedure</a:t>
            </a:r>
            <a:r>
              <a:rPr lang="lv-LV" sz="2200" dirty="0" smtClean="0"/>
              <a:t> (</a:t>
            </a:r>
            <a:r>
              <a:rPr lang="lv-LV" sz="2200" dirty="0" err="1" smtClean="0"/>
              <a:t>yet</a:t>
            </a:r>
            <a:r>
              <a:rPr lang="lv-LV" sz="2200" dirty="0" smtClean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 err="1" smtClean="0"/>
              <a:t>We</a:t>
            </a:r>
            <a:r>
              <a:rPr lang="lv-LV" sz="2200" dirty="0" smtClean="0"/>
              <a:t> do </a:t>
            </a:r>
            <a:r>
              <a:rPr lang="lv-LV" sz="2200" dirty="0" err="1" smtClean="0"/>
              <a:t>not</a:t>
            </a:r>
            <a:r>
              <a:rPr lang="lv-LV" sz="2200" dirty="0" smtClean="0"/>
              <a:t> </a:t>
            </a:r>
            <a:r>
              <a:rPr lang="lv-LV" sz="2200" dirty="0" err="1" smtClean="0"/>
              <a:t>have</a:t>
            </a:r>
            <a:r>
              <a:rPr lang="lv-LV" sz="2200" dirty="0" smtClean="0"/>
              <a:t> </a:t>
            </a:r>
            <a:r>
              <a:rPr lang="lv-LV" sz="2200" dirty="0" err="1" smtClean="0"/>
              <a:t>much</a:t>
            </a:r>
            <a:r>
              <a:rPr lang="lv-LV" sz="2200" dirty="0" smtClean="0"/>
              <a:t> </a:t>
            </a:r>
            <a:r>
              <a:rPr lang="lv-LV" sz="2200" dirty="0" err="1" smtClean="0"/>
              <a:t>time</a:t>
            </a:r>
            <a:r>
              <a:rPr lang="lv-LV" sz="2200" dirty="0" smtClean="0"/>
              <a:t>...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lv-LV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lv-LV" sz="2200" dirty="0"/>
          </a:p>
        </p:txBody>
      </p:sp>
    </p:spTree>
    <p:extLst>
      <p:ext uri="{BB962C8B-B14F-4D97-AF65-F5344CB8AC3E}">
        <p14:creationId xmlns:p14="http://schemas.microsoft.com/office/powerpoint/2010/main" val="595835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lv-LV" b="1" dirty="0" err="1" smtClean="0"/>
              <a:t>Proposal</a:t>
            </a:r>
            <a:r>
              <a:rPr lang="lv-LV" b="1" dirty="0" smtClean="0"/>
              <a:t>: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619672" y="2780928"/>
            <a:ext cx="648072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800" dirty="0" err="1" smtClean="0"/>
              <a:t>We</a:t>
            </a:r>
            <a:r>
              <a:rPr lang="lv-LV" sz="2800" dirty="0" smtClean="0"/>
              <a:t> </a:t>
            </a:r>
            <a:r>
              <a:rPr lang="lv-LV" sz="2800" dirty="0" err="1" smtClean="0"/>
              <a:t>develop</a:t>
            </a:r>
            <a:r>
              <a:rPr lang="lv-LV" sz="2800" dirty="0" smtClean="0"/>
              <a:t> a </a:t>
            </a:r>
            <a:r>
              <a:rPr lang="lv-LV" sz="2800" dirty="0" err="1" smtClean="0"/>
              <a:t>test</a:t>
            </a:r>
            <a:r>
              <a:rPr lang="lv-LV" sz="2800" dirty="0" smtClean="0"/>
              <a:t> </a:t>
            </a:r>
            <a:r>
              <a:rPr lang="lv-LV" sz="2800" dirty="0" err="1" smtClean="0"/>
              <a:t>procedure</a:t>
            </a:r>
            <a:r>
              <a:rPr lang="lv-LV" sz="2800" dirty="0" smtClean="0"/>
              <a:t> </a:t>
            </a:r>
            <a:r>
              <a:rPr lang="lv-LV" sz="2800" dirty="0" err="1" smtClean="0"/>
              <a:t>for</a:t>
            </a:r>
            <a:r>
              <a:rPr lang="lv-LV" sz="2800" dirty="0" smtClean="0"/>
              <a:t> </a:t>
            </a:r>
            <a:r>
              <a:rPr lang="lv-LV" sz="2800" dirty="0" err="1" smtClean="0"/>
              <a:t>the</a:t>
            </a:r>
            <a:r>
              <a:rPr lang="lv-LV" sz="2800" dirty="0" smtClean="0"/>
              <a:t> first IFR to </a:t>
            </a:r>
            <a:r>
              <a:rPr lang="lv-LV" sz="2800" dirty="0" err="1" smtClean="0"/>
              <a:t>be</a:t>
            </a:r>
            <a:r>
              <a:rPr lang="lv-LV" sz="2800" dirty="0" smtClean="0"/>
              <a:t> </a:t>
            </a:r>
            <a:r>
              <a:rPr lang="lv-LV" sz="2800" dirty="0" err="1" smtClean="0"/>
              <a:t>tested</a:t>
            </a:r>
            <a:r>
              <a:rPr lang="lv-LV" sz="2800" dirty="0" smtClean="0"/>
              <a:t> </a:t>
            </a:r>
            <a:r>
              <a:rPr lang="lv-LV" sz="2800" dirty="0" err="1" smtClean="0"/>
              <a:t>and</a:t>
            </a:r>
            <a:r>
              <a:rPr lang="lv-LV" sz="2800" dirty="0" smtClean="0"/>
              <a:t> </a:t>
            </a:r>
            <a:r>
              <a:rPr lang="lv-LV" sz="2800" dirty="0" err="1" smtClean="0"/>
              <a:t>updated</a:t>
            </a:r>
            <a:r>
              <a:rPr lang="lv-LV" sz="2800" dirty="0" smtClean="0"/>
              <a:t> </a:t>
            </a:r>
            <a:r>
              <a:rPr lang="lv-LV" sz="2800" dirty="0" err="1" smtClean="0"/>
              <a:t>afterwards</a:t>
            </a:r>
            <a:endParaRPr lang="lv-LV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lv-LV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lv-LV" sz="2200" dirty="0"/>
          </a:p>
        </p:txBody>
      </p:sp>
    </p:spTree>
    <p:extLst>
      <p:ext uri="{BB962C8B-B14F-4D97-AF65-F5344CB8AC3E}">
        <p14:creationId xmlns:p14="http://schemas.microsoft.com/office/powerpoint/2010/main" val="2411190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lv-LV" b="1" dirty="0" err="1"/>
              <a:t>Composition</a:t>
            </a:r>
            <a:r>
              <a:rPr lang="lv-LV" b="1" dirty="0"/>
              <a:t> </a:t>
            </a:r>
            <a:r>
              <a:rPr lang="lv-LV" b="1" dirty="0" err="1"/>
              <a:t>of</a:t>
            </a:r>
            <a:r>
              <a:rPr lang="lv-LV" b="1" dirty="0"/>
              <a:t> IFR </a:t>
            </a:r>
            <a:r>
              <a:rPr lang="lv-LV" b="1" dirty="0" err="1"/>
              <a:t>Teams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5536" y="2025908"/>
            <a:ext cx="86409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2 ccTLD </a:t>
            </a:r>
            <a:r>
              <a:rPr lang="lv-LV" sz="2200" dirty="0" err="1"/>
              <a:t>registry</a:t>
            </a:r>
            <a:r>
              <a:rPr lang="lv-LV" sz="2200" dirty="0"/>
              <a:t> operator </a:t>
            </a:r>
            <a:r>
              <a:rPr lang="lv-LV" sz="2200" dirty="0" err="1"/>
              <a:t>representatives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the</a:t>
            </a:r>
            <a:r>
              <a:rPr lang="lv-LV" sz="2200" dirty="0"/>
              <a:t> ccNSO;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non-ccNSO</a:t>
            </a:r>
            <a:r>
              <a:rPr lang="lv-LV" sz="2200" dirty="0"/>
              <a:t> ccTLD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the</a:t>
            </a:r>
            <a:r>
              <a:rPr lang="lv-LV" sz="2200" dirty="0"/>
              <a:t> ccNSO;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2 </a:t>
            </a:r>
            <a:r>
              <a:rPr lang="lv-LV" sz="2200" dirty="0" err="1"/>
              <a:t>representatives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Registry</a:t>
            </a:r>
            <a:r>
              <a:rPr lang="lv-LV" sz="2200" dirty="0"/>
              <a:t> SG;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Registrars</a:t>
            </a:r>
            <a:r>
              <a:rPr lang="lv-LV" sz="2200" dirty="0"/>
              <a:t> SG;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Commercial</a:t>
            </a:r>
            <a:r>
              <a:rPr lang="lv-LV" sz="2200" dirty="0"/>
              <a:t> SG;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Non-Commercial</a:t>
            </a:r>
            <a:r>
              <a:rPr lang="lv-LV" sz="2200" dirty="0"/>
              <a:t> SG;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GAC;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SSAC;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RSSAC;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representative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ALAC;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liaison</a:t>
            </a:r>
            <a:r>
              <a:rPr lang="lv-LV" sz="2200" dirty="0"/>
              <a:t> –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the</a:t>
            </a:r>
            <a:r>
              <a:rPr lang="lv-LV" sz="2200" dirty="0"/>
              <a:t> CSC;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liaison</a:t>
            </a:r>
            <a:r>
              <a:rPr lang="lv-LV" sz="2200" dirty="0"/>
              <a:t> – </a:t>
            </a:r>
            <a:r>
              <a:rPr lang="lv-LV" sz="2200" dirty="0" err="1"/>
              <a:t>may</a:t>
            </a:r>
            <a:r>
              <a:rPr lang="lv-LV" sz="2200" dirty="0"/>
              <a:t> </a:t>
            </a:r>
            <a:r>
              <a:rPr lang="lv-LV" sz="2200" dirty="0" err="1"/>
              <a:t>be</a:t>
            </a:r>
            <a:r>
              <a:rPr lang="lv-LV" sz="2200" dirty="0"/>
              <a:t>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ASO;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dirty="0"/>
              <a:t>1 </a:t>
            </a:r>
            <a:r>
              <a:rPr lang="lv-LV" sz="2200" dirty="0" err="1"/>
              <a:t>liaison</a:t>
            </a:r>
            <a:r>
              <a:rPr lang="lv-LV" sz="2200" dirty="0"/>
              <a:t> – </a:t>
            </a:r>
            <a:r>
              <a:rPr lang="lv-LV" sz="2200" dirty="0" err="1"/>
              <a:t>may</a:t>
            </a:r>
            <a:r>
              <a:rPr lang="lv-LV" sz="2200" dirty="0"/>
              <a:t> </a:t>
            </a:r>
            <a:r>
              <a:rPr lang="lv-LV" sz="2200" dirty="0" err="1"/>
              <a:t>be</a:t>
            </a:r>
            <a:r>
              <a:rPr lang="lv-LV" sz="2200" dirty="0"/>
              <a:t> </a:t>
            </a:r>
            <a:r>
              <a:rPr lang="lv-LV" sz="2200" dirty="0" err="1"/>
              <a:t>appointed</a:t>
            </a:r>
            <a:r>
              <a:rPr lang="lv-LV" sz="2200" dirty="0"/>
              <a:t> </a:t>
            </a:r>
            <a:r>
              <a:rPr lang="lv-LV" sz="2200" dirty="0" err="1"/>
              <a:t>by</a:t>
            </a:r>
            <a:r>
              <a:rPr lang="lv-LV" sz="2200" dirty="0"/>
              <a:t> </a:t>
            </a:r>
            <a:r>
              <a:rPr lang="lv-LV" sz="2200" dirty="0" err="1"/>
              <a:t>the</a:t>
            </a:r>
            <a:r>
              <a:rPr lang="lv-LV" sz="2200" dirty="0"/>
              <a:t> IAB.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lv-LV" sz="2200" dirty="0"/>
          </a:p>
        </p:txBody>
      </p:sp>
      <p:sp>
        <p:nvSpPr>
          <p:cNvPr id="3" name="Oval 2"/>
          <p:cNvSpPr/>
          <p:nvPr/>
        </p:nvSpPr>
        <p:spPr>
          <a:xfrm>
            <a:off x="6012160" y="4441954"/>
            <a:ext cx="2304256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Shall</a:t>
            </a:r>
            <a:r>
              <a:rPr lang="lv-LV" dirty="0" smtClean="0"/>
              <a:t> </a:t>
            </a:r>
            <a:r>
              <a:rPr lang="lv-LV" dirty="0" err="1" smtClean="0"/>
              <a:t>include</a:t>
            </a:r>
            <a:r>
              <a:rPr lang="lv-LV" dirty="0" smtClean="0"/>
              <a:t> </a:t>
            </a:r>
            <a:r>
              <a:rPr lang="lv-LV" dirty="0" err="1" smtClean="0"/>
              <a:t>members</a:t>
            </a:r>
            <a:r>
              <a:rPr lang="lv-LV" dirty="0" smtClean="0"/>
              <a:t> </a:t>
            </a:r>
            <a:r>
              <a:rPr lang="lv-LV" dirty="0" err="1" smtClean="0"/>
              <a:t>from</a:t>
            </a:r>
            <a:r>
              <a:rPr lang="lv-LV" dirty="0" smtClean="0"/>
              <a:t> </a:t>
            </a:r>
            <a:r>
              <a:rPr lang="lv-LV" b="1" u="sng" dirty="0" err="1" smtClean="0"/>
              <a:t>each</a:t>
            </a:r>
            <a:r>
              <a:rPr lang="lv-LV" dirty="0" smtClean="0"/>
              <a:t> ICANN </a:t>
            </a:r>
            <a:r>
              <a:rPr lang="lv-LV" dirty="0" err="1" smtClean="0"/>
              <a:t>Geographic</a:t>
            </a:r>
            <a:r>
              <a:rPr lang="lv-LV" dirty="0" smtClean="0"/>
              <a:t> </a:t>
            </a:r>
            <a:r>
              <a:rPr lang="lv-LV" dirty="0" err="1" smtClean="0"/>
              <a:t>Region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1751921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lv-LV" b="1" dirty="0" err="1" smtClean="0"/>
              <a:t>We</a:t>
            </a:r>
            <a:r>
              <a:rPr lang="lv-LV" b="1" dirty="0" smtClean="0"/>
              <a:t> </a:t>
            </a:r>
            <a:r>
              <a:rPr lang="lv-LV" b="1" dirty="0" err="1" smtClean="0"/>
              <a:t>Must</a:t>
            </a:r>
            <a:r>
              <a:rPr lang="lv-LV" b="1" dirty="0" smtClean="0"/>
              <a:t> </a:t>
            </a:r>
            <a:r>
              <a:rPr lang="lv-LV" b="1" dirty="0" err="1" smtClean="0"/>
              <a:t>Concentrate</a:t>
            </a:r>
            <a:r>
              <a:rPr lang="lv-LV" b="1" dirty="0" smtClean="0"/>
              <a:t> </a:t>
            </a:r>
            <a:r>
              <a:rPr lang="lv-LV" b="1" dirty="0" err="1" smtClean="0"/>
              <a:t>on</a:t>
            </a:r>
            <a:r>
              <a:rPr lang="lv-LV" b="1" dirty="0" smtClean="0"/>
              <a:t>: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2004" y="2218806"/>
            <a:ext cx="59766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b="1" dirty="0"/>
              <a:t>2</a:t>
            </a:r>
            <a:r>
              <a:rPr lang="lv-LV" sz="2200" dirty="0"/>
              <a:t> ccTLD </a:t>
            </a:r>
            <a:r>
              <a:rPr lang="lv-LV" sz="2200" dirty="0" err="1"/>
              <a:t>registry</a:t>
            </a:r>
            <a:r>
              <a:rPr lang="lv-LV" sz="2200" dirty="0"/>
              <a:t> operator </a:t>
            </a:r>
            <a:r>
              <a:rPr lang="lv-LV" sz="2200" dirty="0" err="1" smtClean="0"/>
              <a:t>representatives</a:t>
            </a:r>
            <a:r>
              <a:rPr lang="lv-LV" sz="2200" dirty="0" smtClean="0"/>
              <a:t>;</a:t>
            </a:r>
            <a:endParaRPr lang="lv-LV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lv-LV" sz="2200" b="1" dirty="0"/>
              <a:t>1 </a:t>
            </a:r>
            <a:r>
              <a:rPr lang="lv-LV" sz="2200" dirty="0" err="1"/>
              <a:t>non-ccNSO</a:t>
            </a:r>
            <a:r>
              <a:rPr lang="lv-LV" sz="2200" dirty="0"/>
              <a:t> ccTLD </a:t>
            </a:r>
            <a:r>
              <a:rPr lang="lv-LV" sz="2200" dirty="0" err="1" smtClean="0"/>
              <a:t>representative</a:t>
            </a:r>
            <a:r>
              <a:rPr lang="lv-LV" sz="2200" dirty="0" smtClean="0"/>
              <a:t>;</a:t>
            </a:r>
            <a:endParaRPr lang="lv-LV" sz="2200" dirty="0"/>
          </a:p>
          <a:p>
            <a:endParaRPr lang="lv-LV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947416" y="3212976"/>
            <a:ext cx="7272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Bylaws</a:t>
            </a:r>
            <a:r>
              <a:rPr lang="lv-LV" dirty="0" smtClean="0"/>
              <a:t> «</a:t>
            </a:r>
            <a:r>
              <a:rPr lang="lv-LV" dirty="0" err="1" smtClean="0"/>
              <a:t>strongly</a:t>
            </a:r>
            <a:r>
              <a:rPr lang="lv-LV" dirty="0" smtClean="0"/>
              <a:t> </a:t>
            </a:r>
            <a:r>
              <a:rPr lang="lv-LV" dirty="0" err="1" smtClean="0"/>
              <a:t>recommend</a:t>
            </a:r>
            <a:r>
              <a:rPr lang="lv-LV" dirty="0" smtClean="0"/>
              <a:t>» to </a:t>
            </a:r>
            <a:r>
              <a:rPr lang="lv-LV" dirty="0" err="1" smtClean="0"/>
              <a:t>consult</a:t>
            </a:r>
            <a:r>
              <a:rPr lang="lv-LV" dirty="0" smtClean="0"/>
              <a:t> </a:t>
            </a:r>
            <a:r>
              <a:rPr lang="lv-LV" dirty="0" err="1" smtClean="0"/>
              <a:t>with</a:t>
            </a:r>
            <a:r>
              <a:rPr lang="lv-LV" dirty="0" smtClean="0"/>
              <a:t> </a:t>
            </a:r>
            <a:r>
              <a:rPr lang="lv-LV" dirty="0" err="1" smtClean="0"/>
              <a:t>ROs</a:t>
            </a:r>
            <a:r>
              <a:rPr lang="lv-LV" dirty="0" smtClean="0"/>
              <a:t> </a:t>
            </a:r>
            <a:r>
              <a:rPr lang="lv-LV" dirty="0" err="1" smtClean="0"/>
              <a:t>wrt</a:t>
            </a:r>
            <a:r>
              <a:rPr lang="lv-LV" dirty="0" smtClean="0"/>
              <a:t> </a:t>
            </a:r>
            <a:r>
              <a:rPr lang="lv-LV" dirty="0" err="1" smtClean="0"/>
              <a:t>non-ccNSO</a:t>
            </a:r>
            <a:r>
              <a:rPr lang="lv-LV" dirty="0" smtClean="0"/>
              <a:t> </a:t>
            </a:r>
            <a:r>
              <a:rPr lang="lv-LV" dirty="0" err="1" smtClean="0"/>
              <a:t>member</a:t>
            </a:r>
            <a:endParaRPr lang="lv-LV" dirty="0" smtClean="0"/>
          </a:p>
          <a:p>
            <a:endParaRPr lang="lv-LV" dirty="0" smtClean="0"/>
          </a:p>
          <a:p>
            <a:r>
              <a:rPr lang="lv-LV" dirty="0" err="1" smtClean="0"/>
              <a:t>The</a:t>
            </a:r>
            <a:r>
              <a:rPr lang="lv-LV" dirty="0" smtClean="0"/>
              <a:t> </a:t>
            </a:r>
            <a:r>
              <a:rPr lang="lv-LV" dirty="0" err="1" smtClean="0"/>
              <a:t>Bylaws</a:t>
            </a:r>
            <a:r>
              <a:rPr lang="lv-LV" dirty="0" smtClean="0"/>
              <a:t> CLEARLY </a:t>
            </a:r>
            <a:r>
              <a:rPr lang="lv-LV" dirty="0" err="1" smtClean="0"/>
              <a:t>say</a:t>
            </a:r>
            <a:r>
              <a:rPr lang="lv-LV" dirty="0" smtClean="0"/>
              <a:t> </a:t>
            </a:r>
            <a:r>
              <a:rPr lang="lv-LV" dirty="0" err="1" smtClean="0"/>
              <a:t>that</a:t>
            </a:r>
            <a:r>
              <a:rPr lang="lv-LV" dirty="0" smtClean="0"/>
              <a:t>:</a:t>
            </a:r>
          </a:p>
          <a:p>
            <a:r>
              <a:rPr lang="lv-LV" dirty="0" smtClean="0"/>
              <a:t>«...</a:t>
            </a:r>
            <a:r>
              <a:rPr lang="en-US" dirty="0" smtClean="0"/>
              <a:t>the ccNSO </a:t>
            </a:r>
            <a:r>
              <a:rPr lang="en-US" dirty="0"/>
              <a:t>and Registries Stakeholder </a:t>
            </a:r>
            <a:r>
              <a:rPr lang="en-US" dirty="0" smtClean="0"/>
              <a:t>Group </a:t>
            </a:r>
            <a:r>
              <a:rPr lang="en-US" dirty="0"/>
              <a:t>shall not appoint multiple members who are citizens of </a:t>
            </a:r>
            <a:r>
              <a:rPr lang="en-US" dirty="0" smtClean="0"/>
              <a:t>countries </a:t>
            </a:r>
            <a:r>
              <a:rPr lang="en-US" dirty="0"/>
              <a:t>from </a:t>
            </a:r>
            <a:r>
              <a:rPr lang="en-US" dirty="0" smtClean="0"/>
              <a:t>the </a:t>
            </a:r>
            <a:r>
              <a:rPr lang="en-US" dirty="0"/>
              <a:t>same ICANN </a:t>
            </a:r>
            <a:r>
              <a:rPr lang="en-US" dirty="0" smtClean="0"/>
              <a:t>Geographic Region</a:t>
            </a:r>
            <a:r>
              <a:rPr lang="lv-LV" dirty="0" smtClean="0"/>
              <a:t>»</a:t>
            </a:r>
          </a:p>
          <a:p>
            <a:endParaRPr lang="lv-LV" dirty="0"/>
          </a:p>
          <a:p>
            <a:r>
              <a:rPr lang="en-US" dirty="0"/>
              <a:t>The IFRT shall be led by two co-chairs: one appointed by the GNSO </a:t>
            </a:r>
            <a:r>
              <a:rPr lang="en-US" dirty="0" smtClean="0"/>
              <a:t>and </a:t>
            </a:r>
            <a:r>
              <a:rPr lang="en-US" dirty="0"/>
              <a:t>one appointed by the </a:t>
            </a:r>
            <a:r>
              <a:rPr lang="en-US" dirty="0" smtClean="0"/>
              <a:t>ccNSO.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205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>
            <a:normAutofit/>
          </a:bodyPr>
          <a:lstStyle/>
          <a:p>
            <a:r>
              <a:rPr lang="lv-LV" b="1" dirty="0" err="1" smtClean="0"/>
              <a:t>We</a:t>
            </a:r>
            <a:r>
              <a:rPr lang="lv-LV" b="1" dirty="0" smtClean="0"/>
              <a:t> </a:t>
            </a:r>
            <a:r>
              <a:rPr lang="lv-LV" b="1" dirty="0" err="1" smtClean="0"/>
              <a:t>Need</a:t>
            </a:r>
            <a:r>
              <a:rPr lang="lv-LV" b="1" dirty="0" smtClean="0"/>
              <a:t> </a:t>
            </a:r>
            <a:r>
              <a:rPr lang="lv-LV" b="1" dirty="0" err="1" smtClean="0"/>
              <a:t>Three</a:t>
            </a:r>
            <a:r>
              <a:rPr lang="lv-LV" b="1" dirty="0" smtClean="0"/>
              <a:t> </a:t>
            </a:r>
            <a:r>
              <a:rPr lang="lv-LV" b="1" dirty="0" err="1" smtClean="0"/>
              <a:t>People</a:t>
            </a:r>
            <a:r>
              <a:rPr lang="lv-LV" b="1" dirty="0" smtClean="0"/>
              <a:t>: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7" name="AutoShape 2" descr="Image result for clipart person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280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lv-LV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51720"/>
            <a:ext cx="5231027" cy="392327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78966" y="4816197"/>
            <a:ext cx="1528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A </a:t>
            </a:r>
            <a:r>
              <a:rPr lang="lv-LV" b="1" dirty="0" err="1" smtClean="0"/>
              <a:t>non-</a:t>
            </a:r>
            <a:r>
              <a:rPr lang="lv-LV" dirty="0" err="1" smtClean="0"/>
              <a:t>ccNSO</a:t>
            </a:r>
            <a:r>
              <a:rPr lang="lv-LV" dirty="0"/>
              <a:t> </a:t>
            </a:r>
            <a:r>
              <a:rPr lang="lv-LV" dirty="0" err="1" smtClean="0"/>
              <a:t>member</a:t>
            </a:r>
            <a:endParaRPr lang="lv-LV" dirty="0" smtClean="0"/>
          </a:p>
          <a:p>
            <a:pPr algn="ctr"/>
            <a:r>
              <a:rPr lang="lv-LV" dirty="0" err="1" smtClean="0"/>
              <a:t>Region</a:t>
            </a:r>
            <a:r>
              <a:rPr lang="lv-LV" dirty="0" smtClean="0"/>
              <a:t> </a:t>
            </a:r>
            <a:r>
              <a:rPr lang="lv-LV" b="1" dirty="0" smtClean="0"/>
              <a:t>A</a:t>
            </a:r>
            <a:endParaRPr lang="lv-LV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681439" y="5631058"/>
            <a:ext cx="1528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A ccNSO </a:t>
            </a:r>
            <a:r>
              <a:rPr lang="lv-LV" dirty="0" err="1" smtClean="0"/>
              <a:t>member</a:t>
            </a:r>
            <a:endParaRPr lang="lv-LV" dirty="0" smtClean="0"/>
          </a:p>
          <a:p>
            <a:pPr algn="ctr"/>
            <a:r>
              <a:rPr lang="lv-LV" dirty="0" err="1" smtClean="0"/>
              <a:t>Region</a:t>
            </a:r>
            <a:r>
              <a:rPr lang="lv-LV" dirty="0" smtClean="0"/>
              <a:t> </a:t>
            </a:r>
            <a:r>
              <a:rPr lang="lv-LV" b="1" dirty="0" smtClean="0"/>
              <a:t>B</a:t>
            </a:r>
            <a:endParaRPr lang="lv-LV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42156" y="4816197"/>
            <a:ext cx="1528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A ccNSO </a:t>
            </a:r>
            <a:r>
              <a:rPr lang="lv-LV" dirty="0" err="1" smtClean="0"/>
              <a:t>member</a:t>
            </a:r>
            <a:endParaRPr lang="lv-LV" dirty="0" smtClean="0"/>
          </a:p>
          <a:p>
            <a:pPr algn="ctr"/>
            <a:r>
              <a:rPr lang="lv-LV" dirty="0" err="1" smtClean="0"/>
              <a:t>Region</a:t>
            </a:r>
            <a:r>
              <a:rPr lang="lv-LV" dirty="0" smtClean="0"/>
              <a:t> </a:t>
            </a:r>
            <a:r>
              <a:rPr lang="lv-LV" b="1" dirty="0" smtClean="0"/>
              <a:t>C</a:t>
            </a:r>
            <a:endParaRPr lang="lv-LV" b="1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1789">
            <a:off x="4199348" y="2101208"/>
            <a:ext cx="899467" cy="48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921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0314" y="1053377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Call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EoI</a:t>
            </a:r>
            <a:endParaRPr lang="lv-LV" dirty="0"/>
          </a:p>
        </p:txBody>
      </p:sp>
      <p:sp>
        <p:nvSpPr>
          <p:cNvPr id="8" name="Diamond 7"/>
          <p:cNvSpPr/>
          <p:nvPr/>
        </p:nvSpPr>
        <p:spPr>
          <a:xfrm>
            <a:off x="1331640" y="1556792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err="1" smtClean="0"/>
              <a:t>Any</a:t>
            </a:r>
            <a:r>
              <a:rPr lang="lv-LV" sz="1600" dirty="0" smtClean="0"/>
              <a:t> </a:t>
            </a:r>
            <a:r>
              <a:rPr lang="lv-LV" sz="1600" dirty="0" err="1" smtClean="0"/>
              <a:t>non-member?</a:t>
            </a:r>
            <a:endParaRPr lang="lv-LV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0" y="1053377"/>
            <a:ext cx="940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2 </a:t>
            </a:r>
            <a:r>
              <a:rPr lang="lv-LV" dirty="0" err="1" smtClean="0"/>
              <a:t>weeks</a:t>
            </a:r>
            <a:endParaRPr lang="lv-LV" dirty="0"/>
          </a:p>
        </p:txBody>
      </p:sp>
      <p:sp>
        <p:nvSpPr>
          <p:cNvPr id="11" name="Rectangle 10"/>
          <p:cNvSpPr/>
          <p:nvPr/>
        </p:nvSpPr>
        <p:spPr>
          <a:xfrm>
            <a:off x="1223628" y="270892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non-member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A</a:t>
            </a:r>
            <a:endParaRPr lang="lv-LV" sz="1400" dirty="0"/>
          </a:p>
        </p:txBody>
      </p:sp>
      <p:sp>
        <p:nvSpPr>
          <p:cNvPr id="12" name="Diamond 11"/>
          <p:cNvSpPr/>
          <p:nvPr/>
        </p:nvSpPr>
        <p:spPr>
          <a:xfrm>
            <a:off x="1331640" y="3284984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Anyone</a:t>
            </a:r>
            <a:r>
              <a:rPr lang="lv-LV" sz="1200" dirty="0" smtClean="0"/>
              <a:t> </a:t>
            </a:r>
            <a:r>
              <a:rPr lang="lv-LV" sz="1200" dirty="0" err="1" smtClean="0"/>
              <a:t>from</a:t>
            </a:r>
            <a:r>
              <a:rPr lang="lv-LV" sz="1200" dirty="0" smtClean="0"/>
              <a:t> </a:t>
            </a:r>
            <a:r>
              <a:rPr lang="lv-LV" sz="1200" dirty="0" err="1" smtClean="0"/>
              <a:t>other</a:t>
            </a:r>
            <a:r>
              <a:rPr lang="lv-LV" sz="1200" dirty="0" smtClean="0"/>
              <a:t> </a:t>
            </a:r>
            <a:r>
              <a:rPr lang="lv-LV" sz="1200" dirty="0" err="1" smtClean="0"/>
              <a:t>regions</a:t>
            </a:r>
            <a:r>
              <a:rPr lang="lv-LV" sz="1200" dirty="0" smtClean="0"/>
              <a:t> (</a:t>
            </a:r>
            <a:r>
              <a:rPr lang="lv-LV" sz="1200" dirty="0" err="1" smtClean="0"/>
              <a:t>except</a:t>
            </a:r>
            <a:r>
              <a:rPr lang="lv-LV" sz="1200" dirty="0" smtClean="0"/>
              <a:t> A)?</a:t>
            </a:r>
            <a:endParaRPr lang="lv-LV" sz="1200" dirty="0"/>
          </a:p>
        </p:txBody>
      </p:sp>
      <p:sp>
        <p:nvSpPr>
          <p:cNvPr id="13" name="Rectangle 12"/>
          <p:cNvSpPr/>
          <p:nvPr/>
        </p:nvSpPr>
        <p:spPr>
          <a:xfrm>
            <a:off x="1223628" y="443283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B</a:t>
            </a:r>
            <a:endParaRPr lang="lv-LV" sz="1400" dirty="0"/>
          </a:p>
        </p:txBody>
      </p:sp>
      <p:sp>
        <p:nvSpPr>
          <p:cNvPr id="14" name="Diamond 13"/>
          <p:cNvSpPr/>
          <p:nvPr/>
        </p:nvSpPr>
        <p:spPr>
          <a:xfrm>
            <a:off x="1338306" y="5013176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Anyone</a:t>
            </a:r>
            <a:r>
              <a:rPr lang="lv-LV" sz="1200" dirty="0" smtClean="0"/>
              <a:t> </a:t>
            </a:r>
            <a:r>
              <a:rPr lang="lv-LV" sz="1200" dirty="0" err="1" smtClean="0"/>
              <a:t>from</a:t>
            </a:r>
            <a:r>
              <a:rPr lang="lv-LV" sz="1200" dirty="0" smtClean="0"/>
              <a:t> </a:t>
            </a:r>
            <a:r>
              <a:rPr lang="lv-LV" sz="1200" dirty="0" err="1" smtClean="0"/>
              <a:t>other</a:t>
            </a:r>
            <a:r>
              <a:rPr lang="lv-LV" sz="1200" dirty="0" smtClean="0"/>
              <a:t> </a:t>
            </a:r>
            <a:r>
              <a:rPr lang="lv-LV" sz="1200" dirty="0" err="1" smtClean="0"/>
              <a:t>regions</a:t>
            </a:r>
            <a:r>
              <a:rPr lang="lv-LV" sz="1200" dirty="0" smtClean="0"/>
              <a:t> (</a:t>
            </a:r>
            <a:r>
              <a:rPr lang="lv-LV" sz="1200" dirty="0" err="1" smtClean="0"/>
              <a:t>except</a:t>
            </a:r>
            <a:r>
              <a:rPr lang="lv-LV" sz="1200" dirty="0" smtClean="0"/>
              <a:t> A&amp;B)?</a:t>
            </a:r>
            <a:endParaRPr lang="lv-LV" sz="1200" dirty="0"/>
          </a:p>
        </p:txBody>
      </p:sp>
      <p:sp>
        <p:nvSpPr>
          <p:cNvPr id="15" name="Rectangle 14"/>
          <p:cNvSpPr/>
          <p:nvPr/>
        </p:nvSpPr>
        <p:spPr>
          <a:xfrm>
            <a:off x="1223628" y="615674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C</a:t>
            </a:r>
            <a:endParaRPr lang="lv-LV" sz="1400" dirty="0"/>
          </a:p>
        </p:txBody>
      </p:sp>
      <p:cxnSp>
        <p:nvCxnSpPr>
          <p:cNvPr id="19" name="Straight Arrow Connector 18"/>
          <p:cNvCxnSpPr>
            <a:stCxn id="7" idx="2"/>
            <a:endCxn id="8" idx="0"/>
          </p:cNvCxnSpPr>
          <p:nvPr/>
        </p:nvCxnSpPr>
        <p:spPr>
          <a:xfrm flipH="1">
            <a:off x="2411760" y="1413417"/>
            <a:ext cx="6666" cy="14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  <a:endCxn id="11" idx="0"/>
          </p:cNvCxnSpPr>
          <p:nvPr/>
        </p:nvCxnSpPr>
        <p:spPr>
          <a:xfrm>
            <a:off x="2411760" y="2492896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12" idx="0"/>
          </p:cNvCxnSpPr>
          <p:nvPr/>
        </p:nvCxnSpPr>
        <p:spPr>
          <a:xfrm>
            <a:off x="2411760" y="3140968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2"/>
            <a:endCxn id="13" idx="0"/>
          </p:cNvCxnSpPr>
          <p:nvPr/>
        </p:nvCxnSpPr>
        <p:spPr>
          <a:xfrm>
            <a:off x="2411760" y="4221088"/>
            <a:ext cx="0" cy="21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2"/>
            <a:endCxn id="14" idx="0"/>
          </p:cNvCxnSpPr>
          <p:nvPr/>
        </p:nvCxnSpPr>
        <p:spPr>
          <a:xfrm>
            <a:off x="2411760" y="4864878"/>
            <a:ext cx="6666" cy="148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2"/>
            <a:endCxn id="15" idx="0"/>
          </p:cNvCxnSpPr>
          <p:nvPr/>
        </p:nvCxnSpPr>
        <p:spPr>
          <a:xfrm flipH="1">
            <a:off x="2411760" y="5949280"/>
            <a:ext cx="6666" cy="207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3"/>
          </p:cNvCxnSpPr>
          <p:nvPr/>
        </p:nvCxnSpPr>
        <p:spPr>
          <a:xfrm>
            <a:off x="3491880" y="202484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3491880" y="375303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3"/>
          </p:cNvCxnSpPr>
          <p:nvPr/>
        </p:nvCxnSpPr>
        <p:spPr>
          <a:xfrm>
            <a:off x="3498546" y="5481228"/>
            <a:ext cx="713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572000" y="1799346"/>
            <a:ext cx="13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What</a:t>
            </a:r>
            <a:r>
              <a:rPr lang="lv-LV" dirty="0" smtClean="0"/>
              <a:t> to do?</a:t>
            </a:r>
            <a:endParaRPr lang="lv-LV" dirty="0"/>
          </a:p>
        </p:txBody>
      </p:sp>
      <p:sp>
        <p:nvSpPr>
          <p:cNvPr id="37" name="TextBox 36"/>
          <p:cNvSpPr txBox="1"/>
          <p:nvPr/>
        </p:nvSpPr>
        <p:spPr>
          <a:xfrm>
            <a:off x="4572000" y="3547954"/>
            <a:ext cx="13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What</a:t>
            </a:r>
            <a:r>
              <a:rPr lang="lv-LV" dirty="0" smtClean="0"/>
              <a:t> to do?</a:t>
            </a:r>
            <a:endParaRPr lang="lv-LV" dirty="0"/>
          </a:p>
        </p:txBody>
      </p:sp>
      <p:sp>
        <p:nvSpPr>
          <p:cNvPr id="38" name="TextBox 37"/>
          <p:cNvSpPr txBox="1"/>
          <p:nvPr/>
        </p:nvSpPr>
        <p:spPr>
          <a:xfrm>
            <a:off x="4572000" y="5296562"/>
            <a:ext cx="13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What</a:t>
            </a:r>
            <a:r>
              <a:rPr lang="lv-LV" dirty="0" smtClean="0"/>
              <a:t> to do?</a:t>
            </a:r>
            <a:endParaRPr lang="lv-LV" dirty="0"/>
          </a:p>
        </p:txBody>
      </p:sp>
      <p:sp>
        <p:nvSpPr>
          <p:cNvPr id="39" name="TextBox 38"/>
          <p:cNvSpPr txBox="1"/>
          <p:nvPr/>
        </p:nvSpPr>
        <p:spPr>
          <a:xfrm>
            <a:off x="1991517" y="2406085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87807" y="4129334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4850" y="5851716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88433" y="1738126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88433" y="343156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88433" y="5203031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7129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10314" y="1053377"/>
            <a:ext cx="201622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dirty="0" err="1" smtClean="0"/>
              <a:t>Call</a:t>
            </a:r>
            <a:r>
              <a:rPr lang="lv-LV" dirty="0" smtClean="0"/>
              <a:t> </a:t>
            </a:r>
            <a:r>
              <a:rPr lang="lv-LV" dirty="0" err="1" smtClean="0"/>
              <a:t>for</a:t>
            </a:r>
            <a:r>
              <a:rPr lang="lv-LV" dirty="0" smtClean="0"/>
              <a:t> </a:t>
            </a:r>
            <a:r>
              <a:rPr lang="lv-LV" dirty="0" err="1" smtClean="0"/>
              <a:t>EoI</a:t>
            </a:r>
            <a:endParaRPr lang="lv-LV" dirty="0"/>
          </a:p>
        </p:txBody>
      </p:sp>
      <p:sp>
        <p:nvSpPr>
          <p:cNvPr id="8" name="Diamond 7"/>
          <p:cNvSpPr/>
          <p:nvPr/>
        </p:nvSpPr>
        <p:spPr>
          <a:xfrm>
            <a:off x="1331640" y="1556792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 err="1" smtClean="0"/>
              <a:t>Any</a:t>
            </a:r>
            <a:r>
              <a:rPr lang="lv-LV" sz="1600" dirty="0" smtClean="0"/>
              <a:t> </a:t>
            </a:r>
            <a:r>
              <a:rPr lang="lv-LV" sz="1600" dirty="0" err="1" smtClean="0"/>
              <a:t>non-member?</a:t>
            </a:r>
            <a:endParaRPr lang="lv-LV" sz="1600" dirty="0"/>
          </a:p>
        </p:txBody>
      </p:sp>
      <p:sp>
        <p:nvSpPr>
          <p:cNvPr id="11" name="Rectangle 10"/>
          <p:cNvSpPr/>
          <p:nvPr/>
        </p:nvSpPr>
        <p:spPr>
          <a:xfrm>
            <a:off x="1223628" y="270892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non-member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A</a:t>
            </a:r>
            <a:endParaRPr lang="lv-LV" sz="1400" dirty="0"/>
          </a:p>
        </p:txBody>
      </p:sp>
      <p:sp>
        <p:nvSpPr>
          <p:cNvPr id="12" name="Diamond 11"/>
          <p:cNvSpPr/>
          <p:nvPr/>
        </p:nvSpPr>
        <p:spPr>
          <a:xfrm>
            <a:off x="1331640" y="3284984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Anyone</a:t>
            </a:r>
            <a:r>
              <a:rPr lang="lv-LV" sz="1200" dirty="0" smtClean="0"/>
              <a:t> </a:t>
            </a:r>
            <a:r>
              <a:rPr lang="lv-LV" sz="1200" dirty="0" err="1" smtClean="0"/>
              <a:t>from</a:t>
            </a:r>
            <a:r>
              <a:rPr lang="lv-LV" sz="1200" dirty="0" smtClean="0"/>
              <a:t> </a:t>
            </a:r>
            <a:r>
              <a:rPr lang="lv-LV" sz="1200" dirty="0" err="1" smtClean="0"/>
              <a:t>other</a:t>
            </a:r>
            <a:r>
              <a:rPr lang="lv-LV" sz="1200" dirty="0" smtClean="0"/>
              <a:t> </a:t>
            </a:r>
            <a:r>
              <a:rPr lang="lv-LV" sz="1200" dirty="0" err="1" smtClean="0"/>
              <a:t>regions</a:t>
            </a:r>
            <a:r>
              <a:rPr lang="lv-LV" sz="1200" dirty="0" smtClean="0"/>
              <a:t> (</a:t>
            </a:r>
            <a:r>
              <a:rPr lang="lv-LV" sz="1200" dirty="0" err="1" smtClean="0"/>
              <a:t>except</a:t>
            </a:r>
            <a:r>
              <a:rPr lang="lv-LV" sz="1200" dirty="0" smtClean="0"/>
              <a:t> A)?</a:t>
            </a:r>
            <a:endParaRPr lang="lv-LV" sz="1200" dirty="0"/>
          </a:p>
        </p:txBody>
      </p:sp>
      <p:sp>
        <p:nvSpPr>
          <p:cNvPr id="13" name="Rectangle 12"/>
          <p:cNvSpPr/>
          <p:nvPr/>
        </p:nvSpPr>
        <p:spPr>
          <a:xfrm>
            <a:off x="1223628" y="443283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B</a:t>
            </a:r>
            <a:endParaRPr lang="lv-LV" sz="1400" dirty="0"/>
          </a:p>
        </p:txBody>
      </p:sp>
      <p:sp>
        <p:nvSpPr>
          <p:cNvPr id="14" name="Diamond 13"/>
          <p:cNvSpPr/>
          <p:nvPr/>
        </p:nvSpPr>
        <p:spPr>
          <a:xfrm>
            <a:off x="1338306" y="5013176"/>
            <a:ext cx="2160240" cy="93610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200" dirty="0" err="1" smtClean="0"/>
              <a:t>Anyone</a:t>
            </a:r>
            <a:r>
              <a:rPr lang="lv-LV" sz="1200" dirty="0" smtClean="0"/>
              <a:t> </a:t>
            </a:r>
            <a:r>
              <a:rPr lang="lv-LV" sz="1200" dirty="0" err="1" smtClean="0"/>
              <a:t>from</a:t>
            </a:r>
            <a:r>
              <a:rPr lang="lv-LV" sz="1200" dirty="0" smtClean="0"/>
              <a:t> </a:t>
            </a:r>
            <a:r>
              <a:rPr lang="lv-LV" sz="1200" dirty="0" err="1" smtClean="0"/>
              <a:t>other</a:t>
            </a:r>
            <a:r>
              <a:rPr lang="lv-LV" sz="1200" dirty="0" smtClean="0"/>
              <a:t> </a:t>
            </a:r>
            <a:r>
              <a:rPr lang="lv-LV" sz="1200" dirty="0" err="1" smtClean="0"/>
              <a:t>regions</a:t>
            </a:r>
            <a:r>
              <a:rPr lang="lv-LV" sz="1200" dirty="0" smtClean="0"/>
              <a:t> (</a:t>
            </a:r>
            <a:r>
              <a:rPr lang="lv-LV" sz="1200" dirty="0" err="1" smtClean="0"/>
              <a:t>except</a:t>
            </a:r>
            <a:r>
              <a:rPr lang="lv-LV" sz="1200" dirty="0" smtClean="0"/>
              <a:t> A&amp;B)?</a:t>
            </a:r>
            <a:endParaRPr lang="lv-LV" sz="1200" dirty="0"/>
          </a:p>
        </p:txBody>
      </p:sp>
      <p:sp>
        <p:nvSpPr>
          <p:cNvPr id="15" name="Rectangle 14"/>
          <p:cNvSpPr/>
          <p:nvPr/>
        </p:nvSpPr>
        <p:spPr>
          <a:xfrm>
            <a:off x="1223628" y="6156740"/>
            <a:ext cx="237626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400" dirty="0" smtClean="0"/>
              <a:t>Council </a:t>
            </a:r>
            <a:r>
              <a:rPr lang="lv-LV" sz="1400" dirty="0" err="1" smtClean="0"/>
              <a:t>selects</a:t>
            </a:r>
            <a:r>
              <a:rPr lang="lv-LV" sz="1400" dirty="0" smtClean="0"/>
              <a:t> a </a:t>
            </a:r>
            <a:r>
              <a:rPr lang="lv-LV" sz="1400" dirty="0" err="1" smtClean="0"/>
              <a:t>member</a:t>
            </a:r>
            <a:r>
              <a:rPr lang="lv-LV" sz="1400" dirty="0" smtClean="0"/>
              <a:t> </a:t>
            </a:r>
            <a:r>
              <a:rPr lang="lv-LV" sz="1400" dirty="0" err="1" smtClean="0"/>
              <a:t>from</a:t>
            </a:r>
            <a:r>
              <a:rPr lang="lv-LV" sz="1400" dirty="0" smtClean="0"/>
              <a:t> </a:t>
            </a:r>
            <a:r>
              <a:rPr lang="lv-LV" sz="1400" dirty="0" err="1" smtClean="0"/>
              <a:t>region</a:t>
            </a:r>
            <a:r>
              <a:rPr lang="lv-LV" sz="1400" dirty="0" smtClean="0"/>
              <a:t> C</a:t>
            </a:r>
            <a:endParaRPr lang="lv-LV" sz="1400" dirty="0"/>
          </a:p>
        </p:txBody>
      </p:sp>
      <p:cxnSp>
        <p:nvCxnSpPr>
          <p:cNvPr id="19" name="Straight Arrow Connector 18"/>
          <p:cNvCxnSpPr>
            <a:stCxn id="7" idx="2"/>
            <a:endCxn id="8" idx="0"/>
          </p:cNvCxnSpPr>
          <p:nvPr/>
        </p:nvCxnSpPr>
        <p:spPr>
          <a:xfrm flipH="1">
            <a:off x="2411760" y="1413417"/>
            <a:ext cx="6666" cy="1433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8" idx="2"/>
            <a:endCxn id="11" idx="0"/>
          </p:cNvCxnSpPr>
          <p:nvPr/>
        </p:nvCxnSpPr>
        <p:spPr>
          <a:xfrm>
            <a:off x="2411760" y="2492896"/>
            <a:ext cx="0" cy="2160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2"/>
            <a:endCxn id="12" idx="0"/>
          </p:cNvCxnSpPr>
          <p:nvPr/>
        </p:nvCxnSpPr>
        <p:spPr>
          <a:xfrm>
            <a:off x="2411760" y="3140968"/>
            <a:ext cx="0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2" idx="2"/>
            <a:endCxn id="13" idx="0"/>
          </p:cNvCxnSpPr>
          <p:nvPr/>
        </p:nvCxnSpPr>
        <p:spPr>
          <a:xfrm>
            <a:off x="2411760" y="4221088"/>
            <a:ext cx="0" cy="21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3" idx="2"/>
            <a:endCxn id="14" idx="0"/>
          </p:cNvCxnSpPr>
          <p:nvPr/>
        </p:nvCxnSpPr>
        <p:spPr>
          <a:xfrm>
            <a:off x="2411760" y="4864878"/>
            <a:ext cx="6666" cy="1482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4" idx="2"/>
            <a:endCxn id="15" idx="0"/>
          </p:cNvCxnSpPr>
          <p:nvPr/>
        </p:nvCxnSpPr>
        <p:spPr>
          <a:xfrm flipH="1">
            <a:off x="2411760" y="5949280"/>
            <a:ext cx="6666" cy="2074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3"/>
          </p:cNvCxnSpPr>
          <p:nvPr/>
        </p:nvCxnSpPr>
        <p:spPr>
          <a:xfrm>
            <a:off x="3491880" y="2024844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</p:cNvCxnSpPr>
          <p:nvPr/>
        </p:nvCxnSpPr>
        <p:spPr>
          <a:xfrm>
            <a:off x="3491880" y="3753036"/>
            <a:ext cx="7200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4" idx="3"/>
          </p:cNvCxnSpPr>
          <p:nvPr/>
        </p:nvCxnSpPr>
        <p:spPr>
          <a:xfrm>
            <a:off x="3498546" y="5481228"/>
            <a:ext cx="7134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72000" y="5296562"/>
            <a:ext cx="1350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err="1" smtClean="0"/>
              <a:t>What</a:t>
            </a:r>
            <a:r>
              <a:rPr lang="lv-LV" dirty="0" smtClean="0"/>
              <a:t> to do?</a:t>
            </a:r>
            <a:endParaRPr lang="lv-LV" dirty="0"/>
          </a:p>
        </p:txBody>
      </p:sp>
      <p:sp>
        <p:nvSpPr>
          <p:cNvPr id="39" name="TextBox 38"/>
          <p:cNvSpPr txBox="1"/>
          <p:nvPr/>
        </p:nvSpPr>
        <p:spPr>
          <a:xfrm>
            <a:off x="1991517" y="2406085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87807" y="4129334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94850" y="5851716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 smtClean="0">
                <a:solidFill>
                  <a:schemeClr val="accent1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588433" y="1738126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88433" y="3431565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88433" y="5203031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1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Diamond 2"/>
          <p:cNvSpPr/>
          <p:nvPr/>
        </p:nvSpPr>
        <p:spPr>
          <a:xfrm>
            <a:off x="4079646" y="1804512"/>
            <a:ext cx="3888432" cy="1714498"/>
          </a:xfrm>
          <a:prstGeom prst="diamo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/>
              <a:t>Should we incorporate the willingness to serve as a co-chair?</a:t>
            </a:r>
            <a:endParaRPr lang="lv-LV" dirty="0"/>
          </a:p>
        </p:txBody>
      </p:sp>
      <p:sp>
        <p:nvSpPr>
          <p:cNvPr id="32" name="TextBox 31"/>
          <p:cNvSpPr txBox="1"/>
          <p:nvPr/>
        </p:nvSpPr>
        <p:spPr>
          <a:xfrm>
            <a:off x="5628208" y="3760002"/>
            <a:ext cx="7913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HOW?</a:t>
            </a:r>
            <a:endParaRPr lang="lv-LV" dirty="0"/>
          </a:p>
        </p:txBody>
      </p:sp>
      <p:sp>
        <p:nvSpPr>
          <p:cNvPr id="34" name="TextBox 33"/>
          <p:cNvSpPr txBox="1"/>
          <p:nvPr/>
        </p:nvSpPr>
        <p:spPr>
          <a:xfrm>
            <a:off x="8290781" y="2477095"/>
            <a:ext cx="751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dirty="0" smtClean="0"/>
              <a:t>Risks?</a:t>
            </a:r>
            <a:endParaRPr lang="lv-LV" dirty="0"/>
          </a:p>
        </p:txBody>
      </p:sp>
      <p:cxnSp>
        <p:nvCxnSpPr>
          <p:cNvPr id="45" name="Straight Arrow Connector 44"/>
          <p:cNvCxnSpPr>
            <a:endCxn id="32" idx="0"/>
          </p:cNvCxnSpPr>
          <p:nvPr/>
        </p:nvCxnSpPr>
        <p:spPr>
          <a:xfrm>
            <a:off x="6023860" y="3541924"/>
            <a:ext cx="0" cy="21807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3" idx="3"/>
            <a:endCxn id="34" idx="1"/>
          </p:cNvCxnSpPr>
          <p:nvPr/>
        </p:nvCxnSpPr>
        <p:spPr>
          <a:xfrm>
            <a:off x="7968078" y="2661761"/>
            <a:ext cx="322703" cy="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03617" y="3467190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err="1">
                <a:solidFill>
                  <a:schemeClr val="accent6">
                    <a:lumMod val="75000"/>
                  </a:schemeClr>
                </a:solidFill>
              </a:rPr>
              <a:t>Yes</a:t>
            </a:r>
            <a:endParaRPr lang="lv-LV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896121" y="2333561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lv-LV" sz="1400" dirty="0" smtClean="0">
                <a:solidFill>
                  <a:schemeClr val="accent6">
                    <a:lumMod val="75000"/>
                  </a:schemeClr>
                </a:solidFill>
              </a:rPr>
              <a:t>No</a:t>
            </a:r>
            <a:endParaRPr lang="lv-LV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2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12" cy="2016224"/>
          </a:xfrm>
        </p:spPr>
        <p:txBody>
          <a:bodyPr>
            <a:noAutofit/>
          </a:bodyPr>
          <a:lstStyle/>
          <a:p>
            <a:r>
              <a:rPr lang="lv-LV" sz="5400" b="1" dirty="0" err="1"/>
              <a:t>Thank</a:t>
            </a:r>
            <a:r>
              <a:rPr lang="lv-LV" sz="5400" b="1" dirty="0"/>
              <a:t> </a:t>
            </a:r>
            <a:r>
              <a:rPr lang="lv-LV" sz="5400" b="1" dirty="0" err="1"/>
              <a:t>you</a:t>
            </a:r>
            <a:r>
              <a:rPr lang="lv-LV" sz="5400" b="1" dirty="0"/>
              <a:t>!</a:t>
            </a:r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8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4523</TotalTime>
  <Words>420</Words>
  <Application>Microsoft Office PowerPoint</Application>
  <PresentationFormat>On-screen Show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IANA Function Review</vt:lpstr>
      <vt:lpstr>Key Things to Remember about IFR</vt:lpstr>
      <vt:lpstr>Proposal:</vt:lpstr>
      <vt:lpstr>Composition of IFR Teams</vt:lpstr>
      <vt:lpstr>We Must Concentrate on:</vt:lpstr>
      <vt:lpstr>We Need Three People:</vt:lpstr>
      <vt:lpstr>PowerPoint Presentation</vt:lpstr>
      <vt:lpstr>PowerPoint Presentation</vt:lpstr>
      <vt:lpstr>Thank you!</vt:lpstr>
    </vt:vector>
  </TitlesOfParts>
  <Company>LU MII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Election Review Study Group</dc:title>
  <dc:creator>Katrina Sataki</dc:creator>
  <cp:lastModifiedBy>Katrina Sataki</cp:lastModifiedBy>
  <cp:revision>186</cp:revision>
  <dcterms:created xsi:type="dcterms:W3CDTF">2013-04-04T09:06:45Z</dcterms:created>
  <dcterms:modified xsi:type="dcterms:W3CDTF">2018-07-11T13:42:30Z</dcterms:modified>
</cp:coreProperties>
</file>