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8"/>
  </p:notesMasterIdLst>
  <p:handoutMasterIdLst>
    <p:handoutMasterId r:id="rId19"/>
  </p:handoutMasterIdLst>
  <p:sldIdLst>
    <p:sldId id="256" r:id="rId2"/>
    <p:sldId id="540" r:id="rId3"/>
    <p:sldId id="583" r:id="rId4"/>
    <p:sldId id="627" r:id="rId5"/>
    <p:sldId id="628" r:id="rId6"/>
    <p:sldId id="629" r:id="rId7"/>
    <p:sldId id="631" r:id="rId8"/>
    <p:sldId id="632" r:id="rId9"/>
    <p:sldId id="633" r:id="rId10"/>
    <p:sldId id="586" r:id="rId11"/>
    <p:sldId id="573" r:id="rId12"/>
    <p:sldId id="634" r:id="rId13"/>
    <p:sldId id="479" r:id="rId14"/>
    <p:sldId id="282" r:id="rId15"/>
    <p:sldId id="349" r:id="rId16"/>
    <p:sldId id="635"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64"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46" autoAdjust="0"/>
    <p:restoredTop sz="80975" autoAdjust="0"/>
  </p:normalViewPr>
  <p:slideViewPr>
    <p:cSldViewPr snapToGrid="0" snapToObjects="1">
      <p:cViewPr varScale="1">
        <p:scale>
          <a:sx n="87" d="100"/>
          <a:sy n="87" d="100"/>
        </p:scale>
        <p:origin x="1680" y="200"/>
      </p:cViewPr>
      <p:guideLst>
        <p:guide orient="horz" pos="2364"/>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10/16/18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10/16/18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AFDA82B-0575-4D46-AF94-7FC264D347AF}" type="slidenum">
              <a:rPr lang="en-US" smtClean="0"/>
              <a:t>1</a:t>
            </a:fld>
            <a:endParaRPr lang="en-US"/>
          </a:p>
        </p:txBody>
      </p:sp>
    </p:spTree>
    <p:extLst>
      <p:ext uri="{BB962C8B-B14F-4D97-AF65-F5344CB8AC3E}">
        <p14:creationId xmlns:p14="http://schemas.microsoft.com/office/powerpoint/2010/main" val="15277471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30845061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August, ICANN Learn was incorporated into the new ICANN Account system that will eventually enable single-sign on across multiple ICANN community services. The benefits for ICANN Learn include a more secure sign on process.</a:t>
            </a:r>
          </a:p>
          <a:p>
            <a:endParaRPr lang="en-US" dirty="0"/>
          </a:p>
          <a:p>
            <a:r>
              <a:rPr lang="en-US" dirty="0"/>
              <a:t>If you haven’t signed on to ICANN Learn since the new ICANN Account Sign-in was introduced, you’ll need to reset your password. If you have any difficulty with this, please get in touch.</a:t>
            </a:r>
          </a:p>
        </p:txBody>
      </p:sp>
      <p:sp>
        <p:nvSpPr>
          <p:cNvPr id="4" name="Slide Number Placeholder 3"/>
          <p:cNvSpPr>
            <a:spLocks noGrp="1"/>
          </p:cNvSpPr>
          <p:nvPr>
            <p:ph type="sldNum" sz="quarter" idx="5"/>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2057215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Introduction to ICANN has been revised and made available in English, Spanish, French, Russian, Chinese, Arabic, and Portuguese. All of these courses are available in the main catalog because we know that many of you learn in multiple languages.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latin typeface="+mn-lt"/>
                <a:ea typeface="+mn-ea"/>
                <a:cs typeface="+mn-cs"/>
              </a:rPr>
              <a:t>Remember that you can set your ICANN Learn interface to any one of 29 different language options – to do so, scroll to the bottom of the dashboard and click on the globe icon to choose your preferred language.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latin typeface="+mn-lt"/>
                <a:ea typeface="+mn-ea"/>
                <a:cs typeface="+mn-cs"/>
              </a:rPr>
              <a:t>We have recently launched two courses designed to help you navigate Org and Specific reviews resources.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latin typeface="+mn-lt"/>
                <a:ea typeface="+mn-ea"/>
                <a:cs typeface="+mn-cs"/>
              </a:rPr>
              <a:t>New courses to look forward to include a </a:t>
            </a:r>
            <a:r>
              <a:rPr lang="en-US" sz="1200" b="1" kern="1200" baseline="0" dirty="0">
                <a:solidFill>
                  <a:schemeClr val="tx1"/>
                </a:solidFill>
                <a:latin typeface="+mn-lt"/>
                <a:ea typeface="+mn-ea"/>
                <a:cs typeface="+mn-cs"/>
              </a:rPr>
              <a:t>Domain Name System fundamentals course</a:t>
            </a:r>
            <a:r>
              <a:rPr lang="en-US" sz="1200" kern="1200" baseline="0" dirty="0">
                <a:solidFill>
                  <a:schemeClr val="tx1"/>
                </a:solidFill>
                <a:latin typeface="+mn-lt"/>
                <a:ea typeface="+mn-ea"/>
                <a:cs typeface="+mn-cs"/>
              </a:rPr>
              <a:t>, which will be made available in the six UN languages, as well as a course stemming from an additional budget request from NCSG/NPOC/NCUC in last year’s budget providing training on </a:t>
            </a:r>
            <a:r>
              <a:rPr lang="en-US" sz="1200" b="1" kern="1200" baseline="0" dirty="0">
                <a:solidFill>
                  <a:schemeClr val="tx1"/>
                </a:solidFill>
                <a:latin typeface="+mn-lt"/>
                <a:ea typeface="+mn-ea"/>
                <a:cs typeface="+mn-cs"/>
              </a:rPr>
              <a:t>enhancing effectiveness in policy development</a:t>
            </a:r>
            <a:r>
              <a:rPr lang="en-US" sz="1200" kern="1200" baseline="0" dirty="0">
                <a:solidFill>
                  <a:schemeClr val="tx1"/>
                </a:solidFill>
                <a:latin typeface="+mn-lt"/>
                <a:ea typeface="+mn-ea"/>
                <a:cs typeface="+mn-cs"/>
              </a:rPr>
              <a:t>. We will also be launching </a:t>
            </a:r>
            <a:r>
              <a:rPr lang="en-US" sz="1200" b="1" kern="1200" baseline="0" dirty="0">
                <a:solidFill>
                  <a:schemeClr val="tx1"/>
                </a:solidFill>
                <a:latin typeface="+mn-lt"/>
                <a:ea typeface="+mn-ea"/>
                <a:cs typeface="+mn-cs"/>
              </a:rPr>
              <a:t>revised Registrar training</a:t>
            </a:r>
            <a:r>
              <a:rPr lang="en-US" sz="1200" kern="1200" baseline="0" dirty="0">
                <a:solidFill>
                  <a:schemeClr val="tx1"/>
                </a:solidFill>
                <a:latin typeface="+mn-lt"/>
                <a:ea typeface="+mn-ea"/>
                <a:cs typeface="+mn-cs"/>
              </a:rPr>
              <a:t> and a </a:t>
            </a:r>
            <a:r>
              <a:rPr lang="en-US" sz="1200" b="1" kern="1200" baseline="0" dirty="0">
                <a:solidFill>
                  <a:schemeClr val="tx1"/>
                </a:solidFill>
                <a:latin typeface="+mn-lt"/>
                <a:ea typeface="+mn-ea"/>
                <a:cs typeface="+mn-cs"/>
              </a:rPr>
              <a:t>basic Cybersecurity course </a:t>
            </a:r>
            <a:r>
              <a:rPr lang="en-US" sz="1200" kern="1200" baseline="0" dirty="0">
                <a:solidFill>
                  <a:schemeClr val="tx1"/>
                </a:solidFill>
                <a:latin typeface="+mn-lt"/>
                <a:ea typeface="+mn-ea"/>
                <a:cs typeface="+mn-cs"/>
              </a:rPr>
              <a:t>by year end.</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14</a:t>
            </a:fld>
            <a:endParaRPr lang="en-US"/>
          </a:p>
        </p:txBody>
      </p:sp>
    </p:spTree>
    <p:extLst>
      <p:ext uri="{BB962C8B-B14F-4D97-AF65-F5344CB8AC3E}">
        <p14:creationId xmlns:p14="http://schemas.microsoft.com/office/powerpoint/2010/main" val="12902636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15</a:t>
            </a:fld>
            <a:endParaRPr lang="en-US"/>
          </a:p>
        </p:txBody>
      </p:sp>
    </p:spTree>
    <p:extLst>
      <p:ext uri="{BB962C8B-B14F-4D97-AF65-F5344CB8AC3E}">
        <p14:creationId xmlns:p14="http://schemas.microsoft.com/office/powerpoint/2010/main" val="34534816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E002FF9-4628-B146-9948-95257A430692}" type="slidenum">
              <a:rPr lang="en-US" smtClean="0"/>
              <a:t>16</a:t>
            </a:fld>
            <a:endParaRPr lang="en-US"/>
          </a:p>
        </p:txBody>
      </p:sp>
    </p:spTree>
    <p:extLst>
      <p:ext uri="{BB962C8B-B14F-4D97-AF65-F5344CB8AC3E}">
        <p14:creationId xmlns:p14="http://schemas.microsoft.com/office/powerpoint/2010/main" val="1629754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1027496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857161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notes: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rgbClr val="0A304B"/>
                </a:solidFill>
                <a:latin typeface="Arial" panose="020B0604020202020204" pitchFamily="34" charset="0"/>
                <a:cs typeface="Arial" panose="020B0604020202020204" pitchFamily="34" charset="0"/>
              </a:rPr>
              <a:t>Clearly define diversity in new materials (will use WS2 Diversity subgroup definition - </a:t>
            </a:r>
            <a:r>
              <a:rPr lang="en-US" dirty="0"/>
              <a:t>WS2 subgroup categories of diversity: </a:t>
            </a:r>
            <a:r>
              <a:rPr lang="en-US" sz="1200" dirty="0">
                <a:solidFill>
                  <a:srgbClr val="0A304B"/>
                </a:solidFill>
                <a:latin typeface="+mn-lt"/>
                <a:cs typeface="Arial"/>
              </a:rPr>
              <a:t>region, language, gender, age, disability, skills, stakeholder group</a:t>
            </a:r>
            <a:r>
              <a:rPr lang="en-US" dirty="0">
                <a:solidFill>
                  <a:srgbClr val="0A304B"/>
                </a:solidFill>
                <a:latin typeface="Arial" panose="020B0604020202020204" pitchFamily="34" charset="0"/>
                <a:cs typeface="Arial" panose="020B0604020202020204" pitchFamily="34" charset="0"/>
              </a:rPr>
              <a:t>)</a:t>
            </a:r>
          </a:p>
          <a:p>
            <a:pPr marL="285750" indent="-285750" eaLnBrk="1" hangingPunct="1">
              <a:buFont typeface="Arial" panose="020B0604020202020204" pitchFamily="34" charset="0"/>
              <a:buChar char="•"/>
            </a:pPr>
            <a:r>
              <a:rPr lang="en-US" dirty="0">
                <a:solidFill>
                  <a:srgbClr val="0A304B"/>
                </a:solidFill>
                <a:latin typeface="Arial" panose="020B0604020202020204" pitchFamily="34" charset="0"/>
                <a:cs typeface="Arial" panose="020B0604020202020204" pitchFamily="34" charset="0"/>
              </a:rPr>
              <a:t>Strongly encourage applicants from indigenous communities and diverse stakeholder groups</a:t>
            </a:r>
          </a:p>
          <a:p>
            <a:pPr marL="285750" indent="-285750" eaLnBrk="1" hangingPunct="1">
              <a:buFont typeface="Arial" panose="020B0604020202020204" pitchFamily="34" charset="0"/>
              <a:buChar char="•"/>
            </a:pPr>
            <a:r>
              <a:rPr lang="en-US" dirty="0">
                <a:solidFill>
                  <a:srgbClr val="0A304B"/>
                </a:solidFill>
                <a:latin typeface="Arial" panose="020B0604020202020204" pitchFamily="34" charset="0"/>
                <a:cs typeface="Arial" panose="020B0604020202020204" pitchFamily="34" charset="0"/>
              </a:rPr>
              <a:t>Offer “other” category for gender diversity</a:t>
            </a:r>
            <a:endParaRPr lang="id-ID" dirty="0">
              <a:solidFill>
                <a:srgbClr val="0A304B"/>
              </a:solidFill>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2687287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Courier New" panose="02070309020205020404" pitchFamily="49" charset="0"/>
              <a:buChar char="o"/>
            </a:pPr>
            <a:r>
              <a:rPr lang="en-US" dirty="0"/>
              <a:t>In addition: </a:t>
            </a:r>
          </a:p>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SOs/ACs committee revises new applicant criteria</a:t>
            </a:r>
          </a:p>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GSE and Policy staff to provide input on applicants </a:t>
            </a:r>
            <a:endParaRPr lang="id-ID" dirty="0">
              <a:solidFill>
                <a:schemeClr val="bg1"/>
              </a:solidFill>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Publish SOIs of selected fellows </a:t>
            </a:r>
          </a:p>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Invite those rejected from </a:t>
            </a:r>
            <a:r>
              <a:rPr lang="en-US" dirty="0" err="1">
                <a:solidFill>
                  <a:schemeClr val="bg1"/>
                </a:solidFill>
                <a:latin typeface="Arial" panose="020B0604020202020204" pitchFamily="34" charset="0"/>
                <a:cs typeface="Arial" panose="020B0604020202020204" pitchFamily="34" charset="0"/>
              </a:rPr>
              <a:t>NomCom</a:t>
            </a:r>
            <a:r>
              <a:rPr lang="en-US" dirty="0">
                <a:solidFill>
                  <a:schemeClr val="bg1"/>
                </a:solidFill>
                <a:latin typeface="Arial" panose="020B0604020202020204" pitchFamily="34" charset="0"/>
                <a:cs typeface="Arial" panose="020B0604020202020204" pitchFamily="34" charset="0"/>
              </a:rPr>
              <a:t> to apply  </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3718535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3292985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17600035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4098384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200150" lvl="2" indent="0"/>
            <a:endParaRPr lang="en-US" sz="1400" dirty="0">
              <a:solidFill>
                <a:srgbClr val="0A304B"/>
              </a:solidFill>
              <a:latin typeface="+mn-lt"/>
              <a:cs typeface="Arial"/>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1442160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a:t>Click to edit Master title style</a:t>
            </a:r>
            <a:endParaRPr lang="en-US" dirty="0"/>
          </a:p>
        </p:txBody>
      </p:sp>
      <p:sp>
        <p:nvSpPr>
          <p:cNvPr id="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a:t>
              </a:r>
              <a:r>
                <a:rPr lang="en-US" sz="1400" dirty="0" err="1">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FF02A38-9571-8943-B1EC-5DD787849B1C}" type="datetimeFigureOut">
              <a:rPr lang="en-US" smtClean="0"/>
              <a:t>10/16/18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3F4635-328A-4942-B933-9316327A6A92}" type="slidenum">
              <a:rPr lang="en-US" smtClean="0"/>
              <a:t>‹#›</a:t>
            </a:fld>
            <a:endParaRPr lang="en-US"/>
          </a:p>
        </p:txBody>
      </p:sp>
    </p:spTree>
    <p:extLst>
      <p:ext uri="{BB962C8B-B14F-4D97-AF65-F5344CB8AC3E}">
        <p14:creationId xmlns:p14="http://schemas.microsoft.com/office/powerpoint/2010/main" val="2265261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spTree>
    <p:extLst>
      <p:ext uri="{BB962C8B-B14F-4D97-AF65-F5344CB8AC3E}">
        <p14:creationId xmlns:p14="http://schemas.microsoft.com/office/powerpoint/2010/main" val="1811496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Click icon to add picture</a:t>
            </a:r>
            <a:endParaRPr lang="en-US" dirty="0"/>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Click icon to add picture</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theme" Target="../theme/them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2"/>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 id="2147483757" r:id="rId49"/>
    <p:sldLayoutId id="2147483758" r:id="rId50"/>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xml"/><Relationship Id="rId1" Type="http://schemas.openxmlformats.org/officeDocument/2006/relationships/slideLayout" Target="../slideLayouts/slideLayout49.xml"/><Relationship Id="rId4" Type="http://schemas.openxmlformats.org/officeDocument/2006/relationships/image" Target="../media/image2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s://www.flickr.com/photos/icann" TargetMode="External"/><Relationship Id="rId21" Type="http://schemas.openxmlformats.org/officeDocument/2006/relationships/hyperlink" Target="https://www.instagram.com/icannorg" TargetMode="External"/><Relationship Id="rId7" Type="http://schemas.openxmlformats.org/officeDocument/2006/relationships/hyperlink" Target="linkedin.com/company/icann" TargetMode="External"/><Relationship Id="rId12" Type="http://schemas.openxmlformats.org/officeDocument/2006/relationships/hyperlink" Target="https://www.facebook.com/icannorg" TargetMode="External"/><Relationship Id="rId17" Type="http://schemas.openxmlformats.org/officeDocument/2006/relationships/hyperlink" Target="https://www.youtube.com/user/ICANNnews" TargetMode="External"/><Relationship Id="rId2" Type="http://schemas.openxmlformats.org/officeDocument/2006/relationships/notesSlide" Target="../notesSlides/notesSlide10.xml"/><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Layout" Target="../slideLayouts/slideLayout50.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www.twitter.com/icann" TargetMode="External"/><Relationship Id="rId14" Type="http://schemas.openxmlformats.org/officeDocument/2006/relationships/image" Target="../media/image23.png"/><Relationship Id="rId22" Type="http://schemas.openxmlformats.org/officeDocument/2006/relationships/image" Target="../media/image35.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38.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s://www.flickr.com/photos/icann" TargetMode="External"/><Relationship Id="rId21" Type="http://schemas.openxmlformats.org/officeDocument/2006/relationships/hyperlink" Target="https://www.instagram.com/icannorg" TargetMode="External"/><Relationship Id="rId7" Type="http://schemas.openxmlformats.org/officeDocument/2006/relationships/hyperlink" Target="linkedin.com/company/icann" TargetMode="External"/><Relationship Id="rId12" Type="http://schemas.openxmlformats.org/officeDocument/2006/relationships/hyperlink" Target="https://www.facebook.com/icannorg" TargetMode="External"/><Relationship Id="rId17" Type="http://schemas.openxmlformats.org/officeDocument/2006/relationships/hyperlink" Target="https://www.youtube.com/user/ICANNnews" TargetMode="External"/><Relationship Id="rId2" Type="http://schemas.openxmlformats.org/officeDocument/2006/relationships/notesSlide" Target="../notesSlides/notesSlide14.xml"/><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Layout" Target="../slideLayouts/slideLayout50.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www.twitter.com/icann" TargetMode="External"/><Relationship Id="rId14" Type="http://schemas.openxmlformats.org/officeDocument/2006/relationships/image" Target="../media/image23.png"/><Relationship Id="rId22" Type="http://schemas.openxmlformats.org/officeDocument/2006/relationships/image" Target="../media/image35.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emf"/></Relationships>
</file>

<file path=ppt/slides/_rels/slide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60849" y="-11151"/>
            <a:ext cx="4615292" cy="2754000"/>
          </a:xfrm>
          <a:prstGeom prst="rect">
            <a:avLst/>
          </a:prstGeom>
        </p:spPr>
      </p:pic>
      <p:sp>
        <p:nvSpPr>
          <p:cNvPr id="2" name="Rectangle 1">
            <a:extLst>
              <a:ext uri="{FF2B5EF4-FFF2-40B4-BE49-F238E27FC236}">
                <a16:creationId xmlns:a16="http://schemas.microsoft.com/office/drawing/2014/main" id="{6C8742B0-0E05-BD49-B74E-246275F5269A}"/>
              </a:ext>
            </a:extLst>
          </p:cNvPr>
          <p:cNvSpPr/>
          <p:nvPr/>
        </p:nvSpPr>
        <p:spPr>
          <a:xfrm>
            <a:off x="412750" y="318676"/>
            <a:ext cx="4572000" cy="1200329"/>
          </a:xfrm>
          <a:prstGeom prst="rect">
            <a:avLst/>
          </a:prstGeom>
        </p:spPr>
        <p:txBody>
          <a:bodyPr>
            <a:spAutoFit/>
          </a:bodyPr>
          <a:lstStyle/>
          <a:p>
            <a:r>
              <a:rPr lang="en-US" sz="3600" b="1" dirty="0">
                <a:solidFill>
                  <a:srgbClr val="1768B1">
                    <a:lumMod val="50000"/>
                  </a:srgbClr>
                </a:solidFill>
                <a:ea typeface="+mj-ea"/>
                <a:cs typeface="Arial"/>
              </a:rPr>
              <a:t>Fellowship Program </a:t>
            </a:r>
          </a:p>
          <a:p>
            <a:r>
              <a:rPr lang="en-US" sz="3600" b="1" dirty="0">
                <a:solidFill>
                  <a:srgbClr val="1768B1">
                    <a:lumMod val="50000"/>
                  </a:srgbClr>
                </a:solidFill>
                <a:ea typeface="+mj-ea"/>
                <a:cs typeface="Arial"/>
              </a:rPr>
              <a:t>Update</a:t>
            </a:r>
            <a:endParaRPr lang="en-US" dirty="0"/>
          </a:p>
        </p:txBody>
      </p:sp>
    </p:spTree>
    <p:extLst>
      <p:ext uri="{BB962C8B-B14F-4D97-AF65-F5344CB8AC3E}">
        <p14:creationId xmlns:p14="http://schemas.microsoft.com/office/powerpoint/2010/main" val="13845908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388096" cy="450663"/>
          </a:xfrm>
        </p:spPr>
        <p:txBody>
          <a:bodyPr/>
          <a:lstStyle/>
          <a:p>
            <a:r>
              <a:rPr lang="en-US" dirty="0"/>
              <a:t>New Program Metrics</a:t>
            </a:r>
          </a:p>
        </p:txBody>
      </p:sp>
      <p:grpSp>
        <p:nvGrpSpPr>
          <p:cNvPr id="6" name="Group 5"/>
          <p:cNvGrpSpPr/>
          <p:nvPr/>
        </p:nvGrpSpPr>
        <p:grpSpPr>
          <a:xfrm>
            <a:off x="426075" y="1960087"/>
            <a:ext cx="7228674" cy="959614"/>
            <a:chOff x="366700" y="1085282"/>
            <a:chExt cx="7228674" cy="959614"/>
          </a:xfrm>
        </p:grpSpPr>
        <p:grpSp>
          <p:nvGrpSpPr>
            <p:cNvPr id="5" name="Group 4"/>
            <p:cNvGrpSpPr/>
            <p:nvPr/>
          </p:nvGrpSpPr>
          <p:grpSpPr>
            <a:xfrm>
              <a:off x="1772540" y="1085282"/>
              <a:ext cx="5822834" cy="959614"/>
              <a:chOff x="3238329" y="1121135"/>
              <a:chExt cx="6633702" cy="959614"/>
            </a:xfrm>
          </p:grpSpPr>
          <p:sp>
            <p:nvSpPr>
              <p:cNvPr id="33" name="TextBox 32"/>
              <p:cNvSpPr txBox="1"/>
              <p:nvPr/>
            </p:nvSpPr>
            <p:spPr>
              <a:xfrm>
                <a:off x="3238331" y="1121135"/>
                <a:ext cx="2697370" cy="424732"/>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2400" b="1" dirty="0">
                    <a:solidFill>
                      <a:schemeClr val="accent5"/>
                    </a:solidFill>
                    <a:ea typeface="Segoe UI" panose="020B0502040204020203" pitchFamily="34" charset="0"/>
                    <a:cs typeface="Arial"/>
                  </a:rPr>
                  <a:t>Applications</a:t>
                </a:r>
              </a:p>
            </p:txBody>
          </p:sp>
          <p:sp>
            <p:nvSpPr>
              <p:cNvPr id="34" name="TextBox 33"/>
              <p:cNvSpPr txBox="1">
                <a:spLocks noChangeArrowheads="1"/>
              </p:cNvSpPr>
              <p:nvPr/>
            </p:nvSpPr>
            <p:spPr bwMode="auto">
              <a:xfrm>
                <a:off x="3238329" y="1495974"/>
                <a:ext cx="6633702"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285750" indent="-285750" eaLnBrk="1" hangingPunct="1">
                  <a:buFont typeface="Arial" panose="020B0604020202020204" pitchFamily="34" charset="0"/>
                  <a:buChar char="•"/>
                </a:pPr>
                <a:r>
                  <a:rPr lang="en-US" sz="1600" dirty="0">
                    <a:solidFill>
                      <a:srgbClr val="0A304B"/>
                    </a:solidFill>
                    <a:latin typeface="+mn-lt"/>
                    <a:cs typeface="Arial"/>
                  </a:rPr>
                  <a:t># applications by region and fellows selected by region</a:t>
                </a:r>
              </a:p>
              <a:p>
                <a:pPr marL="285750" indent="-285750" eaLnBrk="1" hangingPunct="1">
                  <a:buFont typeface="Arial" panose="020B0604020202020204" pitchFamily="34" charset="0"/>
                  <a:buChar char="•"/>
                </a:pPr>
                <a:r>
                  <a:rPr lang="en-US" sz="1600" dirty="0">
                    <a:solidFill>
                      <a:srgbClr val="0A304B"/>
                    </a:solidFill>
                    <a:latin typeface="+mn-lt"/>
                    <a:cs typeface="Arial"/>
                  </a:rPr>
                  <a:t># applications by sector and fellows selected by sector</a:t>
                </a:r>
                <a:endParaRPr lang="id-ID" sz="1600" dirty="0">
                  <a:solidFill>
                    <a:srgbClr val="0A304B"/>
                  </a:solidFill>
                  <a:latin typeface="+mn-lt"/>
                  <a:cs typeface="Arial"/>
                </a:endParaRPr>
              </a:p>
            </p:txBody>
          </p:sp>
        </p:grpSp>
        <p:sp>
          <p:nvSpPr>
            <p:cNvPr id="50" name="Chevron 49"/>
            <p:cNvSpPr/>
            <p:nvPr/>
          </p:nvSpPr>
          <p:spPr>
            <a:xfrm>
              <a:off x="366700" y="1267488"/>
              <a:ext cx="1268168" cy="661499"/>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endParaRPr lang="en-US" sz="2300" dirty="0">
                <a:solidFill>
                  <a:prstClr val="white"/>
                </a:solidFill>
                <a:cs typeface="Arial"/>
              </a:endParaRPr>
            </a:p>
          </p:txBody>
        </p:sp>
      </p:grpSp>
      <p:grpSp>
        <p:nvGrpSpPr>
          <p:cNvPr id="10" name="Group 9"/>
          <p:cNvGrpSpPr/>
          <p:nvPr/>
        </p:nvGrpSpPr>
        <p:grpSpPr>
          <a:xfrm>
            <a:off x="424105" y="3308666"/>
            <a:ext cx="7363994" cy="1501811"/>
            <a:chOff x="364730" y="2687859"/>
            <a:chExt cx="7363994" cy="1501811"/>
          </a:xfrm>
        </p:grpSpPr>
        <p:sp>
          <p:nvSpPr>
            <p:cNvPr id="51" name="Chevron 50"/>
            <p:cNvSpPr/>
            <p:nvPr/>
          </p:nvSpPr>
          <p:spPr>
            <a:xfrm>
              <a:off x="364730" y="2883730"/>
              <a:ext cx="1268168" cy="661499"/>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endParaRPr lang="en-US" sz="2300" dirty="0">
                <a:solidFill>
                  <a:prstClr val="white"/>
                </a:solidFill>
                <a:cs typeface="Arial"/>
              </a:endParaRPr>
            </a:p>
          </p:txBody>
        </p:sp>
        <p:grpSp>
          <p:nvGrpSpPr>
            <p:cNvPr id="54" name="Group 53"/>
            <p:cNvGrpSpPr/>
            <p:nvPr/>
          </p:nvGrpSpPr>
          <p:grpSpPr>
            <a:xfrm>
              <a:off x="1772540" y="2687859"/>
              <a:ext cx="5956184" cy="1501811"/>
              <a:chOff x="3238329" y="1121134"/>
              <a:chExt cx="6785622" cy="1501811"/>
            </a:xfrm>
          </p:grpSpPr>
          <p:sp>
            <p:nvSpPr>
              <p:cNvPr id="55" name="TextBox 54"/>
              <p:cNvSpPr txBox="1"/>
              <p:nvPr/>
            </p:nvSpPr>
            <p:spPr>
              <a:xfrm>
                <a:off x="3238331" y="1121134"/>
                <a:ext cx="5663424" cy="424732"/>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2400" b="1" dirty="0">
                    <a:solidFill>
                      <a:schemeClr val="accent3"/>
                    </a:solidFill>
                    <a:ea typeface="Segoe UI" panose="020B0502040204020203" pitchFamily="34" charset="0"/>
                    <a:cs typeface="Arial"/>
                  </a:rPr>
                  <a:t>Policy Development Participation</a:t>
                </a:r>
              </a:p>
            </p:txBody>
          </p:sp>
          <p:sp>
            <p:nvSpPr>
              <p:cNvPr id="56" name="TextBox 55"/>
              <p:cNvSpPr txBox="1">
                <a:spLocks noChangeArrowheads="1"/>
              </p:cNvSpPr>
              <p:nvPr/>
            </p:nvSpPr>
            <p:spPr bwMode="auto">
              <a:xfrm>
                <a:off x="3238329" y="1545727"/>
                <a:ext cx="6785622" cy="1077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285750" indent="-285750" eaLnBrk="1" hangingPunct="1">
                  <a:buFont typeface="Arial" panose="020B0604020202020204" pitchFamily="34" charset="0"/>
                  <a:buChar char="•"/>
                </a:pPr>
                <a:r>
                  <a:rPr lang="en-US" sz="1600" dirty="0">
                    <a:solidFill>
                      <a:srgbClr val="0A304B"/>
                    </a:solidFill>
                    <a:latin typeface="+mn-lt"/>
                    <a:cs typeface="Arial"/>
                  </a:rPr>
                  <a:t># pen holders on policy reports and documents</a:t>
                </a:r>
              </a:p>
              <a:p>
                <a:pPr marL="285750" indent="-285750" eaLnBrk="1" hangingPunct="1">
                  <a:buFont typeface="Arial" panose="020B0604020202020204" pitchFamily="34" charset="0"/>
                  <a:buChar char="•"/>
                </a:pPr>
                <a:r>
                  <a:rPr lang="en-US" sz="1600" dirty="0">
                    <a:solidFill>
                      <a:srgbClr val="0A304B"/>
                    </a:solidFill>
                    <a:latin typeface="+mn-lt"/>
                    <a:cs typeface="Arial"/>
                  </a:rPr>
                  <a:t># mailing list contributions</a:t>
                </a:r>
              </a:p>
              <a:p>
                <a:pPr marL="285750" indent="-285750" eaLnBrk="1" hangingPunct="1">
                  <a:buFont typeface="Arial" panose="020B0604020202020204" pitchFamily="34" charset="0"/>
                  <a:buChar char="•"/>
                </a:pPr>
                <a:r>
                  <a:rPr lang="en-US" sz="1600" dirty="0">
                    <a:solidFill>
                      <a:srgbClr val="0A304B"/>
                    </a:solidFill>
                    <a:latin typeface="+mn-lt"/>
                    <a:cs typeface="Arial"/>
                  </a:rPr>
                  <a:t># public comment contributors</a:t>
                </a:r>
              </a:p>
              <a:p>
                <a:pPr marL="285750" indent="-285750" eaLnBrk="1" hangingPunct="1">
                  <a:buFont typeface="Arial" panose="020B0604020202020204" pitchFamily="34" charset="0"/>
                  <a:buChar char="•"/>
                </a:pPr>
                <a:r>
                  <a:rPr lang="en-US" sz="1600" dirty="0">
                    <a:solidFill>
                      <a:srgbClr val="0A304B"/>
                    </a:solidFill>
                    <a:latin typeface="+mn-lt"/>
                    <a:cs typeface="Arial"/>
                  </a:rPr>
                  <a:t># leadership positions</a:t>
                </a:r>
                <a:endParaRPr lang="id-ID" sz="1600" dirty="0">
                  <a:solidFill>
                    <a:srgbClr val="0A304B"/>
                  </a:solidFill>
                  <a:latin typeface="+mn-lt"/>
                  <a:cs typeface="Arial"/>
                </a:endParaRPr>
              </a:p>
            </p:txBody>
          </p:sp>
        </p:grpSp>
      </p:grpSp>
      <p:grpSp>
        <p:nvGrpSpPr>
          <p:cNvPr id="11" name="Group 10"/>
          <p:cNvGrpSpPr/>
          <p:nvPr/>
        </p:nvGrpSpPr>
        <p:grpSpPr>
          <a:xfrm>
            <a:off x="424105" y="5069980"/>
            <a:ext cx="7064770" cy="1078963"/>
            <a:chOff x="364730" y="4265247"/>
            <a:chExt cx="7064770" cy="1078963"/>
          </a:xfrm>
        </p:grpSpPr>
        <p:sp>
          <p:nvSpPr>
            <p:cNvPr id="52" name="Chevron 51"/>
            <p:cNvSpPr/>
            <p:nvPr/>
          </p:nvSpPr>
          <p:spPr>
            <a:xfrm>
              <a:off x="364730" y="4453163"/>
              <a:ext cx="1268168" cy="661499"/>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endParaRPr lang="en-US" sz="2300" dirty="0">
                <a:solidFill>
                  <a:prstClr val="white"/>
                </a:solidFill>
                <a:cs typeface="Arial"/>
              </a:endParaRPr>
            </a:p>
          </p:txBody>
        </p:sp>
        <p:grpSp>
          <p:nvGrpSpPr>
            <p:cNvPr id="57" name="Group 56"/>
            <p:cNvGrpSpPr/>
            <p:nvPr/>
          </p:nvGrpSpPr>
          <p:grpSpPr>
            <a:xfrm>
              <a:off x="1772540" y="4265247"/>
              <a:ext cx="5656960" cy="1078963"/>
              <a:chOff x="3238329" y="1121134"/>
              <a:chExt cx="6444728" cy="1078963"/>
            </a:xfrm>
          </p:grpSpPr>
          <p:sp>
            <p:nvSpPr>
              <p:cNvPr id="58" name="TextBox 57"/>
              <p:cNvSpPr txBox="1"/>
              <p:nvPr/>
            </p:nvSpPr>
            <p:spPr>
              <a:xfrm>
                <a:off x="3238329" y="1121134"/>
                <a:ext cx="6444728" cy="424732"/>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2400" b="1" dirty="0">
                    <a:solidFill>
                      <a:schemeClr val="accent4"/>
                    </a:solidFill>
                    <a:ea typeface="Segoe UI" panose="020B0502040204020203" pitchFamily="34" charset="0"/>
                    <a:cs typeface="Arial"/>
                  </a:rPr>
                  <a:t>Regional Engagement and Outreach</a:t>
                </a:r>
              </a:p>
            </p:txBody>
          </p:sp>
          <p:sp>
            <p:nvSpPr>
              <p:cNvPr id="59" name="TextBox 58"/>
              <p:cNvSpPr txBox="1">
                <a:spLocks noChangeArrowheads="1"/>
              </p:cNvSpPr>
              <p:nvPr/>
            </p:nvSpPr>
            <p:spPr bwMode="auto">
              <a:xfrm>
                <a:off x="3238329" y="1615322"/>
                <a:ext cx="509280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285750" indent="-285750" eaLnBrk="1" hangingPunct="1">
                  <a:buFont typeface="Arial" panose="020B0604020202020204" pitchFamily="34" charset="0"/>
                  <a:buChar char="•"/>
                </a:pPr>
                <a:r>
                  <a:rPr lang="en-US" sz="1600" dirty="0">
                    <a:solidFill>
                      <a:srgbClr val="0A304B"/>
                    </a:solidFill>
                    <a:latin typeface="+mn-lt"/>
                    <a:cs typeface="Arial"/>
                  </a:rPr>
                  <a:t># regional events attended</a:t>
                </a:r>
              </a:p>
              <a:p>
                <a:pPr marL="285750" indent="-285750" eaLnBrk="1" hangingPunct="1">
                  <a:buFont typeface="Arial" panose="020B0604020202020204" pitchFamily="34" charset="0"/>
                  <a:buChar char="•"/>
                </a:pPr>
                <a:r>
                  <a:rPr lang="en-US" sz="1600" dirty="0">
                    <a:solidFill>
                      <a:srgbClr val="0A304B"/>
                    </a:solidFill>
                    <a:latin typeface="+mn-lt"/>
                    <a:cs typeface="Arial"/>
                  </a:rPr>
                  <a:t># regional events organized</a:t>
                </a:r>
                <a:endParaRPr lang="id-ID" sz="1600" dirty="0">
                  <a:solidFill>
                    <a:srgbClr val="0A304B"/>
                  </a:solidFill>
                  <a:latin typeface="+mn-lt"/>
                  <a:cs typeface="Arial"/>
                </a:endParaRPr>
              </a:p>
            </p:txBody>
          </p:sp>
        </p:grpSp>
      </p:grpSp>
      <p:sp>
        <p:nvSpPr>
          <p:cNvPr id="3" name="TextBox 2">
            <a:extLst>
              <a:ext uri="{FF2B5EF4-FFF2-40B4-BE49-F238E27FC236}">
                <a16:creationId xmlns:a16="http://schemas.microsoft.com/office/drawing/2014/main" id="{A0D1825C-6EA1-6643-B9CE-174C26B69E01}"/>
              </a:ext>
            </a:extLst>
          </p:cNvPr>
          <p:cNvSpPr txBox="1"/>
          <p:nvPr/>
        </p:nvSpPr>
        <p:spPr>
          <a:xfrm>
            <a:off x="424105" y="883008"/>
            <a:ext cx="8092834" cy="492443"/>
          </a:xfrm>
          <a:prstGeom prst="rect">
            <a:avLst/>
          </a:prstGeom>
          <a:noFill/>
        </p:spPr>
        <p:txBody>
          <a:bodyPr wrap="square" lIns="0" tIns="0" rIns="0" bIns="0" rtlCol="0">
            <a:spAutoFit/>
          </a:bodyPr>
          <a:lstStyle/>
          <a:p>
            <a:pPr algn="ctr"/>
            <a:r>
              <a:rPr lang="en-US" sz="1600" i="1" dirty="0">
                <a:solidFill>
                  <a:srgbClr val="0A304B"/>
                </a:solidFill>
                <a:ea typeface="ＭＳ Ｐゴシック" charset="0"/>
                <a:cs typeface="Arial"/>
              </a:rPr>
              <a:t>Metrics will be self-reported by fellows at the application stage, with links and attachments where possible (and explanations where not possible due to sensitive nature of info) </a:t>
            </a:r>
          </a:p>
        </p:txBody>
      </p:sp>
    </p:spTree>
    <p:extLst>
      <p:ext uri="{BB962C8B-B14F-4D97-AF65-F5344CB8AC3E}">
        <p14:creationId xmlns:p14="http://schemas.microsoft.com/office/powerpoint/2010/main" val="2013312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a:t>Engage with ICANN</a:t>
            </a:r>
            <a:endParaRPr lang="en-US" dirty="0"/>
          </a:p>
        </p:txBody>
      </p:sp>
      <p:sp>
        <p:nvSpPr>
          <p:cNvPr id="5" name="Text Placeholder 32"/>
          <p:cNvSpPr txBox="1">
            <a:spLocks/>
          </p:cNvSpPr>
          <p:nvPr/>
        </p:nvSpPr>
        <p:spPr bwMode="auto">
          <a:xfrm>
            <a:off x="2543489" y="1552703"/>
            <a:ext cx="6600509" cy="329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ormAutofit/>
          </a:bodyPr>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6" name="Text Placeholder 33"/>
          <p:cNvSpPr txBox="1">
            <a:spLocks/>
          </p:cNvSpPr>
          <p:nvPr/>
        </p:nvSpPr>
        <p:spPr bwMode="auto">
          <a:xfrm>
            <a:off x="2543489" y="1049144"/>
            <a:ext cx="5230690" cy="325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ormAutofit fontScale="92500" lnSpcReduction="10000"/>
          </a:bodyPr>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28" name="Text Placeholder 29"/>
          <p:cNvSpPr txBox="1">
            <a:spLocks/>
          </p:cNvSpPr>
          <p:nvPr/>
        </p:nvSpPr>
        <p:spPr>
          <a:xfrm>
            <a:off x="2543489" y="1865312"/>
            <a:ext cx="5973449" cy="346541"/>
          </a:xfrm>
          <a:prstGeom prst="rect">
            <a:avLst/>
          </a:prstGeom>
        </p:spPr>
        <p:txBody>
          <a:bodyPr lIns="0" tIns="0" rIns="0" bIns="0">
            <a:normAutofit/>
          </a:bodyPr>
          <a:lstStyle>
            <a:lvl1pPr marL="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1pPr>
            <a:lvl2pPr marL="4572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2pPr>
            <a:lvl3pPr marL="9144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3pPr>
            <a:lvl4pPr marL="13716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4pPr>
            <a:lvl5pPr marL="1828800" indent="0" algn="l" defTabSz="457200" rtl="0" eaLnBrk="1" latinLnBrk="0" hangingPunct="1">
              <a:spcBef>
                <a:spcPct val="20000"/>
              </a:spcBef>
              <a:buFontTx/>
              <a:buNone/>
              <a:defRPr lang="en-US" sz="2000" kern="1200" dirty="0">
                <a:solidFill>
                  <a:schemeClr val="bg1"/>
                </a:solidFill>
                <a:latin typeface="+mn-lt"/>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Email: </a:t>
            </a:r>
            <a:r>
              <a:rPr lang="en-US" b="1" dirty="0" err="1"/>
              <a:t>fellowshipconsultation@icann.org</a:t>
            </a:r>
            <a:endParaRPr lang="en-US" b="1" dirty="0"/>
          </a:p>
        </p:txBody>
      </p:sp>
      <p:grpSp>
        <p:nvGrpSpPr>
          <p:cNvPr id="2" name="Group 1"/>
          <p:cNvGrpSpPr/>
          <p:nvPr/>
        </p:nvGrpSpPr>
        <p:grpSpPr>
          <a:xfrm>
            <a:off x="2543489" y="3169143"/>
            <a:ext cx="6809361" cy="2600048"/>
            <a:chOff x="2543489" y="3169143"/>
            <a:chExt cx="6809361" cy="2600048"/>
          </a:xfrm>
        </p:grpSpPr>
        <p:grpSp>
          <p:nvGrpSpPr>
            <p:cNvPr id="29" name="Group 28"/>
            <p:cNvGrpSpPr/>
            <p:nvPr/>
          </p:nvGrpSpPr>
          <p:grpSpPr>
            <a:xfrm>
              <a:off x="2543489" y="5403431"/>
              <a:ext cx="3416667" cy="365760"/>
              <a:chOff x="5325979" y="4715893"/>
              <a:chExt cx="3416667" cy="365760"/>
            </a:xfrm>
          </p:grpSpPr>
          <p:sp>
            <p:nvSpPr>
              <p:cNvPr id="30"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31" name="Picture 30"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2" name="Group 31"/>
            <p:cNvGrpSpPr/>
            <p:nvPr/>
          </p:nvGrpSpPr>
          <p:grpSpPr>
            <a:xfrm>
              <a:off x="5716248" y="3169143"/>
              <a:ext cx="3636602" cy="365760"/>
              <a:chOff x="1235726" y="5571713"/>
              <a:chExt cx="3636602" cy="365760"/>
            </a:xfrm>
          </p:grpSpPr>
          <p:sp>
            <p:nvSpPr>
              <p:cNvPr id="33"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34" name="Picture 33"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5" name="Group 34"/>
            <p:cNvGrpSpPr/>
            <p:nvPr/>
          </p:nvGrpSpPr>
          <p:grpSpPr>
            <a:xfrm>
              <a:off x="2543489" y="3169143"/>
              <a:ext cx="2809587" cy="365760"/>
              <a:chOff x="1235726" y="3073176"/>
              <a:chExt cx="2809587" cy="365760"/>
            </a:xfrm>
          </p:grpSpPr>
          <p:sp>
            <p:nvSpPr>
              <p:cNvPr id="36"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37" name="Picture 36"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38" name="Group 37"/>
            <p:cNvGrpSpPr/>
            <p:nvPr/>
          </p:nvGrpSpPr>
          <p:grpSpPr>
            <a:xfrm>
              <a:off x="2543489" y="3913906"/>
              <a:ext cx="3730320" cy="365760"/>
              <a:chOff x="1235727" y="3892739"/>
              <a:chExt cx="3730320" cy="365760"/>
            </a:xfrm>
          </p:grpSpPr>
          <p:sp>
            <p:nvSpPr>
              <p:cNvPr id="39"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40" name="Picture 39"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1" name="Group 40"/>
            <p:cNvGrpSpPr/>
            <p:nvPr/>
          </p:nvGrpSpPr>
          <p:grpSpPr>
            <a:xfrm>
              <a:off x="2543489" y="4658669"/>
              <a:ext cx="3636602" cy="365760"/>
              <a:chOff x="1235726" y="4721075"/>
              <a:chExt cx="3636602" cy="365760"/>
            </a:xfrm>
          </p:grpSpPr>
          <p:pic>
            <p:nvPicPr>
              <p:cNvPr id="42" name="Picture 41"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3"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44" name="Group 43"/>
            <p:cNvGrpSpPr/>
            <p:nvPr/>
          </p:nvGrpSpPr>
          <p:grpSpPr>
            <a:xfrm>
              <a:off x="5716248" y="4658669"/>
              <a:ext cx="2586167" cy="365760"/>
              <a:chOff x="5325979" y="3073176"/>
              <a:chExt cx="2586167" cy="365760"/>
            </a:xfrm>
          </p:grpSpPr>
          <p:sp>
            <p:nvSpPr>
              <p:cNvPr id="45"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46" name="Picture 45"/>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47" name="Group 46"/>
            <p:cNvGrpSpPr/>
            <p:nvPr/>
          </p:nvGrpSpPr>
          <p:grpSpPr>
            <a:xfrm>
              <a:off x="5716248" y="3913906"/>
              <a:ext cx="3416667" cy="365760"/>
              <a:chOff x="5325979" y="5571713"/>
              <a:chExt cx="3416667" cy="365760"/>
            </a:xfrm>
          </p:grpSpPr>
          <p:sp>
            <p:nvSpPr>
              <p:cNvPr id="48"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49" name="Picture 48"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grpSp>
          <p:nvGrpSpPr>
            <p:cNvPr id="50" name="Group 49"/>
            <p:cNvGrpSpPr/>
            <p:nvPr/>
          </p:nvGrpSpPr>
          <p:grpSpPr>
            <a:xfrm>
              <a:off x="5716248" y="5403431"/>
              <a:ext cx="3416667" cy="358717"/>
              <a:chOff x="6434703" y="4228306"/>
              <a:chExt cx="3416667" cy="358717"/>
            </a:xfrm>
          </p:grpSpPr>
          <p:sp>
            <p:nvSpPr>
              <p:cNvPr id="51" name="Text Placeholder 32"/>
              <p:cNvSpPr txBox="1">
                <a:spLocks/>
              </p:cNvSpPr>
              <p:nvPr/>
            </p:nvSpPr>
            <p:spPr>
              <a:xfrm>
                <a:off x="6902063" y="4247298"/>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1"/>
                  </a:rPr>
                  <a:t>instagram.com/icannorg</a:t>
                </a:r>
                <a:endParaRPr lang="en-US" sz="1400" dirty="0">
                  <a:solidFill>
                    <a:srgbClr val="0A304B"/>
                  </a:solidFill>
                  <a:latin typeface="+mn-lt"/>
                  <a:ea typeface="Segoe UI" panose="020B0502040204020203" pitchFamily="34" charset="0"/>
                  <a:cs typeface="Arial"/>
                </a:endParaRPr>
              </a:p>
            </p:txBody>
          </p:sp>
          <p:pic>
            <p:nvPicPr>
              <p:cNvPr id="52" name="Picture 51"/>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6434703" y="4228306"/>
                <a:ext cx="358717" cy="358717"/>
              </a:xfrm>
              <a:prstGeom prst="rect">
                <a:avLst/>
              </a:prstGeom>
            </p:spPr>
          </p:pic>
        </p:grpSp>
      </p:grpSp>
    </p:spTree>
    <p:extLst>
      <p:ext uri="{BB962C8B-B14F-4D97-AF65-F5344CB8AC3E}">
        <p14:creationId xmlns:p14="http://schemas.microsoft.com/office/powerpoint/2010/main" val="1958277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ICANN Learn</a:t>
            </a:r>
          </a:p>
        </p:txBody>
      </p:sp>
      <p:sp>
        <p:nvSpPr>
          <p:cNvPr id="3" name="Text Placeholder 2"/>
          <p:cNvSpPr>
            <a:spLocks noGrp="1"/>
          </p:cNvSpPr>
          <p:nvPr>
            <p:ph type="body" sz="quarter" idx="10"/>
          </p:nvPr>
        </p:nvSpPr>
        <p:spPr/>
        <p:txBody>
          <a:bodyPr>
            <a:normAutofit fontScale="92500" lnSpcReduction="10000"/>
          </a:bodyPr>
          <a:lstStyle/>
          <a:p>
            <a:r>
              <a:rPr lang="en-US" dirty="0"/>
              <a:t>Betsy Andrews</a:t>
            </a:r>
          </a:p>
          <a:p>
            <a:endParaRPr lang="en-US" dirty="0"/>
          </a:p>
          <a:p>
            <a:r>
              <a:rPr lang="en-US" dirty="0"/>
              <a:t>October 2018</a:t>
            </a:r>
          </a:p>
          <a:p>
            <a:endParaRPr lang="en-US" dirty="0"/>
          </a:p>
        </p:txBody>
      </p:sp>
      <p:sp>
        <p:nvSpPr>
          <p:cNvPr id="6" name="Text Placeholder 5"/>
          <p:cNvSpPr>
            <a:spLocks noGrp="1"/>
          </p:cNvSpPr>
          <p:nvPr>
            <p:ph type="body" sz="quarter" idx="13"/>
          </p:nvPr>
        </p:nvSpPr>
        <p:spPr>
          <a:xfrm>
            <a:off x="2070848" y="3652549"/>
            <a:ext cx="5922778" cy="716808"/>
          </a:xfrm>
        </p:spPr>
        <p:txBody>
          <a:bodyPr>
            <a:normAutofit/>
          </a:bodyPr>
          <a:lstStyle/>
          <a:p>
            <a:r>
              <a:rPr lang="en-US" dirty="0"/>
              <a:t>Update</a:t>
            </a:r>
          </a:p>
        </p:txBody>
      </p:sp>
    </p:spTree>
    <p:extLst>
      <p:ext uri="{BB962C8B-B14F-4D97-AF65-F5344CB8AC3E}">
        <p14:creationId xmlns:p14="http://schemas.microsoft.com/office/powerpoint/2010/main" val="4190836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601FECCE-BD7B-4545-AA1F-BC58BECFBCA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5629" b="5629"/>
          <a:stretch>
            <a:fillRect/>
          </a:stretch>
        </p:blipFill>
        <p:spPr/>
      </p:pic>
      <p:sp>
        <p:nvSpPr>
          <p:cNvPr id="11" name="Title 10"/>
          <p:cNvSpPr>
            <a:spLocks noGrp="1"/>
          </p:cNvSpPr>
          <p:nvPr>
            <p:ph type="title"/>
          </p:nvPr>
        </p:nvSpPr>
        <p:spPr/>
        <p:txBody>
          <a:bodyPr>
            <a:normAutofit fontScale="90000"/>
          </a:bodyPr>
          <a:lstStyle/>
          <a:p>
            <a:r>
              <a:rPr lang="en-US" dirty="0"/>
              <a:t>ICANN Learn new secure sign on</a:t>
            </a:r>
          </a:p>
        </p:txBody>
      </p:sp>
    </p:spTree>
    <p:extLst>
      <p:ext uri="{BB962C8B-B14F-4D97-AF65-F5344CB8AC3E}">
        <p14:creationId xmlns:p14="http://schemas.microsoft.com/office/powerpoint/2010/main" val="9642119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53777E0C-A9A6-914E-9B51-F16FDF88377F}"/>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528" b="528"/>
          <a:stretch>
            <a:fillRect/>
          </a:stretch>
        </p:blipFill>
        <p:spPr/>
      </p:pic>
      <p:sp>
        <p:nvSpPr>
          <p:cNvPr id="6" name="Title 5"/>
          <p:cNvSpPr>
            <a:spLocks noGrp="1"/>
          </p:cNvSpPr>
          <p:nvPr>
            <p:ph type="title"/>
          </p:nvPr>
        </p:nvSpPr>
        <p:spPr/>
        <p:txBody>
          <a:bodyPr>
            <a:normAutofit fontScale="90000"/>
          </a:bodyPr>
          <a:lstStyle/>
          <a:p>
            <a:r>
              <a:rPr lang="en-US" dirty="0"/>
              <a:t>ICANN Learn highlights</a:t>
            </a:r>
          </a:p>
        </p:txBody>
      </p:sp>
      <p:sp>
        <p:nvSpPr>
          <p:cNvPr id="7" name="Rectangle 6"/>
          <p:cNvSpPr/>
          <p:nvPr/>
        </p:nvSpPr>
        <p:spPr>
          <a:xfrm>
            <a:off x="0" y="565150"/>
            <a:ext cx="9144000" cy="586104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4592320" y="608083"/>
            <a:ext cx="4551680" cy="571246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cxnSp>
        <p:nvCxnSpPr>
          <p:cNvPr id="11" name="Straight Connector 10"/>
          <p:cNvCxnSpPr/>
          <p:nvPr/>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4895273" y="1126673"/>
            <a:ext cx="3948545" cy="4877464"/>
          </a:xfrm>
          <a:prstGeom prst="rect">
            <a:avLst/>
          </a:prstGeom>
          <a:noFill/>
        </p:spPr>
        <p:txBody>
          <a:bodyPr wrap="square" rtlCol="0">
            <a:normAutofit/>
          </a:bodyPr>
          <a:lstStyle/>
          <a:p>
            <a:r>
              <a:rPr lang="en-US" sz="1700" b="1" dirty="0">
                <a:solidFill>
                  <a:schemeClr val="bg1"/>
                </a:solidFill>
                <a:cs typeface="Arial"/>
              </a:rPr>
              <a:t>102 Introduction to ICANN </a:t>
            </a:r>
            <a:br>
              <a:rPr lang="en-US" sz="1700" b="1" dirty="0">
                <a:solidFill>
                  <a:schemeClr val="bg1"/>
                </a:solidFill>
                <a:cs typeface="Arial"/>
              </a:rPr>
            </a:br>
            <a:r>
              <a:rPr lang="en-US" sz="1700" dirty="0">
                <a:solidFill>
                  <a:schemeClr val="bg1"/>
                </a:solidFill>
                <a:cs typeface="Arial"/>
              </a:rPr>
              <a:t>now</a:t>
            </a:r>
            <a:r>
              <a:rPr lang="en-US" sz="1700" b="1" dirty="0">
                <a:solidFill>
                  <a:schemeClr val="bg1"/>
                </a:solidFill>
                <a:cs typeface="Arial"/>
              </a:rPr>
              <a:t> </a:t>
            </a:r>
            <a:r>
              <a:rPr lang="en-US" sz="1700" dirty="0">
                <a:solidFill>
                  <a:schemeClr val="bg1"/>
                </a:solidFill>
                <a:cs typeface="Arial"/>
              </a:rPr>
              <a:t>available in 7 languages</a:t>
            </a:r>
          </a:p>
          <a:p>
            <a:endParaRPr lang="en-US" sz="1700" dirty="0">
              <a:solidFill>
                <a:schemeClr val="bg1"/>
              </a:solidFill>
              <a:cs typeface="Arial"/>
            </a:endParaRPr>
          </a:p>
          <a:p>
            <a:r>
              <a:rPr lang="en-US" sz="1700" b="1" dirty="0">
                <a:solidFill>
                  <a:schemeClr val="bg1"/>
                </a:solidFill>
                <a:cs typeface="Arial"/>
              </a:rPr>
              <a:t>New courses:</a:t>
            </a:r>
          </a:p>
          <a:p>
            <a:endParaRPr lang="en-US" sz="1700" b="1" dirty="0">
              <a:solidFill>
                <a:schemeClr val="bg1"/>
              </a:solidFill>
              <a:cs typeface="Arial"/>
            </a:endParaRPr>
          </a:p>
          <a:p>
            <a:pPr marL="285750" indent="-285750">
              <a:buFont typeface="Arial" panose="020B0604020202020204" pitchFamily="34" charset="0"/>
              <a:buChar char="•"/>
            </a:pPr>
            <a:r>
              <a:rPr lang="en-US" sz="1700" dirty="0">
                <a:solidFill>
                  <a:schemeClr val="bg1"/>
                </a:solidFill>
                <a:cs typeface="Arial"/>
              </a:rPr>
              <a:t>304 Organizational Reviews: Key Resources</a:t>
            </a:r>
          </a:p>
          <a:p>
            <a:pPr marL="285750" indent="-285750">
              <a:buFont typeface="Arial" panose="020B0604020202020204" pitchFamily="34" charset="0"/>
              <a:buChar char="•"/>
            </a:pPr>
            <a:r>
              <a:rPr lang="en-US" sz="1700" dirty="0">
                <a:solidFill>
                  <a:schemeClr val="bg1"/>
                </a:solidFill>
                <a:cs typeface="Arial"/>
              </a:rPr>
              <a:t>305 Specific Reviews: Key Resources</a:t>
            </a:r>
          </a:p>
          <a:p>
            <a:endParaRPr lang="en-US" sz="1700" dirty="0">
              <a:solidFill>
                <a:schemeClr val="bg1"/>
              </a:solidFill>
              <a:cs typeface="Arial"/>
            </a:endParaRPr>
          </a:p>
          <a:p>
            <a:r>
              <a:rPr lang="en-US" sz="1700" b="1" dirty="0">
                <a:solidFill>
                  <a:schemeClr val="bg1"/>
                </a:solidFill>
                <a:cs typeface="Arial"/>
              </a:rPr>
              <a:t>Coming Soon:</a:t>
            </a:r>
          </a:p>
          <a:p>
            <a:endParaRPr lang="en-US" sz="1700" b="1" dirty="0">
              <a:solidFill>
                <a:schemeClr val="bg1"/>
              </a:solidFill>
              <a:cs typeface="Arial"/>
            </a:endParaRPr>
          </a:p>
          <a:p>
            <a:pPr marL="285750" indent="-285750">
              <a:buFont typeface="Arial" panose="020B0604020202020204" pitchFamily="34" charset="0"/>
              <a:buChar char="•"/>
            </a:pPr>
            <a:r>
              <a:rPr lang="en-US" sz="1700" dirty="0">
                <a:solidFill>
                  <a:schemeClr val="bg1"/>
                </a:solidFill>
                <a:cs typeface="Arial"/>
              </a:rPr>
              <a:t>DNS Fundamentals </a:t>
            </a:r>
          </a:p>
          <a:p>
            <a:pPr marL="285750" indent="-285750">
              <a:buFont typeface="Arial" panose="020B0604020202020204" pitchFamily="34" charset="0"/>
              <a:buChar char="•"/>
            </a:pPr>
            <a:r>
              <a:rPr lang="en-US" sz="1700" dirty="0">
                <a:solidFill>
                  <a:schemeClr val="bg1"/>
                </a:solidFill>
                <a:cs typeface="Arial"/>
              </a:rPr>
              <a:t>Policy Development Effectiveness (ABR FY18-25)</a:t>
            </a:r>
          </a:p>
          <a:p>
            <a:pPr marL="285750" indent="-285750">
              <a:buFont typeface="Arial" panose="020B0604020202020204" pitchFamily="34" charset="0"/>
              <a:buChar char="•"/>
            </a:pPr>
            <a:r>
              <a:rPr lang="en-US" sz="1700" dirty="0">
                <a:solidFill>
                  <a:schemeClr val="bg1"/>
                </a:solidFill>
                <a:cs typeface="Arial"/>
              </a:rPr>
              <a:t>Revised Registrar Training</a:t>
            </a:r>
          </a:p>
          <a:p>
            <a:pPr marL="285750" indent="-285750">
              <a:buFont typeface="Arial" panose="020B0604020202020204" pitchFamily="34" charset="0"/>
              <a:buChar char="•"/>
            </a:pPr>
            <a:r>
              <a:rPr lang="en-US" sz="1700" dirty="0">
                <a:solidFill>
                  <a:schemeClr val="bg1"/>
                </a:solidFill>
                <a:cs typeface="Arial"/>
              </a:rPr>
              <a:t>Cybersecurity</a:t>
            </a:r>
          </a:p>
        </p:txBody>
      </p:sp>
      <p:pic>
        <p:nvPicPr>
          <p:cNvPr id="13" name="Picture 12">
            <a:extLst>
              <a:ext uri="{FF2B5EF4-FFF2-40B4-BE49-F238E27FC236}">
                <a16:creationId xmlns:a16="http://schemas.microsoft.com/office/drawing/2014/main" id="{36F042A3-1CFF-CA4D-9495-C62412875379}"/>
              </a:ext>
            </a:extLst>
          </p:cNvPr>
          <p:cNvPicPr>
            <a:picLocks noChangeAspect="1"/>
          </p:cNvPicPr>
          <p:nvPr/>
        </p:nvPicPr>
        <p:blipFill rotWithShape="1">
          <a:blip r:embed="rId4">
            <a:extLst>
              <a:ext uri="{28A0092B-C50C-407E-A947-70E740481C1C}">
                <a14:useLocalDpi xmlns:a14="http://schemas.microsoft.com/office/drawing/2010/main" val="0"/>
              </a:ext>
            </a:extLst>
          </a:blip>
          <a:srcRect l="8096" t="16704" r="8571"/>
          <a:stretch/>
        </p:blipFill>
        <p:spPr>
          <a:xfrm>
            <a:off x="0" y="624410"/>
            <a:ext cx="4588333" cy="5696137"/>
          </a:xfrm>
          <a:prstGeom prst="rect">
            <a:avLst/>
          </a:prstGeom>
        </p:spPr>
      </p:pic>
    </p:spTree>
    <p:extLst>
      <p:ext uri="{BB962C8B-B14F-4D97-AF65-F5344CB8AC3E}">
        <p14:creationId xmlns:p14="http://schemas.microsoft.com/office/powerpoint/2010/main" val="2663186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ICANN Learn Behind-the-Scenes</a:t>
            </a:r>
          </a:p>
        </p:txBody>
      </p:sp>
      <p:sp>
        <p:nvSpPr>
          <p:cNvPr id="5" name="TextBox 4">
            <a:extLst>
              <a:ext uri="{FF2B5EF4-FFF2-40B4-BE49-F238E27FC236}">
                <a16:creationId xmlns:a16="http://schemas.microsoft.com/office/drawing/2014/main" id="{513BD1E4-4639-CF43-8366-1BB6E7D72688}"/>
              </a:ext>
            </a:extLst>
          </p:cNvPr>
          <p:cNvSpPr txBox="1"/>
          <p:nvPr/>
        </p:nvSpPr>
        <p:spPr>
          <a:xfrm>
            <a:off x="374904" y="1714501"/>
            <a:ext cx="8468914" cy="4648864"/>
          </a:xfrm>
          <a:prstGeom prst="rect">
            <a:avLst/>
          </a:prstGeom>
          <a:noFill/>
        </p:spPr>
        <p:txBody>
          <a:bodyPr wrap="square" rtlCol="0">
            <a:normAutofit/>
          </a:bodyPr>
          <a:lstStyle/>
          <a:p>
            <a:r>
              <a:rPr lang="en-US" sz="1900" dirty="0">
                <a:cs typeface="Arial"/>
              </a:rPr>
              <a:t>Continuing to work towards accessible interactive design that is engaging for learners and compatible with vision and hearing impairment software</a:t>
            </a:r>
          </a:p>
          <a:p>
            <a:endParaRPr lang="en-US" sz="1900" dirty="0">
              <a:cs typeface="Arial"/>
            </a:endParaRPr>
          </a:p>
          <a:p>
            <a:r>
              <a:rPr lang="en-US" sz="1900" dirty="0">
                <a:cs typeface="Arial"/>
              </a:rPr>
              <a:t>Course content updates: Onboarding courses and Registrar training</a:t>
            </a:r>
          </a:p>
          <a:p>
            <a:endParaRPr lang="en-US" sz="1900" dirty="0">
              <a:cs typeface="Arial"/>
            </a:endParaRPr>
          </a:p>
          <a:p>
            <a:r>
              <a:rPr lang="en-US" sz="1900" dirty="0"/>
              <a:t>Platform integration with </a:t>
            </a:r>
            <a:r>
              <a:rPr lang="en-US" sz="1900" dirty="0" err="1"/>
              <a:t>SalesForce</a:t>
            </a:r>
            <a:r>
              <a:rPr lang="en-US" sz="1900" dirty="0"/>
              <a:t> and other operational tools for improved administrative efficiency </a:t>
            </a:r>
          </a:p>
          <a:p>
            <a:endParaRPr lang="en-US" sz="1900" dirty="0"/>
          </a:p>
          <a:p>
            <a:r>
              <a:rPr lang="en-US" sz="1900" dirty="0"/>
              <a:t>Curricula options available for custom-training modules</a:t>
            </a:r>
          </a:p>
          <a:p>
            <a:pPr marL="285750" indent="-285750">
              <a:buFont typeface="Arial" panose="020B0604020202020204" pitchFamily="34" charset="0"/>
              <a:buChar char="•"/>
            </a:pPr>
            <a:endParaRPr lang="en-US" sz="1700" dirty="0">
              <a:cs typeface="Arial"/>
            </a:endParaRPr>
          </a:p>
        </p:txBody>
      </p:sp>
    </p:spTree>
    <p:extLst>
      <p:ext uri="{BB962C8B-B14F-4D97-AF65-F5344CB8AC3E}">
        <p14:creationId xmlns:p14="http://schemas.microsoft.com/office/powerpoint/2010/main" val="26009716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a:t>Engage with ICANN</a:t>
            </a:r>
            <a:endParaRPr lang="en-US" dirty="0"/>
          </a:p>
        </p:txBody>
      </p:sp>
      <p:sp>
        <p:nvSpPr>
          <p:cNvPr id="5" name="Text Placeholder 32"/>
          <p:cNvSpPr txBox="1">
            <a:spLocks/>
          </p:cNvSpPr>
          <p:nvPr/>
        </p:nvSpPr>
        <p:spPr bwMode="auto">
          <a:xfrm>
            <a:off x="2543489" y="1552703"/>
            <a:ext cx="6600509" cy="329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ormAutofit/>
          </a:bodyPr>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learn.icann.org</a:t>
            </a:r>
            <a:endParaRPr lang="en-US" sz="2000" b="1" dirty="0">
              <a:solidFill>
                <a:schemeClr val="bg1"/>
              </a:solidFill>
              <a:latin typeface="+mn-lt"/>
              <a:cs typeface="Arial"/>
            </a:endParaRPr>
          </a:p>
        </p:txBody>
      </p:sp>
      <p:sp>
        <p:nvSpPr>
          <p:cNvPr id="6" name="Text Placeholder 33"/>
          <p:cNvSpPr txBox="1">
            <a:spLocks/>
          </p:cNvSpPr>
          <p:nvPr/>
        </p:nvSpPr>
        <p:spPr bwMode="auto">
          <a:xfrm>
            <a:off x="2543489" y="1049144"/>
            <a:ext cx="5230690" cy="325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ormAutofit fontScale="92500" lnSpcReduction="10000"/>
          </a:bodyPr>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28" name="Text Placeholder 29"/>
          <p:cNvSpPr txBox="1">
            <a:spLocks/>
          </p:cNvSpPr>
          <p:nvPr/>
        </p:nvSpPr>
        <p:spPr>
          <a:xfrm>
            <a:off x="2543489" y="1865312"/>
            <a:ext cx="5973449" cy="346541"/>
          </a:xfrm>
          <a:prstGeom prst="rect">
            <a:avLst/>
          </a:prstGeom>
        </p:spPr>
        <p:txBody>
          <a:bodyPr lIns="0" tIns="0" rIns="0" bIns="0">
            <a:normAutofit/>
          </a:bodyPr>
          <a:lstStyle>
            <a:lvl1pPr marL="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1pPr>
            <a:lvl2pPr marL="4572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2pPr>
            <a:lvl3pPr marL="9144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3pPr>
            <a:lvl4pPr marL="13716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4pPr>
            <a:lvl5pPr marL="1828800" indent="0" algn="l" defTabSz="457200" rtl="0" eaLnBrk="1" latinLnBrk="0" hangingPunct="1">
              <a:spcBef>
                <a:spcPct val="20000"/>
              </a:spcBef>
              <a:buFontTx/>
              <a:buNone/>
              <a:defRPr lang="en-US" sz="2000" kern="1200" dirty="0">
                <a:solidFill>
                  <a:schemeClr val="bg1"/>
                </a:solidFill>
                <a:latin typeface="+mn-lt"/>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Email: </a:t>
            </a:r>
            <a:r>
              <a:rPr lang="en-US" b="1" dirty="0" err="1"/>
              <a:t>icannlearn@icann.org</a:t>
            </a:r>
            <a:endParaRPr lang="en-US" b="1" dirty="0"/>
          </a:p>
        </p:txBody>
      </p:sp>
      <p:grpSp>
        <p:nvGrpSpPr>
          <p:cNvPr id="2" name="Group 1"/>
          <p:cNvGrpSpPr/>
          <p:nvPr/>
        </p:nvGrpSpPr>
        <p:grpSpPr>
          <a:xfrm>
            <a:off x="2543489" y="3169143"/>
            <a:ext cx="6809361" cy="2600048"/>
            <a:chOff x="2543489" y="3169143"/>
            <a:chExt cx="6809361" cy="2600048"/>
          </a:xfrm>
        </p:grpSpPr>
        <p:grpSp>
          <p:nvGrpSpPr>
            <p:cNvPr id="29" name="Group 28"/>
            <p:cNvGrpSpPr/>
            <p:nvPr/>
          </p:nvGrpSpPr>
          <p:grpSpPr>
            <a:xfrm>
              <a:off x="2543489" y="5403431"/>
              <a:ext cx="3416667" cy="365760"/>
              <a:chOff x="5325979" y="4715893"/>
              <a:chExt cx="3416667" cy="365760"/>
            </a:xfrm>
          </p:grpSpPr>
          <p:sp>
            <p:nvSpPr>
              <p:cNvPr id="30"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31" name="Picture 30"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2" name="Group 31"/>
            <p:cNvGrpSpPr/>
            <p:nvPr/>
          </p:nvGrpSpPr>
          <p:grpSpPr>
            <a:xfrm>
              <a:off x="5716248" y="3169143"/>
              <a:ext cx="3636602" cy="365760"/>
              <a:chOff x="1235726" y="5571713"/>
              <a:chExt cx="3636602" cy="365760"/>
            </a:xfrm>
          </p:grpSpPr>
          <p:sp>
            <p:nvSpPr>
              <p:cNvPr id="33"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34" name="Picture 33"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5" name="Group 34"/>
            <p:cNvGrpSpPr/>
            <p:nvPr/>
          </p:nvGrpSpPr>
          <p:grpSpPr>
            <a:xfrm>
              <a:off x="2543489" y="3169143"/>
              <a:ext cx="2809587" cy="365760"/>
              <a:chOff x="1235726" y="3073176"/>
              <a:chExt cx="2809587" cy="365760"/>
            </a:xfrm>
          </p:grpSpPr>
          <p:sp>
            <p:nvSpPr>
              <p:cNvPr id="36"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37" name="Picture 36"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38" name="Group 37"/>
            <p:cNvGrpSpPr/>
            <p:nvPr/>
          </p:nvGrpSpPr>
          <p:grpSpPr>
            <a:xfrm>
              <a:off x="2543489" y="3913906"/>
              <a:ext cx="3730320" cy="365760"/>
              <a:chOff x="1235727" y="3892739"/>
              <a:chExt cx="3730320" cy="365760"/>
            </a:xfrm>
          </p:grpSpPr>
          <p:sp>
            <p:nvSpPr>
              <p:cNvPr id="39"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40" name="Picture 39"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1" name="Group 40"/>
            <p:cNvGrpSpPr/>
            <p:nvPr/>
          </p:nvGrpSpPr>
          <p:grpSpPr>
            <a:xfrm>
              <a:off x="2543489" y="4658669"/>
              <a:ext cx="3636602" cy="365760"/>
              <a:chOff x="1235726" y="4721075"/>
              <a:chExt cx="3636602" cy="365760"/>
            </a:xfrm>
          </p:grpSpPr>
          <p:pic>
            <p:nvPicPr>
              <p:cNvPr id="42" name="Picture 41"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3"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44" name="Group 43"/>
            <p:cNvGrpSpPr/>
            <p:nvPr/>
          </p:nvGrpSpPr>
          <p:grpSpPr>
            <a:xfrm>
              <a:off x="5716248" y="4658669"/>
              <a:ext cx="2586167" cy="365760"/>
              <a:chOff x="5325979" y="3073176"/>
              <a:chExt cx="2586167" cy="365760"/>
            </a:xfrm>
          </p:grpSpPr>
          <p:sp>
            <p:nvSpPr>
              <p:cNvPr id="45"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46" name="Picture 45"/>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47" name="Group 46"/>
            <p:cNvGrpSpPr/>
            <p:nvPr/>
          </p:nvGrpSpPr>
          <p:grpSpPr>
            <a:xfrm>
              <a:off x="5716248" y="3913906"/>
              <a:ext cx="3416667" cy="365760"/>
              <a:chOff x="5325979" y="5571713"/>
              <a:chExt cx="3416667" cy="365760"/>
            </a:xfrm>
          </p:grpSpPr>
          <p:sp>
            <p:nvSpPr>
              <p:cNvPr id="48"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49" name="Picture 48"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grpSp>
          <p:nvGrpSpPr>
            <p:cNvPr id="50" name="Group 49"/>
            <p:cNvGrpSpPr/>
            <p:nvPr/>
          </p:nvGrpSpPr>
          <p:grpSpPr>
            <a:xfrm>
              <a:off x="5716248" y="5403431"/>
              <a:ext cx="3416667" cy="358717"/>
              <a:chOff x="6434703" y="4228306"/>
              <a:chExt cx="3416667" cy="358717"/>
            </a:xfrm>
          </p:grpSpPr>
          <p:sp>
            <p:nvSpPr>
              <p:cNvPr id="51" name="Text Placeholder 32"/>
              <p:cNvSpPr txBox="1">
                <a:spLocks/>
              </p:cNvSpPr>
              <p:nvPr/>
            </p:nvSpPr>
            <p:spPr>
              <a:xfrm>
                <a:off x="6902063" y="4247298"/>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1"/>
                  </a:rPr>
                  <a:t>instagram.com/icannorg</a:t>
                </a:r>
                <a:endParaRPr lang="en-US" sz="1400" dirty="0">
                  <a:solidFill>
                    <a:srgbClr val="0A304B"/>
                  </a:solidFill>
                  <a:latin typeface="+mn-lt"/>
                  <a:ea typeface="Segoe UI" panose="020B0502040204020203" pitchFamily="34" charset="0"/>
                  <a:cs typeface="Arial"/>
                </a:endParaRPr>
              </a:p>
            </p:txBody>
          </p:sp>
          <p:pic>
            <p:nvPicPr>
              <p:cNvPr id="52" name="Picture 51"/>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6434703" y="4228306"/>
                <a:ext cx="358717" cy="358717"/>
              </a:xfrm>
              <a:prstGeom prst="rect">
                <a:avLst/>
              </a:prstGeom>
            </p:spPr>
          </p:pic>
        </p:grpSp>
      </p:grpSp>
    </p:spTree>
    <p:extLst>
      <p:ext uri="{BB962C8B-B14F-4D97-AF65-F5344CB8AC3E}">
        <p14:creationId xmlns:p14="http://schemas.microsoft.com/office/powerpoint/2010/main" val="2914940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ICANN Fellowship Program</a:t>
            </a:r>
          </a:p>
        </p:txBody>
      </p:sp>
      <p:sp>
        <p:nvSpPr>
          <p:cNvPr id="3" name="Text Placeholder 2"/>
          <p:cNvSpPr>
            <a:spLocks noGrp="1"/>
          </p:cNvSpPr>
          <p:nvPr>
            <p:ph type="body" sz="quarter" idx="10"/>
          </p:nvPr>
        </p:nvSpPr>
        <p:spPr/>
        <p:txBody>
          <a:bodyPr>
            <a:normAutofit fontScale="92500" lnSpcReduction="10000"/>
          </a:bodyPr>
          <a:lstStyle/>
          <a:p>
            <a:r>
              <a:rPr lang="en-US" dirty="0" err="1"/>
              <a:t>Ergys</a:t>
            </a:r>
            <a:r>
              <a:rPr lang="en-US" dirty="0"/>
              <a:t> </a:t>
            </a:r>
            <a:r>
              <a:rPr lang="en-US" dirty="0" err="1"/>
              <a:t>Ramaj</a:t>
            </a:r>
            <a:endParaRPr lang="en-US" dirty="0"/>
          </a:p>
          <a:p>
            <a:endParaRPr lang="en-US" dirty="0"/>
          </a:p>
          <a:p>
            <a:r>
              <a:rPr lang="en-US" dirty="0"/>
              <a:t>October 2018</a:t>
            </a:r>
          </a:p>
          <a:p>
            <a:endParaRPr lang="en-US" dirty="0"/>
          </a:p>
        </p:txBody>
      </p:sp>
      <p:sp>
        <p:nvSpPr>
          <p:cNvPr id="6" name="Text Placeholder 5"/>
          <p:cNvSpPr>
            <a:spLocks noGrp="1"/>
          </p:cNvSpPr>
          <p:nvPr>
            <p:ph type="body" sz="quarter" idx="13"/>
          </p:nvPr>
        </p:nvSpPr>
        <p:spPr>
          <a:xfrm>
            <a:off x="2070848" y="3652549"/>
            <a:ext cx="5922778" cy="716808"/>
          </a:xfrm>
        </p:spPr>
        <p:txBody>
          <a:bodyPr>
            <a:normAutofit/>
          </a:bodyPr>
          <a:lstStyle/>
          <a:p>
            <a:r>
              <a:rPr lang="en-US" dirty="0"/>
              <a:t>Changes Resulting From Community Consultation</a:t>
            </a:r>
          </a:p>
        </p:txBody>
      </p:sp>
    </p:spTree>
    <p:extLst>
      <p:ext uri="{BB962C8B-B14F-4D97-AF65-F5344CB8AC3E}">
        <p14:creationId xmlns:p14="http://schemas.microsoft.com/office/powerpoint/2010/main" val="273399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09599" y="3473035"/>
            <a:ext cx="7742991" cy="12919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cs typeface="Arial"/>
            </a:endParaRPr>
          </a:p>
        </p:txBody>
      </p:sp>
      <p:sp>
        <p:nvSpPr>
          <p:cNvPr id="13" name="Rectangle 12"/>
          <p:cNvSpPr/>
          <p:nvPr/>
        </p:nvSpPr>
        <p:spPr>
          <a:xfrm>
            <a:off x="609600" y="2107355"/>
            <a:ext cx="7742991" cy="12919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cs typeface="Arial"/>
            </a:endParaRPr>
          </a:p>
        </p:txBody>
      </p:sp>
      <p:sp>
        <p:nvSpPr>
          <p:cNvPr id="16" name="Rectangle 15"/>
          <p:cNvSpPr/>
          <p:nvPr/>
        </p:nvSpPr>
        <p:spPr>
          <a:xfrm>
            <a:off x="609601" y="2107355"/>
            <a:ext cx="1291918" cy="129194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17" name="Rectangle 16"/>
          <p:cNvSpPr/>
          <p:nvPr/>
        </p:nvSpPr>
        <p:spPr>
          <a:xfrm>
            <a:off x="609601" y="3442085"/>
            <a:ext cx="1291918" cy="129194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2" name="Rectangle 1"/>
          <p:cNvSpPr/>
          <p:nvPr/>
        </p:nvSpPr>
        <p:spPr>
          <a:xfrm>
            <a:off x="609600" y="759497"/>
            <a:ext cx="7742991"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15" name="Rectangle 14"/>
          <p:cNvSpPr/>
          <p:nvPr/>
        </p:nvSpPr>
        <p:spPr>
          <a:xfrm>
            <a:off x="609600" y="759497"/>
            <a:ext cx="1291919"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4" name="Title 3"/>
          <p:cNvSpPr>
            <a:spLocks noGrp="1"/>
          </p:cNvSpPr>
          <p:nvPr>
            <p:ph type="title"/>
          </p:nvPr>
        </p:nvSpPr>
        <p:spPr>
          <a:xfrm>
            <a:off x="412750" y="58514"/>
            <a:ext cx="8012951" cy="450663"/>
          </a:xfrm>
        </p:spPr>
        <p:txBody>
          <a:bodyPr/>
          <a:lstStyle/>
          <a:p>
            <a:r>
              <a:rPr lang="en-US" dirty="0"/>
              <a:t>Overview of Community Recommendations </a:t>
            </a:r>
          </a:p>
        </p:txBody>
      </p:sp>
      <p:sp>
        <p:nvSpPr>
          <p:cNvPr id="48" name="TextBox 47"/>
          <p:cNvSpPr txBox="1"/>
          <p:nvPr/>
        </p:nvSpPr>
        <p:spPr>
          <a:xfrm>
            <a:off x="2128085" y="973060"/>
            <a:ext cx="5818635" cy="830997"/>
          </a:xfrm>
          <a:prstGeom prst="rect">
            <a:avLst/>
          </a:prstGeom>
          <a:noFill/>
        </p:spPr>
        <p:txBody>
          <a:bodyPr wrap="square" rtlCol="0">
            <a:spAutoFit/>
          </a:bodyPr>
          <a:lstStyle/>
          <a:p>
            <a:r>
              <a:rPr lang="en-US" sz="2400" dirty="0">
                <a:solidFill>
                  <a:srgbClr val="FFFFFF"/>
                </a:solidFill>
                <a:cs typeface="Arial"/>
              </a:rPr>
              <a:t>Increase SO/AC involvement in selecting and mentoring fellows</a:t>
            </a:r>
          </a:p>
        </p:txBody>
      </p:sp>
      <p:sp>
        <p:nvSpPr>
          <p:cNvPr id="50" name="TextBox 49"/>
          <p:cNvSpPr txBox="1"/>
          <p:nvPr/>
        </p:nvSpPr>
        <p:spPr>
          <a:xfrm>
            <a:off x="2128084" y="2252090"/>
            <a:ext cx="5818636" cy="830997"/>
          </a:xfrm>
          <a:prstGeom prst="rect">
            <a:avLst/>
          </a:prstGeom>
          <a:noFill/>
        </p:spPr>
        <p:txBody>
          <a:bodyPr wrap="square" rtlCol="0">
            <a:spAutoFit/>
          </a:bodyPr>
          <a:lstStyle/>
          <a:p>
            <a:r>
              <a:rPr lang="en-US" sz="2400" dirty="0">
                <a:solidFill>
                  <a:srgbClr val="FFFFFF"/>
                </a:solidFill>
                <a:cs typeface="Arial"/>
              </a:rPr>
              <a:t>Develop and gather metrics to understand and measure impact</a:t>
            </a:r>
          </a:p>
        </p:txBody>
      </p:sp>
      <p:sp>
        <p:nvSpPr>
          <p:cNvPr id="52" name="TextBox 51"/>
          <p:cNvSpPr txBox="1"/>
          <p:nvPr/>
        </p:nvSpPr>
        <p:spPr>
          <a:xfrm>
            <a:off x="2128084" y="3842706"/>
            <a:ext cx="5818636" cy="461665"/>
          </a:xfrm>
          <a:prstGeom prst="rect">
            <a:avLst/>
          </a:prstGeom>
          <a:noFill/>
        </p:spPr>
        <p:txBody>
          <a:bodyPr wrap="square" rtlCol="0">
            <a:spAutoFit/>
          </a:bodyPr>
          <a:lstStyle/>
          <a:p>
            <a:r>
              <a:rPr lang="en-US" sz="2400" dirty="0">
                <a:solidFill>
                  <a:srgbClr val="FFFFFF"/>
                </a:solidFill>
                <a:cs typeface="Arial"/>
              </a:rPr>
              <a:t>Enhance capacity development of fellows</a:t>
            </a:r>
          </a:p>
        </p:txBody>
      </p:sp>
      <p:pic>
        <p:nvPicPr>
          <p:cNvPr id="30" name="Picture 29" descr="0185-clipboard.eps">
            <a:extLst>
              <a:ext uri="{FF2B5EF4-FFF2-40B4-BE49-F238E27FC236}">
                <a16:creationId xmlns:a16="http://schemas.microsoft.com/office/drawing/2014/main" id="{F8C6ACAC-71B5-0041-8EDE-8F956CFFAFE8}"/>
              </a:ext>
            </a:extLst>
          </p:cNvPr>
          <p:cNvPicPr>
            <a:picLocks noChangeAspect="1"/>
          </p:cNvPicPr>
          <p:nvPr/>
        </p:nvPicPr>
        <p:blipFill>
          <a:blip r:embed="rId3">
            <a:lum bright="70000" contrast="-70000"/>
            <a:extLst>
              <a:ext uri="{28A0092B-C50C-407E-A947-70E740481C1C}">
                <a14:useLocalDpi xmlns:a14="http://schemas.microsoft.com/office/drawing/2010/main"/>
              </a:ext>
            </a:extLst>
          </a:blip>
          <a:stretch>
            <a:fillRect/>
          </a:stretch>
        </p:blipFill>
        <p:spPr>
          <a:xfrm>
            <a:off x="812535" y="848887"/>
            <a:ext cx="886048" cy="1043568"/>
          </a:xfrm>
          <a:prstGeom prst="rect">
            <a:avLst/>
          </a:prstGeom>
        </p:spPr>
      </p:pic>
      <p:pic>
        <p:nvPicPr>
          <p:cNvPr id="31" name="Picture 30" descr="0156-stats-dots.eps">
            <a:extLst>
              <a:ext uri="{FF2B5EF4-FFF2-40B4-BE49-F238E27FC236}">
                <a16:creationId xmlns:a16="http://schemas.microsoft.com/office/drawing/2014/main" id="{591AFA5F-BB2D-D64F-9AA4-4A8F30E46174}"/>
              </a:ext>
            </a:extLst>
          </p:cNvPr>
          <p:cNvPicPr>
            <a:picLocks noChangeAspect="1"/>
          </p:cNvPicPr>
          <p:nvPr/>
        </p:nvPicPr>
        <p:blipFill>
          <a:blip r:embed="rId4">
            <a:lum bright="70000" contrast="-70000"/>
            <a:extLst>
              <a:ext uri="{28A0092B-C50C-407E-A947-70E740481C1C}">
                <a14:useLocalDpi xmlns:a14="http://schemas.microsoft.com/office/drawing/2010/main"/>
              </a:ext>
            </a:extLst>
          </a:blip>
          <a:stretch>
            <a:fillRect/>
          </a:stretch>
        </p:blipFill>
        <p:spPr>
          <a:xfrm>
            <a:off x="812535" y="2291338"/>
            <a:ext cx="856732" cy="873208"/>
          </a:xfrm>
          <a:prstGeom prst="rect">
            <a:avLst/>
          </a:prstGeom>
        </p:spPr>
      </p:pic>
      <p:pic>
        <p:nvPicPr>
          <p:cNvPr id="32" name="Picture 31" descr="0032-book.eps">
            <a:extLst>
              <a:ext uri="{FF2B5EF4-FFF2-40B4-BE49-F238E27FC236}">
                <a16:creationId xmlns:a16="http://schemas.microsoft.com/office/drawing/2014/main" id="{F001BF99-F9AE-1A43-8469-8E379EDF1919}"/>
              </a:ext>
            </a:extLst>
          </p:cNvPr>
          <p:cNvPicPr>
            <a:picLocks noChangeAspect="1"/>
          </p:cNvPicPr>
          <p:nvPr/>
        </p:nvPicPr>
        <p:blipFill>
          <a:blip r:embed="rId5">
            <a:lum bright="70000" contrast="-70000"/>
            <a:extLst>
              <a:ext uri="{28A0092B-C50C-407E-A947-70E740481C1C}">
                <a14:useLocalDpi xmlns:a14="http://schemas.microsoft.com/office/drawing/2010/main"/>
              </a:ext>
            </a:extLst>
          </a:blip>
          <a:stretch>
            <a:fillRect/>
          </a:stretch>
        </p:blipFill>
        <p:spPr>
          <a:xfrm>
            <a:off x="836165" y="3582935"/>
            <a:ext cx="833102" cy="981209"/>
          </a:xfrm>
          <a:prstGeom prst="rect">
            <a:avLst/>
          </a:prstGeom>
        </p:spPr>
      </p:pic>
      <p:sp>
        <p:nvSpPr>
          <p:cNvPr id="36" name="Rectangle 35">
            <a:extLst>
              <a:ext uri="{FF2B5EF4-FFF2-40B4-BE49-F238E27FC236}">
                <a16:creationId xmlns:a16="http://schemas.microsoft.com/office/drawing/2014/main" id="{53930023-34BB-8D42-91C1-55F1BDE0922E}"/>
              </a:ext>
            </a:extLst>
          </p:cNvPr>
          <p:cNvSpPr/>
          <p:nvPr/>
        </p:nvSpPr>
        <p:spPr>
          <a:xfrm>
            <a:off x="609599" y="4831411"/>
            <a:ext cx="7742991" cy="12919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cs typeface="Arial"/>
            </a:endParaRPr>
          </a:p>
        </p:txBody>
      </p:sp>
      <p:sp>
        <p:nvSpPr>
          <p:cNvPr id="37" name="Rectangle 36">
            <a:extLst>
              <a:ext uri="{FF2B5EF4-FFF2-40B4-BE49-F238E27FC236}">
                <a16:creationId xmlns:a16="http://schemas.microsoft.com/office/drawing/2014/main" id="{5C9C6670-75F1-2D4C-9FD2-DC0566CCDF9E}"/>
              </a:ext>
            </a:extLst>
          </p:cNvPr>
          <p:cNvSpPr/>
          <p:nvPr/>
        </p:nvSpPr>
        <p:spPr>
          <a:xfrm>
            <a:off x="609599" y="4818711"/>
            <a:ext cx="1291919" cy="1291948"/>
          </a:xfrm>
          <a:prstGeom prst="rect">
            <a:avLst/>
          </a:prstGeom>
          <a:solidFill>
            <a:srgbClr val="9F4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38" name="TextBox 37">
            <a:extLst>
              <a:ext uri="{FF2B5EF4-FFF2-40B4-BE49-F238E27FC236}">
                <a16:creationId xmlns:a16="http://schemas.microsoft.com/office/drawing/2014/main" id="{640D8E74-2E05-A04E-BBEC-70D37AC8B831}"/>
              </a:ext>
            </a:extLst>
          </p:cNvPr>
          <p:cNvSpPr txBox="1"/>
          <p:nvPr/>
        </p:nvSpPr>
        <p:spPr>
          <a:xfrm>
            <a:off x="2128084" y="5245394"/>
            <a:ext cx="5818636" cy="438582"/>
          </a:xfrm>
          <a:prstGeom prst="rect">
            <a:avLst/>
          </a:prstGeom>
          <a:noFill/>
        </p:spPr>
        <p:txBody>
          <a:bodyPr wrap="square" rtlCol="0">
            <a:spAutoFit/>
          </a:bodyPr>
          <a:lstStyle/>
          <a:p>
            <a:pPr>
              <a:lnSpc>
                <a:spcPts val="2660"/>
              </a:lnSpc>
            </a:pPr>
            <a:r>
              <a:rPr lang="en-US" sz="2400" dirty="0">
                <a:solidFill>
                  <a:srgbClr val="FFFFFF"/>
                </a:solidFill>
                <a:cs typeface="Arial"/>
              </a:rPr>
              <a:t>Focus on active engagement in policy</a:t>
            </a:r>
          </a:p>
        </p:txBody>
      </p:sp>
      <p:pic>
        <p:nvPicPr>
          <p:cNvPr id="39" name="Picture 38" descr="0112-bubbles3.eps">
            <a:extLst>
              <a:ext uri="{FF2B5EF4-FFF2-40B4-BE49-F238E27FC236}">
                <a16:creationId xmlns:a16="http://schemas.microsoft.com/office/drawing/2014/main" id="{01D000D1-E9D0-FF49-8611-5EE7044F83EA}"/>
              </a:ext>
            </a:extLst>
          </p:cNvPr>
          <p:cNvPicPr>
            <a:picLocks noChangeAspect="1"/>
          </p:cNvPicPr>
          <p:nvPr/>
        </p:nvPicPr>
        <p:blipFill>
          <a:blip r:embed="rId6">
            <a:lum bright="70000" contrast="-70000"/>
            <a:extLst>
              <a:ext uri="{28A0092B-C50C-407E-A947-70E740481C1C}">
                <a14:useLocalDpi xmlns:a14="http://schemas.microsoft.com/office/drawing/2010/main"/>
              </a:ext>
            </a:extLst>
          </a:blip>
          <a:stretch>
            <a:fillRect/>
          </a:stretch>
        </p:blipFill>
        <p:spPr>
          <a:xfrm>
            <a:off x="836166" y="5096977"/>
            <a:ext cx="875852" cy="800347"/>
          </a:xfrm>
          <a:prstGeom prst="rect">
            <a:avLst/>
          </a:prstGeom>
        </p:spPr>
      </p:pic>
    </p:spTree>
    <p:extLst>
      <p:ext uri="{BB962C8B-B14F-4D97-AF65-F5344CB8AC3E}">
        <p14:creationId xmlns:p14="http://schemas.microsoft.com/office/powerpoint/2010/main" val="588180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7CD135D5-5A9B-DC4E-B9C6-84857BC9C44B}"/>
              </a:ext>
            </a:extLst>
          </p:cNvPr>
          <p:cNvSpPr/>
          <p:nvPr/>
        </p:nvSpPr>
        <p:spPr>
          <a:xfrm>
            <a:off x="637983" y="3931929"/>
            <a:ext cx="7876081" cy="2157974"/>
          </a:xfrm>
          <a:prstGeom prst="rect">
            <a:avLst/>
          </a:prstGeom>
          <a:solidFill>
            <a:schemeClr val="accent1">
              <a:alpha val="7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1" name="Title 20"/>
          <p:cNvSpPr>
            <a:spLocks noGrp="1"/>
          </p:cNvSpPr>
          <p:nvPr>
            <p:ph type="title"/>
          </p:nvPr>
        </p:nvSpPr>
        <p:spPr>
          <a:prstGeom prst="rect">
            <a:avLst/>
          </a:prstGeom>
        </p:spPr>
        <p:txBody>
          <a:bodyPr/>
          <a:lstStyle/>
          <a:p>
            <a:r>
              <a:rPr lang="en-US" dirty="0"/>
              <a:t>New Program Process</a:t>
            </a:r>
            <a:endParaRPr lang="en-US" dirty="0">
              <a:latin typeface="Arial"/>
              <a:cs typeface="Arial"/>
            </a:endParaRPr>
          </a:p>
        </p:txBody>
      </p:sp>
      <p:grpSp>
        <p:nvGrpSpPr>
          <p:cNvPr id="74" name="Group 73"/>
          <p:cNvGrpSpPr/>
          <p:nvPr/>
        </p:nvGrpSpPr>
        <p:grpSpPr>
          <a:xfrm>
            <a:off x="637983" y="1075073"/>
            <a:ext cx="1955927" cy="871748"/>
            <a:chOff x="408227" y="1213404"/>
            <a:chExt cx="1955927" cy="1394847"/>
          </a:xfrm>
        </p:grpSpPr>
        <p:sp>
          <p:nvSpPr>
            <p:cNvPr id="53" name="Rectangle 52"/>
            <p:cNvSpPr/>
            <p:nvPr/>
          </p:nvSpPr>
          <p:spPr>
            <a:xfrm>
              <a:off x="408227" y="1213404"/>
              <a:ext cx="1955927" cy="1394847"/>
            </a:xfrm>
            <a:prstGeom prst="rect">
              <a:avLst/>
            </a:prstGeom>
            <a:solidFill>
              <a:schemeClr val="accent1">
                <a:alpha val="7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57" name="TextBox 56"/>
            <p:cNvSpPr txBox="1"/>
            <p:nvPr/>
          </p:nvSpPr>
          <p:spPr>
            <a:xfrm>
              <a:off x="654362" y="1251266"/>
              <a:ext cx="1446022" cy="7478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lnSpc>
                  <a:spcPts val="2660"/>
                </a:lnSpc>
              </a:pPr>
              <a:r>
                <a:rPr lang="en-US" sz="1700" dirty="0">
                  <a:solidFill>
                    <a:srgbClr val="FFFFFF"/>
                  </a:solidFill>
                  <a:latin typeface="Arial"/>
                  <a:cs typeface="Arial"/>
                </a:rPr>
                <a:t>Outreach &amp; Promotion</a:t>
              </a:r>
            </a:p>
          </p:txBody>
        </p:sp>
      </p:grpSp>
      <p:pic>
        <p:nvPicPr>
          <p:cNvPr id="62" name="Picture 6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835976" y="1586349"/>
            <a:ext cx="539472" cy="339272"/>
          </a:xfrm>
          <a:prstGeom prst="rect">
            <a:avLst/>
          </a:prstGeom>
        </p:spPr>
      </p:pic>
      <p:grpSp>
        <p:nvGrpSpPr>
          <p:cNvPr id="73" name="Group 72"/>
          <p:cNvGrpSpPr/>
          <p:nvPr/>
        </p:nvGrpSpPr>
        <p:grpSpPr>
          <a:xfrm>
            <a:off x="3598060" y="1075072"/>
            <a:ext cx="1943991" cy="850549"/>
            <a:chOff x="3348765" y="1213404"/>
            <a:chExt cx="1955927" cy="1394847"/>
          </a:xfrm>
        </p:grpSpPr>
        <p:sp>
          <p:nvSpPr>
            <p:cNvPr id="66" name="Rectangle 65"/>
            <p:cNvSpPr/>
            <p:nvPr/>
          </p:nvSpPr>
          <p:spPr>
            <a:xfrm>
              <a:off x="3348765" y="1213404"/>
              <a:ext cx="1955927" cy="1394847"/>
            </a:xfrm>
            <a:prstGeom prst="rect">
              <a:avLst/>
            </a:prstGeom>
            <a:solidFill>
              <a:schemeClr val="accent3">
                <a:alpha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700">
                <a:latin typeface="Arial"/>
                <a:cs typeface="Arial"/>
              </a:endParaRPr>
            </a:p>
          </p:txBody>
        </p:sp>
        <p:sp>
          <p:nvSpPr>
            <p:cNvPr id="67" name="TextBox 66"/>
            <p:cNvSpPr txBox="1"/>
            <p:nvPr/>
          </p:nvSpPr>
          <p:spPr>
            <a:xfrm>
              <a:off x="3603717" y="1567648"/>
              <a:ext cx="1446022" cy="401648"/>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Application</a:t>
              </a:r>
            </a:p>
          </p:txBody>
        </p:sp>
      </p:grpSp>
      <p:pic>
        <p:nvPicPr>
          <p:cNvPr id="68" name="Picture 6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805821" y="1586349"/>
            <a:ext cx="539472" cy="339272"/>
          </a:xfrm>
          <a:prstGeom prst="rect">
            <a:avLst/>
          </a:prstGeom>
        </p:spPr>
      </p:pic>
      <p:grpSp>
        <p:nvGrpSpPr>
          <p:cNvPr id="72" name="Group 71"/>
          <p:cNvGrpSpPr/>
          <p:nvPr/>
        </p:nvGrpSpPr>
        <p:grpSpPr>
          <a:xfrm>
            <a:off x="6558137" y="1075072"/>
            <a:ext cx="1955927" cy="850549"/>
            <a:chOff x="6328381" y="1213404"/>
            <a:chExt cx="1955927" cy="1394847"/>
          </a:xfrm>
        </p:grpSpPr>
        <p:sp>
          <p:nvSpPr>
            <p:cNvPr id="69" name="Rectangle 68"/>
            <p:cNvSpPr/>
            <p:nvPr/>
          </p:nvSpPr>
          <p:spPr>
            <a:xfrm>
              <a:off x="6328381" y="1213404"/>
              <a:ext cx="1955927" cy="1394847"/>
            </a:xfrm>
            <a:prstGeom prst="rect">
              <a:avLst/>
            </a:prstGeom>
            <a:solidFill>
              <a:schemeClr val="accent4">
                <a:alpha val="78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700">
                <a:latin typeface="Arial"/>
                <a:cs typeface="Arial"/>
              </a:endParaRPr>
            </a:p>
          </p:txBody>
        </p:sp>
        <p:sp>
          <p:nvSpPr>
            <p:cNvPr id="70" name="TextBox 69"/>
            <p:cNvSpPr txBox="1"/>
            <p:nvPr/>
          </p:nvSpPr>
          <p:spPr>
            <a:xfrm>
              <a:off x="6571397" y="1554775"/>
              <a:ext cx="1446022" cy="658678"/>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Selection</a:t>
              </a:r>
            </a:p>
          </p:txBody>
        </p:sp>
      </p:grpSp>
      <p:grpSp>
        <p:nvGrpSpPr>
          <p:cNvPr id="75" name="Group 74"/>
          <p:cNvGrpSpPr/>
          <p:nvPr/>
        </p:nvGrpSpPr>
        <p:grpSpPr>
          <a:xfrm>
            <a:off x="637983" y="2698320"/>
            <a:ext cx="1955927" cy="936111"/>
            <a:chOff x="408227" y="1213404"/>
            <a:chExt cx="1955927" cy="1394847"/>
          </a:xfrm>
        </p:grpSpPr>
        <p:sp>
          <p:nvSpPr>
            <p:cNvPr id="76" name="Rectangle 75"/>
            <p:cNvSpPr/>
            <p:nvPr/>
          </p:nvSpPr>
          <p:spPr>
            <a:xfrm>
              <a:off x="408227" y="1213404"/>
              <a:ext cx="1955927" cy="1394847"/>
            </a:xfrm>
            <a:prstGeom prst="rect">
              <a:avLst/>
            </a:prstGeom>
            <a:solidFill>
              <a:schemeClr val="accent5">
                <a:alpha val="81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700">
                <a:latin typeface="Arial"/>
                <a:cs typeface="Arial"/>
              </a:endParaRPr>
            </a:p>
          </p:txBody>
        </p:sp>
        <p:sp>
          <p:nvSpPr>
            <p:cNvPr id="77" name="TextBox 76"/>
            <p:cNvSpPr txBox="1"/>
            <p:nvPr/>
          </p:nvSpPr>
          <p:spPr>
            <a:xfrm>
              <a:off x="654362" y="1266636"/>
              <a:ext cx="1446022"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Pre-Meeting Preparation</a:t>
              </a:r>
            </a:p>
          </p:txBody>
        </p:sp>
      </p:grpSp>
      <p:pic>
        <p:nvPicPr>
          <p:cNvPr id="78" name="Picture 7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835976" y="3209597"/>
            <a:ext cx="539472" cy="339272"/>
          </a:xfrm>
          <a:prstGeom prst="rect">
            <a:avLst/>
          </a:prstGeom>
        </p:spPr>
      </p:pic>
      <p:grpSp>
        <p:nvGrpSpPr>
          <p:cNvPr id="79" name="Group 78"/>
          <p:cNvGrpSpPr/>
          <p:nvPr/>
        </p:nvGrpSpPr>
        <p:grpSpPr>
          <a:xfrm>
            <a:off x="3598060" y="2698320"/>
            <a:ext cx="1955927" cy="936111"/>
            <a:chOff x="3348765" y="1213404"/>
            <a:chExt cx="1955927" cy="1394847"/>
          </a:xfrm>
        </p:grpSpPr>
        <p:sp>
          <p:nvSpPr>
            <p:cNvPr id="80" name="Rectangle 79"/>
            <p:cNvSpPr/>
            <p:nvPr/>
          </p:nvSpPr>
          <p:spPr>
            <a:xfrm>
              <a:off x="3348765" y="1213404"/>
              <a:ext cx="1955927" cy="1394847"/>
            </a:xfrm>
            <a:prstGeom prst="rect">
              <a:avLst/>
            </a:prstGeom>
            <a:solidFill>
              <a:schemeClr val="accent2">
                <a:alpha val="8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700">
                <a:latin typeface="Arial"/>
                <a:cs typeface="Arial"/>
              </a:endParaRPr>
            </a:p>
          </p:txBody>
        </p:sp>
        <p:sp>
          <p:nvSpPr>
            <p:cNvPr id="81" name="TextBox 80"/>
            <p:cNvSpPr txBox="1"/>
            <p:nvPr/>
          </p:nvSpPr>
          <p:spPr>
            <a:xfrm>
              <a:off x="3377987" y="1266636"/>
              <a:ext cx="1914769"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On-site Responsibilities</a:t>
              </a:r>
            </a:p>
          </p:txBody>
        </p:sp>
      </p:grpSp>
      <p:pic>
        <p:nvPicPr>
          <p:cNvPr id="82" name="Picture 8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805821" y="3209597"/>
            <a:ext cx="539472" cy="339272"/>
          </a:xfrm>
          <a:prstGeom prst="rect">
            <a:avLst/>
          </a:prstGeom>
        </p:spPr>
      </p:pic>
      <p:grpSp>
        <p:nvGrpSpPr>
          <p:cNvPr id="83" name="Group 82"/>
          <p:cNvGrpSpPr/>
          <p:nvPr/>
        </p:nvGrpSpPr>
        <p:grpSpPr>
          <a:xfrm>
            <a:off x="6558137" y="2698320"/>
            <a:ext cx="1955927" cy="936111"/>
            <a:chOff x="6328381" y="1213404"/>
            <a:chExt cx="1955927" cy="1394847"/>
          </a:xfrm>
        </p:grpSpPr>
        <p:sp>
          <p:nvSpPr>
            <p:cNvPr id="84" name="Rectangle 83"/>
            <p:cNvSpPr/>
            <p:nvPr/>
          </p:nvSpPr>
          <p:spPr>
            <a:xfrm>
              <a:off x="6328381" y="1213404"/>
              <a:ext cx="1955927" cy="1394847"/>
            </a:xfrm>
            <a:prstGeom prst="rect">
              <a:avLst/>
            </a:prstGeom>
            <a:solidFill>
              <a:schemeClr val="accent6">
                <a:alpha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700">
                <a:latin typeface="Arial"/>
                <a:cs typeface="Arial"/>
              </a:endParaRPr>
            </a:p>
          </p:txBody>
        </p:sp>
        <p:sp>
          <p:nvSpPr>
            <p:cNvPr id="85" name="TextBox 84"/>
            <p:cNvSpPr txBox="1"/>
            <p:nvPr/>
          </p:nvSpPr>
          <p:spPr>
            <a:xfrm>
              <a:off x="6367371" y="1292016"/>
              <a:ext cx="1883717"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Post-Meeting Requirements</a:t>
              </a:r>
            </a:p>
          </p:txBody>
        </p:sp>
      </p:grpSp>
      <p:cxnSp>
        <p:nvCxnSpPr>
          <p:cNvPr id="89" name="Elbow Connector 88"/>
          <p:cNvCxnSpPr>
            <a:stCxn id="76" idx="0"/>
            <a:endCxn id="69" idx="2"/>
          </p:cNvCxnSpPr>
          <p:nvPr/>
        </p:nvCxnSpPr>
        <p:spPr>
          <a:xfrm rot="5400000" flipH="1" flipV="1">
            <a:off x="4189675" y="-648106"/>
            <a:ext cx="772699" cy="5920154"/>
          </a:xfrm>
          <a:prstGeom prst="bentConnector3">
            <a:avLst>
              <a:gd name="adj1" fmla="val 50000"/>
            </a:avLst>
          </a:prstGeom>
          <a:ln w="28575" cmpd="sng">
            <a:solidFill>
              <a:schemeClr val="bg1">
                <a:lumMod val="6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637983" y="939187"/>
            <a:ext cx="1955927" cy="146834"/>
          </a:xfrm>
          <a:prstGeom prst="rect">
            <a:avLst/>
          </a:prstGeom>
          <a:solidFill>
            <a:srgbClr val="1564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8" name="Rectangle 27"/>
          <p:cNvSpPr/>
          <p:nvPr/>
        </p:nvSpPr>
        <p:spPr>
          <a:xfrm>
            <a:off x="3598060" y="939186"/>
            <a:ext cx="1955927" cy="223370"/>
          </a:xfrm>
          <a:prstGeom prst="rect">
            <a:avLst/>
          </a:prstGeom>
          <a:solidFill>
            <a:srgbClr val="145052"/>
          </a:solidFill>
          <a:ln w="19050" cmpd="sng">
            <a:solidFill>
              <a:srgbClr val="17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9" name="Rectangle 28"/>
          <p:cNvSpPr/>
          <p:nvPr/>
        </p:nvSpPr>
        <p:spPr>
          <a:xfrm>
            <a:off x="6558137" y="939187"/>
            <a:ext cx="1955927" cy="146834"/>
          </a:xfrm>
          <a:prstGeom prst="rect">
            <a:avLst/>
          </a:prstGeom>
          <a:solidFill>
            <a:srgbClr val="BA7132"/>
          </a:solidFill>
          <a:ln>
            <a:solidFill>
              <a:srgbClr val="B871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0" name="Rectangle 29"/>
          <p:cNvSpPr/>
          <p:nvPr/>
        </p:nvSpPr>
        <p:spPr>
          <a:xfrm>
            <a:off x="637983" y="2551486"/>
            <a:ext cx="1955927" cy="146834"/>
          </a:xfrm>
          <a:prstGeom prst="rect">
            <a:avLst/>
          </a:prstGeom>
          <a:solidFill>
            <a:srgbClr val="A34729"/>
          </a:solidFill>
          <a:ln>
            <a:solidFill>
              <a:srgbClr val="A14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1" name="Rectangle 30"/>
          <p:cNvSpPr/>
          <p:nvPr/>
        </p:nvSpPr>
        <p:spPr>
          <a:xfrm>
            <a:off x="3598060" y="2551486"/>
            <a:ext cx="1955927" cy="146834"/>
          </a:xfrm>
          <a:prstGeom prst="rect">
            <a:avLst/>
          </a:prstGeom>
          <a:solidFill>
            <a:srgbClr val="092F4B"/>
          </a:solidFill>
          <a:ln>
            <a:solidFill>
              <a:srgbClr val="0B2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2" name="Rectangle 31"/>
          <p:cNvSpPr/>
          <p:nvPr/>
        </p:nvSpPr>
        <p:spPr>
          <a:xfrm>
            <a:off x="6558137" y="2551486"/>
            <a:ext cx="1955927" cy="146834"/>
          </a:xfrm>
          <a:prstGeom prst="rect">
            <a:avLst/>
          </a:prstGeom>
          <a:solidFill>
            <a:srgbClr val="15538C"/>
          </a:solidFill>
          <a:ln>
            <a:solidFill>
              <a:srgbClr val="1854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 name="Rectangle 1">
            <a:extLst>
              <a:ext uri="{FF2B5EF4-FFF2-40B4-BE49-F238E27FC236}">
                <a16:creationId xmlns:a16="http://schemas.microsoft.com/office/drawing/2014/main" id="{467F725E-D2CD-FA4C-B7CE-68DCD1576B6B}"/>
              </a:ext>
            </a:extLst>
          </p:cNvPr>
          <p:cNvSpPr/>
          <p:nvPr/>
        </p:nvSpPr>
        <p:spPr>
          <a:xfrm>
            <a:off x="295235" y="1998398"/>
            <a:ext cx="8549640" cy="1786697"/>
          </a:xfrm>
          <a:prstGeom prst="rect">
            <a:avLst/>
          </a:prstGeom>
          <a:solidFill>
            <a:srgbClr val="FFFFF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6E70B783-F485-3E4C-A9B8-CE1231C3BF98}"/>
              </a:ext>
            </a:extLst>
          </p:cNvPr>
          <p:cNvSpPr/>
          <p:nvPr/>
        </p:nvSpPr>
        <p:spPr>
          <a:xfrm>
            <a:off x="2835976" y="716813"/>
            <a:ext cx="6020838" cy="1245862"/>
          </a:xfrm>
          <a:prstGeom prst="rect">
            <a:avLst/>
          </a:prstGeom>
          <a:solidFill>
            <a:srgbClr val="FFFFF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Text Placeholder 32">
            <a:extLst>
              <a:ext uri="{FF2B5EF4-FFF2-40B4-BE49-F238E27FC236}">
                <a16:creationId xmlns:a16="http://schemas.microsoft.com/office/drawing/2014/main" id="{5E04FB32-85AD-1A4F-8257-F7A6A4A052A0}"/>
              </a:ext>
            </a:extLst>
          </p:cNvPr>
          <p:cNvSpPr txBox="1">
            <a:spLocks/>
          </p:cNvSpPr>
          <p:nvPr/>
        </p:nvSpPr>
        <p:spPr bwMode="auto">
          <a:xfrm>
            <a:off x="884118" y="4063301"/>
            <a:ext cx="7263186" cy="1284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a:spcBef>
                <a:spcPts val="600"/>
              </a:spcBef>
              <a:spcAft>
                <a:spcPts val="600"/>
              </a:spcAft>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SOs/ACs define targets for skills/diversity</a:t>
            </a:r>
          </a:p>
          <a:p>
            <a:pPr marL="285750" indent="-285750">
              <a:spcBef>
                <a:spcPts val="600"/>
              </a:spcBef>
              <a:spcAft>
                <a:spcPts val="600"/>
              </a:spcAft>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Org implements targeted outreach</a:t>
            </a:r>
          </a:p>
        </p:txBody>
      </p:sp>
    </p:spTree>
    <p:extLst>
      <p:ext uri="{BB962C8B-B14F-4D97-AF65-F5344CB8AC3E}">
        <p14:creationId xmlns:p14="http://schemas.microsoft.com/office/powerpoint/2010/main" val="3685295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397E602B-7256-454E-A3EB-8C2450A629DC}"/>
              </a:ext>
            </a:extLst>
          </p:cNvPr>
          <p:cNvSpPr/>
          <p:nvPr/>
        </p:nvSpPr>
        <p:spPr>
          <a:xfrm>
            <a:off x="635133" y="3931929"/>
            <a:ext cx="7878931" cy="2157974"/>
          </a:xfrm>
          <a:prstGeom prst="rect">
            <a:avLst/>
          </a:prstGeom>
          <a:solidFill>
            <a:schemeClr val="accent3">
              <a:alpha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700">
              <a:latin typeface="Arial"/>
              <a:cs typeface="Arial"/>
            </a:endParaRPr>
          </a:p>
        </p:txBody>
      </p:sp>
      <p:sp>
        <p:nvSpPr>
          <p:cNvPr id="21" name="Title 20"/>
          <p:cNvSpPr>
            <a:spLocks noGrp="1"/>
          </p:cNvSpPr>
          <p:nvPr>
            <p:ph type="title"/>
          </p:nvPr>
        </p:nvSpPr>
        <p:spPr>
          <a:prstGeom prst="rect">
            <a:avLst/>
          </a:prstGeom>
        </p:spPr>
        <p:txBody>
          <a:bodyPr/>
          <a:lstStyle/>
          <a:p>
            <a:r>
              <a:rPr lang="en-US" dirty="0"/>
              <a:t>New Program Process</a:t>
            </a:r>
            <a:endParaRPr lang="en-US" dirty="0">
              <a:latin typeface="Arial"/>
              <a:cs typeface="Arial"/>
            </a:endParaRPr>
          </a:p>
        </p:txBody>
      </p:sp>
      <p:grpSp>
        <p:nvGrpSpPr>
          <p:cNvPr id="74" name="Group 73"/>
          <p:cNvGrpSpPr/>
          <p:nvPr/>
        </p:nvGrpSpPr>
        <p:grpSpPr>
          <a:xfrm>
            <a:off x="637983" y="1075073"/>
            <a:ext cx="1955927" cy="871748"/>
            <a:chOff x="408227" y="1213404"/>
            <a:chExt cx="1955927" cy="1394847"/>
          </a:xfrm>
        </p:grpSpPr>
        <p:sp>
          <p:nvSpPr>
            <p:cNvPr id="53" name="Rectangle 52"/>
            <p:cNvSpPr/>
            <p:nvPr/>
          </p:nvSpPr>
          <p:spPr>
            <a:xfrm>
              <a:off x="408227" y="1213404"/>
              <a:ext cx="1955927" cy="1394847"/>
            </a:xfrm>
            <a:prstGeom prst="rect">
              <a:avLst/>
            </a:prstGeom>
            <a:solidFill>
              <a:schemeClr val="accent1">
                <a:alpha val="7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57" name="TextBox 56"/>
            <p:cNvSpPr txBox="1"/>
            <p:nvPr/>
          </p:nvSpPr>
          <p:spPr>
            <a:xfrm>
              <a:off x="654362" y="1251266"/>
              <a:ext cx="1446022" cy="7478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lnSpc>
                  <a:spcPts val="2660"/>
                </a:lnSpc>
              </a:pPr>
              <a:r>
                <a:rPr lang="en-US" sz="1700" dirty="0">
                  <a:solidFill>
                    <a:srgbClr val="FFFFFF"/>
                  </a:solidFill>
                  <a:latin typeface="Arial"/>
                  <a:cs typeface="Arial"/>
                </a:rPr>
                <a:t>Outreach &amp; Promotion</a:t>
              </a:r>
            </a:p>
          </p:txBody>
        </p:sp>
      </p:grpSp>
      <p:pic>
        <p:nvPicPr>
          <p:cNvPr id="62" name="Picture 6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835976" y="1586349"/>
            <a:ext cx="539472" cy="339272"/>
          </a:xfrm>
          <a:prstGeom prst="rect">
            <a:avLst/>
          </a:prstGeom>
        </p:spPr>
      </p:pic>
      <p:grpSp>
        <p:nvGrpSpPr>
          <p:cNvPr id="73" name="Group 72"/>
          <p:cNvGrpSpPr/>
          <p:nvPr/>
        </p:nvGrpSpPr>
        <p:grpSpPr>
          <a:xfrm>
            <a:off x="3598060" y="1075072"/>
            <a:ext cx="1943991" cy="850549"/>
            <a:chOff x="3348765" y="1213404"/>
            <a:chExt cx="1955927" cy="1394847"/>
          </a:xfrm>
        </p:grpSpPr>
        <p:sp>
          <p:nvSpPr>
            <p:cNvPr id="66" name="Rectangle 65"/>
            <p:cNvSpPr/>
            <p:nvPr/>
          </p:nvSpPr>
          <p:spPr>
            <a:xfrm>
              <a:off x="3348765" y="1213404"/>
              <a:ext cx="1955927" cy="1394847"/>
            </a:xfrm>
            <a:prstGeom prst="rect">
              <a:avLst/>
            </a:prstGeom>
            <a:solidFill>
              <a:schemeClr val="accent3">
                <a:alpha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700">
                <a:latin typeface="Arial"/>
                <a:cs typeface="Arial"/>
              </a:endParaRPr>
            </a:p>
          </p:txBody>
        </p:sp>
        <p:sp>
          <p:nvSpPr>
            <p:cNvPr id="67" name="TextBox 66"/>
            <p:cNvSpPr txBox="1"/>
            <p:nvPr/>
          </p:nvSpPr>
          <p:spPr>
            <a:xfrm>
              <a:off x="3603717" y="1567648"/>
              <a:ext cx="1446022" cy="401648"/>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Application</a:t>
              </a:r>
            </a:p>
          </p:txBody>
        </p:sp>
      </p:grpSp>
      <p:pic>
        <p:nvPicPr>
          <p:cNvPr id="68" name="Picture 6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805821" y="1586349"/>
            <a:ext cx="539472" cy="339272"/>
          </a:xfrm>
          <a:prstGeom prst="rect">
            <a:avLst/>
          </a:prstGeom>
        </p:spPr>
      </p:pic>
      <p:grpSp>
        <p:nvGrpSpPr>
          <p:cNvPr id="72" name="Group 71"/>
          <p:cNvGrpSpPr/>
          <p:nvPr/>
        </p:nvGrpSpPr>
        <p:grpSpPr>
          <a:xfrm>
            <a:off x="6558137" y="1075072"/>
            <a:ext cx="1955927" cy="850549"/>
            <a:chOff x="6328381" y="1213404"/>
            <a:chExt cx="1955927" cy="1394847"/>
          </a:xfrm>
        </p:grpSpPr>
        <p:sp>
          <p:nvSpPr>
            <p:cNvPr id="69" name="Rectangle 68"/>
            <p:cNvSpPr/>
            <p:nvPr/>
          </p:nvSpPr>
          <p:spPr>
            <a:xfrm>
              <a:off x="6328381" y="1213404"/>
              <a:ext cx="1955927" cy="1394847"/>
            </a:xfrm>
            <a:prstGeom prst="rect">
              <a:avLst/>
            </a:prstGeom>
            <a:solidFill>
              <a:schemeClr val="accent4">
                <a:alpha val="78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700">
                <a:latin typeface="Arial"/>
                <a:cs typeface="Arial"/>
              </a:endParaRPr>
            </a:p>
          </p:txBody>
        </p:sp>
        <p:sp>
          <p:nvSpPr>
            <p:cNvPr id="70" name="TextBox 69"/>
            <p:cNvSpPr txBox="1"/>
            <p:nvPr/>
          </p:nvSpPr>
          <p:spPr>
            <a:xfrm>
              <a:off x="6571397" y="1554775"/>
              <a:ext cx="1446022" cy="658678"/>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Selection</a:t>
              </a:r>
            </a:p>
          </p:txBody>
        </p:sp>
      </p:grpSp>
      <p:grpSp>
        <p:nvGrpSpPr>
          <p:cNvPr id="75" name="Group 74"/>
          <p:cNvGrpSpPr/>
          <p:nvPr/>
        </p:nvGrpSpPr>
        <p:grpSpPr>
          <a:xfrm>
            <a:off x="637983" y="2698320"/>
            <a:ext cx="1955927" cy="936111"/>
            <a:chOff x="408227" y="1213404"/>
            <a:chExt cx="1955927" cy="1394847"/>
          </a:xfrm>
        </p:grpSpPr>
        <p:sp>
          <p:nvSpPr>
            <p:cNvPr id="76" name="Rectangle 75"/>
            <p:cNvSpPr/>
            <p:nvPr/>
          </p:nvSpPr>
          <p:spPr>
            <a:xfrm>
              <a:off x="408227" y="1213404"/>
              <a:ext cx="1955927" cy="1394847"/>
            </a:xfrm>
            <a:prstGeom prst="rect">
              <a:avLst/>
            </a:prstGeom>
            <a:solidFill>
              <a:schemeClr val="accent5">
                <a:alpha val="81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700">
                <a:latin typeface="Arial"/>
                <a:cs typeface="Arial"/>
              </a:endParaRPr>
            </a:p>
          </p:txBody>
        </p:sp>
        <p:sp>
          <p:nvSpPr>
            <p:cNvPr id="77" name="TextBox 76"/>
            <p:cNvSpPr txBox="1"/>
            <p:nvPr/>
          </p:nvSpPr>
          <p:spPr>
            <a:xfrm>
              <a:off x="654362" y="1266636"/>
              <a:ext cx="1446022"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Pre-Meeting Preparation</a:t>
              </a:r>
            </a:p>
          </p:txBody>
        </p:sp>
      </p:grpSp>
      <p:pic>
        <p:nvPicPr>
          <p:cNvPr id="78" name="Picture 7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835976" y="3209597"/>
            <a:ext cx="539472" cy="339272"/>
          </a:xfrm>
          <a:prstGeom prst="rect">
            <a:avLst/>
          </a:prstGeom>
        </p:spPr>
      </p:pic>
      <p:grpSp>
        <p:nvGrpSpPr>
          <p:cNvPr id="79" name="Group 78"/>
          <p:cNvGrpSpPr/>
          <p:nvPr/>
        </p:nvGrpSpPr>
        <p:grpSpPr>
          <a:xfrm>
            <a:off x="3598060" y="2698320"/>
            <a:ext cx="1955927" cy="936111"/>
            <a:chOff x="3348765" y="1213404"/>
            <a:chExt cx="1955927" cy="1394847"/>
          </a:xfrm>
        </p:grpSpPr>
        <p:sp>
          <p:nvSpPr>
            <p:cNvPr id="80" name="Rectangle 79"/>
            <p:cNvSpPr/>
            <p:nvPr/>
          </p:nvSpPr>
          <p:spPr>
            <a:xfrm>
              <a:off x="3348765" y="1213404"/>
              <a:ext cx="1955927" cy="1394847"/>
            </a:xfrm>
            <a:prstGeom prst="rect">
              <a:avLst/>
            </a:prstGeom>
            <a:solidFill>
              <a:schemeClr val="accent2">
                <a:alpha val="8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700">
                <a:latin typeface="Arial"/>
                <a:cs typeface="Arial"/>
              </a:endParaRPr>
            </a:p>
          </p:txBody>
        </p:sp>
        <p:sp>
          <p:nvSpPr>
            <p:cNvPr id="81" name="TextBox 80"/>
            <p:cNvSpPr txBox="1"/>
            <p:nvPr/>
          </p:nvSpPr>
          <p:spPr>
            <a:xfrm>
              <a:off x="3377987" y="1266636"/>
              <a:ext cx="1914769"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On-site Responsibilities</a:t>
              </a:r>
            </a:p>
          </p:txBody>
        </p:sp>
      </p:grpSp>
      <p:pic>
        <p:nvPicPr>
          <p:cNvPr id="82" name="Picture 8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805821" y="3209597"/>
            <a:ext cx="539472" cy="339272"/>
          </a:xfrm>
          <a:prstGeom prst="rect">
            <a:avLst/>
          </a:prstGeom>
        </p:spPr>
      </p:pic>
      <p:grpSp>
        <p:nvGrpSpPr>
          <p:cNvPr id="83" name="Group 82"/>
          <p:cNvGrpSpPr/>
          <p:nvPr/>
        </p:nvGrpSpPr>
        <p:grpSpPr>
          <a:xfrm>
            <a:off x="6558137" y="2698320"/>
            <a:ext cx="1955927" cy="936111"/>
            <a:chOff x="6328381" y="1213404"/>
            <a:chExt cx="1955927" cy="1394847"/>
          </a:xfrm>
        </p:grpSpPr>
        <p:sp>
          <p:nvSpPr>
            <p:cNvPr id="84" name="Rectangle 83"/>
            <p:cNvSpPr/>
            <p:nvPr/>
          </p:nvSpPr>
          <p:spPr>
            <a:xfrm>
              <a:off x="6328381" y="1213404"/>
              <a:ext cx="1955927" cy="1394847"/>
            </a:xfrm>
            <a:prstGeom prst="rect">
              <a:avLst/>
            </a:prstGeom>
            <a:solidFill>
              <a:schemeClr val="accent6">
                <a:alpha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700">
                <a:latin typeface="Arial"/>
                <a:cs typeface="Arial"/>
              </a:endParaRPr>
            </a:p>
          </p:txBody>
        </p:sp>
        <p:sp>
          <p:nvSpPr>
            <p:cNvPr id="85" name="TextBox 84"/>
            <p:cNvSpPr txBox="1"/>
            <p:nvPr/>
          </p:nvSpPr>
          <p:spPr>
            <a:xfrm>
              <a:off x="6367371" y="1292016"/>
              <a:ext cx="1883717"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Post-Meeting Requirements</a:t>
              </a:r>
            </a:p>
          </p:txBody>
        </p:sp>
      </p:grpSp>
      <p:cxnSp>
        <p:nvCxnSpPr>
          <p:cNvPr id="89" name="Elbow Connector 88"/>
          <p:cNvCxnSpPr>
            <a:stCxn id="76" idx="0"/>
            <a:endCxn id="69" idx="2"/>
          </p:cNvCxnSpPr>
          <p:nvPr/>
        </p:nvCxnSpPr>
        <p:spPr>
          <a:xfrm rot="5400000" flipH="1" flipV="1">
            <a:off x="4189675" y="-648106"/>
            <a:ext cx="772699" cy="5920154"/>
          </a:xfrm>
          <a:prstGeom prst="bentConnector3">
            <a:avLst>
              <a:gd name="adj1" fmla="val 50000"/>
            </a:avLst>
          </a:prstGeom>
          <a:ln w="28575" cmpd="sng">
            <a:solidFill>
              <a:schemeClr val="bg1">
                <a:lumMod val="6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637983" y="939187"/>
            <a:ext cx="1955927" cy="146834"/>
          </a:xfrm>
          <a:prstGeom prst="rect">
            <a:avLst/>
          </a:prstGeom>
          <a:solidFill>
            <a:srgbClr val="1564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8" name="Rectangle 27"/>
          <p:cNvSpPr/>
          <p:nvPr/>
        </p:nvSpPr>
        <p:spPr>
          <a:xfrm>
            <a:off x="3598060" y="939186"/>
            <a:ext cx="1955927" cy="223370"/>
          </a:xfrm>
          <a:prstGeom prst="rect">
            <a:avLst/>
          </a:prstGeom>
          <a:solidFill>
            <a:srgbClr val="145052"/>
          </a:solidFill>
          <a:ln w="19050" cmpd="sng">
            <a:solidFill>
              <a:srgbClr val="17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9" name="Rectangle 28"/>
          <p:cNvSpPr/>
          <p:nvPr/>
        </p:nvSpPr>
        <p:spPr>
          <a:xfrm>
            <a:off x="6558137" y="939187"/>
            <a:ext cx="1955927" cy="146834"/>
          </a:xfrm>
          <a:prstGeom prst="rect">
            <a:avLst/>
          </a:prstGeom>
          <a:solidFill>
            <a:srgbClr val="BA7132"/>
          </a:solidFill>
          <a:ln>
            <a:solidFill>
              <a:srgbClr val="B871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0" name="Rectangle 29"/>
          <p:cNvSpPr/>
          <p:nvPr/>
        </p:nvSpPr>
        <p:spPr>
          <a:xfrm>
            <a:off x="637983" y="2551486"/>
            <a:ext cx="1955927" cy="146834"/>
          </a:xfrm>
          <a:prstGeom prst="rect">
            <a:avLst/>
          </a:prstGeom>
          <a:solidFill>
            <a:srgbClr val="A34729"/>
          </a:solidFill>
          <a:ln>
            <a:solidFill>
              <a:srgbClr val="A14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1" name="Rectangle 30"/>
          <p:cNvSpPr/>
          <p:nvPr/>
        </p:nvSpPr>
        <p:spPr>
          <a:xfrm>
            <a:off x="3598060" y="2551486"/>
            <a:ext cx="1955927" cy="146834"/>
          </a:xfrm>
          <a:prstGeom prst="rect">
            <a:avLst/>
          </a:prstGeom>
          <a:solidFill>
            <a:srgbClr val="092F4B"/>
          </a:solidFill>
          <a:ln>
            <a:solidFill>
              <a:srgbClr val="0B2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2" name="Rectangle 31"/>
          <p:cNvSpPr/>
          <p:nvPr/>
        </p:nvSpPr>
        <p:spPr>
          <a:xfrm>
            <a:off x="6558137" y="2551486"/>
            <a:ext cx="1955927" cy="146834"/>
          </a:xfrm>
          <a:prstGeom prst="rect">
            <a:avLst/>
          </a:prstGeom>
          <a:solidFill>
            <a:srgbClr val="15538C"/>
          </a:solidFill>
          <a:ln>
            <a:solidFill>
              <a:srgbClr val="1854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 name="Rectangle 1">
            <a:extLst>
              <a:ext uri="{FF2B5EF4-FFF2-40B4-BE49-F238E27FC236}">
                <a16:creationId xmlns:a16="http://schemas.microsoft.com/office/drawing/2014/main" id="{467F725E-D2CD-FA4C-B7CE-68DCD1576B6B}"/>
              </a:ext>
            </a:extLst>
          </p:cNvPr>
          <p:cNvSpPr/>
          <p:nvPr/>
        </p:nvSpPr>
        <p:spPr>
          <a:xfrm>
            <a:off x="295235" y="1998398"/>
            <a:ext cx="8549640" cy="1786697"/>
          </a:xfrm>
          <a:prstGeom prst="rect">
            <a:avLst/>
          </a:prstGeom>
          <a:solidFill>
            <a:srgbClr val="FFFFF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6E70B783-F485-3E4C-A9B8-CE1231C3BF98}"/>
              </a:ext>
            </a:extLst>
          </p:cNvPr>
          <p:cNvSpPr/>
          <p:nvPr/>
        </p:nvSpPr>
        <p:spPr>
          <a:xfrm>
            <a:off x="499539" y="836114"/>
            <a:ext cx="2987215" cy="1245862"/>
          </a:xfrm>
          <a:prstGeom prst="rect">
            <a:avLst/>
          </a:prstGeom>
          <a:solidFill>
            <a:srgbClr val="FFFFF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Text Placeholder 32">
            <a:extLst>
              <a:ext uri="{FF2B5EF4-FFF2-40B4-BE49-F238E27FC236}">
                <a16:creationId xmlns:a16="http://schemas.microsoft.com/office/drawing/2014/main" id="{5E04FB32-85AD-1A4F-8257-F7A6A4A052A0}"/>
              </a:ext>
            </a:extLst>
          </p:cNvPr>
          <p:cNvSpPr txBox="1">
            <a:spLocks/>
          </p:cNvSpPr>
          <p:nvPr/>
        </p:nvSpPr>
        <p:spPr bwMode="auto">
          <a:xfrm>
            <a:off x="884118" y="4002364"/>
            <a:ext cx="7263186" cy="1284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ICANN Learn certification of completion required</a:t>
            </a:r>
          </a:p>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Applicants provide proof of engagement (self-reported fields for metrics relating to diversity and policy engagement)</a:t>
            </a:r>
          </a:p>
          <a:p>
            <a:pPr marL="285750" indent="-285750">
              <a:buFont typeface="Courier New" panose="02070309020205020404" pitchFamily="49" charset="0"/>
              <a:buChar char="o"/>
            </a:pPr>
            <a:endParaRPr lang="en-US" dirty="0">
              <a:solidFill>
                <a:schemeClr val="bg1"/>
              </a:solidFill>
              <a:latin typeface="Arial" panose="020B060402020202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C9A4CF87-F8EF-0D46-87B6-6B9D93FD8AEC}"/>
              </a:ext>
            </a:extLst>
          </p:cNvPr>
          <p:cNvSpPr/>
          <p:nvPr/>
        </p:nvSpPr>
        <p:spPr>
          <a:xfrm>
            <a:off x="5669577" y="896373"/>
            <a:ext cx="2987215" cy="1245862"/>
          </a:xfrm>
          <a:prstGeom prst="rect">
            <a:avLst/>
          </a:prstGeom>
          <a:solidFill>
            <a:srgbClr val="FFFFF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93302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DE0995DD-4FF7-E246-9B81-BCCC415C9813}"/>
              </a:ext>
            </a:extLst>
          </p:cNvPr>
          <p:cNvSpPr/>
          <p:nvPr/>
        </p:nvSpPr>
        <p:spPr>
          <a:xfrm>
            <a:off x="629165" y="3931929"/>
            <a:ext cx="7884899" cy="2157974"/>
          </a:xfrm>
          <a:prstGeom prst="rect">
            <a:avLst/>
          </a:prstGeom>
          <a:solidFill>
            <a:schemeClr val="accent4">
              <a:alpha val="78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700">
              <a:latin typeface="Arial"/>
              <a:cs typeface="Arial"/>
            </a:endParaRPr>
          </a:p>
        </p:txBody>
      </p:sp>
      <p:sp>
        <p:nvSpPr>
          <p:cNvPr id="21" name="Title 20"/>
          <p:cNvSpPr>
            <a:spLocks noGrp="1"/>
          </p:cNvSpPr>
          <p:nvPr>
            <p:ph type="title"/>
          </p:nvPr>
        </p:nvSpPr>
        <p:spPr>
          <a:prstGeom prst="rect">
            <a:avLst/>
          </a:prstGeom>
        </p:spPr>
        <p:txBody>
          <a:bodyPr/>
          <a:lstStyle/>
          <a:p>
            <a:r>
              <a:rPr lang="en-US" dirty="0">
                <a:latin typeface="Arial"/>
                <a:cs typeface="Arial"/>
              </a:rPr>
              <a:t>New Program Process</a:t>
            </a:r>
          </a:p>
        </p:txBody>
      </p:sp>
      <p:grpSp>
        <p:nvGrpSpPr>
          <p:cNvPr id="74" name="Group 73"/>
          <p:cNvGrpSpPr/>
          <p:nvPr/>
        </p:nvGrpSpPr>
        <p:grpSpPr>
          <a:xfrm>
            <a:off x="637983" y="1075073"/>
            <a:ext cx="1955927" cy="871748"/>
            <a:chOff x="408227" y="1213404"/>
            <a:chExt cx="1955927" cy="1394847"/>
          </a:xfrm>
        </p:grpSpPr>
        <p:sp>
          <p:nvSpPr>
            <p:cNvPr id="53" name="Rectangle 52"/>
            <p:cNvSpPr/>
            <p:nvPr/>
          </p:nvSpPr>
          <p:spPr>
            <a:xfrm>
              <a:off x="408227" y="1213404"/>
              <a:ext cx="1955927" cy="1394847"/>
            </a:xfrm>
            <a:prstGeom prst="rect">
              <a:avLst/>
            </a:prstGeom>
            <a:solidFill>
              <a:schemeClr val="accent1">
                <a:alpha val="7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57" name="TextBox 56"/>
            <p:cNvSpPr txBox="1"/>
            <p:nvPr/>
          </p:nvSpPr>
          <p:spPr>
            <a:xfrm>
              <a:off x="654362" y="1251266"/>
              <a:ext cx="1446022" cy="7478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lnSpc>
                  <a:spcPts val="2660"/>
                </a:lnSpc>
              </a:pPr>
              <a:r>
                <a:rPr lang="en-US" sz="1700" dirty="0">
                  <a:solidFill>
                    <a:srgbClr val="FFFFFF"/>
                  </a:solidFill>
                  <a:latin typeface="Arial"/>
                  <a:cs typeface="Arial"/>
                </a:rPr>
                <a:t>Outreach &amp; Promotion</a:t>
              </a:r>
            </a:p>
          </p:txBody>
        </p:sp>
      </p:grpSp>
      <p:pic>
        <p:nvPicPr>
          <p:cNvPr id="62" name="Picture 6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835976" y="1586349"/>
            <a:ext cx="539472" cy="339272"/>
          </a:xfrm>
          <a:prstGeom prst="rect">
            <a:avLst/>
          </a:prstGeom>
        </p:spPr>
      </p:pic>
      <p:grpSp>
        <p:nvGrpSpPr>
          <p:cNvPr id="73" name="Group 72"/>
          <p:cNvGrpSpPr/>
          <p:nvPr/>
        </p:nvGrpSpPr>
        <p:grpSpPr>
          <a:xfrm>
            <a:off x="3598060" y="1075072"/>
            <a:ext cx="1943991" cy="850549"/>
            <a:chOff x="3348765" y="1213404"/>
            <a:chExt cx="1955927" cy="1394847"/>
          </a:xfrm>
        </p:grpSpPr>
        <p:sp>
          <p:nvSpPr>
            <p:cNvPr id="66" name="Rectangle 65"/>
            <p:cNvSpPr/>
            <p:nvPr/>
          </p:nvSpPr>
          <p:spPr>
            <a:xfrm>
              <a:off x="3348765" y="1213404"/>
              <a:ext cx="1955927" cy="1394847"/>
            </a:xfrm>
            <a:prstGeom prst="rect">
              <a:avLst/>
            </a:prstGeom>
            <a:solidFill>
              <a:schemeClr val="accent3">
                <a:alpha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700">
                <a:latin typeface="Arial"/>
                <a:cs typeface="Arial"/>
              </a:endParaRPr>
            </a:p>
          </p:txBody>
        </p:sp>
        <p:sp>
          <p:nvSpPr>
            <p:cNvPr id="67" name="TextBox 66"/>
            <p:cNvSpPr txBox="1"/>
            <p:nvPr/>
          </p:nvSpPr>
          <p:spPr>
            <a:xfrm>
              <a:off x="3603717" y="1567648"/>
              <a:ext cx="1446022" cy="401648"/>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Application</a:t>
              </a:r>
            </a:p>
          </p:txBody>
        </p:sp>
      </p:grpSp>
      <p:pic>
        <p:nvPicPr>
          <p:cNvPr id="68" name="Picture 6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805821" y="1586349"/>
            <a:ext cx="539472" cy="339272"/>
          </a:xfrm>
          <a:prstGeom prst="rect">
            <a:avLst/>
          </a:prstGeom>
        </p:spPr>
      </p:pic>
      <p:grpSp>
        <p:nvGrpSpPr>
          <p:cNvPr id="72" name="Group 71"/>
          <p:cNvGrpSpPr/>
          <p:nvPr/>
        </p:nvGrpSpPr>
        <p:grpSpPr>
          <a:xfrm>
            <a:off x="6558137" y="1075072"/>
            <a:ext cx="1955927" cy="850549"/>
            <a:chOff x="6328381" y="1213404"/>
            <a:chExt cx="1955927" cy="1394847"/>
          </a:xfrm>
        </p:grpSpPr>
        <p:sp>
          <p:nvSpPr>
            <p:cNvPr id="69" name="Rectangle 68"/>
            <p:cNvSpPr/>
            <p:nvPr/>
          </p:nvSpPr>
          <p:spPr>
            <a:xfrm>
              <a:off x="6328381" y="1213404"/>
              <a:ext cx="1955927" cy="1394847"/>
            </a:xfrm>
            <a:prstGeom prst="rect">
              <a:avLst/>
            </a:prstGeom>
            <a:solidFill>
              <a:schemeClr val="accent4">
                <a:alpha val="78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700">
                <a:latin typeface="Arial"/>
                <a:cs typeface="Arial"/>
              </a:endParaRPr>
            </a:p>
          </p:txBody>
        </p:sp>
        <p:sp>
          <p:nvSpPr>
            <p:cNvPr id="70" name="TextBox 69"/>
            <p:cNvSpPr txBox="1"/>
            <p:nvPr/>
          </p:nvSpPr>
          <p:spPr>
            <a:xfrm>
              <a:off x="6571397" y="1554775"/>
              <a:ext cx="1446022" cy="658678"/>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Selection</a:t>
              </a:r>
            </a:p>
          </p:txBody>
        </p:sp>
      </p:grpSp>
      <p:grpSp>
        <p:nvGrpSpPr>
          <p:cNvPr id="75" name="Group 74"/>
          <p:cNvGrpSpPr/>
          <p:nvPr/>
        </p:nvGrpSpPr>
        <p:grpSpPr>
          <a:xfrm>
            <a:off x="637983" y="2698320"/>
            <a:ext cx="1955927" cy="936111"/>
            <a:chOff x="408227" y="1213404"/>
            <a:chExt cx="1955927" cy="1394847"/>
          </a:xfrm>
        </p:grpSpPr>
        <p:sp>
          <p:nvSpPr>
            <p:cNvPr id="76" name="Rectangle 75"/>
            <p:cNvSpPr/>
            <p:nvPr/>
          </p:nvSpPr>
          <p:spPr>
            <a:xfrm>
              <a:off x="408227" y="1213404"/>
              <a:ext cx="1955927" cy="1394847"/>
            </a:xfrm>
            <a:prstGeom prst="rect">
              <a:avLst/>
            </a:prstGeom>
            <a:solidFill>
              <a:schemeClr val="accent5">
                <a:alpha val="81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700">
                <a:latin typeface="Arial"/>
                <a:cs typeface="Arial"/>
              </a:endParaRPr>
            </a:p>
          </p:txBody>
        </p:sp>
        <p:sp>
          <p:nvSpPr>
            <p:cNvPr id="77" name="TextBox 76"/>
            <p:cNvSpPr txBox="1"/>
            <p:nvPr/>
          </p:nvSpPr>
          <p:spPr>
            <a:xfrm>
              <a:off x="654362" y="1266636"/>
              <a:ext cx="1446022"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Pre-Meeting Preparation</a:t>
              </a:r>
            </a:p>
          </p:txBody>
        </p:sp>
      </p:grpSp>
      <p:pic>
        <p:nvPicPr>
          <p:cNvPr id="78" name="Picture 7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835976" y="3209597"/>
            <a:ext cx="539472" cy="339272"/>
          </a:xfrm>
          <a:prstGeom prst="rect">
            <a:avLst/>
          </a:prstGeom>
        </p:spPr>
      </p:pic>
      <p:grpSp>
        <p:nvGrpSpPr>
          <p:cNvPr id="79" name="Group 78"/>
          <p:cNvGrpSpPr/>
          <p:nvPr/>
        </p:nvGrpSpPr>
        <p:grpSpPr>
          <a:xfrm>
            <a:off x="3598060" y="2698320"/>
            <a:ext cx="1955927" cy="936111"/>
            <a:chOff x="3348765" y="1213404"/>
            <a:chExt cx="1955927" cy="1394847"/>
          </a:xfrm>
        </p:grpSpPr>
        <p:sp>
          <p:nvSpPr>
            <p:cNvPr id="80" name="Rectangle 79"/>
            <p:cNvSpPr/>
            <p:nvPr/>
          </p:nvSpPr>
          <p:spPr>
            <a:xfrm>
              <a:off x="3348765" y="1213404"/>
              <a:ext cx="1955927" cy="1394847"/>
            </a:xfrm>
            <a:prstGeom prst="rect">
              <a:avLst/>
            </a:prstGeom>
            <a:solidFill>
              <a:schemeClr val="accent2">
                <a:alpha val="8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700">
                <a:latin typeface="Arial"/>
                <a:cs typeface="Arial"/>
              </a:endParaRPr>
            </a:p>
          </p:txBody>
        </p:sp>
        <p:sp>
          <p:nvSpPr>
            <p:cNvPr id="81" name="TextBox 80"/>
            <p:cNvSpPr txBox="1"/>
            <p:nvPr/>
          </p:nvSpPr>
          <p:spPr>
            <a:xfrm>
              <a:off x="3377987" y="1266636"/>
              <a:ext cx="1914769"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On-site Responsibilities</a:t>
              </a:r>
            </a:p>
          </p:txBody>
        </p:sp>
      </p:grpSp>
      <p:pic>
        <p:nvPicPr>
          <p:cNvPr id="82" name="Picture 8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805821" y="3209597"/>
            <a:ext cx="539472" cy="339272"/>
          </a:xfrm>
          <a:prstGeom prst="rect">
            <a:avLst/>
          </a:prstGeom>
        </p:spPr>
      </p:pic>
      <p:grpSp>
        <p:nvGrpSpPr>
          <p:cNvPr id="83" name="Group 82"/>
          <p:cNvGrpSpPr/>
          <p:nvPr/>
        </p:nvGrpSpPr>
        <p:grpSpPr>
          <a:xfrm>
            <a:off x="6558137" y="2698320"/>
            <a:ext cx="1955927" cy="936111"/>
            <a:chOff x="6328381" y="1213404"/>
            <a:chExt cx="1955927" cy="1394847"/>
          </a:xfrm>
        </p:grpSpPr>
        <p:sp>
          <p:nvSpPr>
            <p:cNvPr id="84" name="Rectangle 83"/>
            <p:cNvSpPr/>
            <p:nvPr/>
          </p:nvSpPr>
          <p:spPr>
            <a:xfrm>
              <a:off x="6328381" y="1213404"/>
              <a:ext cx="1955927" cy="1394847"/>
            </a:xfrm>
            <a:prstGeom prst="rect">
              <a:avLst/>
            </a:prstGeom>
            <a:solidFill>
              <a:schemeClr val="accent6">
                <a:alpha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700">
                <a:latin typeface="Arial"/>
                <a:cs typeface="Arial"/>
              </a:endParaRPr>
            </a:p>
          </p:txBody>
        </p:sp>
        <p:sp>
          <p:nvSpPr>
            <p:cNvPr id="85" name="TextBox 84"/>
            <p:cNvSpPr txBox="1"/>
            <p:nvPr/>
          </p:nvSpPr>
          <p:spPr>
            <a:xfrm>
              <a:off x="6367371" y="1292016"/>
              <a:ext cx="1883717"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Post-Meeting Requirements</a:t>
              </a:r>
            </a:p>
          </p:txBody>
        </p:sp>
      </p:grpSp>
      <p:cxnSp>
        <p:nvCxnSpPr>
          <p:cNvPr id="89" name="Elbow Connector 88"/>
          <p:cNvCxnSpPr>
            <a:stCxn id="76" idx="0"/>
            <a:endCxn id="69" idx="2"/>
          </p:cNvCxnSpPr>
          <p:nvPr/>
        </p:nvCxnSpPr>
        <p:spPr>
          <a:xfrm rot="5400000" flipH="1" flipV="1">
            <a:off x="4189675" y="-648106"/>
            <a:ext cx="772699" cy="5920154"/>
          </a:xfrm>
          <a:prstGeom prst="bentConnector3">
            <a:avLst>
              <a:gd name="adj1" fmla="val 50000"/>
            </a:avLst>
          </a:prstGeom>
          <a:ln w="28575" cmpd="sng">
            <a:solidFill>
              <a:schemeClr val="bg1">
                <a:lumMod val="6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637983" y="939187"/>
            <a:ext cx="1955927" cy="146834"/>
          </a:xfrm>
          <a:prstGeom prst="rect">
            <a:avLst/>
          </a:prstGeom>
          <a:solidFill>
            <a:srgbClr val="1564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8" name="Rectangle 27"/>
          <p:cNvSpPr/>
          <p:nvPr/>
        </p:nvSpPr>
        <p:spPr>
          <a:xfrm>
            <a:off x="3598060" y="939186"/>
            <a:ext cx="1955927" cy="223370"/>
          </a:xfrm>
          <a:prstGeom prst="rect">
            <a:avLst/>
          </a:prstGeom>
          <a:solidFill>
            <a:srgbClr val="145052"/>
          </a:solidFill>
          <a:ln w="19050" cmpd="sng">
            <a:solidFill>
              <a:srgbClr val="17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9" name="Rectangle 28"/>
          <p:cNvSpPr/>
          <p:nvPr/>
        </p:nvSpPr>
        <p:spPr>
          <a:xfrm>
            <a:off x="6558137" y="939187"/>
            <a:ext cx="1955927" cy="146834"/>
          </a:xfrm>
          <a:prstGeom prst="rect">
            <a:avLst/>
          </a:prstGeom>
          <a:solidFill>
            <a:srgbClr val="BA7132"/>
          </a:solidFill>
          <a:ln>
            <a:solidFill>
              <a:srgbClr val="B871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0" name="Rectangle 29"/>
          <p:cNvSpPr/>
          <p:nvPr/>
        </p:nvSpPr>
        <p:spPr>
          <a:xfrm>
            <a:off x="637983" y="2551486"/>
            <a:ext cx="1955927" cy="146834"/>
          </a:xfrm>
          <a:prstGeom prst="rect">
            <a:avLst/>
          </a:prstGeom>
          <a:solidFill>
            <a:srgbClr val="A34729"/>
          </a:solidFill>
          <a:ln>
            <a:solidFill>
              <a:srgbClr val="A14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1" name="Rectangle 30"/>
          <p:cNvSpPr/>
          <p:nvPr/>
        </p:nvSpPr>
        <p:spPr>
          <a:xfrm>
            <a:off x="3598060" y="2551486"/>
            <a:ext cx="1955927" cy="146834"/>
          </a:xfrm>
          <a:prstGeom prst="rect">
            <a:avLst/>
          </a:prstGeom>
          <a:solidFill>
            <a:srgbClr val="092F4B"/>
          </a:solidFill>
          <a:ln>
            <a:solidFill>
              <a:srgbClr val="0B2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2" name="Rectangle 31"/>
          <p:cNvSpPr/>
          <p:nvPr/>
        </p:nvSpPr>
        <p:spPr>
          <a:xfrm>
            <a:off x="6558137" y="2551486"/>
            <a:ext cx="1955927" cy="146834"/>
          </a:xfrm>
          <a:prstGeom prst="rect">
            <a:avLst/>
          </a:prstGeom>
          <a:solidFill>
            <a:srgbClr val="15538C"/>
          </a:solidFill>
          <a:ln>
            <a:solidFill>
              <a:srgbClr val="1854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 name="Rectangle 1">
            <a:extLst>
              <a:ext uri="{FF2B5EF4-FFF2-40B4-BE49-F238E27FC236}">
                <a16:creationId xmlns:a16="http://schemas.microsoft.com/office/drawing/2014/main" id="{467F725E-D2CD-FA4C-B7CE-68DCD1576B6B}"/>
              </a:ext>
            </a:extLst>
          </p:cNvPr>
          <p:cNvSpPr/>
          <p:nvPr/>
        </p:nvSpPr>
        <p:spPr>
          <a:xfrm>
            <a:off x="295235" y="1998398"/>
            <a:ext cx="8549640" cy="1786697"/>
          </a:xfrm>
          <a:prstGeom prst="rect">
            <a:avLst/>
          </a:prstGeom>
          <a:solidFill>
            <a:srgbClr val="FFFFF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6E70B783-F485-3E4C-A9B8-CE1231C3BF98}"/>
              </a:ext>
            </a:extLst>
          </p:cNvPr>
          <p:cNvSpPr/>
          <p:nvPr/>
        </p:nvSpPr>
        <p:spPr>
          <a:xfrm>
            <a:off x="499539" y="836114"/>
            <a:ext cx="5845754" cy="1245862"/>
          </a:xfrm>
          <a:prstGeom prst="rect">
            <a:avLst/>
          </a:prstGeom>
          <a:solidFill>
            <a:srgbClr val="FFFFF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Text Placeholder 32">
            <a:extLst>
              <a:ext uri="{FF2B5EF4-FFF2-40B4-BE49-F238E27FC236}">
                <a16:creationId xmlns:a16="http://schemas.microsoft.com/office/drawing/2014/main" id="{5E04FB32-85AD-1A4F-8257-F7A6A4A052A0}"/>
              </a:ext>
            </a:extLst>
          </p:cNvPr>
          <p:cNvSpPr txBox="1">
            <a:spLocks/>
          </p:cNvSpPr>
          <p:nvPr/>
        </p:nvSpPr>
        <p:spPr bwMode="auto">
          <a:xfrm>
            <a:off x="884118" y="4002364"/>
            <a:ext cx="7263186" cy="1284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Committee of up to seven SO/AC appointees</a:t>
            </a:r>
          </a:p>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45 Fellowships </a:t>
            </a:r>
          </a:p>
          <a:p>
            <a:pPr marL="800100" lvl="1"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38 fellows</a:t>
            </a:r>
          </a:p>
          <a:p>
            <a:pPr marL="800100" lvl="1"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7 mentors (each SO/AC invited to nominate one mentor)</a:t>
            </a:r>
          </a:p>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3-fellowship limit enforced</a:t>
            </a:r>
          </a:p>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Diversity prioritized</a:t>
            </a:r>
          </a:p>
          <a:p>
            <a:pPr marL="285750" indent="-285750">
              <a:buFont typeface="Courier New" panose="02070309020205020404" pitchFamily="49" charset="0"/>
              <a:buChar char="o"/>
            </a:pPr>
            <a:endParaRPr lang="en-US" sz="1600" dirty="0">
              <a:solidFill>
                <a:schemeClr val="bg1"/>
              </a:solidFill>
              <a:latin typeface="Arial" panose="020B0604020202020204" pitchFamily="34" charset="0"/>
              <a:cs typeface="Arial" panose="020B0604020202020204" pitchFamily="34" charset="0"/>
            </a:endParaRPr>
          </a:p>
          <a:p>
            <a:pPr marL="285750" indent="-285750">
              <a:spcBef>
                <a:spcPts val="600"/>
              </a:spcBef>
              <a:spcAft>
                <a:spcPts val="600"/>
              </a:spcAft>
              <a:buFont typeface="Courier New" panose="02070309020205020404" pitchFamily="49" charset="0"/>
              <a:buChar char="o"/>
            </a:pPr>
            <a:endParaRPr lang="en-US" sz="2000" dirty="0">
              <a:solidFill>
                <a:schemeClr val="accent6">
                  <a:lumMod val="50000"/>
                </a:schemeClr>
              </a:solidFill>
              <a:latin typeface="Arial" panose="020B0604020202020204" pitchFamily="34" charset="0"/>
              <a:cs typeface="Arial" panose="020B0604020202020204" pitchFamily="34" charset="0"/>
            </a:endParaRPr>
          </a:p>
          <a:p>
            <a:pPr marL="285750" indent="-285750">
              <a:spcBef>
                <a:spcPts val="600"/>
              </a:spcBef>
              <a:spcAft>
                <a:spcPts val="600"/>
              </a:spcAft>
              <a:buFont typeface="Courier New" panose="02070309020205020404" pitchFamily="49" charset="0"/>
              <a:buChar char="o"/>
            </a:pPr>
            <a:endParaRPr lang="en-US" sz="2000" dirty="0">
              <a:solidFill>
                <a:schemeClr val="accent6">
                  <a:lumMod val="50000"/>
                </a:schemeClr>
              </a:solidFill>
              <a:latin typeface="Arial" panose="020B0604020202020204" pitchFamily="34" charset="0"/>
              <a:cs typeface="Arial" panose="020B0604020202020204" pitchFamily="34" charset="0"/>
            </a:endParaRPr>
          </a:p>
          <a:p>
            <a:pPr marL="285750" indent="-285750">
              <a:spcBef>
                <a:spcPts val="600"/>
              </a:spcBef>
              <a:spcAft>
                <a:spcPts val="600"/>
              </a:spcAft>
              <a:buFont typeface="Courier New" panose="02070309020205020404" pitchFamily="49" charset="0"/>
              <a:buChar char="o"/>
            </a:pPr>
            <a:endParaRPr lang="en-US" sz="2000" dirty="0">
              <a:solidFill>
                <a:schemeClr val="accent6">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12174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B6B870E0-B04D-B642-9153-4B2EB7E8B7FF}"/>
              </a:ext>
            </a:extLst>
          </p:cNvPr>
          <p:cNvSpPr/>
          <p:nvPr/>
        </p:nvSpPr>
        <p:spPr>
          <a:xfrm>
            <a:off x="629165" y="3931929"/>
            <a:ext cx="7884899" cy="2157974"/>
          </a:xfrm>
          <a:prstGeom prst="rect">
            <a:avLst/>
          </a:prstGeom>
          <a:solidFill>
            <a:schemeClr val="accent5">
              <a:alpha val="81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700">
              <a:latin typeface="Arial"/>
              <a:cs typeface="Arial"/>
            </a:endParaRPr>
          </a:p>
        </p:txBody>
      </p:sp>
      <p:sp>
        <p:nvSpPr>
          <p:cNvPr id="21" name="Title 20"/>
          <p:cNvSpPr>
            <a:spLocks noGrp="1"/>
          </p:cNvSpPr>
          <p:nvPr>
            <p:ph type="title"/>
          </p:nvPr>
        </p:nvSpPr>
        <p:spPr>
          <a:prstGeom prst="rect">
            <a:avLst/>
          </a:prstGeom>
        </p:spPr>
        <p:txBody>
          <a:bodyPr/>
          <a:lstStyle/>
          <a:p>
            <a:r>
              <a:rPr lang="en-US" dirty="0">
                <a:latin typeface="Arial"/>
                <a:cs typeface="Arial"/>
              </a:rPr>
              <a:t>New Program Process</a:t>
            </a:r>
          </a:p>
        </p:txBody>
      </p:sp>
      <p:grpSp>
        <p:nvGrpSpPr>
          <p:cNvPr id="74" name="Group 73"/>
          <p:cNvGrpSpPr/>
          <p:nvPr/>
        </p:nvGrpSpPr>
        <p:grpSpPr>
          <a:xfrm>
            <a:off x="637983" y="1075073"/>
            <a:ext cx="1955927" cy="871748"/>
            <a:chOff x="408227" y="1213404"/>
            <a:chExt cx="1955927" cy="1394847"/>
          </a:xfrm>
        </p:grpSpPr>
        <p:sp>
          <p:nvSpPr>
            <p:cNvPr id="53" name="Rectangle 52"/>
            <p:cNvSpPr/>
            <p:nvPr/>
          </p:nvSpPr>
          <p:spPr>
            <a:xfrm>
              <a:off x="408227" y="1213404"/>
              <a:ext cx="1955927" cy="1394847"/>
            </a:xfrm>
            <a:prstGeom prst="rect">
              <a:avLst/>
            </a:prstGeom>
            <a:solidFill>
              <a:schemeClr val="accent1">
                <a:alpha val="7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57" name="TextBox 56"/>
            <p:cNvSpPr txBox="1"/>
            <p:nvPr/>
          </p:nvSpPr>
          <p:spPr>
            <a:xfrm>
              <a:off x="654362" y="1251266"/>
              <a:ext cx="1446022" cy="7478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lnSpc>
                  <a:spcPts val="2660"/>
                </a:lnSpc>
              </a:pPr>
              <a:r>
                <a:rPr lang="en-US" sz="1700" dirty="0">
                  <a:solidFill>
                    <a:srgbClr val="FFFFFF"/>
                  </a:solidFill>
                  <a:latin typeface="Arial"/>
                  <a:cs typeface="Arial"/>
                </a:rPr>
                <a:t>Outreach &amp; Promotion</a:t>
              </a:r>
            </a:p>
          </p:txBody>
        </p:sp>
      </p:grpSp>
      <p:pic>
        <p:nvPicPr>
          <p:cNvPr id="62" name="Picture 6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835976" y="1586349"/>
            <a:ext cx="539472" cy="339272"/>
          </a:xfrm>
          <a:prstGeom prst="rect">
            <a:avLst/>
          </a:prstGeom>
        </p:spPr>
      </p:pic>
      <p:grpSp>
        <p:nvGrpSpPr>
          <p:cNvPr id="73" name="Group 72"/>
          <p:cNvGrpSpPr/>
          <p:nvPr/>
        </p:nvGrpSpPr>
        <p:grpSpPr>
          <a:xfrm>
            <a:off x="3598060" y="1075072"/>
            <a:ext cx="1943991" cy="850549"/>
            <a:chOff x="3348765" y="1213404"/>
            <a:chExt cx="1955927" cy="1394847"/>
          </a:xfrm>
        </p:grpSpPr>
        <p:sp>
          <p:nvSpPr>
            <p:cNvPr id="66" name="Rectangle 65"/>
            <p:cNvSpPr/>
            <p:nvPr/>
          </p:nvSpPr>
          <p:spPr>
            <a:xfrm>
              <a:off x="3348765" y="1213404"/>
              <a:ext cx="1955927" cy="1394847"/>
            </a:xfrm>
            <a:prstGeom prst="rect">
              <a:avLst/>
            </a:prstGeom>
            <a:solidFill>
              <a:schemeClr val="accent3">
                <a:alpha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700">
                <a:latin typeface="Arial"/>
                <a:cs typeface="Arial"/>
              </a:endParaRPr>
            </a:p>
          </p:txBody>
        </p:sp>
        <p:sp>
          <p:nvSpPr>
            <p:cNvPr id="67" name="TextBox 66"/>
            <p:cNvSpPr txBox="1"/>
            <p:nvPr/>
          </p:nvSpPr>
          <p:spPr>
            <a:xfrm>
              <a:off x="3603717" y="1567648"/>
              <a:ext cx="1446022" cy="401648"/>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Application</a:t>
              </a:r>
            </a:p>
          </p:txBody>
        </p:sp>
      </p:grpSp>
      <p:pic>
        <p:nvPicPr>
          <p:cNvPr id="68" name="Picture 6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805821" y="1586349"/>
            <a:ext cx="539472" cy="339272"/>
          </a:xfrm>
          <a:prstGeom prst="rect">
            <a:avLst/>
          </a:prstGeom>
        </p:spPr>
      </p:pic>
      <p:grpSp>
        <p:nvGrpSpPr>
          <p:cNvPr id="72" name="Group 71"/>
          <p:cNvGrpSpPr/>
          <p:nvPr/>
        </p:nvGrpSpPr>
        <p:grpSpPr>
          <a:xfrm>
            <a:off x="6558137" y="1075072"/>
            <a:ext cx="1955927" cy="850549"/>
            <a:chOff x="6328381" y="1213404"/>
            <a:chExt cx="1955927" cy="1394847"/>
          </a:xfrm>
        </p:grpSpPr>
        <p:sp>
          <p:nvSpPr>
            <p:cNvPr id="69" name="Rectangle 68"/>
            <p:cNvSpPr/>
            <p:nvPr/>
          </p:nvSpPr>
          <p:spPr>
            <a:xfrm>
              <a:off x="6328381" y="1213404"/>
              <a:ext cx="1955927" cy="1394847"/>
            </a:xfrm>
            <a:prstGeom prst="rect">
              <a:avLst/>
            </a:prstGeom>
            <a:solidFill>
              <a:schemeClr val="accent4">
                <a:alpha val="78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700">
                <a:latin typeface="Arial"/>
                <a:cs typeface="Arial"/>
              </a:endParaRPr>
            </a:p>
          </p:txBody>
        </p:sp>
        <p:sp>
          <p:nvSpPr>
            <p:cNvPr id="70" name="TextBox 69"/>
            <p:cNvSpPr txBox="1"/>
            <p:nvPr/>
          </p:nvSpPr>
          <p:spPr>
            <a:xfrm>
              <a:off x="6571397" y="1554775"/>
              <a:ext cx="1446022" cy="658678"/>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Selection</a:t>
              </a:r>
            </a:p>
          </p:txBody>
        </p:sp>
      </p:grpSp>
      <p:grpSp>
        <p:nvGrpSpPr>
          <p:cNvPr id="75" name="Group 74"/>
          <p:cNvGrpSpPr/>
          <p:nvPr/>
        </p:nvGrpSpPr>
        <p:grpSpPr>
          <a:xfrm>
            <a:off x="637983" y="2698320"/>
            <a:ext cx="1955927" cy="936111"/>
            <a:chOff x="408227" y="1213404"/>
            <a:chExt cx="1955927" cy="1394847"/>
          </a:xfrm>
        </p:grpSpPr>
        <p:sp>
          <p:nvSpPr>
            <p:cNvPr id="76" name="Rectangle 75"/>
            <p:cNvSpPr/>
            <p:nvPr/>
          </p:nvSpPr>
          <p:spPr>
            <a:xfrm>
              <a:off x="408227" y="1213404"/>
              <a:ext cx="1955927" cy="1394847"/>
            </a:xfrm>
            <a:prstGeom prst="rect">
              <a:avLst/>
            </a:prstGeom>
            <a:solidFill>
              <a:schemeClr val="accent5">
                <a:alpha val="81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700">
                <a:latin typeface="Arial"/>
                <a:cs typeface="Arial"/>
              </a:endParaRPr>
            </a:p>
          </p:txBody>
        </p:sp>
        <p:sp>
          <p:nvSpPr>
            <p:cNvPr id="77" name="TextBox 76"/>
            <p:cNvSpPr txBox="1"/>
            <p:nvPr/>
          </p:nvSpPr>
          <p:spPr>
            <a:xfrm>
              <a:off x="654362" y="1266636"/>
              <a:ext cx="1446022"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Pre-Meeting Preparation</a:t>
              </a:r>
            </a:p>
          </p:txBody>
        </p:sp>
      </p:grpSp>
      <p:pic>
        <p:nvPicPr>
          <p:cNvPr id="78" name="Picture 7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835976" y="3209597"/>
            <a:ext cx="539472" cy="339272"/>
          </a:xfrm>
          <a:prstGeom prst="rect">
            <a:avLst/>
          </a:prstGeom>
        </p:spPr>
      </p:pic>
      <p:grpSp>
        <p:nvGrpSpPr>
          <p:cNvPr id="79" name="Group 78"/>
          <p:cNvGrpSpPr/>
          <p:nvPr/>
        </p:nvGrpSpPr>
        <p:grpSpPr>
          <a:xfrm>
            <a:off x="3598060" y="2698320"/>
            <a:ext cx="1955927" cy="936111"/>
            <a:chOff x="3348765" y="1213404"/>
            <a:chExt cx="1955927" cy="1394847"/>
          </a:xfrm>
        </p:grpSpPr>
        <p:sp>
          <p:nvSpPr>
            <p:cNvPr id="80" name="Rectangle 79"/>
            <p:cNvSpPr/>
            <p:nvPr/>
          </p:nvSpPr>
          <p:spPr>
            <a:xfrm>
              <a:off x="3348765" y="1213404"/>
              <a:ext cx="1955927" cy="1394847"/>
            </a:xfrm>
            <a:prstGeom prst="rect">
              <a:avLst/>
            </a:prstGeom>
            <a:solidFill>
              <a:schemeClr val="accent2">
                <a:alpha val="8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700">
                <a:latin typeface="Arial"/>
                <a:cs typeface="Arial"/>
              </a:endParaRPr>
            </a:p>
          </p:txBody>
        </p:sp>
        <p:sp>
          <p:nvSpPr>
            <p:cNvPr id="81" name="TextBox 80"/>
            <p:cNvSpPr txBox="1"/>
            <p:nvPr/>
          </p:nvSpPr>
          <p:spPr>
            <a:xfrm>
              <a:off x="3377987" y="1266636"/>
              <a:ext cx="1914769"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On-site Responsibilities</a:t>
              </a:r>
            </a:p>
          </p:txBody>
        </p:sp>
      </p:grpSp>
      <p:pic>
        <p:nvPicPr>
          <p:cNvPr id="82" name="Picture 8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805821" y="3209597"/>
            <a:ext cx="539472" cy="339272"/>
          </a:xfrm>
          <a:prstGeom prst="rect">
            <a:avLst/>
          </a:prstGeom>
        </p:spPr>
      </p:pic>
      <p:grpSp>
        <p:nvGrpSpPr>
          <p:cNvPr id="83" name="Group 82"/>
          <p:cNvGrpSpPr/>
          <p:nvPr/>
        </p:nvGrpSpPr>
        <p:grpSpPr>
          <a:xfrm>
            <a:off x="6558137" y="2698320"/>
            <a:ext cx="1955927" cy="936111"/>
            <a:chOff x="6328381" y="1213404"/>
            <a:chExt cx="1955927" cy="1394847"/>
          </a:xfrm>
        </p:grpSpPr>
        <p:sp>
          <p:nvSpPr>
            <p:cNvPr id="84" name="Rectangle 83"/>
            <p:cNvSpPr/>
            <p:nvPr/>
          </p:nvSpPr>
          <p:spPr>
            <a:xfrm>
              <a:off x="6328381" y="1213404"/>
              <a:ext cx="1955927" cy="1394847"/>
            </a:xfrm>
            <a:prstGeom prst="rect">
              <a:avLst/>
            </a:prstGeom>
            <a:solidFill>
              <a:schemeClr val="accent6">
                <a:alpha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700">
                <a:latin typeface="Arial"/>
                <a:cs typeface="Arial"/>
              </a:endParaRPr>
            </a:p>
          </p:txBody>
        </p:sp>
        <p:sp>
          <p:nvSpPr>
            <p:cNvPr id="85" name="TextBox 84"/>
            <p:cNvSpPr txBox="1"/>
            <p:nvPr/>
          </p:nvSpPr>
          <p:spPr>
            <a:xfrm>
              <a:off x="6367371" y="1292016"/>
              <a:ext cx="1883717"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Post-Meeting Requirements</a:t>
              </a:r>
            </a:p>
          </p:txBody>
        </p:sp>
      </p:grpSp>
      <p:cxnSp>
        <p:nvCxnSpPr>
          <p:cNvPr id="89" name="Elbow Connector 88"/>
          <p:cNvCxnSpPr>
            <a:stCxn id="76" idx="0"/>
            <a:endCxn id="69" idx="2"/>
          </p:cNvCxnSpPr>
          <p:nvPr/>
        </p:nvCxnSpPr>
        <p:spPr>
          <a:xfrm rot="5400000" flipH="1" flipV="1">
            <a:off x="4189675" y="-648106"/>
            <a:ext cx="772699" cy="5920154"/>
          </a:xfrm>
          <a:prstGeom prst="bentConnector3">
            <a:avLst>
              <a:gd name="adj1" fmla="val 50000"/>
            </a:avLst>
          </a:prstGeom>
          <a:ln w="28575" cmpd="sng">
            <a:solidFill>
              <a:schemeClr val="bg1">
                <a:lumMod val="6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637983" y="939187"/>
            <a:ext cx="1955927" cy="146834"/>
          </a:xfrm>
          <a:prstGeom prst="rect">
            <a:avLst/>
          </a:prstGeom>
          <a:solidFill>
            <a:srgbClr val="1564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8" name="Rectangle 27"/>
          <p:cNvSpPr/>
          <p:nvPr/>
        </p:nvSpPr>
        <p:spPr>
          <a:xfrm>
            <a:off x="3598060" y="939186"/>
            <a:ext cx="1955927" cy="223370"/>
          </a:xfrm>
          <a:prstGeom prst="rect">
            <a:avLst/>
          </a:prstGeom>
          <a:solidFill>
            <a:srgbClr val="145052"/>
          </a:solidFill>
          <a:ln w="19050" cmpd="sng">
            <a:solidFill>
              <a:srgbClr val="17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9" name="Rectangle 28"/>
          <p:cNvSpPr/>
          <p:nvPr/>
        </p:nvSpPr>
        <p:spPr>
          <a:xfrm>
            <a:off x="6558137" y="939187"/>
            <a:ext cx="1955927" cy="146834"/>
          </a:xfrm>
          <a:prstGeom prst="rect">
            <a:avLst/>
          </a:prstGeom>
          <a:solidFill>
            <a:srgbClr val="BA7132"/>
          </a:solidFill>
          <a:ln>
            <a:solidFill>
              <a:srgbClr val="B871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0" name="Rectangle 29"/>
          <p:cNvSpPr/>
          <p:nvPr/>
        </p:nvSpPr>
        <p:spPr>
          <a:xfrm>
            <a:off x="637983" y="2551486"/>
            <a:ext cx="1955927" cy="146834"/>
          </a:xfrm>
          <a:prstGeom prst="rect">
            <a:avLst/>
          </a:prstGeom>
          <a:solidFill>
            <a:srgbClr val="A34729"/>
          </a:solidFill>
          <a:ln>
            <a:solidFill>
              <a:srgbClr val="A14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1" name="Rectangle 30"/>
          <p:cNvSpPr/>
          <p:nvPr/>
        </p:nvSpPr>
        <p:spPr>
          <a:xfrm>
            <a:off x="3598060" y="2551486"/>
            <a:ext cx="1955927" cy="146834"/>
          </a:xfrm>
          <a:prstGeom prst="rect">
            <a:avLst/>
          </a:prstGeom>
          <a:solidFill>
            <a:srgbClr val="092F4B"/>
          </a:solidFill>
          <a:ln>
            <a:solidFill>
              <a:srgbClr val="0B2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2" name="Rectangle 31"/>
          <p:cNvSpPr/>
          <p:nvPr/>
        </p:nvSpPr>
        <p:spPr>
          <a:xfrm>
            <a:off x="6558137" y="2551486"/>
            <a:ext cx="1955927" cy="146834"/>
          </a:xfrm>
          <a:prstGeom prst="rect">
            <a:avLst/>
          </a:prstGeom>
          <a:solidFill>
            <a:srgbClr val="15538C"/>
          </a:solidFill>
          <a:ln>
            <a:solidFill>
              <a:srgbClr val="1854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 name="Rectangle 1">
            <a:extLst>
              <a:ext uri="{FF2B5EF4-FFF2-40B4-BE49-F238E27FC236}">
                <a16:creationId xmlns:a16="http://schemas.microsoft.com/office/drawing/2014/main" id="{467F725E-D2CD-FA4C-B7CE-68DCD1576B6B}"/>
              </a:ext>
            </a:extLst>
          </p:cNvPr>
          <p:cNvSpPr/>
          <p:nvPr/>
        </p:nvSpPr>
        <p:spPr>
          <a:xfrm>
            <a:off x="2835975" y="2535471"/>
            <a:ext cx="6008899" cy="1249624"/>
          </a:xfrm>
          <a:prstGeom prst="rect">
            <a:avLst/>
          </a:prstGeom>
          <a:solidFill>
            <a:srgbClr val="FFFFF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6E70B783-F485-3E4C-A9B8-CE1231C3BF98}"/>
              </a:ext>
            </a:extLst>
          </p:cNvPr>
          <p:cNvSpPr/>
          <p:nvPr/>
        </p:nvSpPr>
        <p:spPr>
          <a:xfrm>
            <a:off x="499538" y="836114"/>
            <a:ext cx="8345336" cy="1678738"/>
          </a:xfrm>
          <a:prstGeom prst="rect">
            <a:avLst/>
          </a:prstGeom>
          <a:solidFill>
            <a:srgbClr val="FFFFF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Text Placeholder 32">
            <a:extLst>
              <a:ext uri="{FF2B5EF4-FFF2-40B4-BE49-F238E27FC236}">
                <a16:creationId xmlns:a16="http://schemas.microsoft.com/office/drawing/2014/main" id="{5E04FB32-85AD-1A4F-8257-F7A6A4A052A0}"/>
              </a:ext>
            </a:extLst>
          </p:cNvPr>
          <p:cNvSpPr txBox="1">
            <a:spLocks/>
          </p:cNvSpPr>
          <p:nvPr/>
        </p:nvSpPr>
        <p:spPr bwMode="auto">
          <a:xfrm>
            <a:off x="884118" y="4002364"/>
            <a:ext cx="7263186" cy="1284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Mentors identified by SOs/ACs paired with fellows</a:t>
            </a:r>
          </a:p>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ICANN Learn courses for first-time and returning fellows</a:t>
            </a:r>
          </a:p>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Updated Mentoring Guidelines reflect community input  </a:t>
            </a:r>
          </a:p>
          <a:p>
            <a:pPr marL="285750" indent="-285750">
              <a:buFont typeface="Courier New" panose="02070309020205020404" pitchFamily="49" charset="0"/>
              <a:buChar char="o"/>
            </a:pPr>
            <a:endParaRPr lang="en-US" sz="2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3878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1A35FB5D-A47B-3F4E-A436-68A2F0ECC2B3}"/>
              </a:ext>
            </a:extLst>
          </p:cNvPr>
          <p:cNvSpPr/>
          <p:nvPr/>
        </p:nvSpPr>
        <p:spPr>
          <a:xfrm>
            <a:off x="629165" y="3931928"/>
            <a:ext cx="7884899" cy="2157975"/>
          </a:xfrm>
          <a:prstGeom prst="rect">
            <a:avLst/>
          </a:prstGeom>
          <a:solidFill>
            <a:schemeClr val="accent2">
              <a:alpha val="8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700">
              <a:latin typeface="Arial"/>
              <a:cs typeface="Arial"/>
            </a:endParaRPr>
          </a:p>
        </p:txBody>
      </p:sp>
      <p:sp>
        <p:nvSpPr>
          <p:cNvPr id="21" name="Title 20"/>
          <p:cNvSpPr>
            <a:spLocks noGrp="1"/>
          </p:cNvSpPr>
          <p:nvPr>
            <p:ph type="title"/>
          </p:nvPr>
        </p:nvSpPr>
        <p:spPr>
          <a:prstGeom prst="rect">
            <a:avLst/>
          </a:prstGeom>
        </p:spPr>
        <p:txBody>
          <a:bodyPr/>
          <a:lstStyle/>
          <a:p>
            <a:r>
              <a:rPr lang="en-US" dirty="0">
                <a:latin typeface="Arial"/>
                <a:cs typeface="Arial"/>
              </a:rPr>
              <a:t>New Program Process</a:t>
            </a:r>
          </a:p>
        </p:txBody>
      </p:sp>
      <p:grpSp>
        <p:nvGrpSpPr>
          <p:cNvPr id="74" name="Group 73"/>
          <p:cNvGrpSpPr/>
          <p:nvPr/>
        </p:nvGrpSpPr>
        <p:grpSpPr>
          <a:xfrm>
            <a:off x="637983" y="1075073"/>
            <a:ext cx="1955927" cy="871748"/>
            <a:chOff x="408227" y="1213404"/>
            <a:chExt cx="1955927" cy="1394847"/>
          </a:xfrm>
        </p:grpSpPr>
        <p:sp>
          <p:nvSpPr>
            <p:cNvPr id="53" name="Rectangle 52"/>
            <p:cNvSpPr/>
            <p:nvPr/>
          </p:nvSpPr>
          <p:spPr>
            <a:xfrm>
              <a:off x="408227" y="1213404"/>
              <a:ext cx="1955927" cy="1394847"/>
            </a:xfrm>
            <a:prstGeom prst="rect">
              <a:avLst/>
            </a:prstGeom>
            <a:solidFill>
              <a:schemeClr val="accent1">
                <a:alpha val="7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57" name="TextBox 56"/>
            <p:cNvSpPr txBox="1"/>
            <p:nvPr/>
          </p:nvSpPr>
          <p:spPr>
            <a:xfrm>
              <a:off x="654362" y="1251266"/>
              <a:ext cx="1446022" cy="7478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lnSpc>
                  <a:spcPts val="2660"/>
                </a:lnSpc>
              </a:pPr>
              <a:r>
                <a:rPr lang="en-US" sz="1700" dirty="0">
                  <a:solidFill>
                    <a:srgbClr val="FFFFFF"/>
                  </a:solidFill>
                  <a:latin typeface="Arial"/>
                  <a:cs typeface="Arial"/>
                </a:rPr>
                <a:t>Outreach &amp; Promotion</a:t>
              </a:r>
            </a:p>
          </p:txBody>
        </p:sp>
      </p:grpSp>
      <p:pic>
        <p:nvPicPr>
          <p:cNvPr id="62" name="Picture 6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835976" y="1586349"/>
            <a:ext cx="539472" cy="339272"/>
          </a:xfrm>
          <a:prstGeom prst="rect">
            <a:avLst/>
          </a:prstGeom>
        </p:spPr>
      </p:pic>
      <p:grpSp>
        <p:nvGrpSpPr>
          <p:cNvPr id="73" name="Group 72"/>
          <p:cNvGrpSpPr/>
          <p:nvPr/>
        </p:nvGrpSpPr>
        <p:grpSpPr>
          <a:xfrm>
            <a:off x="3598060" y="1075072"/>
            <a:ext cx="1943991" cy="850549"/>
            <a:chOff x="3348765" y="1213404"/>
            <a:chExt cx="1955927" cy="1394847"/>
          </a:xfrm>
        </p:grpSpPr>
        <p:sp>
          <p:nvSpPr>
            <p:cNvPr id="66" name="Rectangle 65"/>
            <p:cNvSpPr/>
            <p:nvPr/>
          </p:nvSpPr>
          <p:spPr>
            <a:xfrm>
              <a:off x="3348765" y="1213404"/>
              <a:ext cx="1955927" cy="1394847"/>
            </a:xfrm>
            <a:prstGeom prst="rect">
              <a:avLst/>
            </a:prstGeom>
            <a:solidFill>
              <a:schemeClr val="accent3">
                <a:alpha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700">
                <a:latin typeface="Arial"/>
                <a:cs typeface="Arial"/>
              </a:endParaRPr>
            </a:p>
          </p:txBody>
        </p:sp>
        <p:sp>
          <p:nvSpPr>
            <p:cNvPr id="67" name="TextBox 66"/>
            <p:cNvSpPr txBox="1"/>
            <p:nvPr/>
          </p:nvSpPr>
          <p:spPr>
            <a:xfrm>
              <a:off x="3603717" y="1567648"/>
              <a:ext cx="1446022" cy="401648"/>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Application</a:t>
              </a:r>
            </a:p>
          </p:txBody>
        </p:sp>
      </p:grpSp>
      <p:pic>
        <p:nvPicPr>
          <p:cNvPr id="68" name="Picture 6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805821" y="1586349"/>
            <a:ext cx="539472" cy="339272"/>
          </a:xfrm>
          <a:prstGeom prst="rect">
            <a:avLst/>
          </a:prstGeom>
        </p:spPr>
      </p:pic>
      <p:grpSp>
        <p:nvGrpSpPr>
          <p:cNvPr id="72" name="Group 71"/>
          <p:cNvGrpSpPr/>
          <p:nvPr/>
        </p:nvGrpSpPr>
        <p:grpSpPr>
          <a:xfrm>
            <a:off x="6558137" y="1075072"/>
            <a:ext cx="1955927" cy="850549"/>
            <a:chOff x="6328381" y="1213404"/>
            <a:chExt cx="1955927" cy="1394847"/>
          </a:xfrm>
        </p:grpSpPr>
        <p:sp>
          <p:nvSpPr>
            <p:cNvPr id="69" name="Rectangle 68"/>
            <p:cNvSpPr/>
            <p:nvPr/>
          </p:nvSpPr>
          <p:spPr>
            <a:xfrm>
              <a:off x="6328381" y="1213404"/>
              <a:ext cx="1955927" cy="1394847"/>
            </a:xfrm>
            <a:prstGeom prst="rect">
              <a:avLst/>
            </a:prstGeom>
            <a:solidFill>
              <a:schemeClr val="accent4">
                <a:alpha val="78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700">
                <a:latin typeface="Arial"/>
                <a:cs typeface="Arial"/>
              </a:endParaRPr>
            </a:p>
          </p:txBody>
        </p:sp>
        <p:sp>
          <p:nvSpPr>
            <p:cNvPr id="70" name="TextBox 69"/>
            <p:cNvSpPr txBox="1"/>
            <p:nvPr/>
          </p:nvSpPr>
          <p:spPr>
            <a:xfrm>
              <a:off x="6571397" y="1554775"/>
              <a:ext cx="1446022" cy="658678"/>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Selection</a:t>
              </a:r>
            </a:p>
          </p:txBody>
        </p:sp>
      </p:grpSp>
      <p:grpSp>
        <p:nvGrpSpPr>
          <p:cNvPr id="75" name="Group 74"/>
          <p:cNvGrpSpPr/>
          <p:nvPr/>
        </p:nvGrpSpPr>
        <p:grpSpPr>
          <a:xfrm>
            <a:off x="637983" y="2698320"/>
            <a:ext cx="1955927" cy="936111"/>
            <a:chOff x="408227" y="1213404"/>
            <a:chExt cx="1955927" cy="1394847"/>
          </a:xfrm>
        </p:grpSpPr>
        <p:sp>
          <p:nvSpPr>
            <p:cNvPr id="76" name="Rectangle 75"/>
            <p:cNvSpPr/>
            <p:nvPr/>
          </p:nvSpPr>
          <p:spPr>
            <a:xfrm>
              <a:off x="408227" y="1213404"/>
              <a:ext cx="1955927" cy="1394847"/>
            </a:xfrm>
            <a:prstGeom prst="rect">
              <a:avLst/>
            </a:prstGeom>
            <a:solidFill>
              <a:schemeClr val="accent5">
                <a:alpha val="81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700">
                <a:latin typeface="Arial"/>
                <a:cs typeface="Arial"/>
              </a:endParaRPr>
            </a:p>
          </p:txBody>
        </p:sp>
        <p:sp>
          <p:nvSpPr>
            <p:cNvPr id="77" name="TextBox 76"/>
            <p:cNvSpPr txBox="1"/>
            <p:nvPr/>
          </p:nvSpPr>
          <p:spPr>
            <a:xfrm>
              <a:off x="654362" y="1266636"/>
              <a:ext cx="1446022"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Pre-Meeting Preparation</a:t>
              </a:r>
            </a:p>
          </p:txBody>
        </p:sp>
      </p:grpSp>
      <p:pic>
        <p:nvPicPr>
          <p:cNvPr id="78" name="Picture 7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835976" y="3209597"/>
            <a:ext cx="539472" cy="339272"/>
          </a:xfrm>
          <a:prstGeom prst="rect">
            <a:avLst/>
          </a:prstGeom>
        </p:spPr>
      </p:pic>
      <p:grpSp>
        <p:nvGrpSpPr>
          <p:cNvPr id="79" name="Group 78"/>
          <p:cNvGrpSpPr/>
          <p:nvPr/>
        </p:nvGrpSpPr>
        <p:grpSpPr>
          <a:xfrm>
            <a:off x="3598060" y="2698320"/>
            <a:ext cx="1955927" cy="936111"/>
            <a:chOff x="3348765" y="1213404"/>
            <a:chExt cx="1955927" cy="1394847"/>
          </a:xfrm>
        </p:grpSpPr>
        <p:sp>
          <p:nvSpPr>
            <p:cNvPr id="80" name="Rectangle 79"/>
            <p:cNvSpPr/>
            <p:nvPr/>
          </p:nvSpPr>
          <p:spPr>
            <a:xfrm>
              <a:off x="3348765" y="1213404"/>
              <a:ext cx="1955927" cy="1394847"/>
            </a:xfrm>
            <a:prstGeom prst="rect">
              <a:avLst/>
            </a:prstGeom>
            <a:solidFill>
              <a:schemeClr val="accent2">
                <a:alpha val="8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700">
                <a:latin typeface="Arial"/>
                <a:cs typeface="Arial"/>
              </a:endParaRPr>
            </a:p>
          </p:txBody>
        </p:sp>
        <p:sp>
          <p:nvSpPr>
            <p:cNvPr id="81" name="TextBox 80"/>
            <p:cNvSpPr txBox="1"/>
            <p:nvPr/>
          </p:nvSpPr>
          <p:spPr>
            <a:xfrm>
              <a:off x="3377987" y="1266636"/>
              <a:ext cx="1914769"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On-site Responsibilities</a:t>
              </a:r>
            </a:p>
          </p:txBody>
        </p:sp>
      </p:grpSp>
      <p:pic>
        <p:nvPicPr>
          <p:cNvPr id="82" name="Picture 8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805821" y="3209597"/>
            <a:ext cx="539472" cy="339272"/>
          </a:xfrm>
          <a:prstGeom prst="rect">
            <a:avLst/>
          </a:prstGeom>
        </p:spPr>
      </p:pic>
      <p:grpSp>
        <p:nvGrpSpPr>
          <p:cNvPr id="83" name="Group 82"/>
          <p:cNvGrpSpPr/>
          <p:nvPr/>
        </p:nvGrpSpPr>
        <p:grpSpPr>
          <a:xfrm>
            <a:off x="6558137" y="2698320"/>
            <a:ext cx="1955927" cy="936111"/>
            <a:chOff x="6328381" y="1213404"/>
            <a:chExt cx="1955927" cy="1394847"/>
          </a:xfrm>
        </p:grpSpPr>
        <p:sp>
          <p:nvSpPr>
            <p:cNvPr id="84" name="Rectangle 83"/>
            <p:cNvSpPr/>
            <p:nvPr/>
          </p:nvSpPr>
          <p:spPr>
            <a:xfrm>
              <a:off x="6328381" y="1213404"/>
              <a:ext cx="1955927" cy="1394847"/>
            </a:xfrm>
            <a:prstGeom prst="rect">
              <a:avLst/>
            </a:prstGeom>
            <a:solidFill>
              <a:schemeClr val="accent6">
                <a:alpha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700">
                <a:latin typeface="Arial"/>
                <a:cs typeface="Arial"/>
              </a:endParaRPr>
            </a:p>
          </p:txBody>
        </p:sp>
        <p:sp>
          <p:nvSpPr>
            <p:cNvPr id="85" name="TextBox 84"/>
            <p:cNvSpPr txBox="1"/>
            <p:nvPr/>
          </p:nvSpPr>
          <p:spPr>
            <a:xfrm>
              <a:off x="6367371" y="1292016"/>
              <a:ext cx="1883717"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Post-Meeting Requirements</a:t>
              </a:r>
            </a:p>
          </p:txBody>
        </p:sp>
      </p:grpSp>
      <p:cxnSp>
        <p:nvCxnSpPr>
          <p:cNvPr id="89" name="Elbow Connector 88"/>
          <p:cNvCxnSpPr>
            <a:stCxn id="76" idx="0"/>
            <a:endCxn id="69" idx="2"/>
          </p:cNvCxnSpPr>
          <p:nvPr/>
        </p:nvCxnSpPr>
        <p:spPr>
          <a:xfrm rot="5400000" flipH="1" flipV="1">
            <a:off x="4189675" y="-648106"/>
            <a:ext cx="772699" cy="5920154"/>
          </a:xfrm>
          <a:prstGeom prst="bentConnector3">
            <a:avLst>
              <a:gd name="adj1" fmla="val 50000"/>
            </a:avLst>
          </a:prstGeom>
          <a:ln w="28575" cmpd="sng">
            <a:solidFill>
              <a:schemeClr val="bg1">
                <a:lumMod val="6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637983" y="939187"/>
            <a:ext cx="1955927" cy="146834"/>
          </a:xfrm>
          <a:prstGeom prst="rect">
            <a:avLst/>
          </a:prstGeom>
          <a:solidFill>
            <a:srgbClr val="1564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8" name="Rectangle 27"/>
          <p:cNvSpPr/>
          <p:nvPr/>
        </p:nvSpPr>
        <p:spPr>
          <a:xfrm>
            <a:off x="3598060" y="939186"/>
            <a:ext cx="1955927" cy="223370"/>
          </a:xfrm>
          <a:prstGeom prst="rect">
            <a:avLst/>
          </a:prstGeom>
          <a:solidFill>
            <a:srgbClr val="145052"/>
          </a:solidFill>
          <a:ln w="19050" cmpd="sng">
            <a:solidFill>
              <a:srgbClr val="17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9" name="Rectangle 28"/>
          <p:cNvSpPr/>
          <p:nvPr/>
        </p:nvSpPr>
        <p:spPr>
          <a:xfrm>
            <a:off x="6558137" y="939187"/>
            <a:ext cx="1955927" cy="146834"/>
          </a:xfrm>
          <a:prstGeom prst="rect">
            <a:avLst/>
          </a:prstGeom>
          <a:solidFill>
            <a:srgbClr val="BA7132"/>
          </a:solidFill>
          <a:ln>
            <a:solidFill>
              <a:srgbClr val="B871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0" name="Rectangle 29"/>
          <p:cNvSpPr/>
          <p:nvPr/>
        </p:nvSpPr>
        <p:spPr>
          <a:xfrm>
            <a:off x="637983" y="2551486"/>
            <a:ext cx="1955927" cy="146834"/>
          </a:xfrm>
          <a:prstGeom prst="rect">
            <a:avLst/>
          </a:prstGeom>
          <a:solidFill>
            <a:srgbClr val="A34729"/>
          </a:solidFill>
          <a:ln>
            <a:solidFill>
              <a:srgbClr val="A14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1" name="Rectangle 30"/>
          <p:cNvSpPr/>
          <p:nvPr/>
        </p:nvSpPr>
        <p:spPr>
          <a:xfrm>
            <a:off x="3598060" y="2551486"/>
            <a:ext cx="1955927" cy="146834"/>
          </a:xfrm>
          <a:prstGeom prst="rect">
            <a:avLst/>
          </a:prstGeom>
          <a:solidFill>
            <a:srgbClr val="092F4B"/>
          </a:solidFill>
          <a:ln>
            <a:solidFill>
              <a:srgbClr val="0B2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2" name="Rectangle 31"/>
          <p:cNvSpPr/>
          <p:nvPr/>
        </p:nvSpPr>
        <p:spPr>
          <a:xfrm>
            <a:off x="6558137" y="2551486"/>
            <a:ext cx="1955927" cy="146834"/>
          </a:xfrm>
          <a:prstGeom prst="rect">
            <a:avLst/>
          </a:prstGeom>
          <a:solidFill>
            <a:srgbClr val="15538C"/>
          </a:solidFill>
          <a:ln>
            <a:solidFill>
              <a:srgbClr val="1854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 name="Rectangle 1">
            <a:extLst>
              <a:ext uri="{FF2B5EF4-FFF2-40B4-BE49-F238E27FC236}">
                <a16:creationId xmlns:a16="http://schemas.microsoft.com/office/drawing/2014/main" id="{467F725E-D2CD-FA4C-B7CE-68DCD1576B6B}"/>
              </a:ext>
            </a:extLst>
          </p:cNvPr>
          <p:cNvSpPr/>
          <p:nvPr/>
        </p:nvSpPr>
        <p:spPr>
          <a:xfrm>
            <a:off x="5737609" y="2535471"/>
            <a:ext cx="3107265" cy="1249624"/>
          </a:xfrm>
          <a:prstGeom prst="rect">
            <a:avLst/>
          </a:prstGeom>
          <a:solidFill>
            <a:srgbClr val="FFFFF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6E70B783-F485-3E4C-A9B8-CE1231C3BF98}"/>
              </a:ext>
            </a:extLst>
          </p:cNvPr>
          <p:cNvSpPr/>
          <p:nvPr/>
        </p:nvSpPr>
        <p:spPr>
          <a:xfrm>
            <a:off x="499538" y="836114"/>
            <a:ext cx="8228825" cy="1678738"/>
          </a:xfrm>
          <a:prstGeom prst="rect">
            <a:avLst/>
          </a:prstGeom>
          <a:solidFill>
            <a:srgbClr val="FFFFF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Text Placeholder 32">
            <a:extLst>
              <a:ext uri="{FF2B5EF4-FFF2-40B4-BE49-F238E27FC236}">
                <a16:creationId xmlns:a16="http://schemas.microsoft.com/office/drawing/2014/main" id="{5E04FB32-85AD-1A4F-8257-F7A6A4A052A0}"/>
              </a:ext>
            </a:extLst>
          </p:cNvPr>
          <p:cNvSpPr txBox="1">
            <a:spLocks/>
          </p:cNvSpPr>
          <p:nvPr/>
        </p:nvSpPr>
        <p:spPr bwMode="auto">
          <a:xfrm>
            <a:off x="884118" y="4002364"/>
            <a:ext cx="7263186" cy="1284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Fellows attend working group/other sessions</a:t>
            </a:r>
          </a:p>
          <a:p>
            <a:pPr marL="800100" lvl="1"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Mentors identify relevant sessions, including at least 5 mandatory sessions </a:t>
            </a:r>
          </a:p>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Fellows engage and network with relevant experts</a:t>
            </a:r>
          </a:p>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Mentors are empowered to give fellows SO/AC-specific tasks</a:t>
            </a:r>
          </a:p>
          <a:p>
            <a:pPr marL="285750" indent="-285750">
              <a:buFont typeface="Courier New" panose="02070309020205020404" pitchFamily="49" charset="0"/>
              <a:buChar char="o"/>
            </a:pPr>
            <a:endParaRPr lang="en-US" dirty="0">
              <a:solidFill>
                <a:schemeClr val="bg1"/>
              </a:solidFill>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pPr>
            <a:endParaRPr lang="en-US" dirty="0">
              <a:solidFill>
                <a:schemeClr val="bg1"/>
              </a:solidFill>
              <a:latin typeface="Arial" panose="020B060402020202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78C49933-566B-344F-AFA3-7AB1128BC360}"/>
              </a:ext>
            </a:extLst>
          </p:cNvPr>
          <p:cNvSpPr/>
          <p:nvPr/>
        </p:nvSpPr>
        <p:spPr>
          <a:xfrm>
            <a:off x="467195" y="2490156"/>
            <a:ext cx="2947243" cy="1249624"/>
          </a:xfrm>
          <a:prstGeom prst="rect">
            <a:avLst/>
          </a:prstGeom>
          <a:solidFill>
            <a:srgbClr val="FFFFF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646001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250A61BF-19A3-A04D-BFA5-7C0CCFD98A1C}"/>
              </a:ext>
            </a:extLst>
          </p:cNvPr>
          <p:cNvSpPr/>
          <p:nvPr/>
        </p:nvSpPr>
        <p:spPr>
          <a:xfrm>
            <a:off x="637983" y="3918987"/>
            <a:ext cx="7876081" cy="2170916"/>
          </a:xfrm>
          <a:prstGeom prst="rect">
            <a:avLst/>
          </a:prstGeom>
          <a:solidFill>
            <a:schemeClr val="accent6">
              <a:alpha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700">
              <a:latin typeface="Arial"/>
              <a:cs typeface="Arial"/>
            </a:endParaRPr>
          </a:p>
        </p:txBody>
      </p:sp>
      <p:sp>
        <p:nvSpPr>
          <p:cNvPr id="21" name="Title 20"/>
          <p:cNvSpPr>
            <a:spLocks noGrp="1"/>
          </p:cNvSpPr>
          <p:nvPr>
            <p:ph type="title"/>
          </p:nvPr>
        </p:nvSpPr>
        <p:spPr>
          <a:prstGeom prst="rect">
            <a:avLst/>
          </a:prstGeom>
        </p:spPr>
        <p:txBody>
          <a:bodyPr/>
          <a:lstStyle/>
          <a:p>
            <a:r>
              <a:rPr lang="en-US" dirty="0">
                <a:latin typeface="Arial"/>
                <a:cs typeface="Arial"/>
              </a:rPr>
              <a:t>New Program Process</a:t>
            </a:r>
          </a:p>
        </p:txBody>
      </p:sp>
      <p:grpSp>
        <p:nvGrpSpPr>
          <p:cNvPr id="74" name="Group 73"/>
          <p:cNvGrpSpPr/>
          <p:nvPr/>
        </p:nvGrpSpPr>
        <p:grpSpPr>
          <a:xfrm>
            <a:off x="637983" y="1075073"/>
            <a:ext cx="1955927" cy="871748"/>
            <a:chOff x="408227" y="1213404"/>
            <a:chExt cx="1955927" cy="1394847"/>
          </a:xfrm>
        </p:grpSpPr>
        <p:sp>
          <p:nvSpPr>
            <p:cNvPr id="53" name="Rectangle 52"/>
            <p:cNvSpPr/>
            <p:nvPr/>
          </p:nvSpPr>
          <p:spPr>
            <a:xfrm>
              <a:off x="408227" y="1213404"/>
              <a:ext cx="1955927" cy="1394847"/>
            </a:xfrm>
            <a:prstGeom prst="rect">
              <a:avLst/>
            </a:prstGeom>
            <a:solidFill>
              <a:schemeClr val="accent1">
                <a:alpha val="7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57" name="TextBox 56"/>
            <p:cNvSpPr txBox="1"/>
            <p:nvPr/>
          </p:nvSpPr>
          <p:spPr>
            <a:xfrm>
              <a:off x="654362" y="1251266"/>
              <a:ext cx="1446022" cy="7478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lnSpc>
                  <a:spcPts val="2660"/>
                </a:lnSpc>
              </a:pPr>
              <a:r>
                <a:rPr lang="en-US" sz="1700" dirty="0">
                  <a:solidFill>
                    <a:srgbClr val="FFFFFF"/>
                  </a:solidFill>
                  <a:latin typeface="Arial"/>
                  <a:cs typeface="Arial"/>
                </a:rPr>
                <a:t>Outreach &amp; Promotion</a:t>
              </a:r>
            </a:p>
          </p:txBody>
        </p:sp>
      </p:grpSp>
      <p:pic>
        <p:nvPicPr>
          <p:cNvPr id="62" name="Picture 6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835976" y="1586349"/>
            <a:ext cx="539472" cy="339272"/>
          </a:xfrm>
          <a:prstGeom prst="rect">
            <a:avLst/>
          </a:prstGeom>
        </p:spPr>
      </p:pic>
      <p:grpSp>
        <p:nvGrpSpPr>
          <p:cNvPr id="73" name="Group 72"/>
          <p:cNvGrpSpPr/>
          <p:nvPr/>
        </p:nvGrpSpPr>
        <p:grpSpPr>
          <a:xfrm>
            <a:off x="3598060" y="1075072"/>
            <a:ext cx="1943991" cy="850549"/>
            <a:chOff x="3348765" y="1213404"/>
            <a:chExt cx="1955927" cy="1394847"/>
          </a:xfrm>
        </p:grpSpPr>
        <p:sp>
          <p:nvSpPr>
            <p:cNvPr id="66" name="Rectangle 65"/>
            <p:cNvSpPr/>
            <p:nvPr/>
          </p:nvSpPr>
          <p:spPr>
            <a:xfrm>
              <a:off x="3348765" y="1213404"/>
              <a:ext cx="1955927" cy="1394847"/>
            </a:xfrm>
            <a:prstGeom prst="rect">
              <a:avLst/>
            </a:prstGeom>
            <a:solidFill>
              <a:schemeClr val="accent3">
                <a:alpha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700">
                <a:latin typeface="Arial"/>
                <a:cs typeface="Arial"/>
              </a:endParaRPr>
            </a:p>
          </p:txBody>
        </p:sp>
        <p:sp>
          <p:nvSpPr>
            <p:cNvPr id="67" name="TextBox 66"/>
            <p:cNvSpPr txBox="1"/>
            <p:nvPr/>
          </p:nvSpPr>
          <p:spPr>
            <a:xfrm>
              <a:off x="3603717" y="1567648"/>
              <a:ext cx="1446022" cy="401648"/>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Application</a:t>
              </a:r>
            </a:p>
          </p:txBody>
        </p:sp>
      </p:grpSp>
      <p:pic>
        <p:nvPicPr>
          <p:cNvPr id="68" name="Picture 6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805821" y="1586349"/>
            <a:ext cx="539472" cy="339272"/>
          </a:xfrm>
          <a:prstGeom prst="rect">
            <a:avLst/>
          </a:prstGeom>
        </p:spPr>
      </p:pic>
      <p:grpSp>
        <p:nvGrpSpPr>
          <p:cNvPr id="72" name="Group 71"/>
          <p:cNvGrpSpPr/>
          <p:nvPr/>
        </p:nvGrpSpPr>
        <p:grpSpPr>
          <a:xfrm>
            <a:off x="6558137" y="1075072"/>
            <a:ext cx="1955927" cy="850549"/>
            <a:chOff x="6328381" y="1213404"/>
            <a:chExt cx="1955927" cy="1394847"/>
          </a:xfrm>
        </p:grpSpPr>
        <p:sp>
          <p:nvSpPr>
            <p:cNvPr id="69" name="Rectangle 68"/>
            <p:cNvSpPr/>
            <p:nvPr/>
          </p:nvSpPr>
          <p:spPr>
            <a:xfrm>
              <a:off x="6328381" y="1213404"/>
              <a:ext cx="1955927" cy="1394847"/>
            </a:xfrm>
            <a:prstGeom prst="rect">
              <a:avLst/>
            </a:prstGeom>
            <a:solidFill>
              <a:schemeClr val="accent4">
                <a:alpha val="78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700">
                <a:latin typeface="Arial"/>
                <a:cs typeface="Arial"/>
              </a:endParaRPr>
            </a:p>
          </p:txBody>
        </p:sp>
        <p:sp>
          <p:nvSpPr>
            <p:cNvPr id="70" name="TextBox 69"/>
            <p:cNvSpPr txBox="1"/>
            <p:nvPr/>
          </p:nvSpPr>
          <p:spPr>
            <a:xfrm>
              <a:off x="6571397" y="1554775"/>
              <a:ext cx="1446022" cy="658678"/>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Selection</a:t>
              </a:r>
            </a:p>
          </p:txBody>
        </p:sp>
      </p:grpSp>
      <p:grpSp>
        <p:nvGrpSpPr>
          <p:cNvPr id="75" name="Group 74"/>
          <p:cNvGrpSpPr/>
          <p:nvPr/>
        </p:nvGrpSpPr>
        <p:grpSpPr>
          <a:xfrm>
            <a:off x="637983" y="2698320"/>
            <a:ext cx="1955927" cy="936111"/>
            <a:chOff x="408227" y="1213404"/>
            <a:chExt cx="1955927" cy="1394847"/>
          </a:xfrm>
        </p:grpSpPr>
        <p:sp>
          <p:nvSpPr>
            <p:cNvPr id="76" name="Rectangle 75"/>
            <p:cNvSpPr/>
            <p:nvPr/>
          </p:nvSpPr>
          <p:spPr>
            <a:xfrm>
              <a:off x="408227" y="1213404"/>
              <a:ext cx="1955927" cy="1394847"/>
            </a:xfrm>
            <a:prstGeom prst="rect">
              <a:avLst/>
            </a:prstGeom>
            <a:solidFill>
              <a:schemeClr val="accent5">
                <a:alpha val="81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700">
                <a:latin typeface="Arial"/>
                <a:cs typeface="Arial"/>
              </a:endParaRPr>
            </a:p>
          </p:txBody>
        </p:sp>
        <p:sp>
          <p:nvSpPr>
            <p:cNvPr id="77" name="TextBox 76"/>
            <p:cNvSpPr txBox="1"/>
            <p:nvPr/>
          </p:nvSpPr>
          <p:spPr>
            <a:xfrm>
              <a:off x="654362" y="1266636"/>
              <a:ext cx="1446022"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Pre-Meeting Preparation</a:t>
              </a:r>
            </a:p>
          </p:txBody>
        </p:sp>
      </p:grpSp>
      <p:pic>
        <p:nvPicPr>
          <p:cNvPr id="78" name="Picture 7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835976" y="3209597"/>
            <a:ext cx="539472" cy="339272"/>
          </a:xfrm>
          <a:prstGeom prst="rect">
            <a:avLst/>
          </a:prstGeom>
        </p:spPr>
      </p:pic>
      <p:grpSp>
        <p:nvGrpSpPr>
          <p:cNvPr id="79" name="Group 78"/>
          <p:cNvGrpSpPr/>
          <p:nvPr/>
        </p:nvGrpSpPr>
        <p:grpSpPr>
          <a:xfrm>
            <a:off x="3598060" y="2698320"/>
            <a:ext cx="1955927" cy="936111"/>
            <a:chOff x="3348765" y="1213404"/>
            <a:chExt cx="1955927" cy="1394847"/>
          </a:xfrm>
        </p:grpSpPr>
        <p:sp>
          <p:nvSpPr>
            <p:cNvPr id="80" name="Rectangle 79"/>
            <p:cNvSpPr/>
            <p:nvPr/>
          </p:nvSpPr>
          <p:spPr>
            <a:xfrm>
              <a:off x="3348765" y="1213404"/>
              <a:ext cx="1955927" cy="1394847"/>
            </a:xfrm>
            <a:prstGeom prst="rect">
              <a:avLst/>
            </a:prstGeom>
            <a:solidFill>
              <a:schemeClr val="accent2">
                <a:alpha val="8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700">
                <a:latin typeface="Arial"/>
                <a:cs typeface="Arial"/>
              </a:endParaRPr>
            </a:p>
          </p:txBody>
        </p:sp>
        <p:sp>
          <p:nvSpPr>
            <p:cNvPr id="81" name="TextBox 80"/>
            <p:cNvSpPr txBox="1"/>
            <p:nvPr/>
          </p:nvSpPr>
          <p:spPr>
            <a:xfrm>
              <a:off x="3377987" y="1266636"/>
              <a:ext cx="1914769"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On-site Responsibilities</a:t>
              </a:r>
            </a:p>
          </p:txBody>
        </p:sp>
      </p:grpSp>
      <p:pic>
        <p:nvPicPr>
          <p:cNvPr id="82" name="Picture 8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805821" y="3209597"/>
            <a:ext cx="539472" cy="339272"/>
          </a:xfrm>
          <a:prstGeom prst="rect">
            <a:avLst/>
          </a:prstGeom>
        </p:spPr>
      </p:pic>
      <p:grpSp>
        <p:nvGrpSpPr>
          <p:cNvPr id="83" name="Group 82"/>
          <p:cNvGrpSpPr/>
          <p:nvPr/>
        </p:nvGrpSpPr>
        <p:grpSpPr>
          <a:xfrm>
            <a:off x="6558137" y="2698320"/>
            <a:ext cx="1955927" cy="936111"/>
            <a:chOff x="6328381" y="1213404"/>
            <a:chExt cx="1955927" cy="1394847"/>
          </a:xfrm>
        </p:grpSpPr>
        <p:sp>
          <p:nvSpPr>
            <p:cNvPr id="84" name="Rectangle 83"/>
            <p:cNvSpPr/>
            <p:nvPr/>
          </p:nvSpPr>
          <p:spPr>
            <a:xfrm>
              <a:off x="6328381" y="1213404"/>
              <a:ext cx="1955927" cy="1394847"/>
            </a:xfrm>
            <a:prstGeom prst="rect">
              <a:avLst/>
            </a:prstGeom>
            <a:solidFill>
              <a:schemeClr val="accent6">
                <a:alpha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700">
                <a:latin typeface="Arial"/>
                <a:cs typeface="Arial"/>
              </a:endParaRPr>
            </a:p>
          </p:txBody>
        </p:sp>
        <p:sp>
          <p:nvSpPr>
            <p:cNvPr id="85" name="TextBox 84"/>
            <p:cNvSpPr txBox="1"/>
            <p:nvPr/>
          </p:nvSpPr>
          <p:spPr>
            <a:xfrm>
              <a:off x="6367371" y="1292016"/>
              <a:ext cx="1883717" cy="747897"/>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Post-Meeting Requirements</a:t>
              </a:r>
            </a:p>
          </p:txBody>
        </p:sp>
      </p:grpSp>
      <p:cxnSp>
        <p:nvCxnSpPr>
          <p:cNvPr id="89" name="Elbow Connector 88"/>
          <p:cNvCxnSpPr>
            <a:stCxn id="76" idx="0"/>
            <a:endCxn id="69" idx="2"/>
          </p:cNvCxnSpPr>
          <p:nvPr/>
        </p:nvCxnSpPr>
        <p:spPr>
          <a:xfrm rot="5400000" flipH="1" flipV="1">
            <a:off x="4189675" y="-648106"/>
            <a:ext cx="772699" cy="5920154"/>
          </a:xfrm>
          <a:prstGeom prst="bentConnector3">
            <a:avLst>
              <a:gd name="adj1" fmla="val 50000"/>
            </a:avLst>
          </a:prstGeom>
          <a:ln w="28575" cmpd="sng">
            <a:solidFill>
              <a:schemeClr val="bg1">
                <a:lumMod val="6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637983" y="939187"/>
            <a:ext cx="1955927" cy="146834"/>
          </a:xfrm>
          <a:prstGeom prst="rect">
            <a:avLst/>
          </a:prstGeom>
          <a:solidFill>
            <a:srgbClr val="1564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8" name="Rectangle 27"/>
          <p:cNvSpPr/>
          <p:nvPr/>
        </p:nvSpPr>
        <p:spPr>
          <a:xfrm>
            <a:off x="3598060" y="939186"/>
            <a:ext cx="1955927" cy="223370"/>
          </a:xfrm>
          <a:prstGeom prst="rect">
            <a:avLst/>
          </a:prstGeom>
          <a:solidFill>
            <a:srgbClr val="145052"/>
          </a:solidFill>
          <a:ln w="19050" cmpd="sng">
            <a:solidFill>
              <a:srgbClr val="17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9" name="Rectangle 28"/>
          <p:cNvSpPr/>
          <p:nvPr/>
        </p:nvSpPr>
        <p:spPr>
          <a:xfrm>
            <a:off x="6558137" y="939187"/>
            <a:ext cx="1955927" cy="146834"/>
          </a:xfrm>
          <a:prstGeom prst="rect">
            <a:avLst/>
          </a:prstGeom>
          <a:solidFill>
            <a:srgbClr val="BA7132"/>
          </a:solidFill>
          <a:ln>
            <a:solidFill>
              <a:srgbClr val="B871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0" name="Rectangle 29"/>
          <p:cNvSpPr/>
          <p:nvPr/>
        </p:nvSpPr>
        <p:spPr>
          <a:xfrm>
            <a:off x="637983" y="2551486"/>
            <a:ext cx="1955927" cy="146834"/>
          </a:xfrm>
          <a:prstGeom prst="rect">
            <a:avLst/>
          </a:prstGeom>
          <a:solidFill>
            <a:srgbClr val="A34729"/>
          </a:solidFill>
          <a:ln>
            <a:solidFill>
              <a:srgbClr val="A14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1" name="Rectangle 30"/>
          <p:cNvSpPr/>
          <p:nvPr/>
        </p:nvSpPr>
        <p:spPr>
          <a:xfrm>
            <a:off x="3598060" y="2551486"/>
            <a:ext cx="1955927" cy="146834"/>
          </a:xfrm>
          <a:prstGeom prst="rect">
            <a:avLst/>
          </a:prstGeom>
          <a:solidFill>
            <a:srgbClr val="092F4B"/>
          </a:solidFill>
          <a:ln>
            <a:solidFill>
              <a:srgbClr val="0B2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2" name="Rectangle 31"/>
          <p:cNvSpPr/>
          <p:nvPr/>
        </p:nvSpPr>
        <p:spPr>
          <a:xfrm>
            <a:off x="6558137" y="2551486"/>
            <a:ext cx="1955927" cy="146834"/>
          </a:xfrm>
          <a:prstGeom prst="rect">
            <a:avLst/>
          </a:prstGeom>
          <a:solidFill>
            <a:srgbClr val="15538C"/>
          </a:solidFill>
          <a:ln>
            <a:solidFill>
              <a:srgbClr val="1854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3" name="Rectangle 32">
            <a:extLst>
              <a:ext uri="{FF2B5EF4-FFF2-40B4-BE49-F238E27FC236}">
                <a16:creationId xmlns:a16="http://schemas.microsoft.com/office/drawing/2014/main" id="{6E70B783-F485-3E4C-A9B8-CE1231C3BF98}"/>
              </a:ext>
            </a:extLst>
          </p:cNvPr>
          <p:cNvSpPr/>
          <p:nvPr/>
        </p:nvSpPr>
        <p:spPr>
          <a:xfrm>
            <a:off x="499538" y="836114"/>
            <a:ext cx="8242679" cy="1678738"/>
          </a:xfrm>
          <a:prstGeom prst="rect">
            <a:avLst/>
          </a:prstGeom>
          <a:solidFill>
            <a:srgbClr val="FFFFF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Text Placeholder 32">
            <a:extLst>
              <a:ext uri="{FF2B5EF4-FFF2-40B4-BE49-F238E27FC236}">
                <a16:creationId xmlns:a16="http://schemas.microsoft.com/office/drawing/2014/main" id="{5E04FB32-85AD-1A4F-8257-F7A6A4A052A0}"/>
              </a:ext>
            </a:extLst>
          </p:cNvPr>
          <p:cNvSpPr txBox="1">
            <a:spLocks/>
          </p:cNvSpPr>
          <p:nvPr/>
        </p:nvSpPr>
        <p:spPr bwMode="auto">
          <a:xfrm>
            <a:off x="884118" y="4002364"/>
            <a:ext cx="7263186" cy="1284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Fellows submit a survey evaluating mentors and reporting on program activities and future plans</a:t>
            </a:r>
          </a:p>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Mentors and SOs/ACs work to involve fellows in policy activities </a:t>
            </a:r>
          </a:p>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Regional engagement is strongly encouraged</a:t>
            </a:r>
          </a:p>
          <a:p>
            <a:pPr marL="285750" indent="-285750">
              <a:buFont typeface="Courier New" panose="02070309020205020404" pitchFamily="49" charset="0"/>
              <a:buChar char="o"/>
            </a:pPr>
            <a:r>
              <a:rPr lang="en-US" dirty="0">
                <a:solidFill>
                  <a:schemeClr val="bg1"/>
                </a:solidFill>
                <a:latin typeface="Arial" panose="020B0604020202020204" pitchFamily="34" charset="0"/>
                <a:cs typeface="Arial" panose="020B0604020202020204" pitchFamily="34" charset="0"/>
              </a:rPr>
              <a:t>Regular check-in processes offer post-meeting support </a:t>
            </a:r>
          </a:p>
          <a:p>
            <a:pPr marL="285750" indent="-285750">
              <a:buFont typeface="Courier New" panose="02070309020205020404" pitchFamily="49" charset="0"/>
              <a:buChar char="o"/>
            </a:pPr>
            <a:endParaRPr lang="en-US" dirty="0">
              <a:solidFill>
                <a:schemeClr val="bg1"/>
              </a:solidFill>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pPr>
            <a:endParaRPr lang="en-US" dirty="0">
              <a:solidFill>
                <a:schemeClr val="bg1"/>
              </a:solidFill>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pPr>
            <a:endParaRPr lang="en-US" dirty="0">
              <a:solidFill>
                <a:schemeClr val="bg1"/>
              </a:solidFill>
              <a:latin typeface="Arial" panose="020B060402020202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78C49933-566B-344F-AFA3-7AB1128BC360}"/>
              </a:ext>
            </a:extLst>
          </p:cNvPr>
          <p:cNvSpPr/>
          <p:nvPr/>
        </p:nvSpPr>
        <p:spPr>
          <a:xfrm>
            <a:off x="292613" y="2441442"/>
            <a:ext cx="6052680" cy="1249624"/>
          </a:xfrm>
          <a:prstGeom prst="rect">
            <a:avLst/>
          </a:prstGeom>
          <a:solidFill>
            <a:srgbClr val="FFFFF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z</a:t>
            </a:r>
          </a:p>
        </p:txBody>
      </p:sp>
    </p:spTree>
    <p:extLst>
      <p:ext uri="{BB962C8B-B14F-4D97-AF65-F5344CB8AC3E}">
        <p14:creationId xmlns:p14="http://schemas.microsoft.com/office/powerpoint/2010/main" val="256993073"/>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20170607 (2).potx" id="{F2E86674-818B-4AF6-B9A5-625A3A795F51}" vid="{F6BB203E-BAFC-494B-A50F-57F1DB9FFF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ICANNPPT_Arial_4x3_June 2017_potx</Template>
  <TotalTime>90</TotalTime>
  <Words>928</Words>
  <Application>Microsoft Macintosh PowerPoint</Application>
  <PresentationFormat>On-screen Show (4:3)</PresentationFormat>
  <Paragraphs>178</Paragraphs>
  <Slides>16</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ＭＳ Ｐゴシック</vt:lpstr>
      <vt:lpstr>Arial</vt:lpstr>
      <vt:lpstr>Calibri</vt:lpstr>
      <vt:lpstr>Courier New</vt:lpstr>
      <vt:lpstr>Segoe UI</vt:lpstr>
      <vt:lpstr>Wingdings</vt:lpstr>
      <vt:lpstr>ICANNPPT_Arial_4x3_June 2017_potx</vt:lpstr>
      <vt:lpstr>PowerPoint Presentation</vt:lpstr>
      <vt:lpstr>ICANN Fellowship Program</vt:lpstr>
      <vt:lpstr>Overview of Community Recommendations </vt:lpstr>
      <vt:lpstr>New Program Process</vt:lpstr>
      <vt:lpstr>New Program Process</vt:lpstr>
      <vt:lpstr>New Program Process</vt:lpstr>
      <vt:lpstr>New Program Process</vt:lpstr>
      <vt:lpstr>New Program Process</vt:lpstr>
      <vt:lpstr>New Program Process</vt:lpstr>
      <vt:lpstr>New Program Metrics</vt:lpstr>
      <vt:lpstr>Engage with ICANN</vt:lpstr>
      <vt:lpstr>ICANN Learn</vt:lpstr>
      <vt:lpstr>ICANN Learn new secure sign on</vt:lpstr>
      <vt:lpstr>ICANN Learn highlights</vt:lpstr>
      <vt:lpstr>ICANN Learn Behind-the-Scenes</vt:lpstr>
      <vt:lpstr>Engage with ICANN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Meghan Healy</dc:creator>
  <cp:lastModifiedBy>Elizabeth Andrews</cp:lastModifiedBy>
  <cp:revision>15</cp:revision>
  <cp:lastPrinted>2018-10-15T13:07:50Z</cp:lastPrinted>
  <dcterms:created xsi:type="dcterms:W3CDTF">2018-10-12T14:25:48Z</dcterms:created>
  <dcterms:modified xsi:type="dcterms:W3CDTF">2018-10-16T12:19:30Z</dcterms:modified>
</cp:coreProperties>
</file>