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99"/>
  </p:normalViewPr>
  <p:slideViewPr>
    <p:cSldViewPr>
      <p:cViewPr>
        <p:scale>
          <a:sx n="120" d="100"/>
          <a:sy n="120" d="100"/>
        </p:scale>
        <p:origin x="2264" y="14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E19D-BC03-455D-B780-11A7B6578B58}" type="datetimeFigureOut">
              <a:rPr lang="en-US" smtClean="0"/>
              <a:t>4/8/18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CD03-0E65-4766-AAF9-863A3A34B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71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E19D-BC03-455D-B780-11A7B6578B58}" type="datetimeFigureOut">
              <a:rPr lang="en-US" smtClean="0"/>
              <a:t>4/8/18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CD03-0E65-4766-AAF9-863A3A34B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918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E19D-BC03-455D-B780-11A7B6578B58}" type="datetimeFigureOut">
              <a:rPr lang="en-US" smtClean="0"/>
              <a:t>4/8/18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CD03-0E65-4766-AAF9-863A3A34B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740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E19D-BC03-455D-B780-11A7B6578B58}" type="datetimeFigureOut">
              <a:rPr lang="en-US" smtClean="0"/>
              <a:t>4/8/18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CD03-0E65-4766-AAF9-863A3A34B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266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E19D-BC03-455D-B780-11A7B6578B58}" type="datetimeFigureOut">
              <a:rPr lang="en-US" smtClean="0"/>
              <a:t>4/8/18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CD03-0E65-4766-AAF9-863A3A34B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097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E19D-BC03-455D-B780-11A7B6578B58}" type="datetimeFigureOut">
              <a:rPr lang="en-US" smtClean="0"/>
              <a:t>4/8/18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CD03-0E65-4766-AAF9-863A3A34B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881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E19D-BC03-455D-B780-11A7B6578B58}" type="datetimeFigureOut">
              <a:rPr lang="en-US" smtClean="0"/>
              <a:t>4/8/18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CD03-0E65-4766-AAF9-863A3A34B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840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E19D-BC03-455D-B780-11A7B6578B58}" type="datetimeFigureOut">
              <a:rPr lang="en-US" smtClean="0"/>
              <a:t>4/8/18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CD03-0E65-4766-AAF9-863A3A34B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83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E19D-BC03-455D-B780-11A7B6578B58}" type="datetimeFigureOut">
              <a:rPr lang="en-US" smtClean="0"/>
              <a:t>4/8/18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CD03-0E65-4766-AAF9-863A3A34B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81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E19D-BC03-455D-B780-11A7B6578B58}" type="datetimeFigureOut">
              <a:rPr lang="en-US" smtClean="0"/>
              <a:t>4/8/18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CD03-0E65-4766-AAF9-863A3A34B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294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1E19D-BC03-455D-B780-11A7B6578B58}" type="datetimeFigureOut">
              <a:rPr lang="en-US" smtClean="0"/>
              <a:t>4/8/18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2CD03-0E65-4766-AAF9-863A3A34B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712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1E19D-BC03-455D-B780-11A7B6578B58}" type="datetimeFigureOut">
              <a:rPr lang="en-US" smtClean="0"/>
              <a:t>4/8/18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2CD03-0E65-4766-AAF9-863A3A34B8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0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304801" y="6858000"/>
            <a:ext cx="6248399" cy="2057400"/>
          </a:xfrm>
          <a:prstGeom prst="rect">
            <a:avLst/>
          </a:prstGeom>
          <a:solidFill>
            <a:schemeClr val="bg1">
              <a:lumMod val="95000"/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Does not apply</a:t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if already  drafted &amp; approved</a:t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in previous steps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stCxn id="5" idx="2"/>
            <a:endCxn id="14" idx="0"/>
          </p:cNvCxnSpPr>
          <p:nvPr/>
        </p:nvCxnSpPr>
        <p:spPr>
          <a:xfrm flipH="1">
            <a:off x="2003257" y="2057400"/>
            <a:ext cx="1" cy="5867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>
            <a:noAutofit/>
          </a:bodyPr>
          <a:lstStyle/>
          <a:p>
            <a:r>
              <a:rPr lang="en-US" sz="2400" u="sng" dirty="0" err="1" smtClean="0"/>
              <a:t>PDP</a:t>
            </a:r>
            <a:r>
              <a:rPr lang="en-US" sz="2400" u="sng" dirty="0"/>
              <a:t> </a:t>
            </a:r>
            <a:r>
              <a:rPr lang="en-US" sz="2400" u="sng" dirty="0" smtClean="0"/>
              <a:t>/ </a:t>
            </a:r>
            <a:r>
              <a:rPr lang="en-US" sz="2400" u="sng" dirty="0" err="1" smtClean="0"/>
              <a:t>EPDP</a:t>
            </a:r>
            <a:r>
              <a:rPr lang="en-US" sz="2400" u="sng" dirty="0" smtClean="0"/>
              <a:t> Process Flow and Dependencies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1000" dirty="0"/>
              <a:t>https://gnso.icann.org/sites/default/files/file/field-file-attach/annex-2-pdp-manual-30jan18-en.pdf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1000" dirty="0" smtClean="0"/>
              <a:t>https</a:t>
            </a:r>
            <a:r>
              <a:rPr lang="en-US" sz="1000" dirty="0"/>
              <a:t>://gnso.icann.org/sites/default/files/file/field-file-attach/annex-4-epdp-manual-30jan18-en.pdf</a:t>
            </a:r>
          </a:p>
        </p:txBody>
      </p:sp>
      <p:sp>
        <p:nvSpPr>
          <p:cNvPr id="5" name="Flowchart: Preparation 4"/>
          <p:cNvSpPr/>
          <p:nvPr/>
        </p:nvSpPr>
        <p:spPr>
          <a:xfrm>
            <a:off x="970547" y="1371600"/>
            <a:ext cx="2065421" cy="685800"/>
          </a:xfrm>
          <a:prstGeom prst="flowChartPreparation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bg1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Plan for </a:t>
            </a:r>
            <a:r>
              <a:rPr lang="en-US" sz="1200" dirty="0" err="1" smtClean="0">
                <a:solidFill>
                  <a:schemeClr val="tx1"/>
                </a:solidFill>
              </a:rPr>
              <a:t>PDP</a:t>
            </a:r>
            <a:r>
              <a:rPr lang="en-US" sz="1200" dirty="0" smtClean="0">
                <a:solidFill>
                  <a:schemeClr val="tx1"/>
                </a:solidFill>
              </a:rPr>
              <a:t> Initiation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(Staff &amp; Council)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Flowchart: Document 5"/>
          <p:cNvSpPr/>
          <p:nvPr/>
        </p:nvSpPr>
        <p:spPr>
          <a:xfrm>
            <a:off x="1279357" y="2226415"/>
            <a:ext cx="1447800" cy="762000"/>
          </a:xfrm>
          <a:prstGeom prst="flowChartDocumen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47000">
                <a:schemeClr val="bg1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Request an 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Issue Report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(Board OR Council)</a:t>
            </a:r>
          </a:p>
        </p:txBody>
      </p:sp>
      <p:sp>
        <p:nvSpPr>
          <p:cNvPr id="7" name="Flowchart: Document 6"/>
          <p:cNvSpPr/>
          <p:nvPr/>
        </p:nvSpPr>
        <p:spPr>
          <a:xfrm>
            <a:off x="1279357" y="6993784"/>
            <a:ext cx="1447800" cy="762000"/>
          </a:xfrm>
          <a:prstGeom prst="flowChartDocumen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Develop Charter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-if not already done-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(Drafting Team)</a:t>
            </a:r>
          </a:p>
        </p:txBody>
      </p:sp>
      <p:sp>
        <p:nvSpPr>
          <p:cNvPr id="8" name="Flowchart: Document 7"/>
          <p:cNvSpPr/>
          <p:nvPr/>
        </p:nvSpPr>
        <p:spPr>
          <a:xfrm>
            <a:off x="1279357" y="3157430"/>
            <a:ext cx="1447800" cy="762000"/>
          </a:xfrm>
          <a:prstGeom prst="flowChartDocumen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Create Preliminary Issue Report,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900" dirty="0" smtClean="0">
                <a:solidFill>
                  <a:schemeClr val="tx1"/>
                </a:solidFill>
              </a:rPr>
              <a:t>may include Draft Charter</a:t>
            </a:r>
            <a:endParaRPr lang="en-US" sz="1100" dirty="0" smtClean="0">
              <a:solidFill>
                <a:schemeClr val="tx1"/>
              </a:solidFill>
            </a:endParaRP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</a:t>
            </a:r>
            <a:r>
              <a:rPr lang="en-US" sz="1100" dirty="0" smtClean="0">
                <a:solidFill>
                  <a:schemeClr val="tx1"/>
                </a:solidFill>
              </a:rPr>
              <a:t>Staff)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9" name="Flowchart: Manual Input 8"/>
          <p:cNvSpPr/>
          <p:nvPr/>
        </p:nvSpPr>
        <p:spPr>
          <a:xfrm>
            <a:off x="1291389" y="4038600"/>
            <a:ext cx="1423737" cy="721894"/>
          </a:xfrm>
          <a:prstGeom prst="flowChartManualInp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Public Comment</a:t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(Community)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Flowchart: Document 9"/>
          <p:cNvSpPr/>
          <p:nvPr/>
        </p:nvSpPr>
        <p:spPr>
          <a:xfrm>
            <a:off x="1279357" y="4979354"/>
            <a:ext cx="1447800" cy="762000"/>
          </a:xfrm>
          <a:prstGeom prst="flowChartDocumen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Create Final  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Issue Report, 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includes Comment Analysis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</a:t>
            </a:r>
            <a:r>
              <a:rPr lang="en-US" sz="1100" dirty="0" smtClean="0">
                <a:solidFill>
                  <a:schemeClr val="tx1"/>
                </a:solidFill>
              </a:rPr>
              <a:t>Staff)</a:t>
            </a:r>
            <a:endParaRPr lang="en-US" sz="1100" dirty="0" smtClean="0">
              <a:solidFill>
                <a:schemeClr val="tx1"/>
              </a:solidFill>
            </a:endParaRPr>
          </a:p>
        </p:txBody>
      </p:sp>
      <p:sp>
        <p:nvSpPr>
          <p:cNvPr id="11" name="Flowchart: Decision 10"/>
          <p:cNvSpPr/>
          <p:nvPr/>
        </p:nvSpPr>
        <p:spPr>
          <a:xfrm>
            <a:off x="1152023" y="5910369"/>
            <a:ext cx="1702468" cy="762000"/>
          </a:xfrm>
          <a:prstGeom prst="flowChartDecisi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Initiate </a:t>
            </a:r>
            <a:r>
              <a:rPr lang="en-US" sz="1100" dirty="0" err="1" smtClean="0">
                <a:solidFill>
                  <a:schemeClr val="tx1"/>
                </a:solidFill>
              </a:rPr>
              <a:t>PDP</a:t>
            </a:r>
            <a:r>
              <a:rPr lang="en-US" sz="1100" dirty="0" smtClean="0">
                <a:solidFill>
                  <a:schemeClr val="tx1"/>
                </a:solidFill>
              </a:rPr>
              <a:t>?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(Council)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4" name="Flowchart: Decision 13"/>
          <p:cNvSpPr/>
          <p:nvPr/>
        </p:nvSpPr>
        <p:spPr>
          <a:xfrm>
            <a:off x="1152023" y="7924800"/>
            <a:ext cx="1702468" cy="762000"/>
          </a:xfrm>
          <a:prstGeom prst="flowChartDecisi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Approve Charter?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(Council)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21" name="Elbow Connector 20"/>
          <p:cNvCxnSpPr>
            <a:stCxn id="11" idx="1"/>
          </p:cNvCxnSpPr>
          <p:nvPr/>
        </p:nvCxnSpPr>
        <p:spPr>
          <a:xfrm rot="10800000" flipH="1">
            <a:off x="1152023" y="5910369"/>
            <a:ext cx="752976" cy="381000"/>
          </a:xfrm>
          <a:prstGeom prst="bentConnector3">
            <a:avLst>
              <a:gd name="adj1" fmla="val -30360"/>
            </a:avLst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5" idx="2"/>
            <a:endCxn id="34" idx="0"/>
          </p:cNvCxnSpPr>
          <p:nvPr/>
        </p:nvCxnSpPr>
        <p:spPr>
          <a:xfrm flipH="1">
            <a:off x="5356057" y="2057400"/>
            <a:ext cx="1" cy="5867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lowchart: Preparation 24"/>
          <p:cNvSpPr/>
          <p:nvPr/>
        </p:nvSpPr>
        <p:spPr>
          <a:xfrm>
            <a:off x="4323347" y="1371600"/>
            <a:ext cx="2065421" cy="685800"/>
          </a:xfrm>
          <a:prstGeom prst="flowChartPreparation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bg1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Plan for </a:t>
            </a:r>
            <a:r>
              <a:rPr lang="en-US" sz="1200" dirty="0" err="1" smtClean="0">
                <a:solidFill>
                  <a:schemeClr val="tx1"/>
                </a:solidFill>
              </a:rPr>
              <a:t>EPDP</a:t>
            </a:r>
            <a:r>
              <a:rPr lang="en-US" sz="1200" dirty="0" smtClean="0">
                <a:solidFill>
                  <a:schemeClr val="tx1"/>
                </a:solidFill>
              </a:rPr>
              <a:t> Initiation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(Staff &amp; Council)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7" name="Flowchart: Document 26"/>
          <p:cNvSpPr/>
          <p:nvPr/>
        </p:nvSpPr>
        <p:spPr>
          <a:xfrm>
            <a:off x="4632157" y="6993784"/>
            <a:ext cx="1447800" cy="762000"/>
          </a:xfrm>
          <a:prstGeom prst="flowChartDocumen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Develop Charter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-if not already done-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(Drafting Team)</a:t>
            </a:r>
          </a:p>
        </p:txBody>
      </p:sp>
      <p:sp>
        <p:nvSpPr>
          <p:cNvPr id="28" name="Flowchart: Document 27"/>
          <p:cNvSpPr/>
          <p:nvPr/>
        </p:nvSpPr>
        <p:spPr>
          <a:xfrm>
            <a:off x="4632157" y="3157430"/>
            <a:ext cx="1447800" cy="762000"/>
          </a:xfrm>
          <a:prstGeom prst="flowChartDocument">
            <a:avLst/>
          </a:prstGeom>
          <a:gradFill>
            <a:gsLst>
              <a:gs pos="0">
                <a:schemeClr val="tx2">
                  <a:lumMod val="20000"/>
                  <a:lumOff val="80000"/>
                </a:schemeClr>
              </a:gs>
              <a:gs pos="47000">
                <a:schemeClr val="bg1"/>
              </a:gs>
              <a:gs pos="100000">
                <a:schemeClr val="accent6">
                  <a:lumMod val="40000"/>
                  <a:lumOff val="60000"/>
                </a:schemeClr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Create Scoping Document,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900" dirty="0" smtClean="0">
                <a:solidFill>
                  <a:schemeClr val="tx1"/>
                </a:solidFill>
              </a:rPr>
              <a:t>includes Team Charter</a:t>
            </a:r>
            <a:endParaRPr lang="en-US" sz="1100" dirty="0" smtClean="0">
              <a:solidFill>
                <a:schemeClr val="tx1"/>
              </a:solidFill>
            </a:endParaRP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(Staff &amp; Council)</a:t>
            </a:r>
          </a:p>
        </p:txBody>
      </p:sp>
      <p:sp>
        <p:nvSpPr>
          <p:cNvPr id="31" name="Flowchart: Decision 30"/>
          <p:cNvSpPr/>
          <p:nvPr/>
        </p:nvSpPr>
        <p:spPr>
          <a:xfrm>
            <a:off x="4504823" y="5910369"/>
            <a:ext cx="1702468" cy="762000"/>
          </a:xfrm>
          <a:prstGeom prst="flowChartDecisi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Initiate </a:t>
            </a:r>
            <a:r>
              <a:rPr lang="en-US" sz="1100" dirty="0" err="1" smtClean="0">
                <a:solidFill>
                  <a:schemeClr val="tx1"/>
                </a:solidFill>
              </a:rPr>
              <a:t>EPDP</a:t>
            </a:r>
            <a:r>
              <a:rPr lang="en-US" sz="1100" dirty="0" smtClean="0">
                <a:solidFill>
                  <a:schemeClr val="tx1"/>
                </a:solidFill>
              </a:rPr>
              <a:t>?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(Council)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4" name="Flowchart: Decision 33"/>
          <p:cNvSpPr/>
          <p:nvPr/>
        </p:nvSpPr>
        <p:spPr>
          <a:xfrm>
            <a:off x="4504823" y="7924800"/>
            <a:ext cx="1702468" cy="762000"/>
          </a:xfrm>
          <a:prstGeom prst="flowChartDecisi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Approve Charter?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(Council)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35" name="Elbow Connector 34"/>
          <p:cNvCxnSpPr>
            <a:stCxn id="31" idx="1"/>
          </p:cNvCxnSpPr>
          <p:nvPr/>
        </p:nvCxnSpPr>
        <p:spPr>
          <a:xfrm rot="10800000" flipH="1">
            <a:off x="4504823" y="5910369"/>
            <a:ext cx="752976" cy="381000"/>
          </a:xfrm>
          <a:prstGeom prst="bentConnector3">
            <a:avLst>
              <a:gd name="adj1" fmla="val -30360"/>
            </a:avLst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lowchart: Connector 37"/>
          <p:cNvSpPr/>
          <p:nvPr/>
        </p:nvSpPr>
        <p:spPr>
          <a:xfrm>
            <a:off x="3048000" y="8458200"/>
            <a:ext cx="762000" cy="609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Page </a:t>
            </a:r>
            <a:r>
              <a:rPr lang="en-US" sz="1050" dirty="0" smtClean="0"/>
              <a:t>1</a:t>
            </a:r>
            <a:endParaRPr lang="en-US" dirty="0"/>
          </a:p>
        </p:txBody>
      </p:sp>
      <p:sp>
        <p:nvSpPr>
          <p:cNvPr id="12" name="Flowchart: Terminator 11"/>
          <p:cNvSpPr/>
          <p:nvPr/>
        </p:nvSpPr>
        <p:spPr>
          <a:xfrm>
            <a:off x="324853" y="6124072"/>
            <a:ext cx="665747" cy="304800"/>
          </a:xfrm>
          <a:prstGeom prst="flowChartTermina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Reject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2" name="Flowchart: Terminator 31"/>
          <p:cNvSpPr/>
          <p:nvPr/>
        </p:nvSpPr>
        <p:spPr>
          <a:xfrm>
            <a:off x="3677653" y="6124072"/>
            <a:ext cx="665747" cy="304800"/>
          </a:xfrm>
          <a:prstGeom prst="flowChartTermina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Reject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743200" y="4310390"/>
            <a:ext cx="6607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Min 30d</a:t>
            </a:r>
            <a:endParaRPr lang="en-US" sz="1100" dirty="0"/>
          </a:p>
        </p:txBody>
      </p:sp>
      <p:sp>
        <p:nvSpPr>
          <p:cNvPr id="40" name="TextBox 39"/>
          <p:cNvSpPr txBox="1"/>
          <p:nvPr/>
        </p:nvSpPr>
        <p:spPr>
          <a:xfrm>
            <a:off x="5215964" y="2345805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X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228024" y="42672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X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215992" y="507164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X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087978" y="3124200"/>
            <a:ext cx="62228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Shorter</a:t>
            </a:r>
            <a:br>
              <a:rPr lang="en-US" sz="1100" b="1" dirty="0" smtClean="0">
                <a:solidFill>
                  <a:srgbClr val="FF0000"/>
                </a:solidFill>
              </a:rPr>
            </a:br>
            <a:r>
              <a:rPr lang="en-US" sz="1100" b="1" dirty="0" smtClean="0">
                <a:solidFill>
                  <a:srgbClr val="FF0000"/>
                </a:solidFill>
              </a:rPr>
              <a:t>due to </a:t>
            </a:r>
            <a:br>
              <a:rPr lang="en-US" sz="1100" b="1" dirty="0" smtClean="0">
                <a:solidFill>
                  <a:srgbClr val="FF0000"/>
                </a:solidFill>
              </a:rPr>
            </a:br>
            <a:r>
              <a:rPr lang="en-US" sz="1100" b="1" dirty="0" smtClean="0">
                <a:solidFill>
                  <a:srgbClr val="FF0000"/>
                </a:solidFill>
              </a:rPr>
              <a:t>Focus?</a:t>
            </a:r>
            <a:endParaRPr lang="en-US" sz="1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284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Arrow Connector 15"/>
          <p:cNvCxnSpPr>
            <a:stCxn id="5" idx="2"/>
            <a:endCxn id="14" idx="0"/>
          </p:cNvCxnSpPr>
          <p:nvPr/>
        </p:nvCxnSpPr>
        <p:spPr>
          <a:xfrm flipH="1">
            <a:off x="1830804" y="1219200"/>
            <a:ext cx="1" cy="6324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lowchart: Preparation 4"/>
          <p:cNvSpPr/>
          <p:nvPr/>
        </p:nvSpPr>
        <p:spPr>
          <a:xfrm>
            <a:off x="798094" y="533400"/>
            <a:ext cx="2065421" cy="685800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Formation of </a:t>
            </a:r>
            <a:r>
              <a:rPr lang="en-US" sz="1200" dirty="0" err="1" smtClean="0">
                <a:solidFill>
                  <a:schemeClr val="tx1"/>
                </a:solidFill>
              </a:rPr>
              <a:t>PDP</a:t>
            </a:r>
            <a:r>
              <a:rPr lang="en-US" sz="1200" dirty="0" smtClean="0">
                <a:solidFill>
                  <a:schemeClr val="tx1"/>
                </a:solidFill>
              </a:rPr>
              <a:t> Team*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(Council)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7" name="Flowchart: Document 6"/>
          <p:cNvSpPr/>
          <p:nvPr/>
        </p:nvSpPr>
        <p:spPr>
          <a:xfrm>
            <a:off x="1108909" y="6781800"/>
            <a:ext cx="1447800" cy="610174"/>
          </a:xfrm>
          <a:prstGeom prst="flowChartDocumen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Board Paper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(Staff)</a:t>
            </a:r>
          </a:p>
        </p:txBody>
      </p:sp>
      <p:sp>
        <p:nvSpPr>
          <p:cNvPr id="8" name="Flowchart: Document 7"/>
          <p:cNvSpPr/>
          <p:nvPr/>
        </p:nvSpPr>
        <p:spPr>
          <a:xfrm>
            <a:off x="1122947" y="2319230"/>
            <a:ext cx="1447800" cy="762000"/>
          </a:xfrm>
          <a:prstGeom prst="flowChartDocumen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88000">
                <a:schemeClr val="bg1"/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Initial  Report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</a:t>
            </a:r>
            <a:r>
              <a:rPr lang="en-US" sz="1100" dirty="0" err="1" smtClean="0">
                <a:solidFill>
                  <a:schemeClr val="tx1"/>
                </a:solidFill>
              </a:rPr>
              <a:t>PDP</a:t>
            </a:r>
            <a:r>
              <a:rPr lang="en-US" sz="1100" dirty="0" smtClean="0">
                <a:solidFill>
                  <a:schemeClr val="tx1"/>
                </a:solidFill>
              </a:rPr>
              <a:t> Team**)</a:t>
            </a:r>
          </a:p>
        </p:txBody>
      </p:sp>
      <p:sp>
        <p:nvSpPr>
          <p:cNvPr id="9" name="Flowchart: Manual Input 8"/>
          <p:cNvSpPr/>
          <p:nvPr/>
        </p:nvSpPr>
        <p:spPr>
          <a:xfrm>
            <a:off x="1094872" y="1344099"/>
            <a:ext cx="1423737" cy="721894"/>
          </a:xfrm>
          <a:prstGeom prst="flowChartManualInp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Early Input (SO/AC/SG/Cs)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Flowchart: Document 9"/>
          <p:cNvSpPr/>
          <p:nvPr/>
        </p:nvSpPr>
        <p:spPr>
          <a:xfrm>
            <a:off x="1106904" y="4093026"/>
            <a:ext cx="1447800" cy="762000"/>
          </a:xfrm>
          <a:prstGeom prst="flowChartDocumen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88000">
                <a:schemeClr val="bg1"/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Final  Report, 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includes Comment Analysis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</a:t>
            </a:r>
            <a:r>
              <a:rPr lang="en-US" sz="1100" dirty="0" err="1" smtClean="0">
                <a:solidFill>
                  <a:schemeClr val="tx1"/>
                </a:solidFill>
              </a:rPr>
              <a:t>PDP</a:t>
            </a:r>
            <a:r>
              <a:rPr lang="en-US" sz="1100" dirty="0" smtClean="0">
                <a:solidFill>
                  <a:schemeClr val="tx1"/>
                </a:solidFill>
              </a:rPr>
              <a:t> Team**)</a:t>
            </a:r>
          </a:p>
        </p:txBody>
      </p:sp>
      <p:sp>
        <p:nvSpPr>
          <p:cNvPr id="11" name="Flowchart: Decision 10"/>
          <p:cNvSpPr/>
          <p:nvPr/>
        </p:nvSpPr>
        <p:spPr>
          <a:xfrm>
            <a:off x="795085" y="5024041"/>
            <a:ext cx="2076451" cy="762000"/>
          </a:xfrm>
          <a:prstGeom prst="flowChartDecisi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Adopt 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Any or All Recs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(Council)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14" name="Flowchart: Decision 13"/>
          <p:cNvSpPr/>
          <p:nvPr/>
        </p:nvSpPr>
        <p:spPr>
          <a:xfrm>
            <a:off x="979570" y="7543800"/>
            <a:ext cx="1702468" cy="762000"/>
          </a:xfrm>
          <a:prstGeom prst="flowChartDecis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Board  Action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(Board)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21" name="Elbow Connector 20"/>
          <p:cNvCxnSpPr>
            <a:stCxn id="11" idx="1"/>
            <a:endCxn id="10" idx="1"/>
          </p:cNvCxnSpPr>
          <p:nvPr/>
        </p:nvCxnSpPr>
        <p:spPr>
          <a:xfrm rot="10800000" flipH="1">
            <a:off x="795084" y="4474027"/>
            <a:ext cx="311819" cy="931015"/>
          </a:xfrm>
          <a:prstGeom prst="bentConnector3">
            <a:avLst>
              <a:gd name="adj1" fmla="val -73312"/>
            </a:avLst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5" idx="2"/>
            <a:endCxn id="34" idx="0"/>
          </p:cNvCxnSpPr>
          <p:nvPr/>
        </p:nvCxnSpPr>
        <p:spPr>
          <a:xfrm flipH="1">
            <a:off x="5183604" y="1219200"/>
            <a:ext cx="1" cy="6324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lowchart: Preparation 24"/>
          <p:cNvSpPr/>
          <p:nvPr/>
        </p:nvSpPr>
        <p:spPr>
          <a:xfrm>
            <a:off x="4150894" y="533400"/>
            <a:ext cx="2065421" cy="685800"/>
          </a:xfrm>
          <a:prstGeom prst="flowChartPreparati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Formation of </a:t>
            </a:r>
            <a:r>
              <a:rPr lang="en-US" sz="1200" dirty="0" err="1" smtClean="0">
                <a:solidFill>
                  <a:schemeClr val="tx1"/>
                </a:solidFill>
              </a:rPr>
              <a:t>EPDP</a:t>
            </a:r>
            <a:r>
              <a:rPr lang="en-US" sz="1200" dirty="0" smtClean="0">
                <a:solidFill>
                  <a:schemeClr val="tx1"/>
                </a:solidFill>
              </a:rPr>
              <a:t> Team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(Council)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4" name="Flowchart: Decision 33"/>
          <p:cNvSpPr/>
          <p:nvPr/>
        </p:nvSpPr>
        <p:spPr>
          <a:xfrm>
            <a:off x="4332370" y="7543800"/>
            <a:ext cx="1702468" cy="762000"/>
          </a:xfrm>
          <a:prstGeom prst="flowChartDecis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Board  Action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(Board)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26" name="Flowchart: Connector 25"/>
          <p:cNvSpPr/>
          <p:nvPr/>
        </p:nvSpPr>
        <p:spPr>
          <a:xfrm>
            <a:off x="3056020" y="76200"/>
            <a:ext cx="762000" cy="6096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Page </a:t>
            </a:r>
            <a:r>
              <a:rPr lang="en-US" sz="1050" dirty="0" smtClean="0"/>
              <a:t>2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04761" y="8467636"/>
            <a:ext cx="398538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* </a:t>
            </a:r>
            <a:r>
              <a:rPr lang="en-US" sz="1100" dirty="0" err="1" smtClean="0"/>
              <a:t>PDP</a:t>
            </a:r>
            <a:r>
              <a:rPr lang="en-US" sz="1100" dirty="0" smtClean="0"/>
              <a:t> Team may be </a:t>
            </a:r>
            <a:r>
              <a:rPr lang="en-US" sz="1100" dirty="0" err="1" smtClean="0"/>
              <a:t>WG</a:t>
            </a:r>
            <a:r>
              <a:rPr lang="en-US" sz="1100" dirty="0" smtClean="0"/>
              <a:t>, Task Force, Committee, or Drafting Team</a:t>
            </a:r>
          </a:p>
          <a:p>
            <a:r>
              <a:rPr lang="en-US" sz="1100" dirty="0" smtClean="0"/>
              <a:t>** Team responsible for content; Staff assists with preparation</a:t>
            </a:r>
          </a:p>
          <a:p>
            <a:r>
              <a:rPr lang="en-US" sz="1100" dirty="0" smtClean="0"/>
              <a:t>*** Public Forum Discussion &amp; GAC Notice </a:t>
            </a:r>
            <a:r>
              <a:rPr lang="en-US" sz="1100" dirty="0" smtClean="0"/>
              <a:t>may </a:t>
            </a:r>
            <a:r>
              <a:rPr lang="en-US" sz="1100" dirty="0" smtClean="0"/>
              <a:t>occur here</a:t>
            </a:r>
            <a:endParaRPr lang="en-US" sz="1100" dirty="0"/>
          </a:p>
        </p:txBody>
      </p:sp>
      <p:sp>
        <p:nvSpPr>
          <p:cNvPr id="29" name="Flowchart: Manual Input 28"/>
          <p:cNvSpPr/>
          <p:nvPr/>
        </p:nvSpPr>
        <p:spPr>
          <a:xfrm>
            <a:off x="4499810" y="1335506"/>
            <a:ext cx="1423737" cy="721894"/>
          </a:xfrm>
          <a:prstGeom prst="flowChartManualInp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Early Input (SO/AC/SG/Cs)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0" name="Flowchart: Document 29"/>
          <p:cNvSpPr/>
          <p:nvPr/>
        </p:nvSpPr>
        <p:spPr>
          <a:xfrm>
            <a:off x="4475747" y="2286000"/>
            <a:ext cx="1447800" cy="762000"/>
          </a:xfrm>
          <a:prstGeom prst="flowChartDocumen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88000">
                <a:schemeClr val="bg1"/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Initial  Report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</a:t>
            </a:r>
            <a:r>
              <a:rPr lang="en-US" sz="1100" dirty="0" err="1" smtClean="0">
                <a:solidFill>
                  <a:schemeClr val="tx1"/>
                </a:solidFill>
              </a:rPr>
              <a:t>EPDP</a:t>
            </a:r>
            <a:r>
              <a:rPr lang="en-US" sz="1100" dirty="0" smtClean="0">
                <a:solidFill>
                  <a:schemeClr val="tx1"/>
                </a:solidFill>
              </a:rPr>
              <a:t> Team**)</a:t>
            </a:r>
          </a:p>
        </p:txBody>
      </p:sp>
      <p:sp>
        <p:nvSpPr>
          <p:cNvPr id="33" name="Flowchart: Manual Input 32"/>
          <p:cNvSpPr/>
          <p:nvPr/>
        </p:nvSpPr>
        <p:spPr>
          <a:xfrm>
            <a:off x="1094872" y="3164306"/>
            <a:ext cx="1423737" cy="721894"/>
          </a:xfrm>
          <a:prstGeom prst="flowChartManualInp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Public Comment</a:t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(Community)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6" name="Flowchart: Manual Input 35"/>
          <p:cNvSpPr/>
          <p:nvPr/>
        </p:nvSpPr>
        <p:spPr>
          <a:xfrm>
            <a:off x="4499810" y="3155713"/>
            <a:ext cx="1423737" cy="721894"/>
          </a:xfrm>
          <a:prstGeom prst="flowChartManualInp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Public Comment</a:t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(Community)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5" name="Elbow Connector 14"/>
          <p:cNvCxnSpPr>
            <a:stCxn id="33" idx="1"/>
            <a:endCxn id="8" idx="1"/>
          </p:cNvCxnSpPr>
          <p:nvPr/>
        </p:nvCxnSpPr>
        <p:spPr>
          <a:xfrm rot="10800000" flipH="1">
            <a:off x="1094871" y="2700231"/>
            <a:ext cx="28075" cy="825023"/>
          </a:xfrm>
          <a:prstGeom prst="bentConnector3">
            <a:avLst>
              <a:gd name="adj1" fmla="val -814248"/>
            </a:avLst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/>
          <p:nvPr/>
        </p:nvCxnSpPr>
        <p:spPr>
          <a:xfrm rot="10800000" flipH="1">
            <a:off x="4475748" y="2680177"/>
            <a:ext cx="28075" cy="901223"/>
          </a:xfrm>
          <a:prstGeom prst="bentConnector3">
            <a:avLst>
              <a:gd name="adj1" fmla="val -814248"/>
            </a:avLst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Document 38"/>
          <p:cNvSpPr/>
          <p:nvPr/>
        </p:nvSpPr>
        <p:spPr>
          <a:xfrm>
            <a:off x="4475747" y="4066672"/>
            <a:ext cx="1447800" cy="762000"/>
          </a:xfrm>
          <a:prstGeom prst="flowChartDocumen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88000">
                <a:schemeClr val="bg1"/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Final  Report, 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800" dirty="0" smtClean="0">
                <a:solidFill>
                  <a:schemeClr val="tx1"/>
                </a:solidFill>
              </a:rPr>
              <a:t>includes Comment Analysis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</a:t>
            </a:r>
            <a:r>
              <a:rPr lang="en-US" sz="1100" dirty="0" err="1" smtClean="0">
                <a:solidFill>
                  <a:schemeClr val="tx1"/>
                </a:solidFill>
              </a:rPr>
              <a:t>EPDP</a:t>
            </a:r>
            <a:r>
              <a:rPr lang="en-US" sz="1100" dirty="0" smtClean="0">
                <a:solidFill>
                  <a:schemeClr val="tx1"/>
                </a:solidFill>
              </a:rPr>
              <a:t> Team**)</a:t>
            </a:r>
          </a:p>
        </p:txBody>
      </p:sp>
      <p:sp>
        <p:nvSpPr>
          <p:cNvPr id="12" name="Flowchart: Terminator 11"/>
          <p:cNvSpPr/>
          <p:nvPr/>
        </p:nvSpPr>
        <p:spPr>
          <a:xfrm>
            <a:off x="204536" y="4648200"/>
            <a:ext cx="665747" cy="533400"/>
          </a:xfrm>
          <a:prstGeom prst="flowChartTermina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May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Propose Changes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41" name="Flowchart: Manual Input 40"/>
          <p:cNvSpPr/>
          <p:nvPr/>
        </p:nvSpPr>
        <p:spPr>
          <a:xfrm>
            <a:off x="1828800" y="5867400"/>
            <a:ext cx="1524000" cy="721894"/>
          </a:xfrm>
          <a:prstGeom prst="flowChartManualInp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Public Comment***</a:t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(Community)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3" name="Flowchart: Document 42"/>
          <p:cNvSpPr/>
          <p:nvPr/>
        </p:nvSpPr>
        <p:spPr>
          <a:xfrm>
            <a:off x="3725779" y="6019226"/>
            <a:ext cx="1447800" cy="610174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Report to Board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(Council)</a:t>
            </a:r>
          </a:p>
        </p:txBody>
      </p:sp>
      <p:sp>
        <p:nvSpPr>
          <p:cNvPr id="44" name="Flowchart: Manual Input 43"/>
          <p:cNvSpPr/>
          <p:nvPr/>
        </p:nvSpPr>
        <p:spPr>
          <a:xfrm>
            <a:off x="5173579" y="5867400"/>
            <a:ext cx="1524000" cy="721894"/>
          </a:xfrm>
          <a:prstGeom prst="flowChartManualInpu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Public Comment***</a:t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(Community)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6" name="Flowchart: Document 45"/>
          <p:cNvSpPr/>
          <p:nvPr/>
        </p:nvSpPr>
        <p:spPr>
          <a:xfrm>
            <a:off x="383004" y="6019226"/>
            <a:ext cx="1447800" cy="610174"/>
          </a:xfrm>
          <a:prstGeom prst="flowChartDocumen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Report to Board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(Council)</a:t>
            </a:r>
          </a:p>
        </p:txBody>
      </p:sp>
      <p:sp>
        <p:nvSpPr>
          <p:cNvPr id="47" name="Flowchart: Document 46"/>
          <p:cNvSpPr/>
          <p:nvPr/>
        </p:nvSpPr>
        <p:spPr>
          <a:xfrm>
            <a:off x="4475747" y="6781800"/>
            <a:ext cx="1447800" cy="610174"/>
          </a:xfrm>
          <a:prstGeom prst="flowChartDocumen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Board Paper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(Staff)</a:t>
            </a:r>
          </a:p>
        </p:txBody>
      </p:sp>
      <p:cxnSp>
        <p:nvCxnSpPr>
          <p:cNvPr id="18" name="Elbow Connector 17"/>
          <p:cNvCxnSpPr>
            <a:stCxn id="26" idx="2"/>
            <a:endCxn id="5" idx="0"/>
          </p:cNvCxnSpPr>
          <p:nvPr/>
        </p:nvCxnSpPr>
        <p:spPr>
          <a:xfrm rot="10800000" flipV="1">
            <a:off x="1830806" y="381000"/>
            <a:ext cx="1225215" cy="1524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26" idx="6"/>
            <a:endCxn id="25" idx="0"/>
          </p:cNvCxnSpPr>
          <p:nvPr/>
        </p:nvCxnSpPr>
        <p:spPr>
          <a:xfrm>
            <a:off x="3818020" y="381000"/>
            <a:ext cx="1365585" cy="152400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58" idx="1"/>
            <a:endCxn id="39" idx="1"/>
          </p:cNvCxnSpPr>
          <p:nvPr/>
        </p:nvCxnSpPr>
        <p:spPr>
          <a:xfrm rot="10800000" flipH="1">
            <a:off x="4147385" y="4447673"/>
            <a:ext cx="328362" cy="956221"/>
          </a:xfrm>
          <a:prstGeom prst="bentConnector3">
            <a:avLst>
              <a:gd name="adj1" fmla="val -69618"/>
            </a:avLst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Terminator 52"/>
          <p:cNvSpPr/>
          <p:nvPr/>
        </p:nvSpPr>
        <p:spPr>
          <a:xfrm>
            <a:off x="3586918" y="4653359"/>
            <a:ext cx="665747" cy="533400"/>
          </a:xfrm>
          <a:prstGeom prst="flowChartTermina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May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Propose Changes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58" name="Flowchart: Decision 57"/>
          <p:cNvSpPr/>
          <p:nvPr/>
        </p:nvSpPr>
        <p:spPr>
          <a:xfrm>
            <a:off x="4147385" y="5022893"/>
            <a:ext cx="2076451" cy="762000"/>
          </a:xfrm>
          <a:prstGeom prst="flowChartDecision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Adopt </a:t>
            </a:r>
            <a:br>
              <a:rPr lang="en-US" sz="1100" dirty="0" smtClean="0">
                <a:solidFill>
                  <a:schemeClr val="tx1"/>
                </a:solidFill>
              </a:rPr>
            </a:br>
            <a:r>
              <a:rPr lang="en-US" sz="1100" dirty="0" smtClean="0">
                <a:solidFill>
                  <a:schemeClr val="tx1"/>
                </a:solidFill>
              </a:rPr>
              <a:t>Any or All Recs</a:t>
            </a:r>
          </a:p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(Council)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695965" y="1567190"/>
            <a:ext cx="17027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Min 35d      vs.     Min  21d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69" name="Flowchart: Terminator 68"/>
          <p:cNvSpPr/>
          <p:nvPr/>
        </p:nvSpPr>
        <p:spPr>
          <a:xfrm>
            <a:off x="295271" y="2819400"/>
            <a:ext cx="665747" cy="533400"/>
          </a:xfrm>
          <a:prstGeom prst="flowChartTermina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May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Iterate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70" name="Flowchart: Terminator 69"/>
          <p:cNvSpPr/>
          <p:nvPr/>
        </p:nvSpPr>
        <p:spPr>
          <a:xfrm>
            <a:off x="3677653" y="2824559"/>
            <a:ext cx="665747" cy="533400"/>
          </a:xfrm>
          <a:prstGeom prst="flowChartTermina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May</a:t>
            </a:r>
            <a:br>
              <a:rPr lang="en-US" sz="900" dirty="0" smtClean="0">
                <a:solidFill>
                  <a:schemeClr val="tx1"/>
                </a:solidFill>
              </a:rPr>
            </a:br>
            <a:r>
              <a:rPr lang="en-US" sz="900" dirty="0" smtClean="0">
                <a:solidFill>
                  <a:schemeClr val="tx1"/>
                </a:solidFill>
              </a:rPr>
              <a:t>Iterate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514600" y="3472190"/>
            <a:ext cx="6607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Min 30d</a:t>
            </a:r>
            <a:endParaRPr lang="en-US" sz="1100" dirty="0"/>
          </a:p>
        </p:txBody>
      </p:sp>
      <p:sp>
        <p:nvSpPr>
          <p:cNvPr id="73" name="TextBox 72"/>
          <p:cNvSpPr txBox="1"/>
          <p:nvPr/>
        </p:nvSpPr>
        <p:spPr>
          <a:xfrm>
            <a:off x="2514600" y="5681990"/>
            <a:ext cx="6607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Min 21d</a:t>
            </a:r>
            <a:endParaRPr lang="en-US" sz="1100" dirty="0"/>
          </a:p>
        </p:txBody>
      </p:sp>
      <p:sp>
        <p:nvSpPr>
          <p:cNvPr id="74" name="TextBox 73"/>
          <p:cNvSpPr txBox="1"/>
          <p:nvPr/>
        </p:nvSpPr>
        <p:spPr>
          <a:xfrm>
            <a:off x="5892442" y="3472190"/>
            <a:ext cx="6607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Min 30d</a:t>
            </a:r>
            <a:endParaRPr lang="en-US" sz="1100" dirty="0"/>
          </a:p>
        </p:txBody>
      </p:sp>
      <p:sp>
        <p:nvSpPr>
          <p:cNvPr id="75" name="TextBox 74"/>
          <p:cNvSpPr txBox="1"/>
          <p:nvPr/>
        </p:nvSpPr>
        <p:spPr>
          <a:xfrm>
            <a:off x="5892442" y="5681990"/>
            <a:ext cx="6607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Min 21d</a:t>
            </a:r>
            <a:endParaRPr lang="en-US" sz="1100" dirty="0"/>
          </a:p>
        </p:txBody>
      </p:sp>
      <p:sp>
        <p:nvSpPr>
          <p:cNvPr id="76" name="TextBox 75"/>
          <p:cNvSpPr txBox="1"/>
          <p:nvPr/>
        </p:nvSpPr>
        <p:spPr>
          <a:xfrm>
            <a:off x="6087978" y="2286000"/>
            <a:ext cx="62228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Shorter</a:t>
            </a:r>
            <a:br>
              <a:rPr lang="en-US" sz="1100" b="1" dirty="0" smtClean="0">
                <a:solidFill>
                  <a:srgbClr val="FF0000"/>
                </a:solidFill>
              </a:rPr>
            </a:br>
            <a:r>
              <a:rPr lang="en-US" sz="1100" b="1" dirty="0" smtClean="0">
                <a:solidFill>
                  <a:srgbClr val="FF0000"/>
                </a:solidFill>
              </a:rPr>
              <a:t>due to </a:t>
            </a:r>
            <a:br>
              <a:rPr lang="en-US" sz="1100" b="1" dirty="0" smtClean="0">
                <a:solidFill>
                  <a:srgbClr val="FF0000"/>
                </a:solidFill>
              </a:rPr>
            </a:br>
            <a:r>
              <a:rPr lang="en-US" sz="1100" b="1" dirty="0" smtClean="0">
                <a:solidFill>
                  <a:srgbClr val="FF0000"/>
                </a:solidFill>
              </a:rPr>
              <a:t>Focus?</a:t>
            </a:r>
            <a:endParaRPr lang="en-US" sz="1100" b="1" dirty="0">
              <a:solidFill>
                <a:srgbClr val="FF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087978" y="4048036"/>
            <a:ext cx="62228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Shorter</a:t>
            </a:r>
            <a:br>
              <a:rPr lang="en-US" sz="1100" b="1" dirty="0" smtClean="0">
                <a:solidFill>
                  <a:srgbClr val="FF0000"/>
                </a:solidFill>
              </a:rPr>
            </a:br>
            <a:r>
              <a:rPr lang="en-US" sz="1100" b="1" dirty="0" smtClean="0">
                <a:solidFill>
                  <a:srgbClr val="FF0000"/>
                </a:solidFill>
              </a:rPr>
              <a:t>due to </a:t>
            </a:r>
            <a:br>
              <a:rPr lang="en-US" sz="1100" b="1" dirty="0" smtClean="0">
                <a:solidFill>
                  <a:srgbClr val="FF0000"/>
                </a:solidFill>
              </a:rPr>
            </a:br>
            <a:r>
              <a:rPr lang="en-US" sz="1100" b="1" dirty="0" smtClean="0">
                <a:solidFill>
                  <a:srgbClr val="FF0000"/>
                </a:solidFill>
              </a:rPr>
              <a:t>Focus?</a:t>
            </a:r>
            <a:endParaRPr lang="en-US" sz="1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846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218</Words>
  <Application>Microsoft Macintosh PowerPoint</Application>
  <PresentationFormat>On-screen Show (4:3)</PresentationFormat>
  <Paragraphs>83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Calibri</vt:lpstr>
      <vt:lpstr>Arial</vt:lpstr>
      <vt:lpstr>Office Theme</vt:lpstr>
      <vt:lpstr>PDP / EPDP Process Flow and Dependencies https://gnso.icann.org/sites/default/files/file/field-file-attach/annex-2-pdp-manual-30jan18-en.pdf https://gnso.icann.org/sites/default/files/file/field-file-attach/annex-4-epdp-manual-30jan18-en.pdf</vt:lpstr>
      <vt:lpstr>PowerPoint Presentation</vt:lpstr>
    </vt:vector>
  </TitlesOfParts>
  <Company>Microsoft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PDP / EPDP Process Flow and Dependencies</dc:title>
  <dc:creator>LP</dc:creator>
  <cp:lastModifiedBy>Caitlin Tubergen</cp:lastModifiedBy>
  <cp:revision>16</cp:revision>
  <dcterms:created xsi:type="dcterms:W3CDTF">2018-04-08T23:32:22Z</dcterms:created>
  <dcterms:modified xsi:type="dcterms:W3CDTF">2018-04-09T01:45:13Z</dcterms:modified>
</cp:coreProperties>
</file>