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5"/>
  </p:notesMasterIdLst>
  <p:handoutMasterIdLst>
    <p:handoutMasterId r:id="rId16"/>
  </p:handoutMasterIdLst>
  <p:sldIdLst>
    <p:sldId id="539" r:id="rId2"/>
    <p:sldId id="322" r:id="rId3"/>
    <p:sldId id="398" r:id="rId4"/>
    <p:sldId id="589" r:id="rId5"/>
    <p:sldId id="590" r:id="rId6"/>
    <p:sldId id="574" r:id="rId7"/>
    <p:sldId id="579" r:id="rId8"/>
    <p:sldId id="580" r:id="rId9"/>
    <p:sldId id="584" r:id="rId10"/>
    <p:sldId id="585" r:id="rId11"/>
    <p:sldId id="587" r:id="rId12"/>
    <p:sldId id="588" r:id="rId13"/>
    <p:sldId id="591"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16" userDrawn="1">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EDEDE"/>
    <a:srgbClr val="002B49"/>
    <a:srgbClr val="9C240F"/>
    <a:srgbClr val="CB460F"/>
    <a:srgbClr val="FA5B36"/>
    <a:srgbClr val="0E4B91"/>
    <a:srgbClr val="18548A"/>
    <a:srgbClr val="15538C"/>
    <a:srgbClr val="0B2F4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927" autoAdjust="0"/>
    <p:restoredTop sz="95958" autoAdjust="0"/>
  </p:normalViewPr>
  <p:slideViewPr>
    <p:cSldViewPr snapToGrid="0" snapToObjects="1">
      <p:cViewPr varScale="1">
        <p:scale>
          <a:sx n="54" d="100"/>
          <a:sy n="54" d="100"/>
        </p:scale>
        <p:origin x="1176" y="66"/>
      </p:cViewPr>
      <p:guideLst>
        <p:guide orient="horz" pos="1416"/>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81" d="100"/>
          <a:sy n="81" d="100"/>
        </p:scale>
        <p:origin x="3894"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4/16/2018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dirty="0"/>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4/16/2018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dirty="0"/>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stylized agenda slide</a:t>
            </a:r>
            <a:r>
              <a:rPr lang="en-US" baseline="0" dirty="0"/>
              <a:t> for your presentation.</a:t>
            </a:r>
          </a:p>
          <a:p>
            <a:endParaRPr lang="en-US" baseline="0" dirty="0"/>
          </a:p>
          <a:p>
            <a:r>
              <a:rPr lang="en-US" dirty="0"/>
              <a:t>To</a:t>
            </a:r>
            <a:r>
              <a:rPr lang="en-US" baseline="0" dirty="0"/>
              <a:t> </a:t>
            </a:r>
            <a:r>
              <a:rPr lang="en-US" dirty="0"/>
              <a:t>delete a box,</a:t>
            </a:r>
            <a:r>
              <a:rPr lang="en-US" baseline="0" dirty="0"/>
              <a:t> </a:t>
            </a:r>
            <a:r>
              <a:rPr lang="en-US" dirty="0"/>
              <a:t>if there are too many boxes,</a:t>
            </a:r>
            <a:r>
              <a:rPr lang="en-US" baseline="0" dirty="0"/>
              <a:t> click the edge of the box, ensure the entire box is highlighted, then DELETE.  </a:t>
            </a:r>
          </a:p>
          <a:p>
            <a:endParaRPr lang="en-US" baseline="0" dirty="0"/>
          </a:p>
          <a:p>
            <a:r>
              <a:rPr lang="en-US" baseline="0" dirty="0"/>
              <a:t>To update the numbers and text, click inside the circle for the numbers or in the box for the text, revise the text.</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dirty="0"/>
          </a:p>
        </p:txBody>
      </p:sp>
    </p:spTree>
    <p:extLst>
      <p:ext uri="{BB962C8B-B14F-4D97-AF65-F5344CB8AC3E}">
        <p14:creationId xmlns:p14="http://schemas.microsoft.com/office/powerpoint/2010/main" val="580107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To adjust the length and width of the arrow, click on the arrow, grab a corner, and lengthen or shorten, depending on your preference.  </a:t>
            </a:r>
          </a:p>
          <a:p>
            <a:endParaRPr lang="en-US" baseline="0" dirty="0"/>
          </a:p>
          <a:p>
            <a:r>
              <a:rPr lang="en-US" baseline="0" dirty="0"/>
              <a:t>To add a bubble, click on the bubble, ensure it is fully highlighted, COPY and PASTE.  Then drag the bubble to your preferred placement.  </a:t>
            </a:r>
          </a:p>
          <a:p>
            <a:endParaRPr lang="en-US" baseline="0" dirty="0"/>
          </a:p>
          <a:p>
            <a:r>
              <a:rPr lang="en-US" baseline="0" dirty="0"/>
              <a:t>To delete a bubble, click on the bubble, ensuring it is highlighted and click DELETE.  If you make a mistake, go to your top bar on PP and click EDIT, UNDO</a:t>
            </a:r>
            <a:endParaRPr lang="en-US"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1661929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11</a:t>
            </a:fld>
            <a:endParaRPr lang="en-US" dirty="0"/>
          </a:p>
        </p:txBody>
      </p:sp>
    </p:spTree>
    <p:extLst>
      <p:ext uri="{BB962C8B-B14F-4D97-AF65-F5344CB8AC3E}">
        <p14:creationId xmlns:p14="http://schemas.microsoft.com/office/powerpoint/2010/main" val="37856284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12</a:t>
            </a:fld>
            <a:endParaRPr lang="en-US" dirty="0"/>
          </a:p>
        </p:txBody>
      </p:sp>
    </p:spTree>
    <p:extLst>
      <p:ext uri="{BB962C8B-B14F-4D97-AF65-F5344CB8AC3E}">
        <p14:creationId xmlns:p14="http://schemas.microsoft.com/office/powerpoint/2010/main" val="2929774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13</a:t>
            </a:fld>
            <a:endParaRPr lang="en-US" dirty="0"/>
          </a:p>
        </p:txBody>
      </p:sp>
    </p:spTree>
    <p:extLst>
      <p:ext uri="{BB962C8B-B14F-4D97-AF65-F5344CB8AC3E}">
        <p14:creationId xmlns:p14="http://schemas.microsoft.com/office/powerpoint/2010/main" val="294999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hyperlink" Target="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www.flickr.com/photos/icann" TargetMode="External"/><Relationship Id="rId7" Type="http://schemas.openxmlformats.org/officeDocument/2006/relationships/hyperlink" Target="linkedin.com/company/icann" TargetMode="External"/><Relationship Id="rId12" Type="http://schemas.openxmlformats.org/officeDocument/2006/relationships/hyperlink" Target="http://www.facebook.com/icannorg" TargetMode="External"/><Relationship Id="rId17" Type="http://schemas.openxmlformats.org/officeDocument/2006/relationships/hyperlink" Target="http://www.youtube.com/icannnews" TargetMode="External"/><Relationship Id="rId2" Type="http://schemas.openxmlformats.org/officeDocument/2006/relationships/image" Target="../media/image19.emf"/><Relationship Id="rId16" Type="http://schemas.openxmlformats.org/officeDocument/2006/relationships/image" Target="../media/image24.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2.png"/><Relationship Id="rId5" Type="http://schemas.openxmlformats.org/officeDocument/2006/relationships/image" Target="../media/image20.png"/><Relationship Id="rId15" Type="http://schemas.openxmlformats.org/officeDocument/2006/relationships/hyperlink" Target="youtube.com/user/ICANNnews" TargetMode="External"/><Relationship Id="rId10" Type="http://schemas.openxmlformats.org/officeDocument/2006/relationships/hyperlink" Target="twitter.com/icann" TargetMode="External"/><Relationship Id="rId19" Type="http://schemas.openxmlformats.org/officeDocument/2006/relationships/image" Target="../media/image25.png"/><Relationship Id="rId4" Type="http://schemas.openxmlformats.org/officeDocument/2006/relationships/hyperlink" Target="flickr.com/photos/icann" TargetMode="External"/><Relationship Id="rId9" Type="http://schemas.openxmlformats.org/officeDocument/2006/relationships/hyperlink" Target="https://twitter.com/icann" TargetMode="External"/><Relationship Id="rId14" Type="http://schemas.openxmlformats.org/officeDocument/2006/relationships/image" Target="../media/image23.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6" name="Content Placeholder 5"/>
          <p:cNvSpPr>
            <a:spLocks noGrp="1"/>
          </p:cNvSpPr>
          <p:nvPr>
            <p:ph sz="quarter" idx="10" hasCustomPrompt="1"/>
          </p:nvPr>
        </p:nvSpPr>
        <p:spPr>
          <a:xfrm>
            <a:off x="609600" y="1470212"/>
            <a:ext cx="7907338" cy="4571813"/>
          </a:xfrm>
          <a:prstGeom prst="rect">
            <a:avLst/>
          </a:prstGeom>
        </p:spPr>
        <p:txBody>
          <a:bodyPr lIns="0" tIns="0" rIns="0" bIns="0"/>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Rectangle 14"/>
          <p:cNvSpPr/>
          <p:nvPr userDrawn="1"/>
        </p:nvSpPr>
        <p:spPr>
          <a:xfrm>
            <a:off x="2422" y="749729"/>
            <a:ext cx="9144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Title 1"/>
          <p:cNvSpPr>
            <a:spLocks noGrp="1"/>
          </p:cNvSpPr>
          <p:nvPr userDrawn="1">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userDrawn="1">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1" name="Picture 20"/>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82" y="608083"/>
            <a:ext cx="9141417" cy="5719111"/>
          </a:xfrm>
          <a:prstGeom prst="rect">
            <a:avLst/>
          </a:prstGeom>
        </p:spPr>
      </p:pic>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itle 1"/>
          <p:cNvSpPr>
            <a:spLocks noGrp="1"/>
          </p:cNvSpPr>
          <p:nvPr>
            <p:ph type="title"/>
          </p:nvPr>
        </p:nvSpPr>
        <p:spPr>
          <a:xfrm>
            <a:off x="374904" y="46179"/>
            <a:ext cx="8012951" cy="450663"/>
          </a:xfrm>
          <a:prstGeom prst="rect">
            <a:avLst/>
          </a:prstGeom>
        </p:spPr>
        <p:txBody>
          <a:bodyPr lIns="0" tIns="0" rIns="0" bIns="0"/>
          <a:lstStyle>
            <a:lvl1pPr>
              <a:defRPr>
                <a:latin typeface="+mj-lt"/>
              </a:defRPr>
            </a:lvl1pPr>
          </a:lstStyle>
          <a:p>
            <a:r>
              <a:rPr lang="en-US"/>
              <a:t>Click to edit Master title style</a:t>
            </a:r>
            <a:endParaRPr lang="en-US" dirty="0"/>
          </a:p>
        </p:txBody>
      </p:sp>
      <p:sp>
        <p:nvSpPr>
          <p:cNvPr id="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24754"/>
            <a:ext cx="7932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33718"/>
            <a:ext cx="7932000" cy="1759349"/>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88894"/>
            <a:ext cx="7932000" cy="1804173"/>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70966"/>
            <a:ext cx="7932000" cy="1822102"/>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10726" y="0"/>
            <a:ext cx="7744845"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6" y="3562904"/>
            <a:ext cx="8119206"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6" y="4252817"/>
            <a:ext cx="8119206"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610726" y="4553317"/>
            <a:ext cx="8119206"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10" name="Picture 9"/>
          <p:cNvPicPr>
            <a:picLocks noChangeAspect="1"/>
          </p:cNvPicPr>
          <p:nvPr userDrawn="1"/>
        </p:nvPicPr>
        <p:blipFill>
          <a:blip r:embed="rId2"/>
          <a:stretch>
            <a:fillRect/>
          </a:stretch>
        </p:blipFill>
        <p:spPr>
          <a:xfrm>
            <a:off x="636999" y="5507609"/>
            <a:ext cx="1189827" cy="949200"/>
          </a:xfrm>
          <a:prstGeom prst="rect">
            <a:avLst/>
          </a:prstGeom>
        </p:spPr>
      </p:pic>
      <p:sp>
        <p:nvSpPr>
          <p:cNvPr id="11" name="Text Placeholder 4"/>
          <p:cNvSpPr>
            <a:spLocks noGrp="1"/>
          </p:cNvSpPr>
          <p:nvPr>
            <p:ph type="body" sz="quarter" idx="13" hasCustomPrompt="1"/>
          </p:nvPr>
        </p:nvSpPr>
        <p:spPr>
          <a:xfrm>
            <a:off x="610726" y="2854692"/>
            <a:ext cx="8119206"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Divider 4">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26239424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 name="Title 4"/>
          <p:cNvSpPr>
            <a:spLocks noGrp="1"/>
          </p:cNvSpPr>
          <p:nvPr>
            <p:ph type="title" hasCustomPrompt="1"/>
          </p:nvPr>
        </p:nvSpPr>
        <p:spPr>
          <a:xfrm>
            <a:off x="374904" y="42394"/>
            <a:ext cx="7886700" cy="531346"/>
          </a:xfrm>
          <a:prstGeom prst="rect">
            <a:avLst/>
          </a:prstGeom>
        </p:spPr>
        <p:txBody>
          <a:bodyPr lIns="0" tIns="45720" rIns="0" bIns="45720"/>
          <a:lstStyle>
            <a:lvl1pPr>
              <a:defRPr>
                <a:solidFill>
                  <a:schemeClr val="bg1"/>
                </a:solidFill>
                <a:latin typeface="+mj-lt"/>
              </a:defRPr>
            </a:lvl1pPr>
          </a:lstStyle>
          <a:p>
            <a:r>
              <a:rPr lang="en-US" dirty="0"/>
              <a:t>Presenters Section Divider</a:t>
            </a:r>
          </a:p>
        </p:txBody>
      </p:sp>
      <p:sp>
        <p:nvSpPr>
          <p:cNvPr id="7"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6"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7"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50"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610724" y="0"/>
            <a:ext cx="7744845"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3" y="3562904"/>
            <a:ext cx="811987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3" y="4252817"/>
            <a:ext cx="811987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610723" y="4544352"/>
            <a:ext cx="811987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8" name="Picture 7"/>
          <p:cNvPicPr>
            <a:picLocks noChangeAspect="1"/>
          </p:cNvPicPr>
          <p:nvPr userDrawn="1"/>
        </p:nvPicPr>
        <p:blipFill>
          <a:blip r:embed="rId2"/>
          <a:stretch>
            <a:fillRect/>
          </a:stretch>
        </p:blipFill>
        <p:spPr>
          <a:xfrm>
            <a:off x="641992" y="5512926"/>
            <a:ext cx="1193800" cy="952500"/>
          </a:xfrm>
          <a:prstGeom prst="rect">
            <a:avLst/>
          </a:prstGeom>
        </p:spPr>
      </p:pic>
      <p:sp>
        <p:nvSpPr>
          <p:cNvPr id="12" name="Text Placeholder 4"/>
          <p:cNvSpPr>
            <a:spLocks noGrp="1"/>
          </p:cNvSpPr>
          <p:nvPr>
            <p:ph type="body" sz="quarter" idx="13" hasCustomPrompt="1"/>
          </p:nvPr>
        </p:nvSpPr>
        <p:spPr>
          <a:xfrm>
            <a:off x="610723" y="2854692"/>
            <a:ext cx="811987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3"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5"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9617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7"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1"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894087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2904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57411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7821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25"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800979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cxnSp>
        <p:nvCxnSpPr>
          <p:cNvPr id="39" name="Straight Connector 38"/>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Arc 39"/>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sp>
        <p:nvSpPr>
          <p:cNvPr id="41"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2"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3"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7"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9"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0"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28110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4001667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5"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8387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14" name="Oval 13"/>
          <p:cNvSpPr/>
          <p:nvPr/>
        </p:nvSpPr>
        <p:spPr>
          <a:xfrm>
            <a:off x="1811695"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p:nvCxnSpPr>
        <p:spPr>
          <a:xfrm flipH="1">
            <a:off x="0" y="6124511"/>
            <a:ext cx="1790417"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1878697" y="6124511"/>
            <a:ext cx="66934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flipH="1">
            <a:off x="8610117"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Oval 17"/>
          <p:cNvSpPr/>
          <p:nvPr/>
        </p:nvSpPr>
        <p:spPr>
          <a:xfrm flipH="1">
            <a:off x="8610117"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p:nvCxnSpPr>
        <p:spPr>
          <a:xfrm flipV="1">
            <a:off x="1834554" y="3552825"/>
            <a:ext cx="0" cy="2529961"/>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Arc 19"/>
          <p:cNvSpPr/>
          <p:nvPr/>
        </p:nvSpPr>
        <p:spPr>
          <a:xfrm rot="16200000">
            <a:off x="1834554" y="3494144"/>
            <a:ext cx="121764" cy="121764"/>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cxnSp>
        <p:nvCxnSpPr>
          <p:cNvPr id="21" name="Straight Connector 20"/>
          <p:cNvCxnSpPr/>
          <p:nvPr/>
        </p:nvCxnSpPr>
        <p:spPr>
          <a:xfrm flipH="1">
            <a:off x="1895439" y="3494144"/>
            <a:ext cx="669167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a:blip r:embed="rId2"/>
          <a:stretch>
            <a:fillRect/>
          </a:stretch>
        </p:blipFill>
        <p:spPr>
          <a:xfrm>
            <a:off x="352076" y="4878249"/>
            <a:ext cx="1189829" cy="949200"/>
          </a:xfrm>
          <a:prstGeom prst="rect">
            <a:avLst/>
          </a:prstGeom>
        </p:spPr>
      </p:pic>
      <p:sp>
        <p:nvSpPr>
          <p:cNvPr id="1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1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23"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24"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sp>
        <p:nvSpPr>
          <p:cNvPr id="25"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9674781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551784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112139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57388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0150208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122431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238687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cs typeface="Arial"/>
            </a:endParaRPr>
          </a:p>
        </p:txBody>
      </p:sp>
      <p:sp>
        <p:nvSpPr>
          <p:cNvPr id="4" name="Text Placeholder 32"/>
          <p:cNvSpPr txBox="1">
            <a:spLocks/>
          </p:cNvSpPr>
          <p:nvPr userDrawn="1"/>
        </p:nvSpPr>
        <p:spPr bwMode="auto">
          <a:xfrm>
            <a:off x="2543489" y="1552703"/>
            <a:ext cx="6600509" cy="3298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a:solidFill>
                  <a:schemeClr val="bg1"/>
                </a:solidFill>
                <a:latin typeface="+mn-lt"/>
                <a:cs typeface="Arial"/>
              </a:rPr>
              <a:t>icann.org</a:t>
            </a:r>
          </a:p>
        </p:txBody>
      </p:sp>
      <p:sp>
        <p:nvSpPr>
          <p:cNvPr id="5" name="Text Placeholder 33"/>
          <p:cNvSpPr txBox="1">
            <a:spLocks/>
          </p:cNvSpPr>
          <p:nvPr userDrawn="1"/>
        </p:nvSpPr>
        <p:spPr bwMode="auto">
          <a:xfrm>
            <a:off x="2543489" y="1049144"/>
            <a:ext cx="5230690" cy="3259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0" name="Text Placeholder 29"/>
          <p:cNvSpPr>
            <a:spLocks noGrp="1"/>
          </p:cNvSpPr>
          <p:nvPr>
            <p:ph type="body" sz="quarter" idx="10" hasCustomPrompt="1"/>
          </p:nvPr>
        </p:nvSpPr>
        <p:spPr>
          <a:xfrm>
            <a:off x="2543489" y="1865312"/>
            <a:ext cx="5973449" cy="346541"/>
          </a:xfrm>
          <a:prstGeom prst="rect">
            <a:avLst/>
          </a:prstGeom>
        </p:spPr>
        <p:txBody>
          <a:bodyPr lIns="0" tIns="0" rIns="0" bIns="0"/>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accent6">
                    <a:lumMod val="50000"/>
                  </a:schemeClr>
                </a:solidFill>
              </a:defRPr>
            </a:lvl1pPr>
          </a:lstStyle>
          <a:p>
            <a:r>
              <a:rPr lang="en-US" dirty="0"/>
              <a:t>Engage with ICANN</a:t>
            </a:r>
          </a:p>
        </p:txBody>
      </p:sp>
      <p:grpSp>
        <p:nvGrpSpPr>
          <p:cNvPr id="32" name="Group 31"/>
          <p:cNvGrpSpPr/>
          <p:nvPr userDrawn="1"/>
        </p:nvGrpSpPr>
        <p:grpSpPr>
          <a:xfrm>
            <a:off x="2543489" y="4228306"/>
            <a:ext cx="3416667" cy="365760"/>
            <a:chOff x="5325979" y="4715893"/>
            <a:chExt cx="3416667" cy="365760"/>
          </a:xfrm>
        </p:grpSpPr>
        <p:sp>
          <p:nvSpPr>
            <p:cNvPr id="33"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3"/>
                </a:rPr>
                <a:t>flickr.com</a:t>
              </a:r>
              <a:r>
                <a:rPr lang="en-US" sz="1400">
                  <a:solidFill>
                    <a:srgbClr val="0A304B"/>
                  </a:solidFill>
                  <a:latin typeface="+mn-lt"/>
                  <a:ea typeface="Segoe UI" panose="020B0502040204020203" pitchFamily="34" charset="0"/>
                  <a:cs typeface="Arial"/>
                  <a:hlinkClick r:id="rId3"/>
                </a:rPr>
                <a:t>/</a:t>
              </a:r>
              <a:r>
                <a:rPr lang="en-US" sz="1400" err="1">
                  <a:solidFill>
                    <a:srgbClr val="0A304B"/>
                  </a:solidFill>
                  <a:latin typeface="+mn-lt"/>
                  <a:ea typeface="Segoe UI" panose="020B0502040204020203" pitchFamily="34" charset="0"/>
                  <a:cs typeface="Arial"/>
                  <a:hlinkClick r:id="rId3"/>
                </a:rPr>
                <a:t>icann</a:t>
              </a:r>
              <a:endParaRPr lang="en-US" sz="1400">
                <a:solidFill>
                  <a:srgbClr val="0A304B"/>
                </a:solidFill>
                <a:latin typeface="+mn-lt"/>
                <a:ea typeface="Segoe UI" panose="020B0502040204020203" pitchFamily="34" charset="0"/>
                <a:cs typeface="Arial"/>
              </a:endParaRPr>
            </a:p>
          </p:txBody>
        </p:sp>
        <p:pic>
          <p:nvPicPr>
            <p:cNvPr id="34" name="Picture 33"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35" name="Group 34"/>
          <p:cNvGrpSpPr/>
          <p:nvPr userDrawn="1"/>
        </p:nvGrpSpPr>
        <p:grpSpPr>
          <a:xfrm>
            <a:off x="2543489" y="4726326"/>
            <a:ext cx="3636602" cy="365760"/>
            <a:chOff x="1235726" y="5571713"/>
            <a:chExt cx="3636602" cy="365760"/>
          </a:xfrm>
        </p:grpSpPr>
        <p:sp>
          <p:nvSpPr>
            <p:cNvPr id="36"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6"/>
                </a:rPr>
                <a:t>linkedin</a:t>
              </a:r>
              <a:r>
                <a:rPr lang="en-US" sz="1400">
                  <a:solidFill>
                    <a:srgbClr val="0A304B"/>
                  </a:solidFill>
                  <a:latin typeface="+mn-lt"/>
                  <a:ea typeface="Segoe UI" panose="020B0502040204020203" pitchFamily="34" charset="0"/>
                  <a:cs typeface="Arial"/>
                  <a:hlinkClick r:id="rId6"/>
                </a:rPr>
                <a:t>/company/</a:t>
              </a:r>
              <a:r>
                <a:rPr lang="en-US" sz="1400" err="1">
                  <a:solidFill>
                    <a:srgbClr val="0A304B"/>
                  </a:solidFill>
                  <a:latin typeface="+mn-lt"/>
                  <a:ea typeface="Segoe UI" panose="020B0502040204020203" pitchFamily="34" charset="0"/>
                  <a:cs typeface="Arial"/>
                  <a:hlinkClick r:id="rId6"/>
                </a:rPr>
                <a:t>icann</a:t>
              </a:r>
              <a:endParaRPr lang="en-US" sz="1400">
                <a:solidFill>
                  <a:srgbClr val="0A304B"/>
                </a:solidFill>
                <a:latin typeface="+mn-lt"/>
                <a:ea typeface="Segoe UI" panose="020B0502040204020203" pitchFamily="34" charset="0"/>
                <a:cs typeface="Arial"/>
              </a:endParaRPr>
            </a:p>
          </p:txBody>
        </p:sp>
        <p:pic>
          <p:nvPicPr>
            <p:cNvPr id="37" name="Picture 36"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38" name="Group 37"/>
          <p:cNvGrpSpPr/>
          <p:nvPr userDrawn="1"/>
        </p:nvGrpSpPr>
        <p:grpSpPr>
          <a:xfrm>
            <a:off x="2543489" y="2734246"/>
            <a:ext cx="2809587" cy="365760"/>
            <a:chOff x="1235726" y="3073176"/>
            <a:chExt cx="2809587" cy="365760"/>
          </a:xfrm>
        </p:grpSpPr>
        <p:sp>
          <p:nvSpPr>
            <p:cNvPr id="39"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9"/>
                </a:rPr>
                <a:t>@icann</a:t>
              </a:r>
              <a:endParaRPr lang="en-US" sz="1400" dirty="0">
                <a:solidFill>
                  <a:srgbClr val="0A304B"/>
                </a:solidFill>
                <a:latin typeface="+mn-lt"/>
                <a:ea typeface="Segoe UI" panose="020B0502040204020203" pitchFamily="34" charset="0"/>
                <a:cs typeface="Arial"/>
              </a:endParaRPr>
            </a:p>
          </p:txBody>
        </p:sp>
        <p:pic>
          <p:nvPicPr>
            <p:cNvPr id="40" name="Picture 39"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41" name="Group 40"/>
          <p:cNvGrpSpPr/>
          <p:nvPr userDrawn="1"/>
        </p:nvGrpSpPr>
        <p:grpSpPr>
          <a:xfrm>
            <a:off x="2543489" y="3232266"/>
            <a:ext cx="3730320" cy="365760"/>
            <a:chOff x="1235727" y="3892739"/>
            <a:chExt cx="3730320" cy="365760"/>
          </a:xfrm>
        </p:grpSpPr>
        <p:sp>
          <p:nvSpPr>
            <p:cNvPr id="42"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2"/>
                </a:rPr>
                <a:t>facebook.com</a:t>
              </a:r>
              <a:r>
                <a:rPr lang="en-US" sz="1400">
                  <a:solidFill>
                    <a:srgbClr val="0A304B"/>
                  </a:solidFill>
                  <a:latin typeface="+mn-lt"/>
                  <a:ea typeface="Segoe UI" panose="020B0502040204020203" pitchFamily="34" charset="0"/>
                  <a:cs typeface="Arial"/>
                  <a:hlinkClick r:id="rId12"/>
                </a:rPr>
                <a:t>/</a:t>
              </a:r>
              <a:r>
                <a:rPr lang="en-US" sz="1400" err="1">
                  <a:solidFill>
                    <a:srgbClr val="0A304B"/>
                  </a:solidFill>
                  <a:latin typeface="+mn-lt"/>
                  <a:ea typeface="Segoe UI" panose="020B0502040204020203" pitchFamily="34" charset="0"/>
                  <a:cs typeface="Arial"/>
                  <a:hlinkClick r:id="rId12"/>
                </a:rPr>
                <a:t>icannorg</a:t>
              </a:r>
              <a:r>
                <a:rPr lang="en-US" sz="1400">
                  <a:solidFill>
                    <a:srgbClr val="0A304B"/>
                  </a:solidFill>
                  <a:latin typeface="+mn-lt"/>
                  <a:ea typeface="Segoe UI" panose="020B0502040204020203" pitchFamily="34" charset="0"/>
                  <a:cs typeface="Arial"/>
                  <a:hlinkClick r:id="rId12"/>
                </a:rPr>
                <a:t> </a:t>
              </a:r>
              <a:endParaRPr lang="en-US" sz="1400">
                <a:solidFill>
                  <a:srgbClr val="0A304B"/>
                </a:solidFill>
                <a:latin typeface="+mn-lt"/>
                <a:ea typeface="Segoe UI" panose="020B0502040204020203" pitchFamily="34" charset="0"/>
                <a:cs typeface="Arial"/>
              </a:endParaRPr>
            </a:p>
          </p:txBody>
        </p:sp>
        <p:pic>
          <p:nvPicPr>
            <p:cNvPr id="43" name="Picture 42"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44" name="Group 43"/>
          <p:cNvGrpSpPr/>
          <p:nvPr userDrawn="1"/>
        </p:nvGrpSpPr>
        <p:grpSpPr>
          <a:xfrm>
            <a:off x="2543489" y="3730286"/>
            <a:ext cx="3636602" cy="365760"/>
            <a:chOff x="1235726" y="4721075"/>
            <a:chExt cx="3636602" cy="365760"/>
          </a:xfrm>
        </p:grpSpPr>
        <p:pic>
          <p:nvPicPr>
            <p:cNvPr id="45" name="Picture 44"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46"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7"/>
                </a:rPr>
                <a:t>youtube.com</a:t>
              </a:r>
              <a:r>
                <a:rPr lang="en-US" sz="1400">
                  <a:solidFill>
                    <a:srgbClr val="0A304B"/>
                  </a:solidFill>
                  <a:latin typeface="+mn-lt"/>
                  <a:ea typeface="Segoe UI" panose="020B0502040204020203" pitchFamily="34" charset="0"/>
                  <a:cs typeface="Arial"/>
                  <a:hlinkClick r:id="rId17"/>
                </a:rPr>
                <a:t>/</a:t>
              </a:r>
              <a:r>
                <a:rPr lang="en-US" sz="1400" err="1">
                  <a:solidFill>
                    <a:srgbClr val="0A304B"/>
                  </a:solidFill>
                  <a:latin typeface="+mn-lt"/>
                  <a:ea typeface="Segoe UI" panose="020B0502040204020203" pitchFamily="34" charset="0"/>
                  <a:cs typeface="Arial"/>
                  <a:hlinkClick r:id="rId17"/>
                </a:rPr>
                <a:t>icannnews</a:t>
              </a:r>
              <a:endParaRPr lang="en-US" sz="1400">
                <a:solidFill>
                  <a:srgbClr val="0A304B"/>
                </a:solidFill>
                <a:latin typeface="+mn-lt"/>
                <a:ea typeface="Segoe UI" panose="020B0502040204020203" pitchFamily="34" charset="0"/>
                <a:cs typeface="Arial"/>
              </a:endParaRPr>
            </a:p>
          </p:txBody>
        </p:sp>
      </p:grpSp>
      <p:grpSp>
        <p:nvGrpSpPr>
          <p:cNvPr id="47" name="Group 46"/>
          <p:cNvGrpSpPr/>
          <p:nvPr userDrawn="1"/>
        </p:nvGrpSpPr>
        <p:grpSpPr>
          <a:xfrm>
            <a:off x="2543489" y="5722367"/>
            <a:ext cx="2586167" cy="365760"/>
            <a:chOff x="5325979" y="3073176"/>
            <a:chExt cx="2586167" cy="365760"/>
          </a:xfrm>
        </p:grpSpPr>
        <p:sp>
          <p:nvSpPr>
            <p:cNvPr id="48"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8"/>
                </a:rPr>
                <a:t>soundcloud</a:t>
              </a:r>
              <a:r>
                <a:rPr lang="en-US" sz="1400">
                  <a:solidFill>
                    <a:srgbClr val="0A304B"/>
                  </a:solidFill>
                  <a:latin typeface="+mn-lt"/>
                  <a:ea typeface="Segoe UI" panose="020B0502040204020203" pitchFamily="34" charset="0"/>
                  <a:cs typeface="Arial"/>
                  <a:hlinkClick r:id="rId18"/>
                </a:rPr>
                <a:t>/</a:t>
              </a:r>
              <a:r>
                <a:rPr lang="en-US" sz="1400" err="1">
                  <a:solidFill>
                    <a:srgbClr val="0A304B"/>
                  </a:solidFill>
                  <a:latin typeface="+mn-lt"/>
                  <a:ea typeface="Segoe UI" panose="020B0502040204020203" pitchFamily="34" charset="0"/>
                  <a:cs typeface="Arial"/>
                  <a:hlinkClick r:id="rId18"/>
                </a:rPr>
                <a:t>icann</a:t>
              </a:r>
              <a:endParaRPr lang="en-US" sz="1400">
                <a:solidFill>
                  <a:srgbClr val="0A304B"/>
                </a:solidFill>
                <a:latin typeface="+mn-lt"/>
                <a:ea typeface="Segoe UI" panose="020B0502040204020203" pitchFamily="34" charset="0"/>
                <a:cs typeface="Arial"/>
              </a:endParaRPr>
            </a:p>
          </p:txBody>
        </p:sp>
        <p:pic>
          <p:nvPicPr>
            <p:cNvPr id="49" name="Picture 48"/>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50" name="Group 49"/>
          <p:cNvGrpSpPr/>
          <p:nvPr userDrawn="1"/>
        </p:nvGrpSpPr>
        <p:grpSpPr>
          <a:xfrm>
            <a:off x="2543489" y="5224346"/>
            <a:ext cx="3416667" cy="365760"/>
            <a:chOff x="5325979" y="5571713"/>
            <a:chExt cx="3416667" cy="365760"/>
          </a:xfrm>
        </p:grpSpPr>
        <p:sp>
          <p:nvSpPr>
            <p:cNvPr id="51"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20"/>
                </a:rPr>
                <a:t>slideshare</a:t>
              </a:r>
              <a:r>
                <a:rPr lang="en-US" sz="1400">
                  <a:solidFill>
                    <a:srgbClr val="0A304B"/>
                  </a:solidFill>
                  <a:latin typeface="+mn-lt"/>
                  <a:ea typeface="Segoe UI" panose="020B0502040204020203" pitchFamily="34" charset="0"/>
                  <a:cs typeface="Arial"/>
                  <a:hlinkClick r:id="rId20"/>
                </a:rPr>
                <a:t>/</a:t>
              </a:r>
              <a:r>
                <a:rPr lang="en-US" sz="1400" err="1">
                  <a:solidFill>
                    <a:srgbClr val="0A304B"/>
                  </a:solidFill>
                  <a:latin typeface="+mn-lt"/>
                  <a:ea typeface="Segoe UI" panose="020B0502040204020203" pitchFamily="34" charset="0"/>
                  <a:cs typeface="Arial"/>
                  <a:hlinkClick r:id="rId20"/>
                </a:rPr>
                <a:t>icannpresentations</a:t>
              </a:r>
              <a:endParaRPr lang="en-US" sz="1400">
                <a:solidFill>
                  <a:srgbClr val="0A304B"/>
                </a:solidFill>
                <a:latin typeface="+mn-lt"/>
                <a:ea typeface="Segoe UI" panose="020B0502040204020203" pitchFamily="34" charset="0"/>
                <a:cs typeface="Arial"/>
              </a:endParaRPr>
            </a:p>
          </p:txBody>
        </p:sp>
        <p:pic>
          <p:nvPicPr>
            <p:cNvPr id="52" name="Picture 51"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spTree>
    <p:extLst>
      <p:ext uri="{BB962C8B-B14F-4D97-AF65-F5344CB8AC3E}">
        <p14:creationId xmlns:p14="http://schemas.microsoft.com/office/powerpoint/2010/main" val="42286962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Text Placeholder 32"/>
          <p:cNvSpPr txBox="1">
            <a:spLocks/>
          </p:cNvSpPr>
          <p:nvPr userDrawn="1"/>
        </p:nvSpPr>
        <p:spPr bwMode="auto">
          <a:xfrm>
            <a:off x="2191310" y="2425013"/>
            <a:ext cx="6330715" cy="3470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dirty="0">
                <a:solidFill>
                  <a:schemeClr val="bg1"/>
                </a:solidFill>
                <a:latin typeface="+mn-lt"/>
                <a:cs typeface="Arial"/>
              </a:rPr>
              <a:t>Visit us at </a:t>
            </a:r>
            <a:r>
              <a:rPr lang="en-US" sz="1500" b="1" dirty="0">
                <a:solidFill>
                  <a:schemeClr val="bg1"/>
                </a:solidFill>
                <a:latin typeface="+mn-lt"/>
                <a:cs typeface="Arial"/>
              </a:rPr>
              <a:t>icann.org</a:t>
            </a:r>
          </a:p>
        </p:txBody>
      </p:sp>
      <p:sp>
        <p:nvSpPr>
          <p:cNvPr id="31" name="Text Placeholder 33"/>
          <p:cNvSpPr txBox="1">
            <a:spLocks/>
          </p:cNvSpPr>
          <p:nvPr userDrawn="1"/>
        </p:nvSpPr>
        <p:spPr bwMode="auto">
          <a:xfrm>
            <a:off x="374212" y="862601"/>
            <a:ext cx="7403218" cy="393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dirty="0">
              <a:solidFill>
                <a:schemeClr val="bg1"/>
              </a:solidFill>
              <a:latin typeface="+mn-lt"/>
              <a:ea typeface="Segoe UI" charset="0"/>
              <a:cs typeface="Arial"/>
            </a:endParaRPr>
          </a:p>
        </p:txBody>
      </p:sp>
      <p:sp>
        <p:nvSpPr>
          <p:cNvPr id="33" name="Oval 3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mn-lt"/>
            </a:endParaRPr>
          </a:p>
        </p:txBody>
      </p:sp>
      <p:cxnSp>
        <p:nvCxnSpPr>
          <p:cNvPr id="34" name="Straight Connector 3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36" name="Picture 35"/>
          <p:cNvPicPr>
            <a:picLocks noChangeAspect="1"/>
          </p:cNvPicPr>
          <p:nvPr userDrawn="1"/>
        </p:nvPicPr>
        <p:blipFill>
          <a:blip r:embed="rId2"/>
          <a:stretch>
            <a:fillRect/>
          </a:stretch>
        </p:blipFill>
        <p:spPr>
          <a:xfrm>
            <a:off x="2079799" y="1039938"/>
            <a:ext cx="4287549" cy="760694"/>
          </a:xfrm>
          <a:prstGeom prst="rect">
            <a:avLst/>
          </a:prstGeom>
        </p:spPr>
      </p:pic>
      <p:sp>
        <p:nvSpPr>
          <p:cNvPr id="37" name="Oval 36"/>
          <p:cNvSpPr/>
          <p:nvPr userDrawn="1"/>
        </p:nvSpPr>
        <p:spPr>
          <a:xfrm>
            <a:off x="1811695"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8" name="Straight Connector 37"/>
          <p:cNvCxnSpPr/>
          <p:nvPr userDrawn="1"/>
        </p:nvCxnSpPr>
        <p:spPr>
          <a:xfrm flipH="1">
            <a:off x="0" y="6320453"/>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1878697" y="6320453"/>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8610117"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1" name="Oval 40"/>
          <p:cNvSpPr/>
          <p:nvPr userDrawn="1"/>
        </p:nvSpPr>
        <p:spPr>
          <a:xfrm flipH="1">
            <a:off x="8610117"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mn-lt"/>
            </a:endParaRPr>
          </a:p>
        </p:txBody>
      </p:sp>
      <p:cxnSp>
        <p:nvCxnSpPr>
          <p:cNvPr id="42" name="Straight Connector 41"/>
          <p:cNvCxnSpPr>
            <a:endCxn id="43" idx="0"/>
          </p:cNvCxnSpPr>
          <p:nvPr userDrawn="1"/>
        </p:nvCxnSpPr>
        <p:spPr>
          <a:xfrm flipV="1">
            <a:off x="1834554" y="2281331"/>
            <a:ext cx="0" cy="399740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1834554" y="2220449"/>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latin typeface="+mn-lt"/>
            </a:endParaRPr>
          </a:p>
        </p:txBody>
      </p:sp>
      <p:cxnSp>
        <p:nvCxnSpPr>
          <p:cNvPr id="44" name="Straight Connector 43"/>
          <p:cNvCxnSpPr/>
          <p:nvPr userDrawn="1"/>
        </p:nvCxnSpPr>
        <p:spPr>
          <a:xfrm flipH="1">
            <a:off x="1895439" y="2220449"/>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8686803" y="6320453"/>
            <a:ext cx="45719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8678063" y="2219538"/>
            <a:ext cx="4659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47" name="Picture 46"/>
          <p:cNvPicPr>
            <a:picLocks noChangeAspect="1"/>
          </p:cNvPicPr>
          <p:nvPr userDrawn="1"/>
        </p:nvPicPr>
        <p:blipFill>
          <a:blip r:embed="rId3"/>
          <a:stretch>
            <a:fillRect/>
          </a:stretch>
        </p:blipFill>
        <p:spPr>
          <a:xfrm>
            <a:off x="2172578" y="2842544"/>
            <a:ext cx="3149229" cy="3236708"/>
          </a:xfrm>
          <a:prstGeom prst="rect">
            <a:avLst/>
          </a:prstGeom>
        </p:spPr>
      </p:pic>
      <p:sp>
        <p:nvSpPr>
          <p:cNvPr id="21" name="Title 4"/>
          <p:cNvSpPr>
            <a:spLocks noGrp="1"/>
          </p:cNvSpPr>
          <p:nvPr>
            <p:ph type="title" hasCustomPrompt="1"/>
          </p:nvPr>
        </p:nvSpPr>
        <p:spPr>
          <a:xfrm>
            <a:off x="374904" y="42394"/>
            <a:ext cx="8856010" cy="531346"/>
          </a:xfrm>
          <a:prstGeom prst="rect">
            <a:avLst/>
          </a:prstGeom>
        </p:spPr>
        <p:txBody>
          <a:bodyPr lIns="0" rIns="0"/>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spTree>
    <p:extLst>
      <p:ext uri="{BB962C8B-B14F-4D97-AF65-F5344CB8AC3E}">
        <p14:creationId xmlns:p14="http://schemas.microsoft.com/office/powerpoint/2010/main" val="988502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Oval 7"/>
          <p:cNvSpPr/>
          <p:nvPr userDrawn="1"/>
        </p:nvSpPr>
        <p:spPr>
          <a:xfrm>
            <a:off x="1811695"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0" name="Straight Connector 9"/>
          <p:cNvCxnSpPr/>
          <p:nvPr userDrawn="1"/>
        </p:nvCxnSpPr>
        <p:spPr>
          <a:xfrm flipH="1">
            <a:off x="0" y="6124511"/>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1878697" y="6124511"/>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Oval 11"/>
          <p:cNvSpPr/>
          <p:nvPr userDrawn="1"/>
        </p:nvSpPr>
        <p:spPr>
          <a:xfrm flipH="1">
            <a:off x="8610117"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Oval 12"/>
          <p:cNvSpPr/>
          <p:nvPr userDrawn="1"/>
        </p:nvSpPr>
        <p:spPr>
          <a:xfrm flipH="1">
            <a:off x="8610117"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V="1">
            <a:off x="1834554" y="3552825"/>
            <a:ext cx="0" cy="252996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Arc 14"/>
          <p:cNvSpPr/>
          <p:nvPr userDrawn="1"/>
        </p:nvSpPr>
        <p:spPr>
          <a:xfrm rot="16200000">
            <a:off x="1834554" y="3494144"/>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cxnSp>
        <p:nvCxnSpPr>
          <p:cNvPr id="16" name="Straight Connector 15"/>
          <p:cNvCxnSpPr/>
          <p:nvPr userDrawn="1"/>
        </p:nvCxnSpPr>
        <p:spPr>
          <a:xfrm flipH="1">
            <a:off x="1895439" y="3494144"/>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userDrawn="1"/>
        </p:nvPicPr>
        <p:blipFill>
          <a:blip r:embed="rId3"/>
          <a:stretch>
            <a:fillRect/>
          </a:stretch>
        </p:blipFill>
        <p:spPr>
          <a:xfrm>
            <a:off x="348105" y="4878249"/>
            <a:ext cx="1193800" cy="952500"/>
          </a:xfrm>
          <a:prstGeom prst="rect">
            <a:avLst/>
          </a:prstGeom>
        </p:spPr>
      </p:pic>
      <p:sp>
        <p:nvSpPr>
          <p:cNvPr id="2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2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24"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25"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sp>
        <p:nvSpPr>
          <p:cNvPr id="26"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620340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8288" y="615707"/>
            <a:ext cx="9180576" cy="5705856"/>
          </a:xfrm>
          <a:prstGeom prst="rect">
            <a:avLst/>
          </a:prstGeom>
          <a:ln w="19050">
            <a:solidFill>
              <a:schemeClr val="accent6">
                <a:lumMod val="50000"/>
              </a:schemeClr>
            </a:solidFill>
          </a:ln>
        </p:spPr>
        <p:txBody>
          <a:bodyPr/>
          <a:lstStyle>
            <a:lvl1pPr marL="0" indent="0">
              <a:buFontTx/>
              <a:buNone/>
              <a:defRPr/>
            </a:lvl1pPr>
          </a:lstStyle>
          <a:p>
            <a:r>
              <a:rPr lang="en-US" dirty="0"/>
              <a:t>Drag picture to placeholder or click icon to add</a:t>
            </a:r>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89847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6268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9144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0" y="623477"/>
            <a:ext cx="4598988" cy="5687676"/>
          </a:xfrm>
          <a:prstGeom prst="rect">
            <a:avLst/>
          </a:prstGeom>
        </p:spPr>
        <p:txBody>
          <a:bodyPr/>
          <a:lstStyle>
            <a:lvl1pPr marL="0" indent="0">
              <a:buFont typeface="Arial" panose="020B0604020202020204" pitchFamily="34" charset="0"/>
              <a:buNone/>
              <a:defRPr/>
            </a:lvl1pPr>
          </a:lstStyle>
          <a:p>
            <a:r>
              <a:rPr lang="en-US" dirty="0"/>
              <a:t>Drag picture to placeholder or click icon to add</a:t>
            </a:r>
          </a:p>
        </p:txBody>
      </p:sp>
      <p:sp>
        <p:nvSpPr>
          <p:cNvPr id="9"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Oval 10"/>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 name="Straight Connector 11"/>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50"/>
          <a:stretch>
            <a:fillRect/>
          </a:stretch>
        </p:blipFill>
        <p:spPr>
          <a:xfrm>
            <a:off x="237744" y="6460580"/>
            <a:ext cx="368520" cy="293992"/>
          </a:xfrm>
          <a:prstGeom prst="rect">
            <a:avLst/>
          </a:prstGeom>
        </p:spPr>
      </p:pic>
      <p:sp>
        <p:nvSpPr>
          <p:cNvPr id="15" name="Oval 14"/>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6" name="Straight Connector 15"/>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51"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753" r:id="rId22"/>
    <p:sldLayoutId id="2147483679" r:id="rId23"/>
    <p:sldLayoutId id="2147483727" r:id="rId24"/>
    <p:sldLayoutId id="2147483728" r:id="rId25"/>
    <p:sldLayoutId id="2147483730" r:id="rId26"/>
    <p:sldLayoutId id="2147483731" r:id="rId27"/>
    <p:sldLayoutId id="2147483732" r:id="rId28"/>
    <p:sldLayoutId id="2147483729" r:id="rId29"/>
    <p:sldLayoutId id="2147483734" r:id="rId30"/>
    <p:sldLayoutId id="2147483688" r:id="rId31"/>
    <p:sldLayoutId id="2147483743" r:id="rId32"/>
    <p:sldLayoutId id="2147483744" r:id="rId33"/>
    <p:sldLayoutId id="2147483745" r:id="rId34"/>
    <p:sldLayoutId id="2147483746" r:id="rId35"/>
    <p:sldLayoutId id="2147483747" r:id="rId36"/>
    <p:sldLayoutId id="2147483748" r:id="rId37"/>
    <p:sldLayoutId id="2147483750" r:id="rId38"/>
    <p:sldLayoutId id="2147483687" r:id="rId39"/>
    <p:sldLayoutId id="2147483735" r:id="rId40"/>
    <p:sldLayoutId id="2147483736" r:id="rId41"/>
    <p:sldLayoutId id="2147483737" r:id="rId42"/>
    <p:sldLayoutId id="2147483738" r:id="rId43"/>
    <p:sldLayoutId id="2147483739" r:id="rId44"/>
    <p:sldLayoutId id="2147483740" r:id="rId45"/>
    <p:sldLayoutId id="2147483742" r:id="rId46"/>
    <p:sldLayoutId id="2147483755" r:id="rId47"/>
    <p:sldLayoutId id="2147483717" r:id="rId48"/>
  </p:sldLayoutIdLst>
  <p:hf hdr="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pos="5365" userDrawn="1">
          <p15:clr>
            <a:srgbClr val="F26B43"/>
          </p15:clr>
        </p15:guide>
        <p15:guide id="4" pos="384" userDrawn="1">
          <p15:clr>
            <a:srgbClr val="F26B43"/>
          </p15:clr>
        </p15:guide>
        <p15:guide id="5" pos="260" userDrawn="1">
          <p15:clr>
            <a:srgbClr val="F26B43"/>
          </p15:clr>
        </p15:guide>
        <p15:guide id="6" orient="horz" pos="384" userDrawn="1">
          <p15:clr>
            <a:srgbClr val="F26B43"/>
          </p15:clr>
        </p15:guide>
        <p15:guide id="7" orient="horz" pos="39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www.iso.org/obp/ui/#search/code/"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www.unesco.org/new/en/unesco/worldwide/"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hyperlink" Target="https://unstats.un.org/unsd/methodology/m49/"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community.icann.org/display/NGSPP/Work+Track+5:+Geographic+Names+at+the+Top-Level"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s://urldefense.proofpoint.com/v2/url?u=https-3A__docs.google.com_spreadsheets_d_1FuPEq0y-2DcdSUQ1nvhWKhVnG8PLaC2RYXsCpQu91FDqo_edit-23gid-3D358523414&amp;d=DwMGaQ&amp;c=FmY1u3PJp6wrcrwll3mSVzgfkbPSS6sJms7xcl4I5cM&amp;r=mBQzlSaM6eYCHFBU-v48zs-QSrjHB0aWmHuE4X4drzI&amp;m=9hZtlLcQOELtRr-rWR8_KmkrK6psv6S3UZ2tgOQzfBw&amp;s=ex9SC1DN3VrBGttw9uOUWJnP9-xPcUf5sxc8LfP_nLE&amp;e=" TargetMode="External"/><Relationship Id="rId2" Type="http://schemas.openxmlformats.org/officeDocument/2006/relationships/hyperlink" Target="https://urldefense.proofpoint.com/v2/url?u=https-3A__61.schedule.icann.org_meetings_647704&amp;d=DwMGaQ&amp;c=FmY1u3PJp6wrcrwll3mSVzgfkbPSS6sJms7xcl4I5cM&amp;r=mBQzlSaM6eYCHFBU-v48zs-QSrjHB0aWmHuE4X4drzI&amp;m=9hZtlLcQOELtRr-rWR8_KmkrK6psv6S3UZ2tgOQzfBw&amp;s=L31rLnhbLZ_rIlEidFFNn-3lW-x4VT_SPJ1hUOSAc84&amp;e="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s://www.iso.org/obp/ui/#search/code/"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 Track 5 status</a:t>
            </a:r>
            <a:br>
              <a:rPr lang="en-US" dirty="0"/>
            </a:br>
            <a:br>
              <a:rPr lang="en-US" sz="2000" dirty="0"/>
            </a:br>
            <a:r>
              <a:rPr lang="en-US" sz="2000" dirty="0"/>
              <a:t>Javier </a:t>
            </a:r>
            <a:r>
              <a:rPr lang="en-US" sz="2000" dirty="0" err="1"/>
              <a:t>Rúa-Jovet</a:t>
            </a:r>
            <a:r>
              <a:rPr lang="en-US" sz="2000" dirty="0"/>
              <a:t>, ALAC Co-Lead, </a:t>
            </a:r>
            <a:br>
              <a:rPr lang="en-US" sz="2000" dirty="0"/>
            </a:br>
            <a:r>
              <a:rPr lang="en-US" sz="2000" dirty="0"/>
              <a:t>New gTLD Subsequent Procedures PDP </a:t>
            </a:r>
            <a:br>
              <a:rPr lang="en-US" sz="2000" dirty="0"/>
            </a:br>
            <a:r>
              <a:rPr lang="en-US" sz="2000" dirty="0"/>
              <a:t>WT-5 (Geographic Names ate the Top Level).</a:t>
            </a:r>
            <a:endParaRPr lang="en-US" dirty="0"/>
          </a:p>
        </p:txBody>
      </p:sp>
      <p:sp>
        <p:nvSpPr>
          <p:cNvPr id="5" name="Text Placeholder 4"/>
          <p:cNvSpPr>
            <a:spLocks noGrp="1"/>
          </p:cNvSpPr>
          <p:nvPr>
            <p:ph type="body" sz="quarter" idx="12"/>
          </p:nvPr>
        </p:nvSpPr>
        <p:spPr/>
        <p:txBody>
          <a:bodyPr/>
          <a:lstStyle/>
          <a:p>
            <a:r>
              <a:rPr lang="en-US" dirty="0"/>
              <a:t>16 April 2018</a:t>
            </a:r>
          </a:p>
        </p:txBody>
      </p:sp>
    </p:spTree>
    <p:extLst>
      <p:ext uri="{BB962C8B-B14F-4D97-AF65-F5344CB8AC3E}">
        <p14:creationId xmlns:p14="http://schemas.microsoft.com/office/powerpoint/2010/main" val="1480540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127202"/>
            <a:ext cx="8012951" cy="450663"/>
          </a:xfrm>
        </p:spPr>
        <p:txBody>
          <a:bodyPr/>
          <a:lstStyle/>
          <a:p>
            <a:r>
              <a:rPr lang="en-US" dirty="0"/>
              <a:t>2.2.1.4.2 Other Geographic Names</a:t>
            </a:r>
          </a:p>
        </p:txBody>
      </p:sp>
      <p:sp>
        <p:nvSpPr>
          <p:cNvPr id="3" name="Content Placeholder 2"/>
          <p:cNvSpPr>
            <a:spLocks noGrp="1"/>
          </p:cNvSpPr>
          <p:nvPr>
            <p:ph sz="quarter" idx="10"/>
          </p:nvPr>
        </p:nvSpPr>
        <p:spPr>
          <a:xfrm>
            <a:off x="266217" y="712070"/>
            <a:ext cx="8793558" cy="5173657"/>
          </a:xfrm>
        </p:spPr>
        <p:txBody>
          <a:bodyPr/>
          <a:lstStyle/>
          <a:p>
            <a:pPr marL="0" indent="0">
              <a:buNone/>
            </a:pPr>
            <a:r>
              <a:rPr lang="en-US" b="1" u="sng" dirty="0">
                <a:solidFill>
                  <a:schemeClr val="tx2"/>
                </a:solidFill>
              </a:rPr>
              <a:t>City name, used for purposes associated with the city name</a:t>
            </a:r>
          </a:p>
          <a:p>
            <a:pPr marL="0" indent="0">
              <a:buNone/>
            </a:pPr>
            <a:r>
              <a:rPr lang="en-US" b="1" dirty="0"/>
              <a:t>Policy (2007 PDP): </a:t>
            </a:r>
            <a:r>
              <a:rPr lang="en-US" dirty="0"/>
              <a:t>Available, but challenge mechanism to governments to initiate an objection. Applicants should be aware of GAC Principles. Applicants must represent that the use of the proposed string is not in violation of the national laws in which the applicant is incorporated. </a:t>
            </a:r>
          </a:p>
          <a:p>
            <a:pPr marL="0" indent="0">
              <a:buNone/>
            </a:pPr>
            <a:r>
              <a:rPr lang="en-US" b="1" dirty="0"/>
              <a:t>Implementation (2012 AGB): </a:t>
            </a:r>
            <a:r>
              <a:rPr lang="en-US" dirty="0"/>
              <a:t>Requiring support/non-objection from relevant governments or public authorities.</a:t>
            </a:r>
          </a:p>
          <a:p>
            <a:pPr marL="0" indent="0">
              <a:buNone/>
            </a:pPr>
            <a:endParaRPr lang="en-US" dirty="0"/>
          </a:p>
          <a:p>
            <a:pPr marL="0" indent="0">
              <a:buNone/>
            </a:pPr>
            <a:r>
              <a:rPr lang="en-US" b="1" u="sng" dirty="0">
                <a:solidFill>
                  <a:srgbClr val="0070C0"/>
                </a:solidFill>
              </a:rPr>
              <a:t>String coinciding with a city name, but used for non-geographic purposes</a:t>
            </a:r>
          </a:p>
          <a:p>
            <a:pPr marL="0" indent="0">
              <a:buNone/>
            </a:pPr>
            <a:r>
              <a:rPr lang="en-US" b="1" dirty="0"/>
              <a:t>Policy (2007 PDP): </a:t>
            </a:r>
            <a:r>
              <a:rPr lang="en-US" dirty="0"/>
              <a:t>Available, but challenge mechanism to governments to initiate an objection. Applicants should be aware of GAC Principles. Applicants must represent that the use of the proposed string is not in violation of the national laws in which the applicant is incorporated. </a:t>
            </a:r>
          </a:p>
          <a:p>
            <a:pPr marL="0" indent="0">
              <a:buNone/>
            </a:pPr>
            <a:r>
              <a:rPr lang="en-US" b="1" dirty="0"/>
              <a:t>Implementation (2012 AGB): </a:t>
            </a:r>
            <a:r>
              <a:rPr lang="en-US" dirty="0"/>
              <a:t>No requirements.</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7127617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127202"/>
            <a:ext cx="8012951" cy="450663"/>
          </a:xfrm>
        </p:spPr>
        <p:txBody>
          <a:bodyPr/>
          <a:lstStyle/>
          <a:p>
            <a:r>
              <a:rPr lang="en-US" dirty="0"/>
              <a:t>2.2.1.4.2 Other Geographic Names</a:t>
            </a:r>
          </a:p>
        </p:txBody>
      </p:sp>
      <p:sp>
        <p:nvSpPr>
          <p:cNvPr id="3" name="Content Placeholder 2"/>
          <p:cNvSpPr>
            <a:spLocks noGrp="1"/>
          </p:cNvSpPr>
          <p:nvPr>
            <p:ph sz="quarter" idx="10"/>
          </p:nvPr>
        </p:nvSpPr>
        <p:spPr>
          <a:xfrm>
            <a:off x="374904" y="700495"/>
            <a:ext cx="8661722" cy="5173657"/>
          </a:xfrm>
        </p:spPr>
        <p:txBody>
          <a:bodyPr/>
          <a:lstStyle/>
          <a:p>
            <a:pPr marL="0" indent="0">
              <a:buNone/>
            </a:pPr>
            <a:r>
              <a:rPr lang="en-US" b="1" u="sng" dirty="0">
                <a:solidFill>
                  <a:schemeClr val="tx2"/>
                </a:solidFill>
                <a:hlinkClick r:id="rId3"/>
              </a:rPr>
              <a:t>Exact match of a sub-national place name, such as a county, province, or state listed in ISO 3166-2</a:t>
            </a:r>
            <a:endParaRPr lang="en-US" b="1" u="sng" dirty="0">
              <a:solidFill>
                <a:schemeClr val="tx2"/>
              </a:solidFill>
            </a:endParaRPr>
          </a:p>
          <a:p>
            <a:pPr marL="0" indent="0">
              <a:buNone/>
            </a:pPr>
            <a:r>
              <a:rPr lang="en-US" dirty="0">
                <a:solidFill>
                  <a:schemeClr val="tx1"/>
                </a:solidFill>
              </a:rPr>
              <a:t>Example: </a:t>
            </a:r>
            <a:r>
              <a:rPr lang="en-US" sz="2000" dirty="0"/>
              <a:t>Badakhshān (</a:t>
            </a:r>
            <a:r>
              <a:rPr lang="en-US" sz="2000" dirty="0">
                <a:solidFill>
                  <a:schemeClr val="tx1"/>
                </a:solidFill>
              </a:rPr>
              <a:t>AF-BDS) </a:t>
            </a:r>
            <a:r>
              <a:rPr lang="en-US" sz="2000" dirty="0"/>
              <a:t>in Afghanistan</a:t>
            </a:r>
            <a:endParaRPr lang="en-US" b="1" u="sng" dirty="0">
              <a:solidFill>
                <a:schemeClr val="tx2"/>
              </a:solidFill>
            </a:endParaRPr>
          </a:p>
          <a:p>
            <a:pPr marL="0" indent="0">
              <a:buNone/>
            </a:pPr>
            <a:r>
              <a:rPr lang="en-US" b="1" dirty="0"/>
              <a:t>Policy (2007 PDP): </a:t>
            </a:r>
            <a:r>
              <a:rPr lang="en-US" dirty="0"/>
              <a:t>Available, but challenge mechanism to governments to initiate an objection. Applicants should be aware of GAC Principles. Applicants must represent that the use of the proposed string is not in violation of the national laws in which the applicant is incorporated. </a:t>
            </a:r>
          </a:p>
          <a:p>
            <a:pPr marL="0" indent="0">
              <a:buNone/>
            </a:pPr>
            <a:r>
              <a:rPr lang="en-US" b="1" dirty="0"/>
              <a:t>Implementation (2012 AGB): </a:t>
            </a:r>
            <a:r>
              <a:rPr lang="en-US" dirty="0"/>
              <a:t>Requiring support/non-objection from relevant governments or public authorities.</a:t>
            </a:r>
          </a:p>
          <a:p>
            <a:pPr marL="0" indent="0">
              <a:buNone/>
            </a:pPr>
            <a:endParaRPr lang="en-US" dirty="0"/>
          </a:p>
        </p:txBody>
      </p:sp>
    </p:spTree>
    <p:extLst>
      <p:ext uri="{BB962C8B-B14F-4D97-AF65-F5344CB8AC3E}">
        <p14:creationId xmlns:p14="http://schemas.microsoft.com/office/powerpoint/2010/main" val="36016407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127202"/>
            <a:ext cx="8012951" cy="450663"/>
          </a:xfrm>
        </p:spPr>
        <p:txBody>
          <a:bodyPr/>
          <a:lstStyle/>
          <a:p>
            <a:r>
              <a:rPr lang="en-US" dirty="0"/>
              <a:t>2.2.1.4.2 Other Geographic Names</a:t>
            </a:r>
          </a:p>
        </p:txBody>
      </p:sp>
      <p:sp>
        <p:nvSpPr>
          <p:cNvPr id="3" name="Content Placeholder 2"/>
          <p:cNvSpPr>
            <a:spLocks noGrp="1"/>
          </p:cNvSpPr>
          <p:nvPr>
            <p:ph sz="quarter" idx="10"/>
          </p:nvPr>
        </p:nvSpPr>
        <p:spPr>
          <a:xfrm>
            <a:off x="138896" y="665771"/>
            <a:ext cx="8897730" cy="5173657"/>
          </a:xfrm>
        </p:spPr>
        <p:txBody>
          <a:bodyPr/>
          <a:lstStyle/>
          <a:p>
            <a:pPr marL="0" indent="0">
              <a:buNone/>
            </a:pPr>
            <a:r>
              <a:rPr lang="en-US" sz="1700" b="1" u="sng" dirty="0">
                <a:solidFill>
                  <a:schemeClr val="tx2"/>
                </a:solidFill>
              </a:rPr>
              <a:t>String listed as a </a:t>
            </a:r>
            <a:r>
              <a:rPr lang="en-US" sz="1700" b="1" u="sng" dirty="0">
                <a:solidFill>
                  <a:schemeClr val="tx2"/>
                </a:solidFill>
                <a:hlinkClick r:id="rId3"/>
              </a:rPr>
              <a:t>UNESCO region </a:t>
            </a:r>
            <a:r>
              <a:rPr lang="en-US" sz="1700" b="1" u="sng" dirty="0">
                <a:solidFill>
                  <a:schemeClr val="tx2"/>
                </a:solidFill>
              </a:rPr>
              <a:t>or appearing on the “Composition of macro geographical (continental) regions, </a:t>
            </a:r>
            <a:r>
              <a:rPr lang="en-US" sz="1700" b="1" u="sng" dirty="0">
                <a:solidFill>
                  <a:schemeClr val="tx2"/>
                </a:solidFill>
                <a:hlinkClick r:id="rId4"/>
              </a:rPr>
              <a:t>geographical sub-regions, and selected economic and other groupings” list </a:t>
            </a:r>
            <a:endParaRPr lang="en-US" sz="1700" b="1" u="sng" dirty="0">
              <a:solidFill>
                <a:schemeClr val="tx2"/>
              </a:solidFill>
            </a:endParaRPr>
          </a:p>
          <a:p>
            <a:pPr marL="0" indent="0">
              <a:buNone/>
            </a:pPr>
            <a:r>
              <a:rPr lang="en-US" sz="1800" dirty="0">
                <a:solidFill>
                  <a:schemeClr val="tx1"/>
                </a:solidFill>
              </a:rPr>
              <a:t>Examples: </a:t>
            </a:r>
            <a:r>
              <a:rPr lang="en-US" sz="1800" dirty="0"/>
              <a:t>Europe, Northern Europe</a:t>
            </a:r>
            <a:endParaRPr lang="en-US" sz="1700" b="1" u="sng" dirty="0">
              <a:solidFill>
                <a:schemeClr val="tx2"/>
              </a:solidFill>
            </a:endParaRPr>
          </a:p>
          <a:p>
            <a:pPr marL="0" indent="0">
              <a:buNone/>
            </a:pPr>
            <a:r>
              <a:rPr lang="en-US" sz="1700" b="1" dirty="0"/>
              <a:t>Policy (2007 PDP): </a:t>
            </a:r>
            <a:r>
              <a:rPr lang="en-US" sz="1700" dirty="0"/>
              <a:t>Available, but challenge mechanism to governments to initiate an objection. Applicants should be aware of GAC Principles. Applicants must represent that the use of the proposed string is not in violation of the national laws in which the applicant is incorporated. </a:t>
            </a:r>
          </a:p>
          <a:p>
            <a:pPr marL="0" indent="0">
              <a:buNone/>
            </a:pPr>
            <a:r>
              <a:rPr lang="en-US" sz="1700" b="1" dirty="0"/>
              <a:t>Implementation (2012 AGB): </a:t>
            </a:r>
            <a:r>
              <a:rPr lang="en-US" sz="1700" dirty="0"/>
              <a:t>Requiring support/non-objection from at least 60% of the respective national governments in the region and no more than 1 written statement of objection from relevant governments or authorities.</a:t>
            </a:r>
          </a:p>
          <a:p>
            <a:pPr marL="0" indent="0">
              <a:buNone/>
            </a:pPr>
            <a:endParaRPr lang="en-US" dirty="0"/>
          </a:p>
        </p:txBody>
      </p:sp>
    </p:spTree>
    <p:extLst>
      <p:ext uri="{BB962C8B-B14F-4D97-AF65-F5344CB8AC3E}">
        <p14:creationId xmlns:p14="http://schemas.microsoft.com/office/powerpoint/2010/main" val="19586330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127202"/>
            <a:ext cx="8012951" cy="450663"/>
          </a:xfrm>
        </p:spPr>
        <p:txBody>
          <a:bodyPr/>
          <a:lstStyle/>
          <a:p>
            <a:r>
              <a:rPr lang="en-US" dirty="0"/>
              <a:t>Final info:</a:t>
            </a:r>
          </a:p>
        </p:txBody>
      </p:sp>
      <p:sp>
        <p:nvSpPr>
          <p:cNvPr id="3" name="Content Placeholder 2"/>
          <p:cNvSpPr>
            <a:spLocks noGrp="1"/>
          </p:cNvSpPr>
          <p:nvPr>
            <p:ph sz="quarter" idx="10"/>
          </p:nvPr>
        </p:nvSpPr>
        <p:spPr>
          <a:xfrm>
            <a:off x="138896" y="665771"/>
            <a:ext cx="8897730" cy="5173657"/>
          </a:xfrm>
        </p:spPr>
        <p:txBody>
          <a:bodyPr/>
          <a:lstStyle/>
          <a:p>
            <a:pPr marL="0" indent="0">
              <a:buNone/>
            </a:pPr>
            <a:endParaRPr lang="en-US" dirty="0"/>
          </a:p>
          <a:p>
            <a:pPr marL="0" indent="0">
              <a:buNone/>
            </a:pPr>
            <a:endParaRPr lang="en-US" dirty="0"/>
          </a:p>
          <a:p>
            <a:pPr marL="0" indent="0" algn="ctr">
              <a:buNone/>
            </a:pPr>
            <a:r>
              <a:rPr lang="en-US" sz="2000" b="1" dirty="0"/>
              <a:t>Find all important WT-5 info (including links to join WT-5) here</a:t>
            </a:r>
            <a:r>
              <a:rPr lang="en-US" sz="1800" dirty="0"/>
              <a:t>:</a:t>
            </a:r>
          </a:p>
          <a:p>
            <a:pPr marL="0" indent="0">
              <a:buNone/>
            </a:pPr>
            <a:r>
              <a:rPr lang="en-US" sz="2200">
                <a:hlinkClick r:id="rId3"/>
              </a:rPr>
              <a:t>https</a:t>
            </a:r>
            <a:r>
              <a:rPr lang="en-US" sz="2200" dirty="0">
                <a:hlinkClick r:id="rId3"/>
              </a:rPr>
              <a:t>://community.icann.org/display/NGSPP/Work+Track+5%3A+Geographic+Names+at+the+Top-Level</a:t>
            </a:r>
            <a:endParaRPr lang="en-US" sz="2200" dirty="0"/>
          </a:p>
          <a:p>
            <a:pPr marL="0" indent="0">
              <a:buNone/>
            </a:pPr>
            <a:endParaRPr lang="en-US" sz="2400" dirty="0"/>
          </a:p>
          <a:p>
            <a:pPr marL="0" indent="0" algn="ctr">
              <a:buNone/>
            </a:pPr>
            <a:r>
              <a:rPr lang="en-US" sz="2400" b="1" dirty="0"/>
              <a:t>Next WT-5 meeting: April 18, 2016!</a:t>
            </a:r>
          </a:p>
          <a:p>
            <a:pPr marL="0" indent="0" algn="ctr">
              <a:buNone/>
            </a:pPr>
            <a:endParaRPr lang="es-PR" sz="2400" b="1" dirty="0"/>
          </a:p>
          <a:p>
            <a:pPr marL="0" indent="0" algn="ctr">
              <a:buNone/>
            </a:pPr>
            <a:r>
              <a:rPr lang="es-PR" sz="2400" b="1" dirty="0"/>
              <a:t>¡Ciao!</a:t>
            </a:r>
          </a:p>
          <a:p>
            <a:pPr marL="0" indent="0" algn="ctr">
              <a:buNone/>
            </a:pPr>
            <a:endParaRPr lang="en-US" sz="2400" b="1" dirty="0"/>
          </a:p>
          <a:p>
            <a:pPr marL="0" indent="0" algn="ctr">
              <a:buNone/>
            </a:pPr>
            <a:endParaRPr lang="en-US" sz="2400" b="1" dirty="0"/>
          </a:p>
          <a:p>
            <a:pPr marL="0" indent="0">
              <a:buNone/>
            </a:pPr>
            <a:br>
              <a:rPr lang="en-US" sz="1800" dirty="0"/>
            </a:br>
            <a:endParaRPr lang="en-US" sz="1800" dirty="0"/>
          </a:p>
          <a:p>
            <a:pPr marL="0" indent="0" algn="ctr">
              <a:buNone/>
            </a:pPr>
            <a:endParaRPr lang="en-US" sz="2800" b="1" dirty="0"/>
          </a:p>
          <a:p>
            <a:pPr marL="0" indent="0">
              <a:buNone/>
            </a:pPr>
            <a:endParaRPr lang="en-US" dirty="0"/>
          </a:p>
        </p:txBody>
      </p:sp>
    </p:spTree>
    <p:extLst>
      <p:ext uri="{BB962C8B-B14F-4D97-AF65-F5344CB8AC3E}">
        <p14:creationId xmlns:p14="http://schemas.microsoft.com/office/powerpoint/2010/main" val="2568022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350124" y="1299014"/>
            <a:ext cx="253980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latin typeface="Arial"/>
              <a:cs typeface="Arial"/>
            </a:endParaRPr>
          </a:p>
        </p:txBody>
      </p:sp>
      <p:sp>
        <p:nvSpPr>
          <p:cNvPr id="16" name="Rectangle 15"/>
          <p:cNvSpPr/>
          <p:nvPr/>
        </p:nvSpPr>
        <p:spPr>
          <a:xfrm>
            <a:off x="6048738" y="1299014"/>
            <a:ext cx="253980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latin typeface="Arial"/>
              <a:cs typeface="Arial"/>
            </a:endParaRPr>
          </a:p>
        </p:txBody>
      </p:sp>
      <p:sp>
        <p:nvSpPr>
          <p:cNvPr id="21" name="Rectangle 20"/>
          <p:cNvSpPr/>
          <p:nvPr/>
        </p:nvSpPr>
        <p:spPr>
          <a:xfrm>
            <a:off x="3350124" y="1299014"/>
            <a:ext cx="253980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22" name="Rectangle 21"/>
          <p:cNvSpPr/>
          <p:nvPr/>
        </p:nvSpPr>
        <p:spPr>
          <a:xfrm>
            <a:off x="6048738" y="1299014"/>
            <a:ext cx="253980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40" name="Rectangle 39"/>
          <p:cNvSpPr/>
          <p:nvPr/>
        </p:nvSpPr>
        <p:spPr>
          <a:xfrm>
            <a:off x="651511" y="3681668"/>
            <a:ext cx="253980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46" name="Oval 45"/>
          <p:cNvSpPr/>
          <p:nvPr/>
        </p:nvSpPr>
        <p:spPr>
          <a:xfrm>
            <a:off x="4367741" y="1501265"/>
            <a:ext cx="498944" cy="498944"/>
          </a:xfrm>
          <a:prstGeom prst="ellipse">
            <a:avLst/>
          </a:prstGeom>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latin typeface="Arial"/>
              <a:cs typeface="Arial"/>
            </a:endParaRPr>
          </a:p>
        </p:txBody>
      </p:sp>
      <p:sp>
        <p:nvSpPr>
          <p:cNvPr id="47" name="Oval 46"/>
          <p:cNvSpPr/>
          <p:nvPr/>
        </p:nvSpPr>
        <p:spPr>
          <a:xfrm>
            <a:off x="7074908" y="1501265"/>
            <a:ext cx="498944" cy="498944"/>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50" name="Oval 49"/>
          <p:cNvSpPr/>
          <p:nvPr/>
        </p:nvSpPr>
        <p:spPr>
          <a:xfrm>
            <a:off x="1675282" y="3895123"/>
            <a:ext cx="498944" cy="498944"/>
          </a:xfrm>
          <a:prstGeom prst="ellipse">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14" name="Rectangle 13"/>
          <p:cNvSpPr/>
          <p:nvPr/>
        </p:nvSpPr>
        <p:spPr>
          <a:xfrm>
            <a:off x="651511" y="1299014"/>
            <a:ext cx="253980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cs typeface="Arial"/>
            </a:endParaRPr>
          </a:p>
        </p:txBody>
      </p:sp>
      <p:sp>
        <p:nvSpPr>
          <p:cNvPr id="20" name="Rectangle 19"/>
          <p:cNvSpPr/>
          <p:nvPr/>
        </p:nvSpPr>
        <p:spPr>
          <a:xfrm>
            <a:off x="651511" y="1299014"/>
            <a:ext cx="253980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3" name="Oval 2"/>
          <p:cNvSpPr/>
          <p:nvPr/>
        </p:nvSpPr>
        <p:spPr>
          <a:xfrm>
            <a:off x="1666927" y="1510650"/>
            <a:ext cx="498944" cy="498944"/>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26" name="TextBox 25"/>
          <p:cNvSpPr txBox="1"/>
          <p:nvPr/>
        </p:nvSpPr>
        <p:spPr>
          <a:xfrm>
            <a:off x="886759" y="1982152"/>
            <a:ext cx="2080048" cy="338554"/>
          </a:xfrm>
          <a:prstGeom prst="rect">
            <a:avLst/>
          </a:prstGeom>
          <a:noFill/>
        </p:spPr>
        <p:txBody>
          <a:bodyPr wrap="square" rtlCol="0">
            <a:spAutoFit/>
          </a:bodyPr>
          <a:lstStyle/>
          <a:p>
            <a:pPr algn="ctr"/>
            <a:r>
              <a:rPr lang="en-US" sz="1600" dirty="0">
                <a:solidFill>
                  <a:srgbClr val="FFFFFF"/>
                </a:solidFill>
                <a:latin typeface="Arial"/>
                <a:cs typeface="Arial"/>
              </a:rPr>
              <a:t>Welcome!</a:t>
            </a:r>
          </a:p>
        </p:txBody>
      </p:sp>
      <p:sp>
        <p:nvSpPr>
          <p:cNvPr id="28" name="TextBox 27"/>
          <p:cNvSpPr txBox="1"/>
          <p:nvPr/>
        </p:nvSpPr>
        <p:spPr>
          <a:xfrm>
            <a:off x="3579874" y="1982152"/>
            <a:ext cx="2080048" cy="1077218"/>
          </a:xfrm>
          <a:prstGeom prst="rect">
            <a:avLst/>
          </a:prstGeom>
          <a:noFill/>
        </p:spPr>
        <p:txBody>
          <a:bodyPr wrap="square" rtlCol="0">
            <a:spAutoFit/>
          </a:bodyPr>
          <a:lstStyle/>
          <a:p>
            <a:pPr algn="ctr"/>
            <a:r>
              <a:rPr lang="en-US" sz="1600" dirty="0">
                <a:solidFill>
                  <a:srgbClr val="FFFFFF"/>
                </a:solidFill>
                <a:latin typeface="Arial"/>
                <a:cs typeface="Arial"/>
              </a:rPr>
              <a:t>Update from ICANN61 and where are we now? </a:t>
            </a:r>
          </a:p>
          <a:p>
            <a:pPr algn="ctr"/>
            <a:endParaRPr lang="en-US" sz="1600" dirty="0">
              <a:solidFill>
                <a:srgbClr val="FFFFFF"/>
              </a:solidFill>
              <a:latin typeface="Arial"/>
              <a:cs typeface="Arial"/>
            </a:endParaRPr>
          </a:p>
        </p:txBody>
      </p:sp>
      <p:sp>
        <p:nvSpPr>
          <p:cNvPr id="29" name="TextBox 28"/>
          <p:cNvSpPr txBox="1"/>
          <p:nvPr/>
        </p:nvSpPr>
        <p:spPr>
          <a:xfrm>
            <a:off x="6283988" y="1982152"/>
            <a:ext cx="2080048" cy="830997"/>
          </a:xfrm>
          <a:prstGeom prst="rect">
            <a:avLst/>
          </a:prstGeom>
          <a:noFill/>
        </p:spPr>
        <p:txBody>
          <a:bodyPr wrap="square" rtlCol="0">
            <a:spAutoFit/>
          </a:bodyPr>
          <a:lstStyle/>
          <a:p>
            <a:pPr algn="ctr"/>
            <a:r>
              <a:rPr lang="en-US" sz="1600" dirty="0">
                <a:solidFill>
                  <a:srgbClr val="FFFFFF"/>
                </a:solidFill>
                <a:latin typeface="Arial"/>
                <a:cs typeface="Arial"/>
              </a:rPr>
              <a:t>Review of existing defined geographic terms  </a:t>
            </a:r>
          </a:p>
        </p:txBody>
      </p:sp>
      <p:sp>
        <p:nvSpPr>
          <p:cNvPr id="43" name="TextBox 42"/>
          <p:cNvSpPr txBox="1"/>
          <p:nvPr/>
        </p:nvSpPr>
        <p:spPr>
          <a:xfrm>
            <a:off x="886759" y="4364806"/>
            <a:ext cx="2080048" cy="338554"/>
          </a:xfrm>
          <a:prstGeom prst="rect">
            <a:avLst/>
          </a:prstGeom>
          <a:noFill/>
        </p:spPr>
        <p:txBody>
          <a:bodyPr wrap="square" rtlCol="0">
            <a:spAutoFit/>
          </a:bodyPr>
          <a:lstStyle/>
          <a:p>
            <a:pPr algn="ctr"/>
            <a:r>
              <a:rPr lang="en-US" sz="1600" dirty="0">
                <a:solidFill>
                  <a:srgbClr val="FFFFFF"/>
                </a:solidFill>
                <a:latin typeface="Arial"/>
                <a:cs typeface="Arial"/>
              </a:rPr>
              <a:t>AOB (5 mins)</a:t>
            </a:r>
          </a:p>
        </p:txBody>
      </p:sp>
      <p:sp>
        <p:nvSpPr>
          <p:cNvPr id="44" name="TextBox 43"/>
          <p:cNvSpPr txBox="1"/>
          <p:nvPr/>
        </p:nvSpPr>
        <p:spPr>
          <a:xfrm>
            <a:off x="3579874" y="4364806"/>
            <a:ext cx="2080048" cy="338554"/>
          </a:xfrm>
          <a:prstGeom prst="rect">
            <a:avLst/>
          </a:prstGeom>
          <a:noFill/>
        </p:spPr>
        <p:txBody>
          <a:bodyPr wrap="square" rtlCol="0">
            <a:spAutoFit/>
          </a:bodyPr>
          <a:lstStyle/>
          <a:p>
            <a:pPr algn="ctr"/>
            <a:r>
              <a:rPr lang="en-US" sz="1600" dirty="0">
                <a:solidFill>
                  <a:srgbClr val="FFFFFF"/>
                </a:solidFill>
                <a:latin typeface="Arial"/>
                <a:cs typeface="Arial"/>
              </a:rPr>
              <a:t>AOB (5 mins)</a:t>
            </a:r>
          </a:p>
        </p:txBody>
      </p:sp>
      <p:sp>
        <p:nvSpPr>
          <p:cNvPr id="45" name="TextBox 44"/>
          <p:cNvSpPr txBox="1"/>
          <p:nvPr/>
        </p:nvSpPr>
        <p:spPr>
          <a:xfrm>
            <a:off x="6283988" y="4364806"/>
            <a:ext cx="2080048" cy="1077218"/>
          </a:xfrm>
          <a:prstGeom prst="rect">
            <a:avLst/>
          </a:prstGeom>
          <a:noFill/>
        </p:spPr>
        <p:txBody>
          <a:bodyPr wrap="square" rtlCol="0">
            <a:spAutoFit/>
          </a:bodyPr>
          <a:lstStyle/>
          <a:p>
            <a:pPr algn="ctr"/>
            <a:r>
              <a:rPr lang="en-US" sz="1600" dirty="0">
                <a:solidFill>
                  <a:srgbClr val="FFFFFF"/>
                </a:solidFill>
                <a:latin typeface="Arial"/>
                <a:cs typeface="Arial"/>
              </a:rPr>
              <a:t>Here’s a place to introduce your sixth agenda item from your talk.</a:t>
            </a:r>
          </a:p>
        </p:txBody>
      </p:sp>
      <p:sp>
        <p:nvSpPr>
          <p:cNvPr id="24" name="TextBox 23"/>
          <p:cNvSpPr txBox="1"/>
          <p:nvPr/>
        </p:nvSpPr>
        <p:spPr>
          <a:xfrm>
            <a:off x="651511" y="1519144"/>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1</a:t>
            </a:r>
          </a:p>
        </p:txBody>
      </p:sp>
      <p:sp>
        <p:nvSpPr>
          <p:cNvPr id="25" name="TextBox 24"/>
          <p:cNvSpPr txBox="1"/>
          <p:nvPr/>
        </p:nvSpPr>
        <p:spPr>
          <a:xfrm>
            <a:off x="3350124" y="1508195"/>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2</a:t>
            </a:r>
          </a:p>
        </p:txBody>
      </p:sp>
      <p:sp>
        <p:nvSpPr>
          <p:cNvPr id="27" name="TextBox 26"/>
          <p:cNvSpPr txBox="1"/>
          <p:nvPr/>
        </p:nvSpPr>
        <p:spPr>
          <a:xfrm>
            <a:off x="6048738" y="1508195"/>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3</a:t>
            </a:r>
          </a:p>
        </p:txBody>
      </p:sp>
      <p:sp>
        <p:nvSpPr>
          <p:cNvPr id="2" name="Title 1"/>
          <p:cNvSpPr>
            <a:spLocks noGrp="1"/>
          </p:cNvSpPr>
          <p:nvPr>
            <p:ph type="title"/>
          </p:nvPr>
        </p:nvSpPr>
        <p:spPr/>
        <p:txBody>
          <a:bodyPr/>
          <a:lstStyle/>
          <a:p>
            <a:r>
              <a:rPr lang="en-US" dirty="0"/>
              <a:t>Agenda</a:t>
            </a:r>
          </a:p>
        </p:txBody>
      </p:sp>
    </p:spTree>
    <p:extLst>
      <p:ext uri="{BB962C8B-B14F-4D97-AF65-F5344CB8AC3E}">
        <p14:creationId xmlns:p14="http://schemas.microsoft.com/office/powerpoint/2010/main" val="29625808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Update from ICANN61 (where are we now?)</a:t>
            </a:r>
          </a:p>
        </p:txBody>
      </p:sp>
      <p:sp>
        <p:nvSpPr>
          <p:cNvPr id="3" name="Content Placeholder 2"/>
          <p:cNvSpPr>
            <a:spLocks noGrp="1"/>
          </p:cNvSpPr>
          <p:nvPr>
            <p:ph sz="quarter" idx="10"/>
          </p:nvPr>
        </p:nvSpPr>
        <p:spPr>
          <a:xfrm>
            <a:off x="239210" y="717857"/>
            <a:ext cx="8661722" cy="4571813"/>
          </a:xfrm>
        </p:spPr>
        <p:txBody>
          <a:bodyPr/>
          <a:lstStyle/>
          <a:p>
            <a:r>
              <a:rPr lang="en-US" dirty="0"/>
              <a:t>WT5 held a public session at ICANN61</a:t>
            </a:r>
          </a:p>
          <a:p>
            <a:pPr lvl="1"/>
            <a:r>
              <a:rPr lang="en-US" dirty="0"/>
              <a:t>provided a brief background and summary of progress</a:t>
            </a:r>
          </a:p>
          <a:p>
            <a:pPr lvl="1"/>
            <a:r>
              <a:rPr lang="en-US" dirty="0"/>
              <a:t>Presented the timeline the group is working towards to deliver an Initial Report in July </a:t>
            </a:r>
          </a:p>
          <a:p>
            <a:pPr lvl="1"/>
            <a:r>
              <a:rPr lang="en-US" dirty="0"/>
              <a:t>Discussed future treatment of geographic terms contained within the 2012 Applicant Guidebook (AGB).</a:t>
            </a:r>
          </a:p>
          <a:p>
            <a:pPr lvl="1"/>
            <a:endParaRPr lang="en-US" dirty="0"/>
          </a:p>
          <a:p>
            <a:r>
              <a:rPr lang="en-US" dirty="0"/>
              <a:t>Slides, transcript and video stream can be accessed via the ICANN61 Meeting Schedule page - </a:t>
            </a:r>
            <a:r>
              <a:rPr lang="en-US" dirty="0">
                <a:hlinkClick r:id="rId2"/>
              </a:rPr>
              <a:t>https://61.schedule.icann.org/meetings/647704</a:t>
            </a:r>
            <a:r>
              <a:rPr lang="en-US" dirty="0"/>
              <a:t> </a:t>
            </a:r>
          </a:p>
          <a:p>
            <a:r>
              <a:rPr lang="en-US" dirty="0"/>
              <a:t>Feedback from the session has been incorporated into the working document for the Work Track: - </a:t>
            </a:r>
            <a:r>
              <a:rPr lang="en-US" dirty="0">
                <a:hlinkClick r:id="rId3"/>
              </a:rPr>
              <a:t>https://docs.google.com/spreadsheets/d/1FuPEq0y-cdSUQ1nvhWKhVnG8PLaC2RYXsCpQu91FDqo/edit#gid=358523414</a:t>
            </a:r>
            <a:endParaRPr lang="en-US" dirty="0"/>
          </a:p>
          <a:p>
            <a:r>
              <a:rPr lang="en-US" dirty="0"/>
              <a:t>Some members raised concerns about the format of the spreadsheet used to track deliberations. Suggestions for alternatives are welcome.</a:t>
            </a:r>
          </a:p>
          <a:p>
            <a:r>
              <a:rPr lang="en-US" dirty="0"/>
              <a:t> </a:t>
            </a:r>
          </a:p>
        </p:txBody>
      </p:sp>
    </p:spTree>
    <p:extLst>
      <p:ext uri="{BB962C8B-B14F-4D97-AF65-F5344CB8AC3E}">
        <p14:creationId xmlns:p14="http://schemas.microsoft.com/office/powerpoint/2010/main" val="121119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Chevron 48"/>
          <p:cNvSpPr/>
          <p:nvPr/>
        </p:nvSpPr>
        <p:spPr>
          <a:xfrm>
            <a:off x="1666856" y="2697467"/>
            <a:ext cx="5988311" cy="121596"/>
          </a:xfrm>
          <a:prstGeom prst="chevron">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cs typeface="Arial"/>
            </a:endParaRPr>
          </a:p>
        </p:txBody>
      </p:sp>
      <p:sp>
        <p:nvSpPr>
          <p:cNvPr id="7" name="Oval 6"/>
          <p:cNvSpPr/>
          <p:nvPr/>
        </p:nvSpPr>
        <p:spPr>
          <a:xfrm>
            <a:off x="1985624" y="2652805"/>
            <a:ext cx="166258" cy="166258"/>
          </a:xfrm>
          <a:prstGeom prst="ellipse">
            <a:avLst/>
          </a:prstGeom>
          <a:solidFill>
            <a:srgbClr val="1D98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15" name="Oval 14"/>
          <p:cNvSpPr/>
          <p:nvPr/>
        </p:nvSpPr>
        <p:spPr>
          <a:xfrm>
            <a:off x="3639135" y="2652805"/>
            <a:ext cx="166258" cy="166258"/>
          </a:xfrm>
          <a:prstGeom prst="ellipse">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16" name="Oval 15"/>
          <p:cNvSpPr/>
          <p:nvPr/>
        </p:nvSpPr>
        <p:spPr>
          <a:xfrm>
            <a:off x="5298174" y="2652805"/>
            <a:ext cx="166258" cy="166258"/>
          </a:xfrm>
          <a:prstGeom prst="ellips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33" name="Oval 32"/>
          <p:cNvSpPr/>
          <p:nvPr/>
        </p:nvSpPr>
        <p:spPr>
          <a:xfrm>
            <a:off x="6920891" y="2652805"/>
            <a:ext cx="166258" cy="166258"/>
          </a:xfrm>
          <a:prstGeom prst="ellipse">
            <a:avLst/>
          </a:prstGeom>
          <a:solidFill>
            <a:srgbClr val="0D43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grpSp>
        <p:nvGrpSpPr>
          <p:cNvPr id="14" name="Group 13"/>
          <p:cNvGrpSpPr/>
          <p:nvPr/>
        </p:nvGrpSpPr>
        <p:grpSpPr>
          <a:xfrm>
            <a:off x="1438978" y="1009219"/>
            <a:ext cx="1259550" cy="1259550"/>
            <a:chOff x="569487" y="2043501"/>
            <a:chExt cx="1346792" cy="1346792"/>
          </a:xfrm>
        </p:grpSpPr>
        <p:sp>
          <p:nvSpPr>
            <p:cNvPr id="11" name="Teardrop 10"/>
            <p:cNvSpPr/>
            <p:nvPr/>
          </p:nvSpPr>
          <p:spPr>
            <a:xfrm rot="8100000">
              <a:off x="569487" y="2043501"/>
              <a:ext cx="1346792" cy="1346792"/>
            </a:xfrm>
            <a:prstGeom prst="teardrop">
              <a:avLst>
                <a:gd name="adj" fmla="val 96125"/>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sp>
          <p:nvSpPr>
            <p:cNvPr id="12" name="TextBox 11"/>
            <p:cNvSpPr txBox="1"/>
            <p:nvPr/>
          </p:nvSpPr>
          <p:spPr>
            <a:xfrm>
              <a:off x="594800" y="2386020"/>
              <a:ext cx="1273358" cy="691099"/>
            </a:xfrm>
            <a:prstGeom prst="rect">
              <a:avLst/>
            </a:prstGeom>
            <a:noFill/>
          </p:spPr>
          <p:txBody>
            <a:bodyPr wrap="square" rtlCol="0">
              <a:spAutoFit/>
            </a:bodyPr>
            <a:lstStyle/>
            <a:p>
              <a:pPr algn="ctr"/>
              <a:r>
                <a:rPr lang="en-US" dirty="0">
                  <a:solidFill>
                    <a:schemeClr val="bg1"/>
                  </a:solidFill>
                  <a:cs typeface="Arial"/>
                </a:rPr>
                <a:t>March</a:t>
              </a:r>
            </a:p>
            <a:p>
              <a:pPr algn="ctr"/>
              <a:r>
                <a:rPr lang="en-US" dirty="0">
                  <a:solidFill>
                    <a:schemeClr val="bg1"/>
                  </a:solidFill>
                  <a:cs typeface="Arial"/>
                </a:rPr>
                <a:t>2018</a:t>
              </a:r>
            </a:p>
          </p:txBody>
        </p:sp>
      </p:grpSp>
      <p:grpSp>
        <p:nvGrpSpPr>
          <p:cNvPr id="25" name="Group 24"/>
          <p:cNvGrpSpPr/>
          <p:nvPr/>
        </p:nvGrpSpPr>
        <p:grpSpPr>
          <a:xfrm>
            <a:off x="3075895" y="1009219"/>
            <a:ext cx="1259550" cy="1259550"/>
            <a:chOff x="569487" y="2043501"/>
            <a:chExt cx="1346792" cy="1346792"/>
          </a:xfrm>
        </p:grpSpPr>
        <p:sp>
          <p:nvSpPr>
            <p:cNvPr id="26" name="Teardrop 25"/>
            <p:cNvSpPr/>
            <p:nvPr/>
          </p:nvSpPr>
          <p:spPr>
            <a:xfrm rot="8100000">
              <a:off x="569487" y="2043501"/>
              <a:ext cx="1346792" cy="1346792"/>
            </a:xfrm>
            <a:prstGeom prst="teardrop">
              <a:avLst>
                <a:gd name="adj" fmla="val 96125"/>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sp>
          <p:nvSpPr>
            <p:cNvPr id="28" name="TextBox 27"/>
            <p:cNvSpPr txBox="1"/>
            <p:nvPr/>
          </p:nvSpPr>
          <p:spPr>
            <a:xfrm>
              <a:off x="594800" y="2386020"/>
              <a:ext cx="1273358" cy="691099"/>
            </a:xfrm>
            <a:prstGeom prst="rect">
              <a:avLst/>
            </a:prstGeom>
            <a:noFill/>
          </p:spPr>
          <p:txBody>
            <a:bodyPr wrap="square" rtlCol="0">
              <a:spAutoFit/>
            </a:bodyPr>
            <a:lstStyle/>
            <a:p>
              <a:pPr algn="ctr"/>
              <a:r>
                <a:rPr lang="en-US" dirty="0">
                  <a:solidFill>
                    <a:schemeClr val="bg1"/>
                  </a:solidFill>
                  <a:cs typeface="Arial"/>
                </a:rPr>
                <a:t>May</a:t>
              </a:r>
            </a:p>
            <a:p>
              <a:pPr algn="ctr"/>
              <a:r>
                <a:rPr lang="en-US" dirty="0">
                  <a:solidFill>
                    <a:schemeClr val="bg1"/>
                  </a:solidFill>
                  <a:cs typeface="Arial"/>
                </a:rPr>
                <a:t>2018</a:t>
              </a:r>
            </a:p>
          </p:txBody>
        </p:sp>
      </p:grpSp>
      <p:grpSp>
        <p:nvGrpSpPr>
          <p:cNvPr id="29" name="Group 28"/>
          <p:cNvGrpSpPr/>
          <p:nvPr/>
        </p:nvGrpSpPr>
        <p:grpSpPr>
          <a:xfrm>
            <a:off x="4754617" y="1009219"/>
            <a:ext cx="1259550" cy="1259550"/>
            <a:chOff x="569487" y="2043501"/>
            <a:chExt cx="1346792" cy="1346792"/>
          </a:xfrm>
        </p:grpSpPr>
        <p:sp>
          <p:nvSpPr>
            <p:cNvPr id="31" name="Teardrop 30"/>
            <p:cNvSpPr/>
            <p:nvPr/>
          </p:nvSpPr>
          <p:spPr>
            <a:xfrm rot="8100000">
              <a:off x="569487" y="2043501"/>
              <a:ext cx="1346792" cy="1346792"/>
            </a:xfrm>
            <a:prstGeom prst="teardrop">
              <a:avLst>
                <a:gd name="adj" fmla="val 96125"/>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sp>
          <p:nvSpPr>
            <p:cNvPr id="34" name="TextBox 33"/>
            <p:cNvSpPr txBox="1"/>
            <p:nvPr/>
          </p:nvSpPr>
          <p:spPr>
            <a:xfrm>
              <a:off x="594800" y="2386020"/>
              <a:ext cx="1273358" cy="691099"/>
            </a:xfrm>
            <a:prstGeom prst="rect">
              <a:avLst/>
            </a:prstGeom>
            <a:noFill/>
          </p:spPr>
          <p:txBody>
            <a:bodyPr wrap="square" rtlCol="0">
              <a:spAutoFit/>
            </a:bodyPr>
            <a:lstStyle/>
            <a:p>
              <a:pPr algn="ctr"/>
              <a:r>
                <a:rPr lang="en-US" dirty="0">
                  <a:solidFill>
                    <a:schemeClr val="bg1"/>
                  </a:solidFill>
                  <a:cs typeface="Arial"/>
                </a:rPr>
                <a:t>June</a:t>
              </a:r>
            </a:p>
            <a:p>
              <a:pPr algn="ctr"/>
              <a:r>
                <a:rPr lang="en-US" dirty="0">
                  <a:solidFill>
                    <a:schemeClr val="bg1"/>
                  </a:solidFill>
                  <a:cs typeface="Arial"/>
                </a:rPr>
                <a:t>2018</a:t>
              </a:r>
            </a:p>
          </p:txBody>
        </p:sp>
      </p:grpSp>
      <p:grpSp>
        <p:nvGrpSpPr>
          <p:cNvPr id="43" name="Group 42"/>
          <p:cNvGrpSpPr/>
          <p:nvPr/>
        </p:nvGrpSpPr>
        <p:grpSpPr>
          <a:xfrm>
            <a:off x="6373182" y="1009219"/>
            <a:ext cx="1259550" cy="1259550"/>
            <a:chOff x="569487" y="2043501"/>
            <a:chExt cx="1346792" cy="1346792"/>
          </a:xfrm>
        </p:grpSpPr>
        <p:sp>
          <p:nvSpPr>
            <p:cNvPr id="44" name="Teardrop 43"/>
            <p:cNvSpPr/>
            <p:nvPr/>
          </p:nvSpPr>
          <p:spPr>
            <a:xfrm rot="8100000">
              <a:off x="569487" y="2043501"/>
              <a:ext cx="1346792" cy="1346792"/>
            </a:xfrm>
            <a:prstGeom prst="teardrop">
              <a:avLst>
                <a:gd name="adj" fmla="val 96125"/>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sp>
          <p:nvSpPr>
            <p:cNvPr id="45" name="TextBox 44"/>
            <p:cNvSpPr txBox="1"/>
            <p:nvPr/>
          </p:nvSpPr>
          <p:spPr>
            <a:xfrm>
              <a:off x="594800" y="2386020"/>
              <a:ext cx="1273358" cy="691099"/>
            </a:xfrm>
            <a:prstGeom prst="rect">
              <a:avLst/>
            </a:prstGeom>
            <a:noFill/>
          </p:spPr>
          <p:txBody>
            <a:bodyPr wrap="square" rtlCol="0">
              <a:spAutoFit/>
            </a:bodyPr>
            <a:lstStyle/>
            <a:p>
              <a:pPr algn="ctr"/>
              <a:r>
                <a:rPr lang="en-US" dirty="0">
                  <a:solidFill>
                    <a:schemeClr val="bg1"/>
                  </a:solidFill>
                  <a:cs typeface="Arial"/>
                </a:rPr>
                <a:t>July</a:t>
              </a:r>
            </a:p>
            <a:p>
              <a:pPr algn="ctr"/>
              <a:r>
                <a:rPr lang="en-US" dirty="0">
                  <a:solidFill>
                    <a:schemeClr val="bg1"/>
                  </a:solidFill>
                  <a:cs typeface="Arial"/>
                </a:rPr>
                <a:t>2018</a:t>
              </a:r>
            </a:p>
          </p:txBody>
        </p:sp>
      </p:grpSp>
      <p:sp>
        <p:nvSpPr>
          <p:cNvPr id="19" name="TextBox 18"/>
          <p:cNvSpPr txBox="1"/>
          <p:nvPr/>
        </p:nvSpPr>
        <p:spPr>
          <a:xfrm>
            <a:off x="7593575" y="2300283"/>
            <a:ext cx="1286845" cy="830997"/>
          </a:xfrm>
          <a:prstGeom prst="rect">
            <a:avLst/>
          </a:prstGeom>
          <a:noFill/>
        </p:spPr>
        <p:txBody>
          <a:bodyPr wrap="square" rtlCol="0">
            <a:spAutoFit/>
          </a:bodyPr>
          <a:lstStyle/>
          <a:p>
            <a:pPr algn="ctr"/>
            <a:r>
              <a:rPr lang="en-US" sz="2300" dirty="0">
                <a:solidFill>
                  <a:srgbClr val="154A78"/>
                </a:solidFill>
                <a:cs typeface="Arial"/>
              </a:rPr>
              <a:t>Next</a:t>
            </a:r>
          </a:p>
          <a:p>
            <a:pPr algn="ctr"/>
            <a:r>
              <a:rPr lang="en-US" sz="2300" dirty="0">
                <a:solidFill>
                  <a:srgbClr val="154A78"/>
                </a:solidFill>
                <a:cs typeface="Arial"/>
              </a:rPr>
              <a:t>Steps</a:t>
            </a:r>
          </a:p>
        </p:txBody>
      </p:sp>
      <p:sp>
        <p:nvSpPr>
          <p:cNvPr id="38" name="TextBox 37"/>
          <p:cNvSpPr txBox="1"/>
          <p:nvPr/>
        </p:nvSpPr>
        <p:spPr>
          <a:xfrm>
            <a:off x="1473317" y="2982540"/>
            <a:ext cx="1190873" cy="1384995"/>
          </a:xfrm>
          <a:prstGeom prst="rect">
            <a:avLst/>
          </a:prstGeom>
          <a:noFill/>
        </p:spPr>
        <p:txBody>
          <a:bodyPr wrap="square" rtlCol="0">
            <a:spAutoFit/>
          </a:bodyPr>
          <a:lstStyle/>
          <a:p>
            <a:pPr algn="ctr"/>
            <a:r>
              <a:rPr lang="en-US" sz="1200" dirty="0">
                <a:cs typeface="Arial"/>
              </a:rPr>
              <a:t>Begin Discussing Future Treatment of Terms in 2012 Applicant Guidebook</a:t>
            </a:r>
          </a:p>
        </p:txBody>
      </p:sp>
      <p:sp>
        <p:nvSpPr>
          <p:cNvPr id="40" name="TextBox 39"/>
          <p:cNvSpPr txBox="1"/>
          <p:nvPr/>
        </p:nvSpPr>
        <p:spPr>
          <a:xfrm>
            <a:off x="3131333" y="2982540"/>
            <a:ext cx="1190873" cy="1384995"/>
          </a:xfrm>
          <a:prstGeom prst="rect">
            <a:avLst/>
          </a:prstGeom>
          <a:noFill/>
        </p:spPr>
        <p:txBody>
          <a:bodyPr wrap="square" rtlCol="0">
            <a:spAutoFit/>
          </a:bodyPr>
          <a:lstStyle/>
          <a:p>
            <a:pPr algn="ctr"/>
            <a:r>
              <a:rPr lang="en-US" sz="1200" dirty="0">
                <a:cs typeface="Arial"/>
              </a:rPr>
              <a:t>Discuss Future Treatment of Terms Not Included in 2012 Applicant Guidebook </a:t>
            </a:r>
          </a:p>
        </p:txBody>
      </p:sp>
      <p:sp>
        <p:nvSpPr>
          <p:cNvPr id="41" name="TextBox 40"/>
          <p:cNvSpPr txBox="1"/>
          <p:nvPr/>
        </p:nvSpPr>
        <p:spPr>
          <a:xfrm>
            <a:off x="4825227" y="2982540"/>
            <a:ext cx="1190873" cy="461665"/>
          </a:xfrm>
          <a:prstGeom prst="rect">
            <a:avLst/>
          </a:prstGeom>
          <a:noFill/>
        </p:spPr>
        <p:txBody>
          <a:bodyPr wrap="square" rtlCol="0">
            <a:spAutoFit/>
          </a:bodyPr>
          <a:lstStyle/>
          <a:p>
            <a:pPr algn="ctr"/>
            <a:r>
              <a:rPr lang="en-US" sz="1200" dirty="0">
                <a:cs typeface="Arial"/>
              </a:rPr>
              <a:t>Draft Initial Report</a:t>
            </a:r>
          </a:p>
        </p:txBody>
      </p:sp>
      <p:sp>
        <p:nvSpPr>
          <p:cNvPr id="42" name="TextBox 41"/>
          <p:cNvSpPr txBox="1"/>
          <p:nvPr/>
        </p:nvSpPr>
        <p:spPr>
          <a:xfrm>
            <a:off x="6421489" y="2982540"/>
            <a:ext cx="1190873" cy="461665"/>
          </a:xfrm>
          <a:prstGeom prst="rect">
            <a:avLst/>
          </a:prstGeom>
          <a:noFill/>
        </p:spPr>
        <p:txBody>
          <a:bodyPr wrap="square" rtlCol="0">
            <a:spAutoFit/>
          </a:bodyPr>
          <a:lstStyle/>
          <a:p>
            <a:pPr algn="ctr"/>
            <a:r>
              <a:rPr lang="en-US" sz="1200" dirty="0">
                <a:cs typeface="Arial"/>
              </a:rPr>
              <a:t>Publish Initial Report</a:t>
            </a:r>
          </a:p>
        </p:txBody>
      </p:sp>
      <p:sp>
        <p:nvSpPr>
          <p:cNvPr id="2" name="Title 1"/>
          <p:cNvSpPr>
            <a:spLocks noGrp="1"/>
          </p:cNvSpPr>
          <p:nvPr>
            <p:ph type="title"/>
          </p:nvPr>
        </p:nvSpPr>
        <p:spPr>
          <a:prstGeom prst="rect">
            <a:avLst/>
          </a:prstGeom>
        </p:spPr>
        <p:txBody>
          <a:bodyPr/>
          <a:lstStyle/>
          <a:p>
            <a:r>
              <a:rPr lang="en-US" dirty="0">
                <a:latin typeface="+mn-lt"/>
                <a:cs typeface="Arial"/>
              </a:rPr>
              <a:t>Work Track 5 Work Plan</a:t>
            </a:r>
          </a:p>
        </p:txBody>
      </p:sp>
    </p:spTree>
    <p:extLst>
      <p:ext uri="{BB962C8B-B14F-4D97-AF65-F5344CB8AC3E}">
        <p14:creationId xmlns:p14="http://schemas.microsoft.com/office/powerpoint/2010/main" val="5003049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Where are we right now?</a:t>
            </a:r>
          </a:p>
        </p:txBody>
      </p:sp>
      <p:sp>
        <p:nvSpPr>
          <p:cNvPr id="3" name="Content Placeholder 2"/>
          <p:cNvSpPr>
            <a:spLocks noGrp="1"/>
          </p:cNvSpPr>
          <p:nvPr>
            <p:ph sz="quarter" idx="10"/>
          </p:nvPr>
        </p:nvSpPr>
        <p:spPr>
          <a:xfrm>
            <a:off x="239210" y="903052"/>
            <a:ext cx="8661722" cy="4571813"/>
          </a:xfrm>
        </p:spPr>
        <p:txBody>
          <a:bodyPr/>
          <a:lstStyle/>
          <a:p>
            <a:r>
              <a:rPr lang="en-US" dirty="0"/>
              <a:t>Drawing on the conversation during the ICANN61 session, the Work Track co-leaders submit the following proposals for consideration:</a:t>
            </a:r>
          </a:p>
          <a:p>
            <a:endParaRPr lang="en-US" dirty="0"/>
          </a:p>
          <a:p>
            <a:pPr lvl="1"/>
            <a:r>
              <a:rPr lang="en-US" b="1" dirty="0"/>
              <a:t>2-character country codes (ISO 3166): </a:t>
            </a:r>
            <a:r>
              <a:rPr lang="en-US" dirty="0"/>
              <a:t>Maintain the status quo, reserving all 2 letter-letter ASCII combinations for existing and future country codes.</a:t>
            </a:r>
          </a:p>
          <a:p>
            <a:pPr lvl="1"/>
            <a:r>
              <a:rPr lang="en-US" b="1" dirty="0"/>
              <a:t>3-character country codes (ISO 3166): </a:t>
            </a:r>
            <a:r>
              <a:rPr lang="en-US" dirty="0"/>
              <a:t>Maintain the status quo, i.e. not available, and defer broader questions about which entity/entities can apply for these strings and how they may be treated (for instance, as a </a:t>
            </a:r>
            <a:r>
              <a:rPr lang="en-US" dirty="0" err="1"/>
              <a:t>gTLD</a:t>
            </a:r>
            <a:r>
              <a:rPr lang="en-US" dirty="0"/>
              <a:t>, a </a:t>
            </a:r>
            <a:r>
              <a:rPr lang="en-US" dirty="0" err="1"/>
              <a:t>ccTLD</a:t>
            </a:r>
            <a:r>
              <a:rPr lang="en-US" dirty="0"/>
              <a:t> or something else).</a:t>
            </a:r>
          </a:p>
          <a:p>
            <a:pPr lvl="1"/>
            <a:r>
              <a:rPr lang="en-US" b="1" dirty="0"/>
              <a:t>Long and short form of country and territory names (ISO 3166): </a:t>
            </a:r>
            <a:r>
              <a:rPr lang="en-US" dirty="0"/>
              <a:t>Maintain the status quo, i.e. not available, and defer broader questions about which entity/entities can apply for these strings and how they may be treated (for instance, as a </a:t>
            </a:r>
            <a:r>
              <a:rPr lang="en-US" dirty="0" err="1"/>
              <a:t>gTLD</a:t>
            </a:r>
            <a:r>
              <a:rPr lang="en-US" dirty="0"/>
              <a:t>, a </a:t>
            </a:r>
            <a:r>
              <a:rPr lang="en-US" dirty="0" err="1"/>
              <a:t>ccTLD</a:t>
            </a:r>
            <a:r>
              <a:rPr lang="en-US" dirty="0"/>
              <a:t> or something else).</a:t>
            </a:r>
          </a:p>
          <a:p>
            <a:endParaRPr lang="en-US" dirty="0"/>
          </a:p>
        </p:txBody>
      </p:sp>
    </p:spTree>
    <p:extLst>
      <p:ext uri="{BB962C8B-B14F-4D97-AF65-F5344CB8AC3E}">
        <p14:creationId xmlns:p14="http://schemas.microsoft.com/office/powerpoint/2010/main" val="30308669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46179"/>
            <a:ext cx="8511251" cy="450663"/>
          </a:xfrm>
        </p:spPr>
        <p:txBody>
          <a:bodyPr/>
          <a:lstStyle/>
          <a:p>
            <a:r>
              <a:rPr lang="en-US" dirty="0"/>
              <a:t>Review of Existing Country and Territory Names</a:t>
            </a:r>
          </a:p>
        </p:txBody>
      </p:sp>
      <p:sp>
        <p:nvSpPr>
          <p:cNvPr id="3" name="Content Placeholder 2"/>
          <p:cNvSpPr>
            <a:spLocks noGrp="1"/>
          </p:cNvSpPr>
          <p:nvPr>
            <p:ph sz="quarter" idx="10"/>
          </p:nvPr>
        </p:nvSpPr>
        <p:spPr>
          <a:xfrm>
            <a:off x="224433" y="764156"/>
            <a:ext cx="8661722" cy="5451449"/>
          </a:xfrm>
        </p:spPr>
        <p:txBody>
          <a:bodyPr/>
          <a:lstStyle/>
          <a:p>
            <a:pPr marL="0" indent="0">
              <a:buNone/>
            </a:pPr>
            <a:r>
              <a:rPr lang="en-US" sz="1400" dirty="0"/>
              <a:t>As a reminder, in the 2012 Application Guidebook, the following country and territory names were not available (see section 2.2.1.4.1):</a:t>
            </a:r>
          </a:p>
          <a:p>
            <a:pPr marL="400050" indent="-400050">
              <a:buFont typeface="+mj-lt"/>
              <a:buAutoNum type="romanUcPeriod"/>
            </a:pPr>
            <a:r>
              <a:rPr lang="en-US" sz="1400" dirty="0">
                <a:solidFill>
                  <a:schemeClr val="tx1"/>
                </a:solidFill>
              </a:rPr>
              <a:t>it is an alpha-3 code listed in the ISO 3166-1 standard.  </a:t>
            </a:r>
            <a:r>
              <a:rPr lang="en-US" sz="1400" dirty="0">
                <a:solidFill>
                  <a:schemeClr val="tx2"/>
                </a:solidFill>
              </a:rPr>
              <a:t>**discussed at ICANN61**</a:t>
            </a:r>
          </a:p>
          <a:p>
            <a:pPr marL="400050" indent="-400050">
              <a:buFont typeface="+mj-lt"/>
              <a:buAutoNum type="romanUcPeriod"/>
            </a:pPr>
            <a:r>
              <a:rPr lang="en-US" sz="1400" dirty="0">
                <a:solidFill>
                  <a:schemeClr val="tx1"/>
                </a:solidFill>
              </a:rPr>
              <a:t>it is a long-form name listed in the ISO 3166-1 standard, or a translation of the long-form name in any language. </a:t>
            </a:r>
            <a:r>
              <a:rPr lang="en-US" sz="1400" dirty="0">
                <a:solidFill>
                  <a:schemeClr val="tx2"/>
                </a:solidFill>
              </a:rPr>
              <a:t>**discussed at ICANN61**</a:t>
            </a:r>
            <a:endParaRPr lang="en-US" sz="1400" dirty="0">
              <a:solidFill>
                <a:schemeClr val="tx1"/>
              </a:solidFill>
            </a:endParaRPr>
          </a:p>
          <a:p>
            <a:pPr marL="400050" indent="-400050">
              <a:buFont typeface="+mj-lt"/>
              <a:buAutoNum type="romanUcPeriod"/>
            </a:pPr>
            <a:r>
              <a:rPr lang="en-US" sz="1400" dirty="0">
                <a:solidFill>
                  <a:schemeClr val="tx1"/>
                </a:solidFill>
              </a:rPr>
              <a:t>it is a short-form name listed in the ISO 3166-1 standard, or a translation of the short-form name in any language. </a:t>
            </a:r>
            <a:r>
              <a:rPr lang="en-US" sz="1400" dirty="0">
                <a:solidFill>
                  <a:schemeClr val="tx2"/>
                </a:solidFill>
              </a:rPr>
              <a:t>**discussed at ICANN61 **</a:t>
            </a:r>
            <a:endParaRPr lang="en-US" sz="1400" dirty="0">
              <a:solidFill>
                <a:schemeClr val="tx1"/>
              </a:solidFill>
            </a:endParaRPr>
          </a:p>
          <a:p>
            <a:pPr marL="400050" indent="-400050">
              <a:buFont typeface="+mj-lt"/>
              <a:buAutoNum type="romanUcPeriod"/>
            </a:pPr>
            <a:r>
              <a:rPr lang="en-US" sz="1400" dirty="0"/>
              <a:t>it is the short- or long-form name association with a code that has been designated as “exceptionally reserved” by the ISO 3166 Maintenance Agency. </a:t>
            </a:r>
          </a:p>
          <a:p>
            <a:pPr marL="400050" indent="-400050">
              <a:buFont typeface="+mj-lt"/>
              <a:buAutoNum type="romanUcPeriod"/>
            </a:pPr>
            <a:r>
              <a:rPr lang="en-US" sz="1400" dirty="0"/>
              <a:t>it is a separable component of a country name designated on the “Separable Country Names List,” or is a translation of a name appearing on the list, in any language. See the Annex at the end of this module. </a:t>
            </a:r>
          </a:p>
          <a:p>
            <a:pPr marL="400050" indent="-400050">
              <a:buFont typeface="+mj-lt"/>
              <a:buAutoNum type="romanUcPeriod"/>
            </a:pPr>
            <a:r>
              <a:rPr lang="en-US" sz="1400" dirty="0"/>
              <a:t>it is a permutation or transposition of any of the names included in items (</a:t>
            </a:r>
            <a:r>
              <a:rPr lang="en-US" sz="1400" dirty="0" err="1"/>
              <a:t>i</a:t>
            </a:r>
            <a:r>
              <a:rPr lang="en-US" sz="1400" dirty="0"/>
              <a:t>) through (v). Permutations include removal of spaces, insertion of punctuation, and addition or removal of grammatical articles like “the.” A transposition is considered a change in the sequence of the long or short–form name, for example, “</a:t>
            </a:r>
            <a:r>
              <a:rPr lang="en-US" sz="1400" dirty="0" err="1"/>
              <a:t>RepublicCzech</a:t>
            </a:r>
            <a:r>
              <a:rPr lang="en-US" sz="1400" dirty="0"/>
              <a:t>” or “</a:t>
            </a:r>
            <a:r>
              <a:rPr lang="en-US" sz="1400" dirty="0" err="1"/>
              <a:t>IslandsCayman</a:t>
            </a:r>
            <a:r>
              <a:rPr lang="en-US" sz="1400" dirty="0"/>
              <a:t>.” </a:t>
            </a:r>
          </a:p>
          <a:p>
            <a:pPr marL="400050" indent="-400050">
              <a:buFont typeface="+mj-lt"/>
              <a:buAutoNum type="romanUcPeriod"/>
            </a:pPr>
            <a:r>
              <a:rPr lang="en-US" sz="1400" dirty="0"/>
              <a:t>it is a name by which a country is commonly known, as demonstrated by evidence that the country is recognized by that name by an intergovernmental or treaty organization. </a:t>
            </a:r>
          </a:p>
          <a:p>
            <a:pPr marL="0" indent="0">
              <a:buNone/>
            </a:pPr>
            <a:endParaRPr lang="en-US" dirty="0"/>
          </a:p>
        </p:txBody>
      </p:sp>
    </p:spTree>
    <p:extLst>
      <p:ext uri="{BB962C8B-B14F-4D97-AF65-F5344CB8AC3E}">
        <p14:creationId xmlns:p14="http://schemas.microsoft.com/office/powerpoint/2010/main" val="15815492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8686" y="138776"/>
            <a:ext cx="8927940" cy="450663"/>
          </a:xfrm>
        </p:spPr>
        <p:txBody>
          <a:bodyPr/>
          <a:lstStyle/>
          <a:p>
            <a:r>
              <a:rPr lang="en-US" dirty="0"/>
              <a:t>Future Treatment – Country and Territory Names</a:t>
            </a:r>
          </a:p>
        </p:txBody>
      </p:sp>
      <p:sp>
        <p:nvSpPr>
          <p:cNvPr id="3" name="Content Placeholder 2"/>
          <p:cNvSpPr>
            <a:spLocks noGrp="1"/>
          </p:cNvSpPr>
          <p:nvPr>
            <p:ph sz="quarter" idx="10"/>
          </p:nvPr>
        </p:nvSpPr>
        <p:spPr>
          <a:xfrm>
            <a:off x="226362" y="670462"/>
            <a:ext cx="8692588" cy="5173657"/>
          </a:xfrm>
        </p:spPr>
        <p:txBody>
          <a:bodyPr/>
          <a:lstStyle/>
          <a:p>
            <a:pPr marL="0" indent="0">
              <a:buNone/>
            </a:pPr>
            <a:r>
              <a:rPr lang="en-US" sz="1800" dirty="0">
                <a:solidFill>
                  <a:schemeClr val="tx1"/>
                </a:solidFill>
              </a:rPr>
              <a:t>We are now discussing future treatment of the following country and territory names: </a:t>
            </a:r>
          </a:p>
          <a:p>
            <a:r>
              <a:rPr lang="en-US" sz="1800" dirty="0">
                <a:solidFill>
                  <a:schemeClr val="tx1"/>
                </a:solidFill>
              </a:rPr>
              <a:t>it is the short- or long-form name association with a code that has been designated as “exceptionally reserved” by the ISO 3166 Maintenance Agency. </a:t>
            </a:r>
            <a:r>
              <a:rPr lang="en-US" sz="1800" dirty="0">
                <a:solidFill>
                  <a:srgbClr val="FF0000"/>
                </a:solidFill>
              </a:rPr>
              <a:t>(example: .</a:t>
            </a:r>
            <a:r>
              <a:rPr lang="en-US" sz="1800" dirty="0" err="1">
                <a:solidFill>
                  <a:srgbClr val="FF0000"/>
                </a:solidFill>
              </a:rPr>
              <a:t>eu</a:t>
            </a:r>
            <a:r>
              <a:rPr lang="en-US" sz="1800" dirty="0">
                <a:solidFill>
                  <a:srgbClr val="FF0000"/>
                </a:solidFill>
              </a:rPr>
              <a:t>)</a:t>
            </a:r>
          </a:p>
          <a:p>
            <a:r>
              <a:rPr lang="en-US" sz="1800" dirty="0">
                <a:solidFill>
                  <a:schemeClr val="tx1"/>
                </a:solidFill>
              </a:rPr>
              <a:t>it is a separable component of a country name designated on the “Separable Country Names List,” or is a translation of a name appearing on the list, in any language. See the Annex at the end of this module. </a:t>
            </a:r>
            <a:r>
              <a:rPr lang="en-US" sz="1800" dirty="0">
                <a:solidFill>
                  <a:srgbClr val="FF0000"/>
                </a:solidFill>
              </a:rPr>
              <a:t>(example: </a:t>
            </a:r>
            <a:r>
              <a:rPr lang="en-US" sz="1800" dirty="0" err="1">
                <a:solidFill>
                  <a:srgbClr val="FF0000"/>
                </a:solidFill>
              </a:rPr>
              <a:t>Åland</a:t>
            </a:r>
            <a:r>
              <a:rPr lang="en-US" sz="1800" dirty="0">
                <a:solidFill>
                  <a:srgbClr val="FF0000"/>
                </a:solidFill>
              </a:rPr>
              <a:t>, separable component of </a:t>
            </a:r>
            <a:r>
              <a:rPr lang="en-US" sz="1800" dirty="0" err="1">
                <a:solidFill>
                  <a:srgbClr val="FF0000"/>
                </a:solidFill>
              </a:rPr>
              <a:t>Åland</a:t>
            </a:r>
            <a:r>
              <a:rPr lang="en-US" sz="1800" dirty="0">
                <a:solidFill>
                  <a:srgbClr val="FF0000"/>
                </a:solidFill>
              </a:rPr>
              <a:t> Islands)</a:t>
            </a:r>
          </a:p>
          <a:p>
            <a:r>
              <a:rPr lang="en-US" sz="1800" dirty="0">
                <a:solidFill>
                  <a:schemeClr val="tx1"/>
                </a:solidFill>
              </a:rPr>
              <a:t>it is a permutation or transposition of any of the names included in items (</a:t>
            </a:r>
            <a:r>
              <a:rPr lang="en-US" sz="1800" dirty="0" err="1">
                <a:solidFill>
                  <a:schemeClr val="tx1"/>
                </a:solidFill>
              </a:rPr>
              <a:t>i</a:t>
            </a:r>
            <a:r>
              <a:rPr lang="en-US" sz="1800" dirty="0">
                <a:solidFill>
                  <a:schemeClr val="tx1"/>
                </a:solidFill>
              </a:rPr>
              <a:t>) through (v). Permutations include removal of spaces, insertion of punctuation, and addition or removal of grammatical articles like “the.” A transposition is considered a change in the sequence of the long or short–form name, for example, “</a:t>
            </a:r>
            <a:r>
              <a:rPr lang="en-US" sz="1800" dirty="0" err="1">
                <a:solidFill>
                  <a:schemeClr val="tx1"/>
                </a:solidFill>
              </a:rPr>
              <a:t>RepublicCzech</a:t>
            </a:r>
            <a:r>
              <a:rPr lang="en-US" sz="1800" dirty="0">
                <a:solidFill>
                  <a:schemeClr val="tx1"/>
                </a:solidFill>
              </a:rPr>
              <a:t>” or “</a:t>
            </a:r>
            <a:r>
              <a:rPr lang="en-US" sz="1800" dirty="0" err="1">
                <a:solidFill>
                  <a:schemeClr val="tx1"/>
                </a:solidFill>
              </a:rPr>
              <a:t>IslandsCayman</a:t>
            </a:r>
            <a:r>
              <a:rPr lang="en-US" sz="1800" dirty="0">
                <a:solidFill>
                  <a:schemeClr val="tx1"/>
                </a:solidFill>
              </a:rPr>
              <a:t>.” </a:t>
            </a:r>
            <a:r>
              <a:rPr lang="en-US" sz="1800" dirty="0">
                <a:solidFill>
                  <a:srgbClr val="FF0000"/>
                </a:solidFill>
              </a:rPr>
              <a:t>(note: transposition does not apply to 3-letter codes)</a:t>
            </a:r>
          </a:p>
          <a:p>
            <a:r>
              <a:rPr lang="en-US" sz="1800" dirty="0">
                <a:solidFill>
                  <a:schemeClr val="tx1"/>
                </a:solidFill>
              </a:rPr>
              <a:t>it is a name by which a country is commonly known, as demonstrated by evidence that the country is recognized by that name by an intergovernmental or treaty organization. </a:t>
            </a:r>
            <a:r>
              <a:rPr lang="en-US" sz="1800" dirty="0">
                <a:solidFill>
                  <a:srgbClr val="FF0000"/>
                </a:solidFill>
              </a:rPr>
              <a:t>(Holland for the Netherlands)</a:t>
            </a:r>
          </a:p>
          <a:p>
            <a:pPr marL="0" indent="0">
              <a:buNone/>
            </a:pPr>
            <a:r>
              <a:rPr lang="en-US" sz="1800" dirty="0">
                <a:solidFill>
                  <a:srgbClr val="FF0000"/>
                </a:solidFill>
              </a:rPr>
              <a:t> </a:t>
            </a:r>
          </a:p>
          <a:p>
            <a:pPr marL="0" indent="0">
              <a:buNone/>
            </a:pPr>
            <a:endParaRPr lang="en-US" dirty="0"/>
          </a:p>
        </p:txBody>
      </p:sp>
    </p:spTree>
    <p:extLst>
      <p:ext uri="{BB962C8B-B14F-4D97-AF65-F5344CB8AC3E}">
        <p14:creationId xmlns:p14="http://schemas.microsoft.com/office/powerpoint/2010/main" val="698230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127202"/>
            <a:ext cx="8012951" cy="450663"/>
          </a:xfrm>
        </p:spPr>
        <p:txBody>
          <a:bodyPr/>
          <a:lstStyle/>
          <a:p>
            <a:r>
              <a:rPr lang="en-US" dirty="0"/>
              <a:t>Future Treatment – Other Geographic Names</a:t>
            </a:r>
          </a:p>
        </p:txBody>
      </p:sp>
      <p:sp>
        <p:nvSpPr>
          <p:cNvPr id="3" name="Content Placeholder 2"/>
          <p:cNvSpPr>
            <a:spLocks noGrp="1"/>
          </p:cNvSpPr>
          <p:nvPr>
            <p:ph sz="quarter" idx="10"/>
          </p:nvPr>
        </p:nvSpPr>
        <p:spPr>
          <a:xfrm>
            <a:off x="185195" y="1070885"/>
            <a:ext cx="8839856" cy="5173657"/>
          </a:xfrm>
        </p:spPr>
        <p:txBody>
          <a:bodyPr/>
          <a:lstStyle/>
          <a:p>
            <a:r>
              <a:rPr lang="en-US" dirty="0">
                <a:solidFill>
                  <a:schemeClr val="tx1"/>
                </a:solidFill>
              </a:rPr>
              <a:t>Additional categories of geographic names were specified in the 2012 Applicant Guidebook and required consent or non-objection from relevant governments or public authorities.</a:t>
            </a:r>
          </a:p>
          <a:p>
            <a:r>
              <a:rPr lang="en-US" dirty="0">
                <a:solidFill>
                  <a:schemeClr val="tx1"/>
                </a:solidFill>
              </a:rPr>
              <a:t>We will next discuss the future treatment of these terms.</a:t>
            </a:r>
            <a:endParaRPr lang="en-US" dirty="0"/>
          </a:p>
        </p:txBody>
      </p:sp>
    </p:spTree>
    <p:extLst>
      <p:ext uri="{BB962C8B-B14F-4D97-AF65-F5344CB8AC3E}">
        <p14:creationId xmlns:p14="http://schemas.microsoft.com/office/powerpoint/2010/main" val="11835324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127202"/>
            <a:ext cx="8012951" cy="450663"/>
          </a:xfrm>
        </p:spPr>
        <p:txBody>
          <a:bodyPr/>
          <a:lstStyle/>
          <a:p>
            <a:r>
              <a:rPr lang="en-US" dirty="0"/>
              <a:t>2.2.1.4.2 Other Geographic Names</a:t>
            </a:r>
          </a:p>
        </p:txBody>
      </p:sp>
      <p:sp>
        <p:nvSpPr>
          <p:cNvPr id="3" name="Content Placeholder 2"/>
          <p:cNvSpPr>
            <a:spLocks noGrp="1"/>
          </p:cNvSpPr>
          <p:nvPr>
            <p:ph sz="quarter" idx="10"/>
          </p:nvPr>
        </p:nvSpPr>
        <p:spPr>
          <a:xfrm>
            <a:off x="374904" y="700495"/>
            <a:ext cx="8661722" cy="5173657"/>
          </a:xfrm>
        </p:spPr>
        <p:txBody>
          <a:bodyPr/>
          <a:lstStyle/>
          <a:p>
            <a:pPr marL="0" indent="0">
              <a:buNone/>
            </a:pPr>
            <a:r>
              <a:rPr lang="en-US" b="1" u="sng" dirty="0">
                <a:solidFill>
                  <a:schemeClr val="tx2"/>
                </a:solidFill>
                <a:hlinkClick r:id="rId2"/>
              </a:rPr>
              <a:t>A representation, in any language, of a capital city name of any country or territory listed in ISO 3166-1</a:t>
            </a:r>
            <a:endParaRPr lang="en-US" b="1" u="sng" dirty="0">
              <a:solidFill>
                <a:schemeClr val="tx2"/>
              </a:solidFill>
            </a:endParaRPr>
          </a:p>
          <a:p>
            <a:pPr marL="0" indent="0">
              <a:buNone/>
            </a:pPr>
            <a:r>
              <a:rPr lang="en-US" dirty="0">
                <a:solidFill>
                  <a:schemeClr val="tx1"/>
                </a:solidFill>
              </a:rPr>
              <a:t>Examples: London-Londres-Llundain / Berlin-Berlijn-Berlino</a:t>
            </a:r>
          </a:p>
          <a:p>
            <a:pPr marL="0" indent="0">
              <a:buNone/>
            </a:pPr>
            <a:r>
              <a:rPr lang="en-US" b="1" dirty="0"/>
              <a:t>Policy (2007 PDP): </a:t>
            </a:r>
            <a:r>
              <a:rPr lang="en-US" dirty="0"/>
              <a:t>Available, but challenge mechanism to governments to initiate an objection. Applicants should be aware of GAC Principles. Applicants must represent that the use of the proposed string is not in violation of the national laws in which the applicant is incorporated. </a:t>
            </a:r>
          </a:p>
          <a:p>
            <a:pPr marL="0" indent="0">
              <a:buNone/>
            </a:pPr>
            <a:r>
              <a:rPr lang="en-US" b="1" dirty="0"/>
              <a:t>Implementation (2012 AGB): </a:t>
            </a:r>
            <a:r>
              <a:rPr lang="en-US" dirty="0"/>
              <a:t>Requiring support/non-objection from relevant governments or public authorities.</a:t>
            </a:r>
          </a:p>
          <a:p>
            <a:pPr marL="0" indent="0">
              <a:buNone/>
            </a:pPr>
            <a:endParaRPr lang="en-US" dirty="0"/>
          </a:p>
        </p:txBody>
      </p:sp>
    </p:spTree>
    <p:extLst>
      <p:ext uri="{BB962C8B-B14F-4D97-AF65-F5344CB8AC3E}">
        <p14:creationId xmlns:p14="http://schemas.microsoft.com/office/powerpoint/2010/main" val="25251524"/>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thm15="http://schemas.microsoft.com/office/thememl/2012/main" name="ICANN PPT Template 4x3 20170607 (2).potx" id="{F2E86674-818B-4AF6-B9A5-625A3A795F51}" vid="{F6BB203E-BAFC-494B-A50F-57F1DB9FFF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ICANN PPT Template 4x3 20170620 (1)</Template>
  <TotalTime>348</TotalTime>
  <Words>1435</Words>
  <Application>Microsoft Office PowerPoint</Application>
  <PresentationFormat>On-screen Show (4:3)</PresentationFormat>
  <Paragraphs>112</Paragraphs>
  <Slides>13</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ＭＳ Ｐゴシック</vt:lpstr>
      <vt:lpstr>Arial</vt:lpstr>
      <vt:lpstr>Calibri</vt:lpstr>
      <vt:lpstr>Segoe UI</vt:lpstr>
      <vt:lpstr>Wingdings</vt:lpstr>
      <vt:lpstr>ICANNPPT_Arial_4x3_June 2017_potx</vt:lpstr>
      <vt:lpstr>Work Track 5 status  Javier Rúa-Jovet, ALAC Co-Lead,  New gTLD Subsequent Procedures PDP  WT-5 (Geographic Names ate the Top Level).</vt:lpstr>
      <vt:lpstr>Agenda</vt:lpstr>
      <vt:lpstr>Update from ICANN61 (where are we now?)</vt:lpstr>
      <vt:lpstr>Work Track 5 Work Plan</vt:lpstr>
      <vt:lpstr>Where are we right now?</vt:lpstr>
      <vt:lpstr>Review of Existing Country and Territory Names</vt:lpstr>
      <vt:lpstr>Future Treatment – Country and Territory Names</vt:lpstr>
      <vt:lpstr>Future Treatment – Other Geographic Names</vt:lpstr>
      <vt:lpstr>2.2.1.4.2 Other Geographic Names</vt:lpstr>
      <vt:lpstr>2.2.1.4.2 Other Geographic Names</vt:lpstr>
      <vt:lpstr>2.2.1.4.2 Other Geographic Names</vt:lpstr>
      <vt:lpstr>2.2.1.4.2 Other Geographic Names</vt:lpstr>
      <vt:lpstr>Final info: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title here (75 characters maximum)</dc:title>
  <dc:creator>Emily Barabas</dc:creator>
  <cp:lastModifiedBy>Claudia Ruiz</cp:lastModifiedBy>
  <cp:revision>33</cp:revision>
  <cp:lastPrinted>2018-02-06T18:51:18Z</cp:lastPrinted>
  <dcterms:created xsi:type="dcterms:W3CDTF">2017-12-05T11:18:13Z</dcterms:created>
  <dcterms:modified xsi:type="dcterms:W3CDTF">2018-04-16T17:56:40Z</dcterms:modified>
</cp:coreProperties>
</file>