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7"/>
  </p:notesMasterIdLst>
  <p:handoutMasterIdLst>
    <p:handoutMasterId r:id="rId18"/>
  </p:handoutMasterIdLst>
  <p:sldIdLst>
    <p:sldId id="539" r:id="rId2"/>
    <p:sldId id="322" r:id="rId3"/>
    <p:sldId id="389" r:id="rId4"/>
    <p:sldId id="541" r:id="rId5"/>
    <p:sldId id="582" r:id="rId6"/>
    <p:sldId id="583" r:id="rId7"/>
    <p:sldId id="584" r:id="rId8"/>
    <p:sldId id="581" r:id="rId9"/>
    <p:sldId id="542" r:id="rId10"/>
    <p:sldId id="580" r:id="rId11"/>
    <p:sldId id="543" r:id="rId12"/>
    <p:sldId id="578" r:id="rId13"/>
    <p:sldId id="544" r:id="rId14"/>
    <p:sldId id="579" r:id="rId15"/>
    <p:sldId id="54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18" autoAdjust="0"/>
    <p:restoredTop sz="95958" autoAdjust="0"/>
  </p:normalViewPr>
  <p:slideViewPr>
    <p:cSldViewPr snapToGrid="0" snapToObjects="1">
      <p:cViewPr varScale="1">
        <p:scale>
          <a:sx n="111" d="100"/>
          <a:sy n="111" d="100"/>
        </p:scale>
        <p:origin x="1536" y="192"/>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6/6/18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6/6/18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stylized agenda slide</a:t>
            </a:r>
            <a:r>
              <a:rPr lang="en-US" baseline="0" dirty="0"/>
              <a:t> for your presentation.</a:t>
            </a:r>
          </a:p>
          <a:p>
            <a:endParaRPr lang="en-US" baseline="0" dirty="0"/>
          </a:p>
          <a:p>
            <a:r>
              <a:rPr lang="en-US" dirty="0"/>
              <a:t>To</a:t>
            </a:r>
            <a:r>
              <a:rPr lang="en-US" baseline="0" dirty="0"/>
              <a:t> </a:t>
            </a:r>
            <a:r>
              <a:rPr lang="en-US" dirty="0"/>
              <a:t>delete a box,</a:t>
            </a:r>
            <a:r>
              <a:rPr lang="en-US" baseline="0" dirty="0"/>
              <a:t> </a:t>
            </a:r>
            <a:r>
              <a:rPr lang="en-US" dirty="0"/>
              <a:t>if there are too many boxes,</a:t>
            </a:r>
            <a:r>
              <a:rPr lang="en-US" baseline="0" dirty="0"/>
              <a:t> click the edge of the box, ensure the entire box is highlighted, then DELETE.  </a:t>
            </a:r>
          </a:p>
          <a:p>
            <a:endParaRPr lang="en-US" baseline="0" dirty="0"/>
          </a:p>
          <a:p>
            <a:r>
              <a:rPr lang="en-US" baseline="0" dirty="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580107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
        <p:nvSpPr>
          <p:cNvPr id="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a:t>
              </a:r>
              <a:r>
                <a:rPr lang="en-US" sz="1400" dirty="0" err="1">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0"/>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hyperlink" Target="https://docs.google.com/document/d/1BRzHr2FxSTYHX1I8F3FHSt6Bo1cvJsKyWX8WZXRUXAo/edit"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Track 5 meeting</a:t>
            </a:r>
          </a:p>
        </p:txBody>
      </p:sp>
      <p:sp>
        <p:nvSpPr>
          <p:cNvPr id="5" name="Text Placeholder 4"/>
          <p:cNvSpPr>
            <a:spLocks noGrp="1"/>
          </p:cNvSpPr>
          <p:nvPr>
            <p:ph type="body" sz="quarter" idx="12"/>
          </p:nvPr>
        </p:nvSpPr>
        <p:spPr/>
        <p:txBody>
          <a:bodyPr/>
          <a:lstStyle/>
          <a:p>
            <a:r>
              <a:rPr lang="en-US" dirty="0"/>
              <a:t>6 June 2018</a:t>
            </a:r>
          </a:p>
        </p:txBody>
      </p:sp>
    </p:spTree>
    <p:extLst>
      <p:ext uri="{BB962C8B-B14F-4D97-AF65-F5344CB8AC3E}">
        <p14:creationId xmlns:p14="http://schemas.microsoft.com/office/powerpoint/2010/main" val="1480540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ICANN62 Planning Update</a:t>
            </a:r>
          </a:p>
        </p:txBody>
      </p:sp>
      <p:sp>
        <p:nvSpPr>
          <p:cNvPr id="3" name="Content Placeholder 2"/>
          <p:cNvSpPr>
            <a:spLocks noGrp="1"/>
          </p:cNvSpPr>
          <p:nvPr>
            <p:ph sz="quarter" idx="10"/>
          </p:nvPr>
        </p:nvSpPr>
        <p:spPr>
          <a:xfrm>
            <a:off x="497157" y="965704"/>
            <a:ext cx="8426923" cy="5134154"/>
          </a:xfrm>
        </p:spPr>
        <p:txBody>
          <a:bodyPr/>
          <a:lstStyle/>
          <a:p>
            <a:pPr marL="0" indent="0">
              <a:buNone/>
            </a:pPr>
            <a:r>
              <a:rPr lang="en-US" b="1" dirty="0"/>
              <a:t>Two Cross Community Sessions planned:</a:t>
            </a:r>
          </a:p>
          <a:p>
            <a:pPr marL="0" indent="0">
              <a:buNone/>
            </a:pPr>
            <a:r>
              <a:rPr lang="en-US" dirty="0">
                <a:solidFill>
                  <a:srgbClr val="0C1F24"/>
                </a:solidFill>
                <a:latin typeface="Arial" panose="020B0604020202020204" pitchFamily="34" charset="0"/>
                <a:cs typeface="Arial" panose="020B0604020202020204" pitchFamily="34" charset="0"/>
              </a:rPr>
              <a:t>Session 1: Monday 25 June from </a:t>
            </a:r>
            <a:r>
              <a:rPr lang="en-US" dirty="0">
                <a:latin typeface="Arial" panose="020B0604020202020204" pitchFamily="34" charset="0"/>
                <a:cs typeface="Arial" panose="020B0604020202020204" pitchFamily="34" charset="0"/>
              </a:rPr>
              <a:t>15:15-16:45</a:t>
            </a:r>
          </a:p>
          <a:p>
            <a:pPr lvl="1"/>
            <a:r>
              <a:rPr lang="en-US" dirty="0">
                <a:latin typeface="Arial" panose="020B0604020202020204" pitchFamily="34" charset="0"/>
                <a:cs typeface="Arial" panose="020B0604020202020204" pitchFamily="34" charset="0"/>
              </a:rPr>
              <a:t>Background, Progress and Timeline</a:t>
            </a:r>
          </a:p>
          <a:p>
            <a:pPr lvl="1"/>
            <a:r>
              <a:rPr lang="en-US" dirty="0">
                <a:latin typeface="Arial" panose="020B0604020202020204" pitchFamily="34" charset="0"/>
                <a:cs typeface="Arial" panose="020B0604020202020204" pitchFamily="34" charset="0"/>
              </a:rPr>
              <a:t>Validation of Preliminary Outcomes</a:t>
            </a:r>
          </a:p>
          <a:p>
            <a:pPr lvl="1"/>
            <a:r>
              <a:rPr lang="en-US" dirty="0"/>
              <a:t>Brainstorm Session - Looking for solutions within the existing geographic names process</a:t>
            </a:r>
          </a:p>
          <a:p>
            <a:pPr marL="0" indent="0">
              <a:buNone/>
            </a:pPr>
            <a:r>
              <a:rPr lang="en-US" dirty="0">
                <a:solidFill>
                  <a:srgbClr val="0C1F24"/>
                </a:solidFill>
                <a:latin typeface="Arial" panose="020B0604020202020204" pitchFamily="34" charset="0"/>
                <a:cs typeface="Arial" panose="020B0604020202020204" pitchFamily="34" charset="0"/>
              </a:rPr>
              <a:t>Session 2: Thursday 28 June from 15:15-16:45</a:t>
            </a:r>
          </a:p>
          <a:p>
            <a:pPr lvl="1"/>
            <a:r>
              <a:rPr lang="en-US" dirty="0">
                <a:solidFill>
                  <a:srgbClr val="0C1F24"/>
                </a:solidFill>
                <a:latin typeface="Arial" panose="020B0604020202020204" pitchFamily="34" charset="0"/>
                <a:cs typeface="Arial" panose="020B0604020202020204" pitchFamily="34" charset="0"/>
              </a:rPr>
              <a:t>Recap of Monday Session</a:t>
            </a:r>
          </a:p>
          <a:p>
            <a:pPr lvl="1"/>
            <a:r>
              <a:rPr lang="en-US" dirty="0">
                <a:solidFill>
                  <a:srgbClr val="0C1F24"/>
                </a:solidFill>
                <a:latin typeface="Arial" panose="020B0604020202020204" pitchFamily="34" charset="0"/>
                <a:cs typeface="Arial" panose="020B0604020202020204" pitchFamily="34" charset="0"/>
              </a:rPr>
              <a:t>Two Discussion Topics (TBD)</a:t>
            </a:r>
          </a:p>
        </p:txBody>
      </p:sp>
    </p:spTree>
    <p:extLst>
      <p:ext uri="{BB962C8B-B14F-4D97-AF65-F5344CB8AC3E}">
        <p14:creationId xmlns:p14="http://schemas.microsoft.com/office/powerpoint/2010/main" val="3630650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Discussion of Potential Areas of Agreement</a:t>
            </a:r>
          </a:p>
        </p:txBody>
      </p:sp>
      <p:sp>
        <p:nvSpPr>
          <p:cNvPr id="5" name="Text Placeholder 4"/>
          <p:cNvSpPr>
            <a:spLocks noGrp="1"/>
          </p:cNvSpPr>
          <p:nvPr>
            <p:ph type="body" sz="quarter" idx="11"/>
          </p:nvPr>
        </p:nvSpPr>
        <p:spPr/>
        <p:txBody>
          <a:bodyPr/>
          <a:lstStyle/>
          <a:p>
            <a:r>
              <a:rPr lang="en-US" dirty="0"/>
              <a:t>Agenda Item #4</a:t>
            </a:r>
          </a:p>
        </p:txBody>
      </p:sp>
    </p:spTree>
    <p:extLst>
      <p:ext uri="{BB962C8B-B14F-4D97-AF65-F5344CB8AC3E}">
        <p14:creationId xmlns:p14="http://schemas.microsoft.com/office/powerpoint/2010/main" val="467467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Geographic Names: 2012 Applicant Guidebook</a:t>
            </a:r>
          </a:p>
        </p:txBody>
      </p:sp>
      <p:sp>
        <p:nvSpPr>
          <p:cNvPr id="3" name="Content Placeholder 2"/>
          <p:cNvSpPr>
            <a:spLocks noGrp="1"/>
          </p:cNvSpPr>
          <p:nvPr>
            <p:ph sz="quarter" idx="10"/>
          </p:nvPr>
        </p:nvSpPr>
        <p:spPr>
          <a:xfrm>
            <a:off x="497157" y="965704"/>
            <a:ext cx="8426923" cy="5134154"/>
          </a:xfrm>
        </p:spPr>
        <p:txBody>
          <a:bodyPr/>
          <a:lstStyle/>
          <a:p>
            <a:pPr marL="0" indent="0">
              <a:buNone/>
            </a:pPr>
            <a:r>
              <a:rPr lang="en-US" b="1" dirty="0"/>
              <a:t>Putting aside city names for the moment, we will discuss the following categories of geographic names from the 2012 Applicant Guidebook: </a:t>
            </a:r>
          </a:p>
          <a:p>
            <a:r>
              <a:rPr lang="en-US" dirty="0"/>
              <a:t>A representation, in any language, of a capital city name of any country or territory listed in ISO 3166-1 (working document section 5.3.1, </a:t>
            </a:r>
            <a:r>
              <a:rPr lang="en-US" dirty="0" err="1"/>
              <a:t>pg</a:t>
            </a:r>
            <a:r>
              <a:rPr lang="en-US" dirty="0"/>
              <a:t> 21-25)</a:t>
            </a:r>
          </a:p>
          <a:p>
            <a:r>
              <a:rPr lang="en-US" dirty="0"/>
              <a:t>Exact match of a sub-national place name, such as a county, province, or state listed in ISO 3166-2 (working document section 5.3.2, </a:t>
            </a:r>
            <a:r>
              <a:rPr lang="en-US" dirty="0" err="1"/>
              <a:t>pg</a:t>
            </a:r>
            <a:r>
              <a:rPr lang="en-US" dirty="0"/>
              <a:t> 27-28)</a:t>
            </a:r>
          </a:p>
          <a:p>
            <a:r>
              <a:rPr lang="en-US" dirty="0"/>
              <a:t>String listed as a UNESCO region or appearing on the “Composition of macro geographical (continental) regions, geographical sub-regions, and selected economic and other groupings” list. (working document section 5.3.3, </a:t>
            </a:r>
            <a:r>
              <a:rPr lang="en-US" dirty="0" err="1"/>
              <a:t>pg</a:t>
            </a:r>
            <a:r>
              <a:rPr lang="en-US" dirty="0"/>
              <a:t> 28)</a:t>
            </a:r>
          </a:p>
          <a:p>
            <a:pPr marL="0" indent="0">
              <a:buNone/>
            </a:pPr>
            <a:r>
              <a:rPr lang="en-US" b="1" dirty="0"/>
              <a:t>To what extent is there support in the group for keeping the requirement in the 2012 AGB to require support/non-objection from the relevant governments/public authorities for these strings?</a:t>
            </a:r>
          </a:p>
        </p:txBody>
      </p:sp>
    </p:spTree>
    <p:extLst>
      <p:ext uri="{BB962C8B-B14F-4D97-AF65-F5344CB8AC3E}">
        <p14:creationId xmlns:p14="http://schemas.microsoft.com/office/powerpoint/2010/main" val="1231968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Definition of City Names – time permitting</a:t>
            </a:r>
          </a:p>
        </p:txBody>
      </p:sp>
      <p:sp>
        <p:nvSpPr>
          <p:cNvPr id="5" name="Text Placeholder 4"/>
          <p:cNvSpPr>
            <a:spLocks noGrp="1"/>
          </p:cNvSpPr>
          <p:nvPr>
            <p:ph type="body" sz="quarter" idx="11"/>
          </p:nvPr>
        </p:nvSpPr>
        <p:spPr/>
        <p:txBody>
          <a:bodyPr/>
          <a:lstStyle/>
          <a:p>
            <a:r>
              <a:rPr lang="en-US" dirty="0"/>
              <a:t>Agenda Item #5</a:t>
            </a:r>
          </a:p>
        </p:txBody>
      </p:sp>
    </p:spTree>
    <p:extLst>
      <p:ext uri="{BB962C8B-B14F-4D97-AF65-F5344CB8AC3E}">
        <p14:creationId xmlns:p14="http://schemas.microsoft.com/office/powerpoint/2010/main" val="113117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City Names</a:t>
            </a:r>
          </a:p>
        </p:txBody>
      </p:sp>
      <p:sp>
        <p:nvSpPr>
          <p:cNvPr id="3" name="Content Placeholder 2"/>
          <p:cNvSpPr>
            <a:spLocks noGrp="1"/>
          </p:cNvSpPr>
          <p:nvPr>
            <p:ph sz="quarter" idx="10"/>
          </p:nvPr>
        </p:nvSpPr>
        <p:spPr>
          <a:xfrm>
            <a:off x="167917" y="641613"/>
            <a:ext cx="8976083" cy="5134154"/>
          </a:xfrm>
        </p:spPr>
        <p:txBody>
          <a:bodyPr/>
          <a:lstStyle/>
          <a:p>
            <a:pPr marL="0" indent="0">
              <a:buNone/>
            </a:pPr>
            <a:r>
              <a:rPr lang="en-US" b="1" dirty="0"/>
              <a:t>On the mailing list, we have discussed a proposal to require support/non-objection from relevant governments/public authorities for cities above a certain size (working document section 5.3.1.5, </a:t>
            </a:r>
            <a:r>
              <a:rPr lang="en-US" b="1" dirty="0" err="1"/>
              <a:t>pg</a:t>
            </a:r>
            <a:r>
              <a:rPr lang="en-US" b="1" dirty="0"/>
              <a:t> 26). Possible options:</a:t>
            </a:r>
          </a:p>
          <a:p>
            <a:r>
              <a:rPr lang="en-US" dirty="0"/>
              <a:t>Cities that meet a population threshold (for example 500,000 people)</a:t>
            </a:r>
          </a:p>
          <a:p>
            <a:r>
              <a:rPr lang="en-US" dirty="0"/>
              <a:t>By relative size, for example, 10 largest cities in a country or the 3 largest cities in a sub-national region</a:t>
            </a:r>
          </a:p>
          <a:p>
            <a:r>
              <a:rPr lang="en-US" dirty="0"/>
              <a:t>Requirement only for cities that hold a certain percentage of the country’s population</a:t>
            </a:r>
          </a:p>
          <a:p>
            <a:r>
              <a:rPr lang="en-US" dirty="0"/>
              <a:t>Combination of the </a:t>
            </a:r>
            <a:r>
              <a:rPr lang="en-US"/>
              <a:t>above thresholds</a:t>
            </a:r>
            <a:endParaRPr lang="en-US" dirty="0"/>
          </a:p>
          <a:p>
            <a:pPr marL="0" indent="0">
              <a:buNone/>
            </a:pPr>
            <a:r>
              <a:rPr lang="en-US" b="1" dirty="0"/>
              <a:t>What are the pros and cons of these proposals?</a:t>
            </a:r>
          </a:p>
          <a:p>
            <a:pPr marL="0" indent="0">
              <a:buNone/>
            </a:pPr>
            <a:r>
              <a:rPr lang="en-US" b="1" dirty="0"/>
              <a:t>Is there a preference for one of these suggestions/solutions?</a:t>
            </a:r>
          </a:p>
          <a:p>
            <a:pPr marL="0" indent="0">
              <a:buNone/>
            </a:pPr>
            <a:r>
              <a:rPr lang="en-US" b="1" dirty="0"/>
              <a:t>Are there alternate suggestions for determining if/when a city should receive special treatment?</a:t>
            </a:r>
          </a:p>
        </p:txBody>
      </p:sp>
    </p:spTree>
    <p:extLst>
      <p:ext uri="{BB962C8B-B14F-4D97-AF65-F5344CB8AC3E}">
        <p14:creationId xmlns:p14="http://schemas.microsoft.com/office/powerpoint/2010/main" val="341803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Any Other Business</a:t>
            </a:r>
          </a:p>
        </p:txBody>
      </p:sp>
      <p:sp>
        <p:nvSpPr>
          <p:cNvPr id="5" name="Text Placeholder 4"/>
          <p:cNvSpPr>
            <a:spLocks noGrp="1"/>
          </p:cNvSpPr>
          <p:nvPr>
            <p:ph type="body" sz="quarter" idx="11"/>
          </p:nvPr>
        </p:nvSpPr>
        <p:spPr/>
        <p:txBody>
          <a:bodyPr/>
          <a:lstStyle/>
          <a:p>
            <a:r>
              <a:rPr lang="en-US" dirty="0"/>
              <a:t>Agenda Item #6</a:t>
            </a:r>
          </a:p>
        </p:txBody>
      </p:sp>
    </p:spTree>
    <p:extLst>
      <p:ext uri="{BB962C8B-B14F-4D97-AF65-F5344CB8AC3E}">
        <p14:creationId xmlns:p14="http://schemas.microsoft.com/office/powerpoint/2010/main" val="1641567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Arial"/>
              <a:cs typeface="Arial"/>
            </a:endParaRPr>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latin typeface="Arial"/>
              <a:cs typeface="Arial"/>
            </a:endParaRPr>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Arial"/>
              <a:cs typeface="Arial"/>
            </a:endParaRPr>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Arial"/>
              <a:cs typeface="Arial"/>
            </a:endParaRPr>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6" name="TextBox 25"/>
          <p:cNvSpPr txBox="1"/>
          <p:nvPr/>
        </p:nvSpPr>
        <p:spPr>
          <a:xfrm>
            <a:off x="886759" y="1982152"/>
            <a:ext cx="2080048" cy="830997"/>
          </a:xfrm>
          <a:prstGeom prst="rect">
            <a:avLst/>
          </a:prstGeom>
          <a:noFill/>
        </p:spPr>
        <p:txBody>
          <a:bodyPr wrap="square" rtlCol="0">
            <a:spAutoFit/>
          </a:bodyPr>
          <a:lstStyle/>
          <a:p>
            <a:pPr algn="ctr"/>
            <a:r>
              <a:rPr lang="en-US" sz="1600" dirty="0">
                <a:solidFill>
                  <a:srgbClr val="FFFFFF"/>
                </a:solidFill>
                <a:latin typeface="Arial"/>
                <a:cs typeface="Arial"/>
              </a:rPr>
              <a:t>Welcome/Agenda Review/SOI Updates</a:t>
            </a:r>
          </a:p>
          <a:p>
            <a:pPr algn="ctr"/>
            <a:r>
              <a:rPr lang="en-US" sz="1600" dirty="0">
                <a:solidFill>
                  <a:srgbClr val="FFFFFF"/>
                </a:solidFill>
                <a:latin typeface="Arial"/>
                <a:cs typeface="Arial"/>
              </a:rPr>
              <a:t>(5 mins)</a:t>
            </a:r>
          </a:p>
        </p:txBody>
      </p:sp>
      <p:sp>
        <p:nvSpPr>
          <p:cNvPr id="28" name="TextBox 27"/>
          <p:cNvSpPr txBox="1"/>
          <p:nvPr/>
        </p:nvSpPr>
        <p:spPr>
          <a:xfrm>
            <a:off x="3579874" y="1982152"/>
            <a:ext cx="2080048" cy="830997"/>
          </a:xfrm>
          <a:prstGeom prst="rect">
            <a:avLst/>
          </a:prstGeom>
          <a:noFill/>
        </p:spPr>
        <p:txBody>
          <a:bodyPr wrap="square" rtlCol="0">
            <a:spAutoFit/>
          </a:bodyPr>
          <a:lstStyle/>
          <a:p>
            <a:pPr algn="ctr"/>
            <a:r>
              <a:rPr lang="en-US" sz="1600" dirty="0">
                <a:solidFill>
                  <a:srgbClr val="FFFFFF"/>
                </a:solidFill>
                <a:latin typeface="Arial"/>
                <a:cs typeface="Arial"/>
              </a:rPr>
              <a:t>Feedback on Working Document (10 mins)</a:t>
            </a:r>
          </a:p>
        </p:txBody>
      </p:sp>
      <p:sp>
        <p:nvSpPr>
          <p:cNvPr id="29" name="TextBox 28"/>
          <p:cNvSpPr txBox="1"/>
          <p:nvPr/>
        </p:nvSpPr>
        <p:spPr>
          <a:xfrm>
            <a:off x="6283988" y="1982152"/>
            <a:ext cx="2080048" cy="584775"/>
          </a:xfrm>
          <a:prstGeom prst="rect">
            <a:avLst/>
          </a:prstGeom>
          <a:noFill/>
        </p:spPr>
        <p:txBody>
          <a:bodyPr wrap="square" rtlCol="0">
            <a:spAutoFit/>
          </a:bodyPr>
          <a:lstStyle/>
          <a:p>
            <a:pPr algn="ctr"/>
            <a:r>
              <a:rPr lang="en-US" sz="1600" dirty="0">
                <a:solidFill>
                  <a:srgbClr val="FFFFFF"/>
                </a:solidFill>
                <a:latin typeface="Arial"/>
                <a:cs typeface="Arial"/>
              </a:rPr>
              <a:t>ICANN62 Planning Update (5 mins)</a:t>
            </a:r>
          </a:p>
        </p:txBody>
      </p:sp>
      <p:sp>
        <p:nvSpPr>
          <p:cNvPr id="43" name="TextBox 42"/>
          <p:cNvSpPr txBox="1"/>
          <p:nvPr/>
        </p:nvSpPr>
        <p:spPr>
          <a:xfrm>
            <a:off x="886759" y="4364806"/>
            <a:ext cx="2080048" cy="1077218"/>
          </a:xfrm>
          <a:prstGeom prst="rect">
            <a:avLst/>
          </a:prstGeom>
          <a:noFill/>
        </p:spPr>
        <p:txBody>
          <a:bodyPr wrap="square" rtlCol="0">
            <a:spAutoFit/>
          </a:bodyPr>
          <a:lstStyle/>
          <a:p>
            <a:pPr algn="ctr"/>
            <a:r>
              <a:rPr lang="en-US" sz="1600" dirty="0">
                <a:solidFill>
                  <a:schemeClr val="bg1"/>
                </a:solidFill>
              </a:rPr>
              <a:t>Discussion of Potential Areas of Agreement (25 mins)</a:t>
            </a:r>
          </a:p>
        </p:txBody>
      </p:sp>
      <p:sp>
        <p:nvSpPr>
          <p:cNvPr id="44" name="TextBox 43"/>
          <p:cNvSpPr txBox="1"/>
          <p:nvPr/>
        </p:nvSpPr>
        <p:spPr>
          <a:xfrm>
            <a:off x="3579874" y="4364806"/>
            <a:ext cx="2080048" cy="830997"/>
          </a:xfrm>
          <a:prstGeom prst="rect">
            <a:avLst/>
          </a:prstGeom>
          <a:noFill/>
        </p:spPr>
        <p:txBody>
          <a:bodyPr wrap="square" rtlCol="0">
            <a:spAutoFit/>
          </a:bodyPr>
          <a:lstStyle/>
          <a:p>
            <a:pPr algn="ctr"/>
            <a:r>
              <a:rPr lang="en-US" sz="1600" dirty="0">
                <a:solidFill>
                  <a:schemeClr val="bg1"/>
                </a:solidFill>
              </a:rPr>
              <a:t>Discussion of City Names – time permitting (10 mins)</a:t>
            </a:r>
            <a:endParaRPr lang="en-US" sz="1600" dirty="0">
              <a:solidFill>
                <a:schemeClr val="bg1"/>
              </a:solidFill>
              <a:latin typeface="Arial"/>
              <a:cs typeface="Arial"/>
            </a:endParaRPr>
          </a:p>
        </p:txBody>
      </p:sp>
      <p:sp>
        <p:nvSpPr>
          <p:cNvPr id="45" name="TextBox 44"/>
          <p:cNvSpPr txBox="1"/>
          <p:nvPr/>
        </p:nvSpPr>
        <p:spPr>
          <a:xfrm>
            <a:off x="6283988" y="4364806"/>
            <a:ext cx="2080048" cy="584775"/>
          </a:xfrm>
          <a:prstGeom prst="rect">
            <a:avLst/>
          </a:prstGeom>
          <a:noFill/>
        </p:spPr>
        <p:txBody>
          <a:bodyPr wrap="square" rtlCol="0">
            <a:spAutoFit/>
          </a:bodyPr>
          <a:lstStyle/>
          <a:p>
            <a:pPr algn="ctr"/>
            <a:r>
              <a:rPr lang="en-US" sz="1600" dirty="0">
                <a:solidFill>
                  <a:srgbClr val="FFFFFF"/>
                </a:solidFill>
                <a:latin typeface="Arial"/>
                <a:cs typeface="Arial"/>
              </a:rPr>
              <a:t>Any Other Business (5 mins)</a:t>
            </a:r>
          </a:p>
        </p:txBody>
      </p:sp>
      <p:sp>
        <p:nvSpPr>
          <p:cNvPr id="24" name="TextBox 23"/>
          <p:cNvSpPr txBox="1"/>
          <p:nvPr/>
        </p:nvSpPr>
        <p:spPr>
          <a:xfrm>
            <a:off x="651511" y="1519144"/>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1</a:t>
            </a:r>
          </a:p>
        </p:txBody>
      </p:sp>
      <p:sp>
        <p:nvSpPr>
          <p:cNvPr id="25" name="TextBox 24"/>
          <p:cNvSpPr txBox="1"/>
          <p:nvPr/>
        </p:nvSpPr>
        <p:spPr>
          <a:xfrm>
            <a:off x="3350124"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2</a:t>
            </a:r>
          </a:p>
        </p:txBody>
      </p:sp>
      <p:sp>
        <p:nvSpPr>
          <p:cNvPr id="27" name="TextBox 26"/>
          <p:cNvSpPr txBox="1"/>
          <p:nvPr/>
        </p:nvSpPr>
        <p:spPr>
          <a:xfrm>
            <a:off x="6048738"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3</a:t>
            </a:r>
          </a:p>
        </p:txBody>
      </p:sp>
      <p:sp>
        <p:nvSpPr>
          <p:cNvPr id="30" name="TextBox 29"/>
          <p:cNvSpPr txBox="1"/>
          <p:nvPr/>
        </p:nvSpPr>
        <p:spPr>
          <a:xfrm>
            <a:off x="651511"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4</a:t>
            </a:r>
          </a:p>
        </p:txBody>
      </p:sp>
      <p:sp>
        <p:nvSpPr>
          <p:cNvPr id="31" name="TextBox 30"/>
          <p:cNvSpPr txBox="1"/>
          <p:nvPr/>
        </p:nvSpPr>
        <p:spPr>
          <a:xfrm>
            <a:off x="3350124"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5</a:t>
            </a:r>
          </a:p>
        </p:txBody>
      </p:sp>
      <p:sp>
        <p:nvSpPr>
          <p:cNvPr id="32" name="TextBox 31"/>
          <p:cNvSpPr txBox="1"/>
          <p:nvPr/>
        </p:nvSpPr>
        <p:spPr>
          <a:xfrm>
            <a:off x="6048738"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6</a:t>
            </a:r>
          </a:p>
        </p:txBody>
      </p:sp>
      <p:sp>
        <p:nvSpPr>
          <p:cNvPr id="2" name="Title 1"/>
          <p:cNvSpPr>
            <a:spLocks noGrp="1"/>
          </p:cNvSpPr>
          <p:nvPr>
            <p:ph type="title"/>
          </p:nvPr>
        </p:nvSpPr>
        <p:spPr/>
        <p:txBody>
          <a:bodyPr/>
          <a:lstStyle/>
          <a:p>
            <a:r>
              <a:rPr lang="en-US"/>
              <a:t>Agenda 1 Slide</a:t>
            </a:r>
            <a:endParaRPr lang="en-US" dirty="0"/>
          </a:p>
        </p:txBody>
      </p:sp>
    </p:spTree>
    <p:extLst>
      <p:ext uri="{BB962C8B-B14F-4D97-AF65-F5344CB8AC3E}">
        <p14:creationId xmlns:p14="http://schemas.microsoft.com/office/powerpoint/2010/main" val="2962580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Welcome/Review Agenda/SOI Updates</a:t>
            </a:r>
          </a:p>
        </p:txBody>
      </p:sp>
      <p:sp>
        <p:nvSpPr>
          <p:cNvPr id="5" name="Text Placeholder 4"/>
          <p:cNvSpPr>
            <a:spLocks noGrp="1"/>
          </p:cNvSpPr>
          <p:nvPr>
            <p:ph type="body" sz="quarter" idx="11"/>
          </p:nvPr>
        </p:nvSpPr>
        <p:spPr/>
        <p:txBody>
          <a:bodyPr/>
          <a:lstStyle/>
          <a:p>
            <a:r>
              <a:rPr lang="en-US" dirty="0"/>
              <a:t>Agenda Item #1</a:t>
            </a:r>
          </a:p>
        </p:txBody>
      </p:sp>
    </p:spTree>
    <p:extLst>
      <p:ext uri="{BB962C8B-B14F-4D97-AF65-F5344CB8AC3E}">
        <p14:creationId xmlns:p14="http://schemas.microsoft.com/office/powerpoint/2010/main" val="1376595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Feedback on Working Document</a:t>
            </a:r>
          </a:p>
        </p:txBody>
      </p:sp>
      <p:sp>
        <p:nvSpPr>
          <p:cNvPr id="5" name="Text Placeholder 4"/>
          <p:cNvSpPr>
            <a:spLocks noGrp="1"/>
          </p:cNvSpPr>
          <p:nvPr>
            <p:ph type="body" sz="quarter" idx="11"/>
          </p:nvPr>
        </p:nvSpPr>
        <p:spPr/>
        <p:txBody>
          <a:bodyPr/>
          <a:lstStyle/>
          <a:p>
            <a:r>
              <a:rPr lang="en-US" dirty="0"/>
              <a:t>Agenda Item #2</a:t>
            </a:r>
          </a:p>
        </p:txBody>
      </p:sp>
    </p:spTree>
    <p:extLst>
      <p:ext uri="{BB962C8B-B14F-4D97-AF65-F5344CB8AC3E}">
        <p14:creationId xmlns:p14="http://schemas.microsoft.com/office/powerpoint/2010/main" val="1233829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About the Working Document</a:t>
            </a:r>
          </a:p>
        </p:txBody>
      </p:sp>
      <p:sp>
        <p:nvSpPr>
          <p:cNvPr id="3" name="Content Placeholder 2"/>
          <p:cNvSpPr>
            <a:spLocks noGrp="1"/>
          </p:cNvSpPr>
          <p:nvPr>
            <p:ph sz="quarter" idx="10"/>
          </p:nvPr>
        </p:nvSpPr>
        <p:spPr>
          <a:xfrm>
            <a:off x="143410" y="699486"/>
            <a:ext cx="8664924" cy="5134154"/>
          </a:xfrm>
        </p:spPr>
        <p:txBody>
          <a:bodyPr/>
          <a:lstStyle/>
          <a:p>
            <a:r>
              <a:rPr lang="en-US" dirty="0">
                <a:hlinkClick r:id="rId2"/>
              </a:rPr>
              <a:t>https://docs.google.com/document/d/1BRzHr2FxSTYHX1I8F3FHSt6Bo1cvJsKyWX8WZXRUXAo/edit</a:t>
            </a:r>
            <a:endParaRPr lang="en-US" i="1" dirty="0"/>
          </a:p>
          <a:p>
            <a:r>
              <a:rPr lang="en-US" dirty="0"/>
              <a:t>This document is being developed by staff under the direction of the Work Track co-leaders. </a:t>
            </a:r>
          </a:p>
          <a:p>
            <a:r>
              <a:rPr lang="en-US" dirty="0"/>
              <a:t>The document is intended to summarize perspectives and key points raised in Work Track discussions and on the Work Track mailing list. </a:t>
            </a:r>
          </a:p>
          <a:p>
            <a:r>
              <a:rPr lang="en-US" dirty="0"/>
              <a:t>At this time, the document does not attempt to evaluate the level of consensus in support of the different ideas and positions. </a:t>
            </a:r>
          </a:p>
          <a:p>
            <a:r>
              <a:rPr lang="en-US" dirty="0"/>
              <a:t>Once the co-leaders have held consensus calls, information about consensus level will be added to the document.</a:t>
            </a:r>
          </a:p>
          <a:p>
            <a:r>
              <a:rPr lang="en-US" dirty="0"/>
              <a:t> This document is a work in progress and will continue to evolve. Additional content will be added as discussions continue.  </a:t>
            </a:r>
          </a:p>
          <a:p>
            <a:r>
              <a:rPr lang="en-US" dirty="0"/>
              <a:t>This document is not a public document at this time. It is for the WT 5 members to review and comment.</a:t>
            </a:r>
          </a:p>
          <a:p>
            <a:pPr marL="0" indent="0">
              <a:buNone/>
            </a:pPr>
            <a:endParaRPr lang="en-US" b="1" dirty="0"/>
          </a:p>
          <a:p>
            <a:pPr marL="0" indent="0">
              <a:buNone/>
            </a:pPr>
            <a:endParaRPr lang="en-US" dirty="0">
              <a:solidFill>
                <a:srgbClr val="0C1F2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2015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Structure of the Working Document (1/2)</a:t>
            </a:r>
          </a:p>
        </p:txBody>
      </p:sp>
      <p:sp>
        <p:nvSpPr>
          <p:cNvPr id="3" name="Content Placeholder 2"/>
          <p:cNvSpPr>
            <a:spLocks noGrp="1"/>
          </p:cNvSpPr>
          <p:nvPr>
            <p:ph sz="quarter" idx="10"/>
          </p:nvPr>
        </p:nvSpPr>
        <p:spPr>
          <a:xfrm>
            <a:off x="143410" y="699486"/>
            <a:ext cx="8664924" cy="5134154"/>
          </a:xfrm>
        </p:spPr>
        <p:txBody>
          <a:bodyPr/>
          <a:lstStyle/>
          <a:p>
            <a:pPr marL="0" indent="0">
              <a:buNone/>
            </a:pPr>
            <a:r>
              <a:rPr lang="en-US" dirty="0"/>
              <a:t>The high-level structure mirrors sections of the Subsequent Procedures PDP Working Group Initial Report:</a:t>
            </a:r>
          </a:p>
          <a:p>
            <a:pPr marL="0" indent="0">
              <a:buNone/>
            </a:pPr>
            <a:r>
              <a:rPr lang="en-US" dirty="0"/>
              <a:t>a. What is the relevant 2007 policy and/or implementation guidance (if any)?</a:t>
            </a:r>
          </a:p>
          <a:p>
            <a:pPr marL="0" indent="0">
              <a:buNone/>
            </a:pPr>
            <a:r>
              <a:rPr lang="en-US" dirty="0"/>
              <a:t>b. How was it implemented in the 2012 round of the New </a:t>
            </a:r>
            <a:r>
              <a:rPr lang="en-US" dirty="0" err="1"/>
              <a:t>gTLD</a:t>
            </a:r>
            <a:r>
              <a:rPr lang="en-US" dirty="0"/>
              <a:t> Program?</a:t>
            </a:r>
          </a:p>
          <a:p>
            <a:pPr marL="0" indent="0">
              <a:buNone/>
            </a:pPr>
            <a:r>
              <a:rPr lang="en-US" dirty="0"/>
              <a:t>c. What are the preliminary recommendations and/or implementation guidelines?</a:t>
            </a:r>
          </a:p>
          <a:p>
            <a:pPr marL="0" indent="0">
              <a:buNone/>
            </a:pPr>
            <a:r>
              <a:rPr lang="en-US" dirty="0"/>
              <a:t>d. What are the options under consideration, along with the associated benefits / drawbacks?</a:t>
            </a:r>
          </a:p>
          <a:p>
            <a:pPr marL="0" indent="0">
              <a:buNone/>
            </a:pPr>
            <a:r>
              <a:rPr lang="en-US" dirty="0"/>
              <a:t>e. What specific questions are the PDP WG seeking feedback on?</a:t>
            </a:r>
          </a:p>
          <a:p>
            <a:pPr marL="0" indent="0">
              <a:buNone/>
            </a:pPr>
            <a:r>
              <a:rPr lang="en-US" dirty="0"/>
              <a:t>f. Deliberations</a:t>
            </a:r>
          </a:p>
          <a:p>
            <a:pPr marL="0" indent="0">
              <a:buNone/>
            </a:pPr>
            <a:r>
              <a:rPr lang="en-US" dirty="0"/>
              <a:t>g. Are there other activities in the community that may serve as a dependency or future input to this topic?</a:t>
            </a:r>
          </a:p>
          <a:p>
            <a:pPr marL="0" indent="0">
              <a:buNone/>
            </a:pPr>
            <a:endParaRPr lang="en-US" dirty="0">
              <a:solidFill>
                <a:srgbClr val="0C1F2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0619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Structure of the Working Document (2/2)</a:t>
            </a:r>
          </a:p>
        </p:txBody>
      </p:sp>
      <p:sp>
        <p:nvSpPr>
          <p:cNvPr id="3" name="Content Placeholder 2"/>
          <p:cNvSpPr>
            <a:spLocks noGrp="1"/>
          </p:cNvSpPr>
          <p:nvPr>
            <p:ph sz="quarter" idx="10"/>
          </p:nvPr>
        </p:nvSpPr>
        <p:spPr>
          <a:xfrm>
            <a:off x="143410" y="699486"/>
            <a:ext cx="8664924" cy="5134154"/>
          </a:xfrm>
        </p:spPr>
        <p:txBody>
          <a:bodyPr/>
          <a:lstStyle/>
          <a:p>
            <a:pPr marL="0" indent="0">
              <a:buNone/>
            </a:pPr>
            <a:r>
              <a:rPr lang="en-US" dirty="0"/>
              <a:t>Within Part f (Deliberations), the document currently has the following sub-sections:</a:t>
            </a:r>
          </a:p>
          <a:p>
            <a:pPr marL="457200" indent="-457200">
              <a:buFont typeface="+mj-lt"/>
              <a:buAutoNum type="arabicPeriod"/>
            </a:pPr>
            <a:r>
              <a:rPr lang="en-US" dirty="0"/>
              <a:t>Experiences in the 2012 Round</a:t>
            </a:r>
          </a:p>
          <a:p>
            <a:pPr marL="457200" indent="-457200">
              <a:buFont typeface="+mj-lt"/>
              <a:buAutoNum type="arabicPeriod"/>
            </a:pPr>
            <a:r>
              <a:rPr lang="en-US" dirty="0"/>
              <a:t>Overarching Issues</a:t>
            </a:r>
          </a:p>
          <a:p>
            <a:pPr marL="457200" indent="-457200">
              <a:buFont typeface="+mj-lt"/>
              <a:buAutoNum type="arabicPeriod"/>
            </a:pPr>
            <a:r>
              <a:rPr lang="en-US" dirty="0"/>
              <a:t>Intended Use</a:t>
            </a:r>
          </a:p>
          <a:p>
            <a:pPr marL="457200" indent="-457200">
              <a:buFont typeface="+mj-lt"/>
              <a:buAutoNum type="arabicPeriod"/>
            </a:pPr>
            <a:r>
              <a:rPr lang="en-US" dirty="0"/>
              <a:t>Consultations With Governments</a:t>
            </a:r>
          </a:p>
          <a:p>
            <a:pPr marL="457200" indent="-457200">
              <a:buFont typeface="+mj-lt"/>
              <a:buAutoNum type="arabicPeriod"/>
            </a:pPr>
            <a:r>
              <a:rPr lang="en-US" dirty="0"/>
              <a:t>Specific Categories of Strings</a:t>
            </a:r>
          </a:p>
          <a:p>
            <a:pPr marL="457200" indent="-457200">
              <a:buFont typeface="+mj-lt"/>
              <a:buAutoNum type="arabicPeriod"/>
            </a:pPr>
            <a:r>
              <a:rPr lang="en-US" dirty="0"/>
              <a:t>General Proposals</a:t>
            </a:r>
          </a:p>
          <a:p>
            <a:pPr marL="0" indent="0">
              <a:buNone/>
            </a:pPr>
            <a:endParaRPr lang="en-US" dirty="0">
              <a:solidFill>
                <a:srgbClr val="0C1F2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34514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Feedback on Working Document</a:t>
            </a:r>
          </a:p>
        </p:txBody>
      </p:sp>
      <p:sp>
        <p:nvSpPr>
          <p:cNvPr id="3" name="Content Placeholder 2"/>
          <p:cNvSpPr>
            <a:spLocks noGrp="1"/>
          </p:cNvSpPr>
          <p:nvPr>
            <p:ph sz="quarter" idx="10"/>
          </p:nvPr>
        </p:nvSpPr>
        <p:spPr>
          <a:xfrm>
            <a:off x="374904" y="699486"/>
            <a:ext cx="8426923" cy="5134154"/>
          </a:xfrm>
        </p:spPr>
        <p:txBody>
          <a:bodyPr/>
          <a:lstStyle/>
          <a:p>
            <a:pPr marL="0" indent="0">
              <a:buNone/>
            </a:pPr>
            <a:r>
              <a:rPr lang="en-US" b="1" dirty="0"/>
              <a:t>How to provide input:</a:t>
            </a:r>
          </a:p>
          <a:p>
            <a:r>
              <a:rPr lang="en-US" dirty="0"/>
              <a:t>Insert a comment in the Google Doc: Highlight the text where you want to insert the comment. In the top menu, click the “add comment” icon (it appears as a speech bubble with a “+” sign). Please make sure your name is included with your comment).</a:t>
            </a:r>
          </a:p>
          <a:p>
            <a:r>
              <a:rPr lang="en-US" dirty="0"/>
              <a:t>Insert a comment in the Word Doc: If you do not use Google Docs, you can insert a comment into the attached Word document and send it to the Work Track 5 mailing list. Staff will incorporate these comments into the Google Doc. Updated versions of the document will be regularly circulated. </a:t>
            </a:r>
          </a:p>
          <a:p>
            <a:r>
              <a:rPr lang="en-US" dirty="0"/>
              <a:t>Send comments to the mailing list: You can comment by sending an email to the mailing list and including the page and section number of the text you are referencing. Staff will incorporate these comments into the Google Doc.</a:t>
            </a:r>
          </a:p>
          <a:p>
            <a:pPr marL="0" indent="0">
              <a:buNone/>
            </a:pPr>
            <a:endParaRPr lang="en-US" b="1" dirty="0"/>
          </a:p>
          <a:p>
            <a:pPr marL="0" indent="0">
              <a:buNone/>
            </a:pPr>
            <a:endParaRPr lang="en-US" dirty="0">
              <a:solidFill>
                <a:srgbClr val="0C1F2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207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ICANN62 Planning Update</a:t>
            </a:r>
          </a:p>
        </p:txBody>
      </p:sp>
      <p:sp>
        <p:nvSpPr>
          <p:cNvPr id="5" name="Text Placeholder 4"/>
          <p:cNvSpPr>
            <a:spLocks noGrp="1"/>
          </p:cNvSpPr>
          <p:nvPr>
            <p:ph type="body" sz="quarter" idx="11"/>
          </p:nvPr>
        </p:nvSpPr>
        <p:spPr/>
        <p:txBody>
          <a:bodyPr/>
          <a:lstStyle/>
          <a:p>
            <a:r>
              <a:rPr lang="en-US" dirty="0"/>
              <a:t>Agenda Item #3</a:t>
            </a:r>
          </a:p>
        </p:txBody>
      </p:sp>
    </p:spTree>
    <p:extLst>
      <p:ext uri="{BB962C8B-B14F-4D97-AF65-F5344CB8AC3E}">
        <p14:creationId xmlns:p14="http://schemas.microsoft.com/office/powerpoint/2010/main" val="3150728783"/>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 (2).potx" id="{F2E86674-818B-4AF6-B9A5-625A3A795F51}" vid="{F6BB203E-BAFC-494B-A50F-57F1DB9FFF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 20170620 (1)</Template>
  <TotalTime>369</TotalTime>
  <Words>925</Words>
  <Application>Microsoft Macintosh PowerPoint</Application>
  <PresentationFormat>On-screen Show (4:3)</PresentationFormat>
  <Paragraphs>88</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ＭＳ Ｐゴシック</vt:lpstr>
      <vt:lpstr>Arial</vt:lpstr>
      <vt:lpstr>Calibri</vt:lpstr>
      <vt:lpstr>Segoe UI</vt:lpstr>
      <vt:lpstr>Wingdings</vt:lpstr>
      <vt:lpstr>ICANNPPT_Arial_4x3_June 2017_potx</vt:lpstr>
      <vt:lpstr>Work Track 5 meeting</vt:lpstr>
      <vt:lpstr>Agenda 1 Slide</vt:lpstr>
      <vt:lpstr>Welcome/Review Agenda/SOI Updates</vt:lpstr>
      <vt:lpstr>Feedback on Working Document</vt:lpstr>
      <vt:lpstr>About the Working Document</vt:lpstr>
      <vt:lpstr>Structure of the Working Document (1/2)</vt:lpstr>
      <vt:lpstr>Structure of the Working Document (2/2)</vt:lpstr>
      <vt:lpstr>Feedback on Working Document</vt:lpstr>
      <vt:lpstr>ICANN62 Planning Update</vt:lpstr>
      <vt:lpstr>ICANN62 Planning Update</vt:lpstr>
      <vt:lpstr>Discussion of Potential Areas of Agreement</vt:lpstr>
      <vt:lpstr>Geographic Names: 2012 Applicant Guidebook</vt:lpstr>
      <vt:lpstr>Definition of City Names – time permitting</vt:lpstr>
      <vt:lpstr>City Names</vt:lpstr>
      <vt:lpstr>Any Other Business</vt:lpstr>
    </vt:vector>
  </TitlesOfParts>
  <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Emily Barabas</dc:creator>
  <cp:lastModifiedBy>Emily Barabas</cp:lastModifiedBy>
  <cp:revision>24</cp:revision>
  <cp:lastPrinted>2018-01-16T10:50:14Z</cp:lastPrinted>
  <dcterms:created xsi:type="dcterms:W3CDTF">2017-12-05T11:18:13Z</dcterms:created>
  <dcterms:modified xsi:type="dcterms:W3CDTF">2018-06-06T18:57:00Z</dcterms:modified>
</cp:coreProperties>
</file>