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null)"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7"/>
  </p:notesMasterIdLst>
  <p:handoutMasterIdLst>
    <p:handoutMasterId r:id="rId38"/>
  </p:handoutMasterIdLst>
  <p:sldIdLst>
    <p:sldId id="256" r:id="rId2"/>
    <p:sldId id="592" r:id="rId3"/>
    <p:sldId id="663" r:id="rId4"/>
    <p:sldId id="593" r:id="rId5"/>
    <p:sldId id="662" r:id="rId6"/>
    <p:sldId id="666" r:id="rId7"/>
    <p:sldId id="661" r:id="rId8"/>
    <p:sldId id="665" r:id="rId9"/>
    <p:sldId id="638" r:id="rId10"/>
    <p:sldId id="639" r:id="rId11"/>
    <p:sldId id="640" r:id="rId12"/>
    <p:sldId id="543" r:id="rId13"/>
    <p:sldId id="596" r:id="rId14"/>
    <p:sldId id="398" r:id="rId15"/>
    <p:sldId id="589" r:id="rId16"/>
    <p:sldId id="590" r:id="rId17"/>
    <p:sldId id="646" r:id="rId18"/>
    <p:sldId id="647" r:id="rId19"/>
    <p:sldId id="648" r:id="rId20"/>
    <p:sldId id="649" r:id="rId21"/>
    <p:sldId id="650" r:id="rId22"/>
    <p:sldId id="651" r:id="rId23"/>
    <p:sldId id="653" r:id="rId24"/>
    <p:sldId id="579" r:id="rId25"/>
    <p:sldId id="584" r:id="rId26"/>
    <p:sldId id="585" r:id="rId27"/>
    <p:sldId id="587" r:id="rId28"/>
    <p:sldId id="588" r:id="rId29"/>
    <p:sldId id="667" r:id="rId30"/>
    <p:sldId id="664" r:id="rId31"/>
    <p:sldId id="656" r:id="rId32"/>
    <p:sldId id="600" r:id="rId33"/>
    <p:sldId id="599" r:id="rId34"/>
    <p:sldId id="659" r:id="rId35"/>
    <p:sldId id="591" r:id="rId36"/>
  </p:sldIdLst>
  <p:sldSz cx="9144000" cy="6858000" type="screen4x3"/>
  <p:notesSz cx="6950075"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909" userDrawn="1">
          <p15:clr>
            <a:srgbClr val="A4A3A4"/>
          </p15:clr>
        </p15:guide>
        <p15:guide id="2" pos="218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EDEDE"/>
    <a:srgbClr val="002B49"/>
    <a:srgbClr val="9C240F"/>
    <a:srgbClr val="CB460F"/>
    <a:srgbClr val="FA5B36"/>
    <a:srgbClr val="0E4B91"/>
    <a:srgbClr val="18548A"/>
    <a:srgbClr val="15538C"/>
    <a:srgbClr val="0B2F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855" autoAdjust="0"/>
    <p:restoredTop sz="95958" autoAdjust="0"/>
  </p:normalViewPr>
  <p:slideViewPr>
    <p:cSldViewPr snapToGrid="0" snapToObjects="1">
      <p:cViewPr>
        <p:scale>
          <a:sx n="63" d="100"/>
          <a:sy n="63" d="100"/>
        </p:scale>
        <p:origin x="1094" y="29"/>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909"/>
        <p:guide pos="218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sz="quarter" idx="1"/>
          </p:nvPr>
        </p:nvSpPr>
        <p:spPr>
          <a:xfrm>
            <a:off x="3936768" y="0"/>
            <a:ext cx="3011699" cy="461804"/>
          </a:xfrm>
          <a:prstGeom prst="rect">
            <a:avLst/>
          </a:prstGeom>
        </p:spPr>
        <p:txBody>
          <a:bodyPr vert="horz" lIns="92492" tIns="46246" rIns="92492" bIns="46246" rtlCol="0"/>
          <a:lstStyle>
            <a:lvl1pPr algn="r">
              <a:defRPr sz="1200"/>
            </a:lvl1pPr>
          </a:lstStyle>
          <a:p>
            <a:fld id="{A68F13CC-A6A6-524A-A0F8-DAB9B298E3B6}" type="datetimeFigureOut">
              <a:rPr lang="en-US" smtClean="0"/>
              <a:t>5/22/2018</a:t>
            </a:fld>
            <a:endParaRPr lang="en-US" dirty="0"/>
          </a:p>
        </p:txBody>
      </p:sp>
      <p:sp>
        <p:nvSpPr>
          <p:cNvPr id="4" name="Footer Placeholder 3"/>
          <p:cNvSpPr>
            <a:spLocks noGrp="1"/>
          </p:cNvSpPr>
          <p:nvPr>
            <p:ph type="ftr" sz="quarter" idx="2"/>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6768" y="8772668"/>
            <a:ext cx="3011699" cy="461804"/>
          </a:xfrm>
          <a:prstGeom prst="rect">
            <a:avLst/>
          </a:prstGeom>
        </p:spPr>
        <p:txBody>
          <a:bodyPr vert="horz" lIns="92492" tIns="46246" rIns="92492" bIns="46246" rtlCol="0" anchor="b"/>
          <a:lstStyle>
            <a:lvl1pPr algn="r">
              <a:defRPr sz="1200"/>
            </a:lvl1pPr>
          </a:lstStyle>
          <a:p>
            <a:fld id="{07CED518-EFD6-E34B-989E-6B6564A75595}" type="slidenum">
              <a:rPr lang="en-US" smtClean="0"/>
              <a:t>‹#›</a:t>
            </a:fld>
            <a:endParaRPr lang="en-US" dirty="0"/>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idx="1"/>
          </p:nvPr>
        </p:nvSpPr>
        <p:spPr>
          <a:xfrm>
            <a:off x="3936768" y="0"/>
            <a:ext cx="3011699" cy="461804"/>
          </a:xfrm>
          <a:prstGeom prst="rect">
            <a:avLst/>
          </a:prstGeom>
        </p:spPr>
        <p:txBody>
          <a:bodyPr vert="horz" lIns="92492" tIns="46246" rIns="92492" bIns="46246" rtlCol="0"/>
          <a:lstStyle>
            <a:lvl1pPr algn="r">
              <a:defRPr sz="1200"/>
            </a:lvl1pPr>
          </a:lstStyle>
          <a:p>
            <a:fld id="{E2A614CD-FA73-DF49-AA13-A5EF746D725A}" type="datetimeFigureOut">
              <a:rPr lang="en-US" smtClean="0"/>
              <a:t>5/22/2018</a:t>
            </a:fld>
            <a:endParaRPr lang="en-US" dirty="0"/>
          </a:p>
        </p:txBody>
      </p:sp>
      <p:sp>
        <p:nvSpPr>
          <p:cNvPr id="4" name="Slide Image Placeholder 3"/>
          <p:cNvSpPr>
            <a:spLocks noGrp="1" noRot="1" noChangeAspect="1"/>
          </p:cNvSpPr>
          <p:nvPr>
            <p:ph type="sldImg" idx="2"/>
          </p:nvPr>
        </p:nvSpPr>
        <p:spPr>
          <a:xfrm>
            <a:off x="1165225" y="692150"/>
            <a:ext cx="4619625" cy="3463925"/>
          </a:xfrm>
          <a:prstGeom prst="rect">
            <a:avLst/>
          </a:prstGeom>
          <a:noFill/>
          <a:ln w="12700">
            <a:solidFill>
              <a:prstClr val="black"/>
            </a:solidFill>
          </a:ln>
        </p:spPr>
        <p:txBody>
          <a:bodyPr vert="horz" lIns="92492" tIns="46246" rIns="92492" bIns="46246" rtlCol="0" anchor="ctr"/>
          <a:lstStyle/>
          <a:p>
            <a:endParaRPr lang="en-US" dirty="0"/>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92" tIns="46246" rIns="92492" bIns="4624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8" y="8772668"/>
            <a:ext cx="3011699" cy="461804"/>
          </a:xfrm>
          <a:prstGeom prst="rect">
            <a:avLst/>
          </a:prstGeom>
        </p:spPr>
        <p:txBody>
          <a:bodyPr vert="horz" lIns="92492" tIns="46246" rIns="92492" bIns="46246" rtlCol="0" anchor="b"/>
          <a:lstStyle>
            <a:lvl1pPr algn="r">
              <a:defRPr sz="1200"/>
            </a:lvl1pPr>
          </a:lstStyle>
          <a:p>
            <a:fld id="{7E002FF9-4628-B146-9948-95257A430692}" type="slidenum">
              <a:rPr lang="en-US" smtClean="0"/>
              <a:t>‹#›</a:t>
            </a:fld>
            <a:endParaRPr lang="en-US" dirty="0"/>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28491214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21</a:t>
            </a:fld>
            <a:endParaRPr lang="en-US" dirty="0"/>
          </a:p>
        </p:txBody>
      </p:sp>
    </p:spTree>
    <p:extLst>
      <p:ext uri="{BB962C8B-B14F-4D97-AF65-F5344CB8AC3E}">
        <p14:creationId xmlns:p14="http://schemas.microsoft.com/office/powerpoint/2010/main" val="1971530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22</a:t>
            </a:fld>
            <a:endParaRPr lang="en-US" dirty="0"/>
          </a:p>
        </p:txBody>
      </p:sp>
    </p:spTree>
    <p:extLst>
      <p:ext uri="{BB962C8B-B14F-4D97-AF65-F5344CB8AC3E}">
        <p14:creationId xmlns:p14="http://schemas.microsoft.com/office/powerpoint/2010/main" val="16406010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23</a:t>
            </a:fld>
            <a:endParaRPr lang="en-US" dirty="0"/>
          </a:p>
        </p:txBody>
      </p:sp>
    </p:spTree>
    <p:extLst>
      <p:ext uri="{BB962C8B-B14F-4D97-AF65-F5344CB8AC3E}">
        <p14:creationId xmlns:p14="http://schemas.microsoft.com/office/powerpoint/2010/main" val="38891853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27</a:t>
            </a:fld>
            <a:endParaRPr lang="en-US" dirty="0"/>
          </a:p>
        </p:txBody>
      </p:sp>
    </p:spTree>
    <p:extLst>
      <p:ext uri="{BB962C8B-B14F-4D97-AF65-F5344CB8AC3E}">
        <p14:creationId xmlns:p14="http://schemas.microsoft.com/office/powerpoint/2010/main" val="27570381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28</a:t>
            </a:fld>
            <a:endParaRPr lang="en-US" dirty="0"/>
          </a:p>
        </p:txBody>
      </p:sp>
    </p:spTree>
    <p:extLst>
      <p:ext uri="{BB962C8B-B14F-4D97-AF65-F5344CB8AC3E}">
        <p14:creationId xmlns:p14="http://schemas.microsoft.com/office/powerpoint/2010/main" val="27142169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29</a:t>
            </a:fld>
            <a:endParaRPr lang="en-US" dirty="0"/>
          </a:p>
        </p:txBody>
      </p:sp>
    </p:spTree>
    <p:extLst>
      <p:ext uri="{BB962C8B-B14F-4D97-AF65-F5344CB8AC3E}">
        <p14:creationId xmlns:p14="http://schemas.microsoft.com/office/powerpoint/2010/main" val="23901557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35</a:t>
            </a:fld>
            <a:endParaRPr lang="en-US" dirty="0"/>
          </a:p>
        </p:txBody>
      </p:sp>
    </p:spTree>
    <p:extLst>
      <p:ext uri="{BB962C8B-B14F-4D97-AF65-F5344CB8AC3E}">
        <p14:creationId xmlns:p14="http://schemas.microsoft.com/office/powerpoint/2010/main" val="294999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stylized agenda slide</a:t>
            </a:r>
            <a:r>
              <a:rPr lang="en-US" baseline="0" dirty="0"/>
              <a:t> for your presentation.</a:t>
            </a:r>
          </a:p>
          <a:p>
            <a:endParaRPr lang="en-US" baseline="0" dirty="0"/>
          </a:p>
          <a:p>
            <a:r>
              <a:rPr lang="en-US" dirty="0"/>
              <a:t>To</a:t>
            </a:r>
            <a:r>
              <a:rPr lang="en-US" baseline="0" dirty="0"/>
              <a:t> </a:t>
            </a:r>
            <a:r>
              <a:rPr lang="en-US" dirty="0"/>
              <a:t>delete a box,</a:t>
            </a:r>
            <a:r>
              <a:rPr lang="en-US" baseline="0" dirty="0"/>
              <a:t> </a:t>
            </a:r>
            <a:r>
              <a:rPr lang="en-US" dirty="0"/>
              <a:t>if there are too many boxes,</a:t>
            </a:r>
            <a:r>
              <a:rPr lang="en-US" baseline="0" dirty="0"/>
              <a:t> click the edge of the box, ensure the entire box is highlighted, then DELETE.  </a:t>
            </a:r>
          </a:p>
          <a:p>
            <a:endParaRPr lang="en-US" baseline="0" dirty="0"/>
          </a:p>
          <a:p>
            <a:r>
              <a:rPr lang="en-US" baseline="0" dirty="0"/>
              <a:t>To update the numbers and text, click inside the circle for the numbers or in the box for the text, revise the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10647794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4868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dirty="0"/>
          </a:p>
        </p:txBody>
      </p:sp>
    </p:spTree>
    <p:extLst>
      <p:ext uri="{BB962C8B-B14F-4D97-AF65-F5344CB8AC3E}">
        <p14:creationId xmlns:p14="http://schemas.microsoft.com/office/powerpoint/2010/main" val="229673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To adjust the length and width of the arrow, click on the arrow, grab a corner, and lengthen or shorten, depending on your preference.  </a:t>
            </a:r>
          </a:p>
          <a:p>
            <a:endParaRPr lang="en-US" baseline="0" dirty="0"/>
          </a:p>
          <a:p>
            <a:r>
              <a:rPr lang="en-US" baseline="0" dirty="0"/>
              <a:t>To add a bubble, click on the bubble, ensure it is fully highlighted, COPY and PASTE.  Then drag the bubble to your preferred placement.  </a:t>
            </a:r>
          </a:p>
          <a:p>
            <a:endParaRPr lang="en-US" baseline="0" dirty="0"/>
          </a:p>
          <a:p>
            <a:r>
              <a:rPr lang="en-US" baseline="0" dirty="0"/>
              <a:t>To delete a bubble, click on the bubble, ensuring it is highlighted and click DELETE.  If you make a mistake, go to your top bar on PP and click EDIT, UNDO</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15</a:t>
            </a:fld>
            <a:endParaRPr lang="en-US"/>
          </a:p>
        </p:txBody>
      </p:sp>
    </p:spTree>
    <p:extLst>
      <p:ext uri="{BB962C8B-B14F-4D97-AF65-F5344CB8AC3E}">
        <p14:creationId xmlns:p14="http://schemas.microsoft.com/office/powerpoint/2010/main" val="4170696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17</a:t>
            </a:fld>
            <a:endParaRPr lang="en-US" dirty="0"/>
          </a:p>
        </p:txBody>
      </p:sp>
    </p:spTree>
    <p:extLst>
      <p:ext uri="{BB962C8B-B14F-4D97-AF65-F5344CB8AC3E}">
        <p14:creationId xmlns:p14="http://schemas.microsoft.com/office/powerpoint/2010/main" val="24926816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18</a:t>
            </a:fld>
            <a:endParaRPr lang="en-US" dirty="0"/>
          </a:p>
        </p:txBody>
      </p:sp>
    </p:spTree>
    <p:extLst>
      <p:ext uri="{BB962C8B-B14F-4D97-AF65-F5344CB8AC3E}">
        <p14:creationId xmlns:p14="http://schemas.microsoft.com/office/powerpoint/2010/main" val="4216445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19</a:t>
            </a:fld>
            <a:endParaRPr lang="en-US" dirty="0"/>
          </a:p>
        </p:txBody>
      </p:sp>
    </p:spTree>
    <p:extLst>
      <p:ext uri="{BB962C8B-B14F-4D97-AF65-F5344CB8AC3E}">
        <p14:creationId xmlns:p14="http://schemas.microsoft.com/office/powerpoint/2010/main" val="38571465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20</a:t>
            </a:fld>
            <a:endParaRPr lang="en-US" dirty="0"/>
          </a:p>
        </p:txBody>
      </p:sp>
    </p:spTree>
    <p:extLst>
      <p:ext uri="{BB962C8B-B14F-4D97-AF65-F5344CB8AC3E}">
        <p14:creationId xmlns:p14="http://schemas.microsoft.com/office/powerpoint/2010/main" val="100274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www.flickr.com/photos/icann" TargetMode="External"/><Relationship Id="rId7" Type="http://schemas.openxmlformats.org/officeDocument/2006/relationships/hyperlink" Target="linkedin.com/company/icann" TargetMode="External"/><Relationship Id="rId12" Type="http://schemas.openxmlformats.org/officeDocument/2006/relationships/hyperlink" Target="http://www.facebook.com/icannorg" TargetMode="External"/><Relationship Id="rId17" Type="http://schemas.openxmlformats.org/officeDocument/2006/relationships/hyperlink" Target="http://www.youtube.com/icannnews" TargetMode="External"/><Relationship Id="rId2" Type="http://schemas.openxmlformats.org/officeDocument/2006/relationships/image" Target="../media/image19.emf"/><Relationship Id="rId16" Type="http://schemas.openxmlformats.org/officeDocument/2006/relationships/image" Target="../media/image24.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5.png"/><Relationship Id="rId4" Type="http://schemas.openxmlformats.org/officeDocument/2006/relationships/hyperlink" Target="flickr.com/photos/icann" TargetMode="External"/><Relationship Id="rId9" Type="http://schemas.openxmlformats.org/officeDocument/2006/relationships/hyperlink" Target="https://twitter.com/icann" TargetMode="External"/><Relationship Id="rId14" Type="http://schemas.openxmlformats.org/officeDocument/2006/relationships/image" Target="../media/image23.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28.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Title 1"/>
          <p:cNvSpPr>
            <a:spLocks noGrp="1"/>
          </p:cNvSpPr>
          <p:nvPr userDrawn="1">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userDrawn="1">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lstStyle>
            <a:lvl1pPr>
              <a:defRPr>
                <a:latin typeface="+mj-lt"/>
              </a:defRPr>
            </a:lvl1pPr>
          </a:lstStyle>
          <a:p>
            <a:r>
              <a:rPr lang="en-US"/>
              <a:t>Click to edit Master title style</a:t>
            </a:r>
            <a:endParaRPr lang="en-US" dirty="0"/>
          </a:p>
        </p:txBody>
      </p:sp>
      <p:sp>
        <p:nvSpPr>
          <p:cNvPr id="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8119206"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8119206"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8119206"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8119206"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3" y="3562904"/>
            <a:ext cx="811987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3" y="4252817"/>
            <a:ext cx="811987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3" y="4544352"/>
            <a:ext cx="811987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3" y="2854692"/>
            <a:ext cx="811987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dirty="0"/>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dirty="0"/>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a:solidFill>
                  <a:schemeClr val="bg1"/>
                </a:solidFill>
                <a:latin typeface="+mn-lt"/>
                <a:cs typeface="Arial"/>
              </a:rPr>
              <a:t>icann.org</a:t>
            </a: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grpSp>
        <p:nvGrpSpPr>
          <p:cNvPr id="32" name="Group 31"/>
          <p:cNvGrpSpPr/>
          <p:nvPr userDrawn="1"/>
        </p:nvGrpSpPr>
        <p:grpSpPr>
          <a:xfrm>
            <a:off x="2543489" y="4228306"/>
            <a:ext cx="3416667" cy="365760"/>
            <a:chOff x="5325979" y="4715893"/>
            <a:chExt cx="3416667" cy="365760"/>
          </a:xfrm>
        </p:grpSpPr>
        <p:sp>
          <p:nvSpPr>
            <p:cNvPr id="33"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3"/>
                </a:rPr>
                <a:t>flickr.com</a:t>
              </a:r>
              <a:r>
                <a:rPr lang="en-US" sz="1400">
                  <a:solidFill>
                    <a:srgbClr val="0A304B"/>
                  </a:solidFill>
                  <a:latin typeface="+mn-lt"/>
                  <a:ea typeface="Segoe UI" panose="020B0502040204020203" pitchFamily="34" charset="0"/>
                  <a:cs typeface="Arial"/>
                  <a:hlinkClick r:id="rId3"/>
                </a:rPr>
                <a:t>/</a:t>
              </a:r>
              <a:r>
                <a:rPr lang="en-US" sz="1400" err="1">
                  <a:solidFill>
                    <a:srgbClr val="0A304B"/>
                  </a:solidFill>
                  <a:latin typeface="+mn-lt"/>
                  <a:ea typeface="Segoe UI" panose="020B0502040204020203" pitchFamily="34" charset="0"/>
                  <a:cs typeface="Arial"/>
                  <a:hlinkClick r:id="rId3"/>
                </a:rPr>
                <a:t>icann</a:t>
              </a:r>
              <a:endParaRPr lang="en-US" sz="1400">
                <a:solidFill>
                  <a:srgbClr val="0A304B"/>
                </a:solidFill>
                <a:latin typeface="+mn-lt"/>
                <a:ea typeface="Segoe UI" panose="020B0502040204020203" pitchFamily="34" charset="0"/>
                <a:cs typeface="Arial"/>
              </a:endParaRPr>
            </a:p>
          </p:txBody>
        </p:sp>
        <p:pic>
          <p:nvPicPr>
            <p:cNvPr id="34" name="Picture 33"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5" name="Group 34"/>
          <p:cNvGrpSpPr/>
          <p:nvPr userDrawn="1"/>
        </p:nvGrpSpPr>
        <p:grpSpPr>
          <a:xfrm>
            <a:off x="2543489" y="4726326"/>
            <a:ext cx="3636602" cy="365760"/>
            <a:chOff x="1235726" y="5571713"/>
            <a:chExt cx="3636602" cy="365760"/>
          </a:xfrm>
        </p:grpSpPr>
        <p:sp>
          <p:nvSpPr>
            <p:cNvPr id="36"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6"/>
                </a:rPr>
                <a:t>linkedin</a:t>
              </a:r>
              <a:r>
                <a:rPr lang="en-US" sz="1400">
                  <a:solidFill>
                    <a:srgbClr val="0A304B"/>
                  </a:solidFill>
                  <a:latin typeface="+mn-lt"/>
                  <a:ea typeface="Segoe UI" panose="020B0502040204020203" pitchFamily="34" charset="0"/>
                  <a:cs typeface="Arial"/>
                  <a:hlinkClick r:id="rId6"/>
                </a:rPr>
                <a:t>/company/</a:t>
              </a:r>
              <a:r>
                <a:rPr lang="en-US" sz="1400" err="1">
                  <a:solidFill>
                    <a:srgbClr val="0A304B"/>
                  </a:solidFill>
                  <a:latin typeface="+mn-lt"/>
                  <a:ea typeface="Segoe UI" panose="020B0502040204020203" pitchFamily="34" charset="0"/>
                  <a:cs typeface="Arial"/>
                  <a:hlinkClick r:id="rId6"/>
                </a:rPr>
                <a:t>icann</a:t>
              </a:r>
              <a:endParaRPr lang="en-US" sz="1400">
                <a:solidFill>
                  <a:srgbClr val="0A304B"/>
                </a:solidFill>
                <a:latin typeface="+mn-lt"/>
                <a:ea typeface="Segoe UI" panose="020B0502040204020203" pitchFamily="34" charset="0"/>
                <a:cs typeface="Arial"/>
              </a:endParaRPr>
            </a:p>
          </p:txBody>
        </p:sp>
        <p:pic>
          <p:nvPicPr>
            <p:cNvPr id="37" name="Picture 36"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8" name="Group 37"/>
          <p:cNvGrpSpPr/>
          <p:nvPr userDrawn="1"/>
        </p:nvGrpSpPr>
        <p:grpSpPr>
          <a:xfrm>
            <a:off x="2543489" y="2734246"/>
            <a:ext cx="2809587" cy="365760"/>
            <a:chOff x="1235726" y="3073176"/>
            <a:chExt cx="2809587" cy="365760"/>
          </a:xfrm>
        </p:grpSpPr>
        <p:sp>
          <p:nvSpPr>
            <p:cNvPr id="39"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40" name="Picture 39"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41" name="Group 40"/>
          <p:cNvGrpSpPr/>
          <p:nvPr userDrawn="1"/>
        </p:nvGrpSpPr>
        <p:grpSpPr>
          <a:xfrm>
            <a:off x="2543489" y="3232266"/>
            <a:ext cx="3730320" cy="365760"/>
            <a:chOff x="1235727" y="3892739"/>
            <a:chExt cx="3730320" cy="365760"/>
          </a:xfrm>
        </p:grpSpPr>
        <p:sp>
          <p:nvSpPr>
            <p:cNvPr id="42"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a:solidFill>
                    <a:srgbClr val="0A304B"/>
                  </a:solidFill>
                  <a:latin typeface="+mn-lt"/>
                  <a:ea typeface="Segoe UI" panose="020B0502040204020203" pitchFamily="34" charset="0"/>
                  <a:cs typeface="Arial"/>
                  <a:hlinkClick r:id="rId12"/>
                </a:rPr>
                <a:t>/</a:t>
              </a:r>
              <a:r>
                <a:rPr lang="en-US" sz="1400" err="1">
                  <a:solidFill>
                    <a:srgbClr val="0A304B"/>
                  </a:solidFill>
                  <a:latin typeface="+mn-lt"/>
                  <a:ea typeface="Segoe UI" panose="020B0502040204020203" pitchFamily="34" charset="0"/>
                  <a:cs typeface="Arial"/>
                  <a:hlinkClick r:id="rId12"/>
                </a:rPr>
                <a:t>icannorg</a:t>
              </a:r>
              <a:r>
                <a:rPr lang="en-US" sz="1400">
                  <a:solidFill>
                    <a:srgbClr val="0A304B"/>
                  </a:solidFill>
                  <a:latin typeface="+mn-lt"/>
                  <a:ea typeface="Segoe UI" panose="020B0502040204020203" pitchFamily="34" charset="0"/>
                  <a:cs typeface="Arial"/>
                  <a:hlinkClick r:id="rId12"/>
                </a:rPr>
                <a:t> </a:t>
              </a:r>
              <a:endParaRPr lang="en-US" sz="1400">
                <a:solidFill>
                  <a:srgbClr val="0A304B"/>
                </a:solidFill>
                <a:latin typeface="+mn-lt"/>
                <a:ea typeface="Segoe UI" panose="020B0502040204020203" pitchFamily="34" charset="0"/>
                <a:cs typeface="Arial"/>
              </a:endParaRPr>
            </a:p>
          </p:txBody>
        </p:sp>
        <p:pic>
          <p:nvPicPr>
            <p:cNvPr id="43" name="Picture 42"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4" name="Group 43"/>
          <p:cNvGrpSpPr/>
          <p:nvPr userDrawn="1"/>
        </p:nvGrpSpPr>
        <p:grpSpPr>
          <a:xfrm>
            <a:off x="2543489" y="3730286"/>
            <a:ext cx="3636602" cy="365760"/>
            <a:chOff x="1235726" y="4721075"/>
            <a:chExt cx="3636602" cy="365760"/>
          </a:xfrm>
        </p:grpSpPr>
        <p:pic>
          <p:nvPicPr>
            <p:cNvPr id="45" name="Picture 44"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6"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a:solidFill>
                    <a:srgbClr val="0A304B"/>
                  </a:solidFill>
                  <a:latin typeface="+mn-lt"/>
                  <a:ea typeface="Segoe UI" panose="020B0502040204020203" pitchFamily="34" charset="0"/>
                  <a:cs typeface="Arial"/>
                  <a:hlinkClick r:id="rId17"/>
                </a:rPr>
                <a:t>/</a:t>
              </a:r>
              <a:r>
                <a:rPr lang="en-US" sz="1400" err="1">
                  <a:solidFill>
                    <a:srgbClr val="0A304B"/>
                  </a:solidFill>
                  <a:latin typeface="+mn-lt"/>
                  <a:ea typeface="Segoe UI" panose="020B0502040204020203" pitchFamily="34" charset="0"/>
                  <a:cs typeface="Arial"/>
                  <a:hlinkClick r:id="rId17"/>
                </a:rPr>
                <a:t>icannnews</a:t>
              </a:r>
              <a:endParaRPr lang="en-US" sz="1400">
                <a:solidFill>
                  <a:srgbClr val="0A304B"/>
                </a:solidFill>
                <a:latin typeface="+mn-lt"/>
                <a:ea typeface="Segoe UI" panose="020B0502040204020203" pitchFamily="34" charset="0"/>
                <a:cs typeface="Arial"/>
              </a:endParaRPr>
            </a:p>
          </p:txBody>
        </p:sp>
      </p:grpSp>
      <p:grpSp>
        <p:nvGrpSpPr>
          <p:cNvPr id="47" name="Group 46"/>
          <p:cNvGrpSpPr/>
          <p:nvPr userDrawn="1"/>
        </p:nvGrpSpPr>
        <p:grpSpPr>
          <a:xfrm>
            <a:off x="2543489" y="5722367"/>
            <a:ext cx="2586167" cy="365760"/>
            <a:chOff x="5325979" y="3073176"/>
            <a:chExt cx="2586167" cy="365760"/>
          </a:xfrm>
        </p:grpSpPr>
        <p:sp>
          <p:nvSpPr>
            <p:cNvPr id="48"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8"/>
                </a:rPr>
                <a:t>soundcloud</a:t>
              </a:r>
              <a:r>
                <a:rPr lang="en-US" sz="1400">
                  <a:solidFill>
                    <a:srgbClr val="0A304B"/>
                  </a:solidFill>
                  <a:latin typeface="+mn-lt"/>
                  <a:ea typeface="Segoe UI" panose="020B0502040204020203" pitchFamily="34" charset="0"/>
                  <a:cs typeface="Arial"/>
                  <a:hlinkClick r:id="rId18"/>
                </a:rPr>
                <a:t>/</a:t>
              </a:r>
              <a:r>
                <a:rPr lang="en-US" sz="1400" err="1">
                  <a:solidFill>
                    <a:srgbClr val="0A304B"/>
                  </a:solidFill>
                  <a:latin typeface="+mn-lt"/>
                  <a:ea typeface="Segoe UI" panose="020B0502040204020203" pitchFamily="34" charset="0"/>
                  <a:cs typeface="Arial"/>
                  <a:hlinkClick r:id="rId18"/>
                </a:rPr>
                <a:t>icann</a:t>
              </a:r>
              <a:endParaRPr lang="en-US" sz="1400">
                <a:solidFill>
                  <a:srgbClr val="0A304B"/>
                </a:solidFill>
                <a:latin typeface="+mn-lt"/>
                <a:ea typeface="Segoe UI" panose="020B0502040204020203" pitchFamily="34" charset="0"/>
                <a:cs typeface="Arial"/>
              </a:endParaRPr>
            </a:p>
          </p:txBody>
        </p:sp>
        <p:pic>
          <p:nvPicPr>
            <p:cNvPr id="49" name="Picture 48"/>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50" name="Group 49"/>
          <p:cNvGrpSpPr/>
          <p:nvPr userDrawn="1"/>
        </p:nvGrpSpPr>
        <p:grpSpPr>
          <a:xfrm>
            <a:off x="2543489" y="5224346"/>
            <a:ext cx="3416667" cy="365760"/>
            <a:chOff x="5325979" y="5571713"/>
            <a:chExt cx="3416667" cy="365760"/>
          </a:xfrm>
        </p:grpSpPr>
        <p:sp>
          <p:nvSpPr>
            <p:cNvPr id="51"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20"/>
                </a:rPr>
                <a:t>slideshare</a:t>
              </a:r>
              <a:r>
                <a:rPr lang="en-US" sz="1400">
                  <a:solidFill>
                    <a:srgbClr val="0A304B"/>
                  </a:solidFill>
                  <a:latin typeface="+mn-lt"/>
                  <a:ea typeface="Segoe UI" panose="020B0502040204020203" pitchFamily="34" charset="0"/>
                  <a:cs typeface="Arial"/>
                  <a:hlinkClick r:id="rId20"/>
                </a:rPr>
                <a:t>/</a:t>
              </a:r>
              <a:r>
                <a:rPr lang="en-US" sz="1400" err="1">
                  <a:solidFill>
                    <a:srgbClr val="0A304B"/>
                  </a:solidFill>
                  <a:latin typeface="+mn-lt"/>
                  <a:ea typeface="Segoe UI" panose="020B0502040204020203" pitchFamily="34" charset="0"/>
                  <a:cs typeface="Arial"/>
                  <a:hlinkClick r:id="rId20"/>
                </a:rPr>
                <a:t>icannpresentations</a:t>
              </a:r>
              <a:endParaRPr lang="en-US" sz="1400">
                <a:solidFill>
                  <a:srgbClr val="0A304B"/>
                </a:solidFill>
                <a:latin typeface="+mn-lt"/>
                <a:ea typeface="Segoe UI" panose="020B0502040204020203" pitchFamily="34" charset="0"/>
                <a:cs typeface="Arial"/>
              </a:endParaRPr>
            </a:p>
          </p:txBody>
        </p:sp>
        <p:pic>
          <p:nvPicPr>
            <p:cNvPr id="52" name="Picture 51"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a:solidFill>
                  <a:schemeClr val="bg1"/>
                </a:solidFill>
                <a:latin typeface="+mn-lt"/>
                <a:cs typeface="Arial"/>
              </a:rPr>
              <a:t>icann.org</a:t>
            </a: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47" name="Picture 46"/>
          <p:cNvPicPr>
            <a:picLocks noChangeAspect="1"/>
          </p:cNvPicPr>
          <p:nvPr userDrawn="1"/>
        </p:nvPicPr>
        <p:blipFill>
          <a:blip r:embed="rId3"/>
          <a:stretch>
            <a:fillRect/>
          </a:stretch>
        </p:blipFill>
        <p:spPr>
          <a:xfrm>
            <a:off x="2172578" y="2842544"/>
            <a:ext cx="3149229" cy="3236708"/>
          </a:xfrm>
          <a:prstGeom prst="rect">
            <a:avLst/>
          </a:prstGeom>
        </p:spPr>
      </p:pic>
      <p:sp>
        <p:nvSpPr>
          <p:cNvPr id="21" name="Title 4"/>
          <p:cNvSpPr>
            <a:spLocks noGrp="1"/>
          </p:cNvSpPr>
          <p:nvPr>
            <p:ph type="title" hasCustomPrompt="1"/>
          </p:nvPr>
        </p:nvSpPr>
        <p:spPr>
          <a:xfrm>
            <a:off x="374904" y="42394"/>
            <a:ext cx="8856010" cy="531346"/>
          </a:xfrm>
          <a:prstGeom prst="rect">
            <a:avLst/>
          </a:prstGeom>
        </p:spPr>
        <p:txBody>
          <a:bodyPr lIns="0" rIns="0"/>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spTree>
    <p:extLst>
      <p:ext uri="{BB962C8B-B14F-4D97-AF65-F5344CB8AC3E}">
        <p14:creationId xmlns:p14="http://schemas.microsoft.com/office/powerpoint/2010/main" val="988502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90731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dirty="0"/>
              <a:t>Drag picture to placeholder or click icon to add</a:t>
            </a:r>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dirty="0"/>
              <a:t>Drag picture to placeholder or click icon to add</a:t>
            </a:r>
          </a:p>
        </p:txBody>
      </p:sp>
      <p:sp>
        <p:nvSpPr>
          <p:cNvPr id="9"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1"/>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 id="2147483756" r:id="rId49"/>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urldefense.proofpoint.com/v2/url?u=https-3A__docs.google.com_spreadsheets_d_1FuPEq0y-2DcdSUQ1nvhWKhVnG8PLaC2RYXsCpQu91FDqo_edit-23gid-3D358523414&amp;d=DwMGaQ&amp;c=FmY1u3PJp6wrcrwll3mSVzgfkbPSS6sJms7xcl4I5cM&amp;r=mBQzlSaM6eYCHFBU-v48zs-QSrjHB0aWmHuE4X4drzI&amp;m=9hZtlLcQOELtRr-rWR8_KmkrK6psv6S3UZ2tgOQzfBw&amp;s=ex9SC1DN3VrBGttw9uOUWJnP9-xPcUf5sxc8LfP_nLE&amp;e=" TargetMode="External"/><Relationship Id="rId2" Type="http://schemas.openxmlformats.org/officeDocument/2006/relationships/hyperlink" Target="https://urldefense.proofpoint.com/v2/url?u=https-3A__61.schedule.icann.org_meetings_647704&amp;d=DwMGaQ&amp;c=FmY1u3PJp6wrcrwll3mSVzgfkbPSS6sJms7xcl4I5cM&amp;r=mBQzlSaM6eYCHFBU-v48zs-QSrjHB0aWmHuE4X4drzI&amp;m=9hZtlLcQOELtRr-rWR8_KmkrK6psv6S3UZ2tgOQzfBw&amp;s=L31rLnhbLZ_rIlEidFFNn-3lW-x4VT_SPJ1hUOSAc84&amp;e="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0.(nul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hyperlink" Target="https://www.iso.org/obp/ui/#search/code/"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hyperlink" Target="http://www.unesco.org/new/en/unesco/worldwide/"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hyperlink" Target="https://unstats.un.org/unsd/methodology/m49/"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s://community.icann.org/display/NGSPP/Work+Track+5:+Geographic+Names+at+the+Top-Level"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community.icann.org/display/NGSPP/Terms+of+Reference"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31910" y="4457758"/>
            <a:ext cx="7006363" cy="1354217"/>
          </a:xfrm>
          <a:prstGeom prst="rect">
            <a:avLst/>
          </a:prstGeom>
          <a:noFill/>
        </p:spPr>
        <p:txBody>
          <a:bodyPr wrap="square" rtlCol="0">
            <a:spAutoFit/>
          </a:bodyPr>
          <a:lstStyle/>
          <a:p>
            <a:pPr algn="ctr"/>
            <a:r>
              <a:rPr lang="en-US" sz="2600" dirty="0">
                <a:solidFill>
                  <a:srgbClr val="FFFFFF"/>
                </a:solidFill>
                <a:latin typeface="Arial"/>
                <a:cs typeface="Arial"/>
              </a:rPr>
              <a:t>Work Track 5: Geographic Names as TLDs</a:t>
            </a:r>
          </a:p>
          <a:p>
            <a:pPr algn="ctr"/>
            <a:r>
              <a:rPr lang="en-US" sz="2200" dirty="0">
                <a:solidFill>
                  <a:srgbClr val="FFFFFF"/>
                </a:solidFill>
                <a:latin typeface="Arial"/>
                <a:cs typeface="Arial"/>
              </a:rPr>
              <a:t>4</a:t>
            </a:r>
            <a:r>
              <a:rPr lang="en-US" sz="2200" baseline="30000" dirty="0">
                <a:solidFill>
                  <a:srgbClr val="FFFFFF"/>
                </a:solidFill>
                <a:latin typeface="Arial"/>
                <a:cs typeface="Arial"/>
              </a:rPr>
              <a:t>th</a:t>
            </a:r>
            <a:r>
              <a:rPr lang="en-US" sz="2200" dirty="0">
                <a:solidFill>
                  <a:srgbClr val="FFFFFF"/>
                </a:solidFill>
                <a:latin typeface="Arial"/>
                <a:cs typeface="Arial"/>
              </a:rPr>
              <a:t> At-Large Capacity Building Webinar</a:t>
            </a:r>
          </a:p>
          <a:p>
            <a:pPr algn="ctr"/>
            <a:r>
              <a:rPr lang="en-US" dirty="0">
                <a:solidFill>
                  <a:srgbClr val="FFFFFF"/>
                </a:solidFill>
                <a:latin typeface="Arial"/>
                <a:cs typeface="Arial"/>
              </a:rPr>
              <a:t>Cheryl Langdon-Orr, PDP WG Co-Chair</a:t>
            </a:r>
          </a:p>
          <a:p>
            <a:pPr algn="ctr"/>
            <a:r>
              <a:rPr lang="en-US" sz="1600" dirty="0">
                <a:solidFill>
                  <a:srgbClr val="FFFFFF"/>
                </a:solidFill>
                <a:latin typeface="Arial"/>
                <a:cs typeface="Arial"/>
              </a:rPr>
              <a:t>Javier </a:t>
            </a:r>
            <a:r>
              <a:rPr lang="en-US" sz="1600" dirty="0" err="1">
                <a:solidFill>
                  <a:srgbClr val="FFFFFF"/>
                </a:solidFill>
                <a:latin typeface="Arial"/>
                <a:cs typeface="Arial"/>
              </a:rPr>
              <a:t>Rúa-Jovet</a:t>
            </a:r>
            <a:r>
              <a:rPr lang="en-US" sz="1600" dirty="0">
                <a:solidFill>
                  <a:srgbClr val="FFFFFF"/>
                </a:solidFill>
                <a:latin typeface="Arial"/>
                <a:cs typeface="Arial"/>
              </a:rPr>
              <a:t>, ALAC WT5 Co-Lead</a:t>
            </a:r>
          </a:p>
        </p:txBody>
      </p:sp>
      <p:pic>
        <p:nvPicPr>
          <p:cNvPr id="2" name="Picture 1">
            <a:extLst>
              <a:ext uri="{FF2B5EF4-FFF2-40B4-BE49-F238E27FC236}">
                <a16:creationId xmlns:a16="http://schemas.microsoft.com/office/drawing/2014/main" id="{9418454C-60AB-4F0E-8CE3-15777B085035}"/>
              </a:ext>
            </a:extLst>
          </p:cNvPr>
          <p:cNvPicPr>
            <a:picLocks noChangeAspect="1"/>
          </p:cNvPicPr>
          <p:nvPr/>
        </p:nvPicPr>
        <p:blipFill>
          <a:blip r:embed="rId3"/>
          <a:stretch>
            <a:fillRect/>
          </a:stretch>
        </p:blipFill>
        <p:spPr>
          <a:xfrm>
            <a:off x="4172985" y="6100903"/>
            <a:ext cx="1609483" cy="493819"/>
          </a:xfrm>
          <a:prstGeom prst="rect">
            <a:avLst/>
          </a:prstGeom>
        </p:spPr>
      </p:pic>
    </p:spTree>
    <p:extLst>
      <p:ext uri="{BB962C8B-B14F-4D97-AF65-F5344CB8AC3E}">
        <p14:creationId xmlns:p14="http://schemas.microsoft.com/office/powerpoint/2010/main" val="1367408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lvl="1"/>
            <a:r>
              <a:rPr lang="en-US" sz="2500" b="1" kern="1200" dirty="0">
                <a:solidFill>
                  <a:schemeClr val="accent6">
                    <a:lumMod val="50000"/>
                  </a:schemeClr>
                </a:solidFill>
                <a:latin typeface="+mj-lt"/>
                <a:ea typeface="+mj-ea"/>
                <a:cs typeface="Arial"/>
              </a:rPr>
              <a:t>Background, </a:t>
            </a:r>
            <a:r>
              <a:rPr lang="en-US" sz="2500" b="1" kern="1200" dirty="0" err="1">
                <a:solidFill>
                  <a:schemeClr val="accent6">
                    <a:lumMod val="50000"/>
                  </a:schemeClr>
                </a:solidFill>
                <a:latin typeface="+mj-lt"/>
                <a:ea typeface="+mj-ea"/>
                <a:cs typeface="Arial"/>
              </a:rPr>
              <a:t>ToR</a:t>
            </a:r>
            <a:r>
              <a:rPr lang="en-US" sz="2500" b="1" kern="1200" dirty="0">
                <a:solidFill>
                  <a:schemeClr val="accent6">
                    <a:lumMod val="50000"/>
                  </a:schemeClr>
                </a:solidFill>
                <a:latin typeface="+mj-lt"/>
                <a:ea typeface="+mj-ea"/>
                <a:cs typeface="Arial"/>
              </a:rPr>
              <a:t>, Goals &amp; Scope</a:t>
            </a:r>
          </a:p>
        </p:txBody>
      </p:sp>
      <p:sp>
        <p:nvSpPr>
          <p:cNvPr id="3" name="Content Placeholder 2"/>
          <p:cNvSpPr>
            <a:spLocks noGrp="1"/>
          </p:cNvSpPr>
          <p:nvPr>
            <p:ph sz="quarter" idx="10"/>
          </p:nvPr>
        </p:nvSpPr>
        <p:spPr>
          <a:xfrm>
            <a:off x="609600" y="655984"/>
            <a:ext cx="7907338" cy="5386042"/>
          </a:xfrm>
        </p:spPr>
        <p:txBody>
          <a:bodyPr/>
          <a:lstStyle/>
          <a:p>
            <a:pPr marL="0" indent="0">
              <a:buNone/>
            </a:pPr>
            <a:endParaRPr lang="en-US" b="1" dirty="0"/>
          </a:p>
          <a:p>
            <a:r>
              <a:rPr lang="en-US" b="1" dirty="0"/>
              <a:t>Problem Statement</a:t>
            </a:r>
            <a:endParaRPr lang="en-US" dirty="0"/>
          </a:p>
          <a:p>
            <a:pPr lvl="1"/>
            <a:r>
              <a:rPr lang="en-US" dirty="0"/>
              <a:t>Acknowledges </a:t>
            </a:r>
            <a:r>
              <a:rPr lang="en-US" b="1" dirty="0"/>
              <a:t>strong interest </a:t>
            </a:r>
            <a:r>
              <a:rPr lang="en-US" dirty="0"/>
              <a:t>within the community (e.g., </a:t>
            </a:r>
            <a:r>
              <a:rPr lang="en-US" sz="2000" b="1" dirty="0">
                <a:solidFill>
                  <a:srgbClr val="C00000"/>
                </a:solidFill>
              </a:rPr>
              <a:t>ALAC, ccNSO, GAC, and GNSO</a:t>
            </a:r>
            <a:r>
              <a:rPr lang="en-US" dirty="0"/>
              <a:t>)</a:t>
            </a:r>
          </a:p>
          <a:p>
            <a:pPr lvl="1"/>
            <a:r>
              <a:rPr lang="en-US" dirty="0"/>
              <a:t>Notes need for an open participation model, where participants feel comfortable that the process is </a:t>
            </a:r>
            <a:r>
              <a:rPr lang="en-US" b="1" dirty="0"/>
              <a:t>sufficiently inclusive.</a:t>
            </a:r>
          </a:p>
          <a:p>
            <a:r>
              <a:rPr lang="en-US" b="1" dirty="0"/>
              <a:t>Goals &amp; Decision-Making</a:t>
            </a:r>
          </a:p>
          <a:p>
            <a:pPr lvl="1"/>
            <a:r>
              <a:rPr lang="en-US" dirty="0"/>
              <a:t>Goal is to establish a consensus-driven outcome.</a:t>
            </a:r>
          </a:p>
          <a:p>
            <a:pPr lvl="1"/>
            <a:r>
              <a:rPr lang="en-US" dirty="0"/>
              <a:t>WT5 is dedicated to the singular topic of </a:t>
            </a:r>
            <a:r>
              <a:rPr lang="en-US" dirty="0" err="1"/>
              <a:t>GeoNames</a:t>
            </a:r>
            <a:r>
              <a:rPr lang="en-US" dirty="0"/>
              <a:t> at top level (right of dot).</a:t>
            </a:r>
          </a:p>
          <a:p>
            <a:pPr lvl="1"/>
            <a:r>
              <a:rPr lang="en-US" dirty="0"/>
              <a:t> Consensus calls should always involve the entire Work Track members on the mail list; WT co-leads collectively designate consensus level of particular decisions (Full Consensus/Strong support but significant opposition/No Consensus/Minority View). </a:t>
            </a:r>
          </a:p>
        </p:txBody>
      </p:sp>
    </p:spTree>
    <p:extLst>
      <p:ext uri="{BB962C8B-B14F-4D97-AF65-F5344CB8AC3E}">
        <p14:creationId xmlns:p14="http://schemas.microsoft.com/office/powerpoint/2010/main" val="367495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lvl="1"/>
            <a:r>
              <a:rPr lang="en-US" sz="2500" b="1" kern="1200" dirty="0">
                <a:solidFill>
                  <a:schemeClr val="accent6">
                    <a:lumMod val="50000"/>
                  </a:schemeClr>
                </a:solidFill>
                <a:latin typeface="+mj-lt"/>
                <a:ea typeface="+mj-ea"/>
                <a:cs typeface="Arial"/>
              </a:rPr>
              <a:t>Background, Scope</a:t>
            </a:r>
          </a:p>
        </p:txBody>
      </p:sp>
      <p:sp>
        <p:nvSpPr>
          <p:cNvPr id="3" name="Content Placeholder 2"/>
          <p:cNvSpPr>
            <a:spLocks noGrp="1"/>
          </p:cNvSpPr>
          <p:nvPr>
            <p:ph sz="quarter" idx="10"/>
          </p:nvPr>
        </p:nvSpPr>
        <p:spPr>
          <a:xfrm>
            <a:off x="609600" y="894522"/>
            <a:ext cx="7907338" cy="5147503"/>
          </a:xfrm>
        </p:spPr>
        <p:txBody>
          <a:bodyPr/>
          <a:lstStyle/>
          <a:p>
            <a:r>
              <a:rPr lang="en-US" sz="1800" b="1" u="sng" dirty="0"/>
              <a:t>Scope - Geographic Names at the top-level only</a:t>
            </a:r>
          </a:p>
          <a:p>
            <a:pPr lvl="1"/>
            <a:r>
              <a:rPr lang="en-US" sz="1600" b="1" dirty="0"/>
              <a:t>Country &amp; Territory Names </a:t>
            </a:r>
            <a:r>
              <a:rPr lang="en-US" sz="1600" dirty="0"/>
              <a:t>(alpha-3 on 3166-1, short and long-form on 3166-1, additional categories in section 2.2.1.4.1 of AGB; translations, permutations, transpositions, separable components, exceptionally reserved strings &amp; commonly known names as evidenced by treaty or int. gov org.) –</a:t>
            </a:r>
            <a:r>
              <a:rPr lang="en-US" sz="1600" b="1" dirty="0"/>
              <a:t>currently unavailable as </a:t>
            </a:r>
            <a:r>
              <a:rPr lang="en-US" sz="1600" b="1" dirty="0" err="1"/>
              <a:t>gTLDs</a:t>
            </a:r>
            <a:r>
              <a:rPr lang="en-US" sz="1600" b="1" dirty="0"/>
              <a:t>-</a:t>
            </a:r>
            <a:r>
              <a:rPr lang="en-US" sz="1600" dirty="0"/>
              <a:t>.</a:t>
            </a:r>
          </a:p>
          <a:p>
            <a:pPr lvl="1"/>
            <a:r>
              <a:rPr lang="en-US" sz="1600" b="1" dirty="0"/>
              <a:t>Capital Cities</a:t>
            </a:r>
            <a:r>
              <a:rPr lang="en-US" sz="1600" dirty="0"/>
              <a:t> in 3166-1, city names, sub-national  place names (e.g., county, province, state on 3166-2); -</a:t>
            </a:r>
            <a:r>
              <a:rPr lang="en-US" sz="1600" b="1" dirty="0"/>
              <a:t>Currently requires support/non-objection from relevant governments or public authorities-.</a:t>
            </a:r>
            <a:endParaRPr lang="en-US" sz="1600" dirty="0"/>
          </a:p>
          <a:p>
            <a:pPr lvl="1"/>
            <a:r>
              <a:rPr lang="en-US" sz="1600" b="1" dirty="0"/>
              <a:t>UNESCO</a:t>
            </a:r>
            <a:r>
              <a:rPr lang="en-US" sz="1600" dirty="0"/>
              <a:t> region; appearing on the “Composition of macro geographical (continental) regions, geographical sub-regions, and selected economic and other groupings” list).  </a:t>
            </a:r>
            <a:r>
              <a:rPr lang="en-US" sz="1600" b="1" dirty="0"/>
              <a:t>-Currently require support/non-objection from at least 60% of the respective national governments in region-.</a:t>
            </a:r>
          </a:p>
          <a:p>
            <a:pPr lvl="1"/>
            <a:r>
              <a:rPr lang="en-US" sz="1600" dirty="0"/>
              <a:t>Geographic names not in AGB (such as </a:t>
            </a:r>
            <a:r>
              <a:rPr lang="en-US" sz="1600" b="1" dirty="0"/>
              <a:t>geographic features </a:t>
            </a:r>
            <a:r>
              <a:rPr lang="en-US" sz="1600" dirty="0"/>
              <a:t>(rivers, mountains, valleys, lakes, etc.) &amp; </a:t>
            </a:r>
            <a:r>
              <a:rPr lang="en-US" sz="1600" b="1" dirty="0"/>
              <a:t>culturally significant terms related to geography- no current requirements.</a:t>
            </a:r>
          </a:p>
        </p:txBody>
      </p:sp>
    </p:spTree>
    <p:extLst>
      <p:ext uri="{BB962C8B-B14F-4D97-AF65-F5344CB8AC3E}">
        <p14:creationId xmlns:p14="http://schemas.microsoft.com/office/powerpoint/2010/main" val="15363943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Update from ICANN61 &amp; where are we now? </a:t>
            </a:r>
          </a:p>
        </p:txBody>
      </p:sp>
      <p:sp>
        <p:nvSpPr>
          <p:cNvPr id="5" name="Text Placeholder 4"/>
          <p:cNvSpPr>
            <a:spLocks noGrp="1"/>
          </p:cNvSpPr>
          <p:nvPr>
            <p:ph type="body" sz="quarter" idx="11"/>
          </p:nvPr>
        </p:nvSpPr>
        <p:spPr/>
        <p:txBody>
          <a:bodyPr/>
          <a:lstStyle/>
          <a:p>
            <a:r>
              <a:rPr lang="en-US" dirty="0"/>
              <a:t>Agenda Item 3</a:t>
            </a:r>
          </a:p>
        </p:txBody>
      </p:sp>
    </p:spTree>
    <p:extLst>
      <p:ext uri="{BB962C8B-B14F-4D97-AF65-F5344CB8AC3E}">
        <p14:creationId xmlns:p14="http://schemas.microsoft.com/office/powerpoint/2010/main" val="4674675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2400" dirty="0"/>
              <a:t>Where are we now: </a:t>
            </a:r>
            <a:r>
              <a:rPr lang="en-US" sz="2400" i="1" dirty="0"/>
              <a:t>some</a:t>
            </a:r>
            <a:r>
              <a:rPr lang="en-US" sz="2400" dirty="0"/>
              <a:t> objectives &amp; interests</a:t>
            </a:r>
          </a:p>
        </p:txBody>
      </p:sp>
      <p:sp>
        <p:nvSpPr>
          <p:cNvPr id="3" name="Content Placeholder 2"/>
          <p:cNvSpPr>
            <a:spLocks noGrp="1"/>
          </p:cNvSpPr>
          <p:nvPr>
            <p:ph sz="quarter" idx="10"/>
          </p:nvPr>
        </p:nvSpPr>
        <p:spPr>
          <a:xfrm>
            <a:off x="150471" y="636833"/>
            <a:ext cx="8900931" cy="5497749"/>
          </a:xfrm>
        </p:spPr>
        <p:txBody>
          <a:bodyPr/>
          <a:lstStyle/>
          <a:p>
            <a:pPr marL="0" indent="0" algn="just">
              <a:buNone/>
            </a:pPr>
            <a:r>
              <a:rPr lang="en-US" sz="1600" b="1" dirty="0"/>
              <a:t>Governments</a:t>
            </a:r>
            <a:r>
              <a:rPr lang="en-US" sz="1600" dirty="0"/>
              <a:t> </a:t>
            </a:r>
          </a:p>
          <a:p>
            <a:pPr lvl="0" algn="just"/>
            <a:r>
              <a:rPr lang="en-US" sz="1500" dirty="0"/>
              <a:t>Protect national identity + important subnational places</a:t>
            </a:r>
          </a:p>
          <a:p>
            <a:pPr lvl="0" algn="just"/>
            <a:r>
              <a:rPr lang="en-US" sz="1500" dirty="0"/>
              <a:t>Avoid confusion between “government/national” TLDs and </a:t>
            </a:r>
            <a:r>
              <a:rPr lang="en-US" sz="1500" dirty="0" err="1"/>
              <a:t>gTLDs</a:t>
            </a:r>
            <a:endParaRPr lang="en-US" sz="1500" dirty="0"/>
          </a:p>
          <a:p>
            <a:pPr lvl="0" algn="just"/>
            <a:r>
              <a:rPr lang="en-US" sz="1500" dirty="0"/>
              <a:t>Maintain consent/non-objection authority on strings with such protections </a:t>
            </a:r>
            <a:endParaRPr lang="en-US" sz="1500" b="1" dirty="0"/>
          </a:p>
          <a:p>
            <a:pPr marL="0" indent="0" algn="just">
              <a:buNone/>
            </a:pPr>
            <a:r>
              <a:rPr lang="en-US" sz="1600" b="1" dirty="0"/>
              <a:t>ccNSO </a:t>
            </a:r>
          </a:p>
          <a:p>
            <a:pPr lvl="0" algn="just"/>
            <a:r>
              <a:rPr lang="en-US" sz="1500" dirty="0"/>
              <a:t>Avoid confusion between ccTLDs and </a:t>
            </a:r>
            <a:r>
              <a:rPr lang="en-US" sz="1500" dirty="0" err="1"/>
              <a:t>gTLDs</a:t>
            </a:r>
            <a:r>
              <a:rPr lang="en-US" sz="1500" dirty="0"/>
              <a:t> and maintain market for ccTLDs </a:t>
            </a:r>
          </a:p>
          <a:p>
            <a:pPr marL="0" lvl="0" indent="0" algn="just">
              <a:buNone/>
            </a:pPr>
            <a:r>
              <a:rPr lang="en-US" sz="1600" b="1" dirty="0"/>
              <a:t>New gTLD applicants </a:t>
            </a:r>
          </a:p>
          <a:p>
            <a:pPr lvl="0" algn="just"/>
            <a:r>
              <a:rPr lang="en-US" sz="1500" dirty="0"/>
              <a:t>Expand range of potentially available strings</a:t>
            </a:r>
          </a:p>
          <a:p>
            <a:pPr lvl="0" algn="just"/>
            <a:r>
              <a:rPr lang="en-US" sz="1500" dirty="0"/>
              <a:t>Ensure a clear, fair, predictable + timely decision making process </a:t>
            </a:r>
          </a:p>
          <a:p>
            <a:pPr lvl="1" algn="just"/>
            <a:r>
              <a:rPr lang="en-US" sz="1500" dirty="0"/>
              <a:t>Brand Applicants: Enable, protect and use strings that support brand identity, including those that coincidentally match geographically significant terms</a:t>
            </a:r>
          </a:p>
          <a:p>
            <a:pPr lvl="1" algn="just"/>
            <a:r>
              <a:rPr lang="en-US" sz="1500" dirty="0"/>
              <a:t>Peoples/communities associated with a geographic location or feature: should a people/community associated with a non-AGB </a:t>
            </a:r>
            <a:r>
              <a:rPr lang="en-US" sz="1500" dirty="0" err="1"/>
              <a:t>geoname</a:t>
            </a:r>
            <a:r>
              <a:rPr lang="en-US" sz="1500" dirty="0"/>
              <a:t> have rights of 1st refusal or priority evaluation for that string? Is that issue even within WT5 scope or is it WT3?</a:t>
            </a:r>
          </a:p>
          <a:p>
            <a:pPr lvl="1" algn="just"/>
            <a:r>
              <a:rPr lang="en-US" sz="1500" dirty="0"/>
              <a:t>Other concerns:  freedom of expression?</a:t>
            </a:r>
          </a:p>
          <a:p>
            <a:pPr marL="457200" lvl="1" indent="0" algn="just">
              <a:buNone/>
            </a:pPr>
            <a:endParaRPr lang="en-US" sz="1400" dirty="0"/>
          </a:p>
          <a:p>
            <a:pPr marL="0" lvl="0" indent="0" algn="just">
              <a:buNone/>
            </a:pPr>
            <a:r>
              <a:rPr lang="en-US" sz="1700" dirty="0"/>
              <a:t>	</a:t>
            </a:r>
          </a:p>
        </p:txBody>
      </p:sp>
    </p:spTree>
    <p:extLst>
      <p:ext uri="{BB962C8B-B14F-4D97-AF65-F5344CB8AC3E}">
        <p14:creationId xmlns:p14="http://schemas.microsoft.com/office/powerpoint/2010/main" val="10512176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Update from ICANN61 (where are we now?)</a:t>
            </a:r>
          </a:p>
        </p:txBody>
      </p:sp>
      <p:sp>
        <p:nvSpPr>
          <p:cNvPr id="3" name="Content Placeholder 2"/>
          <p:cNvSpPr>
            <a:spLocks noGrp="1"/>
          </p:cNvSpPr>
          <p:nvPr>
            <p:ph sz="quarter" idx="10"/>
          </p:nvPr>
        </p:nvSpPr>
        <p:spPr>
          <a:xfrm>
            <a:off x="239210" y="717856"/>
            <a:ext cx="8661722" cy="5349883"/>
          </a:xfrm>
        </p:spPr>
        <p:txBody>
          <a:bodyPr/>
          <a:lstStyle/>
          <a:p>
            <a:r>
              <a:rPr lang="en-US" dirty="0"/>
              <a:t>WT5 held a public session at ICANN61</a:t>
            </a:r>
          </a:p>
          <a:p>
            <a:pPr lvl="1"/>
            <a:r>
              <a:rPr lang="en-US" dirty="0"/>
              <a:t>provided a brief background and summary of progress</a:t>
            </a:r>
          </a:p>
          <a:p>
            <a:pPr lvl="1"/>
            <a:r>
              <a:rPr lang="en-US" dirty="0"/>
              <a:t>Presented the timeline the group is working towards to deliver an Initial Report in July </a:t>
            </a:r>
          </a:p>
          <a:p>
            <a:pPr lvl="1"/>
            <a:r>
              <a:rPr lang="en-US" dirty="0"/>
              <a:t>Some discussion of future treatment of geographic terms contained within the 2012 Applicant Guidebook (AGB).</a:t>
            </a:r>
          </a:p>
          <a:p>
            <a:r>
              <a:rPr lang="en-US" dirty="0"/>
              <a:t>Slides, transcript and video stream can be accessed via the ICANN61 Meeting Schedule page - </a:t>
            </a:r>
            <a:r>
              <a:rPr lang="en-US" dirty="0">
                <a:hlinkClick r:id="rId2"/>
              </a:rPr>
              <a:t>https://61.schedule.icann.org/meetings/647704</a:t>
            </a:r>
            <a:r>
              <a:rPr lang="en-US" dirty="0"/>
              <a:t> </a:t>
            </a:r>
          </a:p>
          <a:p>
            <a:r>
              <a:rPr lang="en-US" dirty="0"/>
              <a:t>Feedback from the session, and periodic calls has been incorporated into the working document for the Work Track: - </a:t>
            </a:r>
            <a:r>
              <a:rPr lang="en-US" dirty="0">
                <a:hlinkClick r:id="rId3"/>
              </a:rPr>
              <a:t>https://docs.google.com/spreadsheets/d/1FuPEq0y-cdSUQ1nvhWKhVnG8PLaC2RYXsCpQu91FDqo/edit#gid=358523414</a:t>
            </a:r>
            <a:endParaRPr lang="en-US" dirty="0"/>
          </a:p>
          <a:p>
            <a:r>
              <a:rPr lang="en-US" dirty="0"/>
              <a:t>Some members have raised concerns about the format of the spreadsheet used to track deliberations. </a:t>
            </a:r>
            <a:r>
              <a:rPr lang="en-US" b="1" dirty="0"/>
              <a:t>Currently working on a narrative document to facilitate tracking; </a:t>
            </a:r>
            <a:r>
              <a:rPr lang="en-US" b="1" u="sng" dirty="0"/>
              <a:t>will be shared soon</a:t>
            </a:r>
            <a:r>
              <a:rPr lang="en-US" b="1" dirty="0"/>
              <a:t>.</a:t>
            </a:r>
          </a:p>
          <a:p>
            <a:r>
              <a:rPr lang="en-US" dirty="0"/>
              <a:t> </a:t>
            </a:r>
          </a:p>
        </p:txBody>
      </p:sp>
    </p:spTree>
    <p:extLst>
      <p:ext uri="{BB962C8B-B14F-4D97-AF65-F5344CB8AC3E}">
        <p14:creationId xmlns:p14="http://schemas.microsoft.com/office/powerpoint/2010/main" val="24674972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hevron 48"/>
          <p:cNvSpPr/>
          <p:nvPr/>
        </p:nvSpPr>
        <p:spPr>
          <a:xfrm>
            <a:off x="1666856" y="2697467"/>
            <a:ext cx="5988311" cy="121596"/>
          </a:xfrm>
          <a:prstGeom prst="chevron">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cs typeface="Arial"/>
            </a:endParaRPr>
          </a:p>
        </p:txBody>
      </p:sp>
      <p:sp>
        <p:nvSpPr>
          <p:cNvPr id="7" name="Oval 6"/>
          <p:cNvSpPr/>
          <p:nvPr/>
        </p:nvSpPr>
        <p:spPr>
          <a:xfrm>
            <a:off x="1985624" y="2652805"/>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5" name="Oval 14"/>
          <p:cNvSpPr/>
          <p:nvPr/>
        </p:nvSpPr>
        <p:spPr>
          <a:xfrm>
            <a:off x="3639135" y="2652805"/>
            <a:ext cx="166258" cy="166258"/>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6" name="Oval 15"/>
          <p:cNvSpPr/>
          <p:nvPr/>
        </p:nvSpPr>
        <p:spPr>
          <a:xfrm>
            <a:off x="5298174" y="2652805"/>
            <a:ext cx="166258" cy="166258"/>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33" name="Oval 32"/>
          <p:cNvSpPr/>
          <p:nvPr/>
        </p:nvSpPr>
        <p:spPr>
          <a:xfrm>
            <a:off x="6920891" y="2652805"/>
            <a:ext cx="166258" cy="166258"/>
          </a:xfrm>
          <a:prstGeom prst="ellipse">
            <a:avLst/>
          </a:prstGeom>
          <a:solidFill>
            <a:srgbClr val="0D43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grpSp>
        <p:nvGrpSpPr>
          <p:cNvPr id="14" name="Group 13"/>
          <p:cNvGrpSpPr/>
          <p:nvPr/>
        </p:nvGrpSpPr>
        <p:grpSpPr>
          <a:xfrm>
            <a:off x="1438978" y="1009219"/>
            <a:ext cx="1259550" cy="1259550"/>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12" name="TextBox 11"/>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March</a:t>
              </a:r>
            </a:p>
            <a:p>
              <a:pPr algn="ctr"/>
              <a:r>
                <a:rPr lang="en-US" dirty="0">
                  <a:solidFill>
                    <a:schemeClr val="bg1"/>
                  </a:solidFill>
                  <a:cs typeface="Arial"/>
                </a:rPr>
                <a:t>2018</a:t>
              </a:r>
            </a:p>
          </p:txBody>
        </p:sp>
      </p:grpSp>
      <p:grpSp>
        <p:nvGrpSpPr>
          <p:cNvPr id="25" name="Group 24"/>
          <p:cNvGrpSpPr/>
          <p:nvPr/>
        </p:nvGrpSpPr>
        <p:grpSpPr>
          <a:xfrm>
            <a:off x="3075895" y="1009219"/>
            <a:ext cx="1259550" cy="1259550"/>
            <a:chOff x="569487" y="2043501"/>
            <a:chExt cx="1346792"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28" name="TextBox 27"/>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May</a:t>
              </a:r>
            </a:p>
            <a:p>
              <a:pPr algn="ctr"/>
              <a:r>
                <a:rPr lang="en-US" dirty="0">
                  <a:solidFill>
                    <a:schemeClr val="bg1"/>
                  </a:solidFill>
                  <a:cs typeface="Arial"/>
                </a:rPr>
                <a:t>2018</a:t>
              </a:r>
            </a:p>
          </p:txBody>
        </p:sp>
      </p:grpSp>
      <p:grpSp>
        <p:nvGrpSpPr>
          <p:cNvPr id="29" name="Group 28"/>
          <p:cNvGrpSpPr/>
          <p:nvPr/>
        </p:nvGrpSpPr>
        <p:grpSpPr>
          <a:xfrm>
            <a:off x="4754617" y="1009219"/>
            <a:ext cx="1259550" cy="1259550"/>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34" name="TextBox 33"/>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June</a:t>
              </a:r>
            </a:p>
            <a:p>
              <a:pPr algn="ctr"/>
              <a:r>
                <a:rPr lang="en-US" dirty="0">
                  <a:solidFill>
                    <a:schemeClr val="bg1"/>
                  </a:solidFill>
                  <a:cs typeface="Arial"/>
                </a:rPr>
                <a:t>2018</a:t>
              </a:r>
            </a:p>
          </p:txBody>
        </p:sp>
      </p:grpSp>
      <p:grpSp>
        <p:nvGrpSpPr>
          <p:cNvPr id="43" name="Group 42"/>
          <p:cNvGrpSpPr/>
          <p:nvPr/>
        </p:nvGrpSpPr>
        <p:grpSpPr>
          <a:xfrm>
            <a:off x="6373182" y="1009219"/>
            <a:ext cx="1259550" cy="1259550"/>
            <a:chOff x="569487" y="2043501"/>
            <a:chExt cx="1346792" cy="1346792"/>
          </a:xfrm>
        </p:grpSpPr>
        <p:sp>
          <p:nvSpPr>
            <p:cNvPr id="44" name="Teardrop 43"/>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45" name="TextBox 44"/>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July</a:t>
              </a:r>
            </a:p>
            <a:p>
              <a:pPr algn="ctr"/>
              <a:r>
                <a:rPr lang="en-US" dirty="0">
                  <a:solidFill>
                    <a:schemeClr val="bg1"/>
                  </a:solidFill>
                  <a:cs typeface="Arial"/>
                </a:rPr>
                <a:t>2018</a:t>
              </a:r>
            </a:p>
          </p:txBody>
        </p:sp>
      </p:grpSp>
      <p:sp>
        <p:nvSpPr>
          <p:cNvPr id="19" name="TextBox 18"/>
          <p:cNvSpPr txBox="1"/>
          <p:nvPr/>
        </p:nvSpPr>
        <p:spPr>
          <a:xfrm>
            <a:off x="7593575" y="2300283"/>
            <a:ext cx="1286845" cy="830997"/>
          </a:xfrm>
          <a:prstGeom prst="rect">
            <a:avLst/>
          </a:prstGeom>
          <a:noFill/>
        </p:spPr>
        <p:txBody>
          <a:bodyPr wrap="square" rtlCol="0">
            <a:spAutoFit/>
          </a:bodyPr>
          <a:lstStyle/>
          <a:p>
            <a:pPr algn="ctr"/>
            <a:r>
              <a:rPr lang="en-US" sz="2300" dirty="0">
                <a:solidFill>
                  <a:srgbClr val="154A78"/>
                </a:solidFill>
                <a:cs typeface="Arial"/>
              </a:rPr>
              <a:t>Next</a:t>
            </a:r>
          </a:p>
          <a:p>
            <a:pPr algn="ctr"/>
            <a:r>
              <a:rPr lang="en-US" sz="2300" dirty="0">
                <a:solidFill>
                  <a:srgbClr val="154A78"/>
                </a:solidFill>
                <a:cs typeface="Arial"/>
              </a:rPr>
              <a:t>Steps</a:t>
            </a:r>
          </a:p>
        </p:txBody>
      </p:sp>
      <p:sp>
        <p:nvSpPr>
          <p:cNvPr id="38" name="TextBox 37"/>
          <p:cNvSpPr txBox="1"/>
          <p:nvPr/>
        </p:nvSpPr>
        <p:spPr>
          <a:xfrm>
            <a:off x="1473317" y="2982540"/>
            <a:ext cx="1190873" cy="1384995"/>
          </a:xfrm>
          <a:prstGeom prst="rect">
            <a:avLst/>
          </a:prstGeom>
          <a:noFill/>
        </p:spPr>
        <p:txBody>
          <a:bodyPr wrap="square" rtlCol="0">
            <a:spAutoFit/>
          </a:bodyPr>
          <a:lstStyle/>
          <a:p>
            <a:pPr algn="ctr"/>
            <a:r>
              <a:rPr lang="en-US" sz="1200" dirty="0">
                <a:cs typeface="Arial"/>
              </a:rPr>
              <a:t>Begin Discussing Future Treatment of Terms in 2012 Applicant Guidebook</a:t>
            </a:r>
          </a:p>
        </p:txBody>
      </p:sp>
      <p:sp>
        <p:nvSpPr>
          <p:cNvPr id="40" name="TextBox 39"/>
          <p:cNvSpPr txBox="1"/>
          <p:nvPr/>
        </p:nvSpPr>
        <p:spPr>
          <a:xfrm>
            <a:off x="3131333" y="2982540"/>
            <a:ext cx="1190873" cy="1384995"/>
          </a:xfrm>
          <a:prstGeom prst="rect">
            <a:avLst/>
          </a:prstGeom>
          <a:noFill/>
        </p:spPr>
        <p:txBody>
          <a:bodyPr wrap="square" rtlCol="0">
            <a:spAutoFit/>
          </a:bodyPr>
          <a:lstStyle/>
          <a:p>
            <a:pPr algn="ctr"/>
            <a:r>
              <a:rPr lang="en-US" sz="1200" dirty="0">
                <a:cs typeface="Arial"/>
              </a:rPr>
              <a:t>Discuss Future Treatment of Terms Not Included in 2012 Applicant Guidebook </a:t>
            </a:r>
          </a:p>
        </p:txBody>
      </p:sp>
      <p:sp>
        <p:nvSpPr>
          <p:cNvPr id="41" name="TextBox 40"/>
          <p:cNvSpPr txBox="1"/>
          <p:nvPr/>
        </p:nvSpPr>
        <p:spPr>
          <a:xfrm>
            <a:off x="4825227" y="2982540"/>
            <a:ext cx="1190873" cy="461665"/>
          </a:xfrm>
          <a:prstGeom prst="rect">
            <a:avLst/>
          </a:prstGeom>
          <a:noFill/>
        </p:spPr>
        <p:txBody>
          <a:bodyPr wrap="square" rtlCol="0">
            <a:spAutoFit/>
          </a:bodyPr>
          <a:lstStyle/>
          <a:p>
            <a:pPr algn="ctr"/>
            <a:r>
              <a:rPr lang="en-US" sz="1200" dirty="0">
                <a:cs typeface="Arial"/>
              </a:rPr>
              <a:t>Draft Initial Report</a:t>
            </a:r>
          </a:p>
        </p:txBody>
      </p:sp>
      <p:sp>
        <p:nvSpPr>
          <p:cNvPr id="42" name="TextBox 41"/>
          <p:cNvSpPr txBox="1"/>
          <p:nvPr/>
        </p:nvSpPr>
        <p:spPr>
          <a:xfrm>
            <a:off x="6421489" y="2982540"/>
            <a:ext cx="1190873" cy="461665"/>
          </a:xfrm>
          <a:prstGeom prst="rect">
            <a:avLst/>
          </a:prstGeom>
          <a:noFill/>
        </p:spPr>
        <p:txBody>
          <a:bodyPr wrap="square" rtlCol="0">
            <a:spAutoFit/>
          </a:bodyPr>
          <a:lstStyle/>
          <a:p>
            <a:pPr algn="ctr"/>
            <a:r>
              <a:rPr lang="en-US" sz="1200" dirty="0">
                <a:cs typeface="Arial"/>
              </a:rPr>
              <a:t>Publish Initial Report</a:t>
            </a:r>
          </a:p>
        </p:txBody>
      </p:sp>
      <p:sp>
        <p:nvSpPr>
          <p:cNvPr id="2" name="Title 1"/>
          <p:cNvSpPr>
            <a:spLocks noGrp="1"/>
          </p:cNvSpPr>
          <p:nvPr>
            <p:ph type="title"/>
          </p:nvPr>
        </p:nvSpPr>
        <p:spPr>
          <a:prstGeom prst="rect">
            <a:avLst/>
          </a:prstGeom>
        </p:spPr>
        <p:txBody>
          <a:bodyPr/>
          <a:lstStyle/>
          <a:p>
            <a:r>
              <a:rPr lang="en-US" dirty="0">
                <a:latin typeface="+mn-lt"/>
                <a:cs typeface="Arial"/>
              </a:rPr>
              <a:t>Work Track 5 Work Plan</a:t>
            </a:r>
          </a:p>
        </p:txBody>
      </p:sp>
    </p:spTree>
    <p:extLst>
      <p:ext uri="{BB962C8B-B14F-4D97-AF65-F5344CB8AC3E}">
        <p14:creationId xmlns:p14="http://schemas.microsoft.com/office/powerpoint/2010/main" val="18560172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Where are we now?</a:t>
            </a:r>
          </a:p>
        </p:txBody>
      </p:sp>
      <p:sp>
        <p:nvSpPr>
          <p:cNvPr id="3" name="Content Placeholder 2"/>
          <p:cNvSpPr>
            <a:spLocks noGrp="1"/>
          </p:cNvSpPr>
          <p:nvPr>
            <p:ph sz="quarter" idx="10"/>
          </p:nvPr>
        </p:nvSpPr>
        <p:spPr>
          <a:xfrm>
            <a:off x="239210" y="903052"/>
            <a:ext cx="8661722" cy="4571813"/>
          </a:xfrm>
        </p:spPr>
        <p:txBody>
          <a:bodyPr/>
          <a:lstStyle/>
          <a:p>
            <a:r>
              <a:rPr lang="en-US" sz="2000" dirty="0"/>
              <a:t>Drawing on the conversation during  ICANN61 and periodic calls, the Work Track co-leaders have submitted the following proposals for WT consideration:</a:t>
            </a:r>
            <a:endParaRPr lang="en-US" dirty="0"/>
          </a:p>
          <a:p>
            <a:pPr lvl="1" algn="just"/>
            <a:r>
              <a:rPr lang="en-US" b="1" dirty="0"/>
              <a:t>2-character country codes (ISO 3166): </a:t>
            </a:r>
            <a:r>
              <a:rPr lang="en-US" dirty="0"/>
              <a:t>Maintain the status quo, reserving all 2 letter-letter ASCII combinations for existing and future country codes.</a:t>
            </a:r>
          </a:p>
          <a:p>
            <a:pPr lvl="1" algn="just"/>
            <a:r>
              <a:rPr lang="en-US" b="1" dirty="0"/>
              <a:t>3-character country codes (ISO 3166): </a:t>
            </a:r>
            <a:r>
              <a:rPr lang="en-US" dirty="0"/>
              <a:t>Maintain the status quo (i.e. not available) and defer broader questions about which entity/entities can apply for these strings and how they may be treated (for instance, as a gTLD, a ccTLD or something else).</a:t>
            </a:r>
          </a:p>
          <a:p>
            <a:pPr lvl="1" algn="just"/>
            <a:r>
              <a:rPr lang="en-US" b="1" dirty="0"/>
              <a:t>Long and short form of country and territory names (ISO 3166): </a:t>
            </a:r>
            <a:r>
              <a:rPr lang="en-US" dirty="0"/>
              <a:t>Maintain the status quo (i.e. not available) and defer broader questions about which entity/entities can apply for these strings and how they may be treated (for instance, as a gTLD, a ccTLD or something else).</a:t>
            </a:r>
          </a:p>
          <a:p>
            <a:endParaRPr lang="en-US" dirty="0"/>
          </a:p>
        </p:txBody>
      </p:sp>
    </p:spTree>
    <p:extLst>
      <p:ext uri="{BB962C8B-B14F-4D97-AF65-F5344CB8AC3E}">
        <p14:creationId xmlns:p14="http://schemas.microsoft.com/office/powerpoint/2010/main" val="25136338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127202"/>
            <a:ext cx="8012951" cy="450663"/>
          </a:xfrm>
        </p:spPr>
        <p:txBody>
          <a:bodyPr/>
          <a:lstStyle/>
          <a:p>
            <a:pPr algn="ctr"/>
            <a:r>
              <a:rPr lang="en-US" dirty="0"/>
              <a:t>Focus on 2012 Process</a:t>
            </a:r>
          </a:p>
        </p:txBody>
      </p:sp>
      <p:sp>
        <p:nvSpPr>
          <p:cNvPr id="3" name="Content Placeholder 2"/>
          <p:cNvSpPr>
            <a:spLocks noGrp="1"/>
          </p:cNvSpPr>
          <p:nvPr>
            <p:ph sz="quarter" idx="10"/>
          </p:nvPr>
        </p:nvSpPr>
        <p:spPr>
          <a:xfrm>
            <a:off x="138896" y="665771"/>
            <a:ext cx="8897730" cy="5173657"/>
          </a:xfrm>
        </p:spPr>
        <p:txBody>
          <a:bodyPr/>
          <a:lstStyle/>
          <a:p>
            <a:pPr marL="0" indent="0">
              <a:buNone/>
            </a:pPr>
            <a:endParaRPr lang="en-US" sz="1700" dirty="0"/>
          </a:p>
          <a:p>
            <a:r>
              <a:rPr lang="en-US" dirty="0"/>
              <a:t>	Recent discussions have focused on issues related to the geographic names 	requirements and geographic names review in Initial Evaluation.</a:t>
            </a:r>
          </a:p>
          <a:p>
            <a:r>
              <a:rPr lang="en-US" dirty="0"/>
              <a:t>There are a number of additional elements related to string contention and 	post-delegation that may be relevant to review and discuss.</a:t>
            </a:r>
          </a:p>
          <a:p>
            <a:r>
              <a:rPr lang="en-US" dirty="0"/>
              <a:t>Process flow diagrams help to illustrate how these elements worked together 	in the 2012 round.</a:t>
            </a:r>
          </a:p>
          <a:p>
            <a:r>
              <a:rPr lang="en-US" dirty="0"/>
              <a:t>They may also help the Work Track identify and discuss areas where there 	were issues in the 2012 round as well as opportunities for improvement in 	subsequent procedures.</a:t>
            </a:r>
          </a:p>
        </p:txBody>
      </p:sp>
    </p:spTree>
    <p:extLst>
      <p:ext uri="{BB962C8B-B14F-4D97-AF65-F5344CB8AC3E}">
        <p14:creationId xmlns:p14="http://schemas.microsoft.com/office/powerpoint/2010/main" val="27637417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127202"/>
            <a:ext cx="8012951" cy="450663"/>
          </a:xfrm>
        </p:spPr>
        <p:txBody>
          <a:bodyPr/>
          <a:lstStyle/>
          <a:p>
            <a:pPr algn="ctr"/>
            <a:r>
              <a:rPr lang="en-US" dirty="0"/>
              <a:t>Focus on 2012 Process</a:t>
            </a:r>
          </a:p>
        </p:txBody>
      </p:sp>
      <p:sp>
        <p:nvSpPr>
          <p:cNvPr id="3" name="Content Placeholder 2"/>
          <p:cNvSpPr>
            <a:spLocks noGrp="1"/>
          </p:cNvSpPr>
          <p:nvPr>
            <p:ph sz="quarter" idx="10"/>
          </p:nvPr>
        </p:nvSpPr>
        <p:spPr>
          <a:xfrm>
            <a:off x="138896" y="665771"/>
            <a:ext cx="8897730" cy="5173657"/>
          </a:xfrm>
        </p:spPr>
        <p:txBody>
          <a:bodyPr/>
          <a:lstStyle/>
          <a:p>
            <a:pPr marL="0" indent="0">
              <a:buNone/>
            </a:pPr>
            <a:endParaRPr lang="en-US" sz="1700" dirty="0"/>
          </a:p>
          <a:p>
            <a:pPr marL="0" indent="0">
              <a:buNone/>
            </a:pPr>
            <a:r>
              <a:rPr lang="en-US" dirty="0"/>
              <a:t>	</a:t>
            </a:r>
          </a:p>
        </p:txBody>
      </p:sp>
      <p:pic>
        <p:nvPicPr>
          <p:cNvPr id="4" name="Picture 3">
            <a:extLst>
              <a:ext uri="{FF2B5EF4-FFF2-40B4-BE49-F238E27FC236}">
                <a16:creationId xmlns:a16="http://schemas.microsoft.com/office/drawing/2014/main" id="{136A46E1-964A-4EAF-9B53-E7A9EB95D613}"/>
              </a:ext>
            </a:extLst>
          </p:cNvPr>
          <p:cNvPicPr>
            <a:picLocks noChangeAspect="1"/>
          </p:cNvPicPr>
          <p:nvPr/>
        </p:nvPicPr>
        <p:blipFill>
          <a:blip r:embed="rId3"/>
          <a:stretch>
            <a:fillRect/>
          </a:stretch>
        </p:blipFill>
        <p:spPr>
          <a:xfrm>
            <a:off x="107374" y="677486"/>
            <a:ext cx="8929252" cy="5577979"/>
          </a:xfrm>
          <a:prstGeom prst="rect">
            <a:avLst/>
          </a:prstGeom>
        </p:spPr>
      </p:pic>
    </p:spTree>
    <p:extLst>
      <p:ext uri="{BB962C8B-B14F-4D97-AF65-F5344CB8AC3E}">
        <p14:creationId xmlns:p14="http://schemas.microsoft.com/office/powerpoint/2010/main" val="20001579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127202"/>
            <a:ext cx="8012951" cy="450663"/>
          </a:xfrm>
        </p:spPr>
        <p:txBody>
          <a:bodyPr/>
          <a:lstStyle/>
          <a:p>
            <a:pPr algn="ctr"/>
            <a:r>
              <a:rPr lang="en-US" dirty="0"/>
              <a:t>Focus on 2012 Process</a:t>
            </a:r>
          </a:p>
        </p:txBody>
      </p:sp>
      <p:sp>
        <p:nvSpPr>
          <p:cNvPr id="3" name="Content Placeholder 2"/>
          <p:cNvSpPr>
            <a:spLocks noGrp="1"/>
          </p:cNvSpPr>
          <p:nvPr>
            <p:ph sz="quarter" idx="10"/>
          </p:nvPr>
        </p:nvSpPr>
        <p:spPr>
          <a:xfrm>
            <a:off x="138896" y="665771"/>
            <a:ext cx="8897730" cy="5173657"/>
          </a:xfrm>
        </p:spPr>
        <p:txBody>
          <a:bodyPr/>
          <a:lstStyle/>
          <a:p>
            <a:pPr marL="0" indent="0">
              <a:buNone/>
            </a:pPr>
            <a:endParaRPr lang="en-US" sz="1700" dirty="0"/>
          </a:p>
          <a:p>
            <a:pPr marL="0" indent="0">
              <a:buNone/>
            </a:pPr>
            <a:r>
              <a:rPr lang="en-US" dirty="0"/>
              <a:t>	</a:t>
            </a:r>
          </a:p>
        </p:txBody>
      </p:sp>
      <p:pic>
        <p:nvPicPr>
          <p:cNvPr id="2" name="Picture 1">
            <a:extLst>
              <a:ext uri="{FF2B5EF4-FFF2-40B4-BE49-F238E27FC236}">
                <a16:creationId xmlns:a16="http://schemas.microsoft.com/office/drawing/2014/main" id="{7F51F62F-7B6E-4D9F-90B3-C3FAB37AFD84}"/>
              </a:ext>
            </a:extLst>
          </p:cNvPr>
          <p:cNvPicPr>
            <a:picLocks noChangeAspect="1"/>
          </p:cNvPicPr>
          <p:nvPr/>
        </p:nvPicPr>
        <p:blipFill>
          <a:blip r:embed="rId3"/>
          <a:stretch>
            <a:fillRect/>
          </a:stretch>
        </p:blipFill>
        <p:spPr>
          <a:xfrm>
            <a:off x="199837" y="694707"/>
            <a:ext cx="8836790" cy="5584980"/>
          </a:xfrm>
          <a:prstGeom prst="rect">
            <a:avLst/>
          </a:prstGeom>
        </p:spPr>
      </p:pic>
    </p:spTree>
    <p:extLst>
      <p:ext uri="{BB962C8B-B14F-4D97-AF65-F5344CB8AC3E}">
        <p14:creationId xmlns:p14="http://schemas.microsoft.com/office/powerpoint/2010/main" val="2399743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latin typeface="Arial"/>
              <a:cs typeface="Arial"/>
            </a:endParaRPr>
          </a:p>
        </p:txBody>
      </p:sp>
      <p:sp>
        <p:nvSpPr>
          <p:cNvPr id="16" name="Rectangle 15"/>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latin typeface="Arial"/>
              <a:cs typeface="Arial"/>
            </a:endParaRPr>
          </a:p>
        </p:txBody>
      </p:sp>
      <p:sp>
        <p:nvSpPr>
          <p:cNvPr id="21" name="Rectangle 20"/>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22" name="Rectangle 21"/>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7" name="Rectangle 3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latin typeface="Arial"/>
              <a:cs typeface="Arial"/>
            </a:endParaRPr>
          </a:p>
        </p:txBody>
      </p:sp>
      <p:sp>
        <p:nvSpPr>
          <p:cNvPr id="38" name="Rectangle 3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Arial"/>
              <a:cs typeface="Arial"/>
            </a:endParaRPr>
          </a:p>
        </p:txBody>
      </p:sp>
      <p:sp>
        <p:nvSpPr>
          <p:cNvPr id="40" name="Rectangle 3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1" name="Rectangle 4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6" name="Oval 45"/>
          <p:cNvSpPr/>
          <p:nvPr/>
        </p:nvSpPr>
        <p:spPr>
          <a:xfrm>
            <a:off x="4367741"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latin typeface="Arial"/>
              <a:cs typeface="Arial"/>
            </a:endParaRPr>
          </a:p>
        </p:txBody>
      </p:sp>
      <p:sp>
        <p:nvSpPr>
          <p:cNvPr id="47" name="Oval 46"/>
          <p:cNvSpPr/>
          <p:nvPr/>
        </p:nvSpPr>
        <p:spPr>
          <a:xfrm>
            <a:off x="7074908"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8" name="Oval 47"/>
          <p:cNvSpPr/>
          <p:nvPr/>
        </p:nvSpPr>
        <p:spPr>
          <a:xfrm>
            <a:off x="4367741"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50" name="Oval 49"/>
          <p:cNvSpPr/>
          <p:nvPr/>
        </p:nvSpPr>
        <p:spPr>
          <a:xfrm>
            <a:off x="1675282"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14" name="Rectangle 13"/>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cs typeface="Arial"/>
            </a:endParaRPr>
          </a:p>
        </p:txBody>
      </p:sp>
      <p:sp>
        <p:nvSpPr>
          <p:cNvPr id="20" name="Rectangle 19"/>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 name="Oval 2"/>
          <p:cNvSpPr/>
          <p:nvPr/>
        </p:nvSpPr>
        <p:spPr>
          <a:xfrm>
            <a:off x="166692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26" name="TextBox 25"/>
          <p:cNvSpPr txBox="1"/>
          <p:nvPr/>
        </p:nvSpPr>
        <p:spPr>
          <a:xfrm>
            <a:off x="886759" y="1982152"/>
            <a:ext cx="2080048" cy="338554"/>
          </a:xfrm>
          <a:prstGeom prst="rect">
            <a:avLst/>
          </a:prstGeom>
          <a:noFill/>
        </p:spPr>
        <p:txBody>
          <a:bodyPr wrap="square" rtlCol="0">
            <a:spAutoFit/>
          </a:bodyPr>
          <a:lstStyle/>
          <a:p>
            <a:pPr algn="ctr"/>
            <a:r>
              <a:rPr lang="en-US" sz="1600" dirty="0">
                <a:solidFill>
                  <a:srgbClr val="FFFFFF"/>
                </a:solidFill>
                <a:latin typeface="Arial"/>
                <a:cs typeface="Arial"/>
              </a:rPr>
              <a:t>Welcome</a:t>
            </a:r>
          </a:p>
        </p:txBody>
      </p:sp>
      <p:sp>
        <p:nvSpPr>
          <p:cNvPr id="28" name="TextBox 27"/>
          <p:cNvSpPr txBox="1"/>
          <p:nvPr/>
        </p:nvSpPr>
        <p:spPr>
          <a:xfrm>
            <a:off x="3579874" y="1982152"/>
            <a:ext cx="2080048" cy="584775"/>
          </a:xfrm>
          <a:prstGeom prst="rect">
            <a:avLst/>
          </a:prstGeom>
          <a:noFill/>
        </p:spPr>
        <p:txBody>
          <a:bodyPr wrap="square" rtlCol="0">
            <a:spAutoFit/>
          </a:bodyPr>
          <a:lstStyle/>
          <a:p>
            <a:pPr algn="ctr"/>
            <a:r>
              <a:rPr lang="en-US" sz="1600" dirty="0">
                <a:solidFill>
                  <a:srgbClr val="FFFFFF"/>
                </a:solidFill>
                <a:latin typeface="Arial"/>
                <a:cs typeface="Arial"/>
              </a:rPr>
              <a:t>Background to Work Track 5</a:t>
            </a:r>
          </a:p>
        </p:txBody>
      </p:sp>
      <p:sp>
        <p:nvSpPr>
          <p:cNvPr id="29" name="TextBox 28"/>
          <p:cNvSpPr txBox="1"/>
          <p:nvPr/>
        </p:nvSpPr>
        <p:spPr>
          <a:xfrm>
            <a:off x="6283988" y="1982152"/>
            <a:ext cx="2080048" cy="830997"/>
          </a:xfrm>
          <a:prstGeom prst="rect">
            <a:avLst/>
          </a:prstGeom>
          <a:noFill/>
        </p:spPr>
        <p:txBody>
          <a:bodyPr wrap="square" rtlCol="0">
            <a:spAutoFit/>
          </a:bodyPr>
          <a:lstStyle/>
          <a:p>
            <a:pPr algn="ctr"/>
            <a:r>
              <a:rPr lang="en-US" sz="1600" dirty="0">
                <a:solidFill>
                  <a:srgbClr val="FFFFFF"/>
                </a:solidFill>
                <a:cs typeface="Arial"/>
              </a:rPr>
              <a:t>Update from ICANN61 and where are we now? </a:t>
            </a:r>
          </a:p>
        </p:txBody>
      </p:sp>
      <p:sp>
        <p:nvSpPr>
          <p:cNvPr id="43" name="TextBox 42"/>
          <p:cNvSpPr txBox="1"/>
          <p:nvPr/>
        </p:nvSpPr>
        <p:spPr>
          <a:xfrm>
            <a:off x="886759" y="4364806"/>
            <a:ext cx="2080048" cy="584775"/>
          </a:xfrm>
          <a:prstGeom prst="rect">
            <a:avLst/>
          </a:prstGeom>
          <a:noFill/>
        </p:spPr>
        <p:txBody>
          <a:bodyPr wrap="square" rtlCol="0">
            <a:spAutoFit/>
          </a:bodyPr>
          <a:lstStyle/>
          <a:p>
            <a:pPr algn="ctr"/>
            <a:r>
              <a:rPr lang="en-US" sz="1600" dirty="0">
                <a:solidFill>
                  <a:srgbClr val="FFFFFF"/>
                </a:solidFill>
                <a:latin typeface="Arial"/>
                <a:cs typeface="Arial"/>
              </a:rPr>
              <a:t>Some Current Discussions</a:t>
            </a:r>
          </a:p>
        </p:txBody>
      </p:sp>
      <p:sp>
        <p:nvSpPr>
          <p:cNvPr id="44" name="TextBox 43"/>
          <p:cNvSpPr txBox="1"/>
          <p:nvPr/>
        </p:nvSpPr>
        <p:spPr>
          <a:xfrm>
            <a:off x="3579874" y="4364806"/>
            <a:ext cx="2080048" cy="338554"/>
          </a:xfrm>
          <a:prstGeom prst="rect">
            <a:avLst/>
          </a:prstGeom>
          <a:noFill/>
        </p:spPr>
        <p:txBody>
          <a:bodyPr wrap="square" rtlCol="0">
            <a:spAutoFit/>
          </a:bodyPr>
          <a:lstStyle/>
          <a:p>
            <a:pPr algn="ctr"/>
            <a:r>
              <a:rPr lang="en-US" sz="1600" dirty="0">
                <a:solidFill>
                  <a:srgbClr val="FFFFFF"/>
                </a:solidFill>
                <a:latin typeface="Arial"/>
                <a:cs typeface="Arial"/>
              </a:rPr>
              <a:t>AOB</a:t>
            </a:r>
          </a:p>
        </p:txBody>
      </p:sp>
      <p:sp>
        <p:nvSpPr>
          <p:cNvPr id="45" name="TextBox 44"/>
          <p:cNvSpPr txBox="1"/>
          <p:nvPr/>
        </p:nvSpPr>
        <p:spPr>
          <a:xfrm>
            <a:off x="6283988" y="4364806"/>
            <a:ext cx="2080048" cy="338554"/>
          </a:xfrm>
          <a:prstGeom prst="rect">
            <a:avLst/>
          </a:prstGeom>
          <a:noFill/>
        </p:spPr>
        <p:txBody>
          <a:bodyPr wrap="square" rtlCol="0">
            <a:spAutoFit/>
          </a:bodyPr>
          <a:lstStyle/>
          <a:p>
            <a:pPr algn="ctr"/>
            <a:r>
              <a:rPr lang="en-US" sz="1600" dirty="0">
                <a:solidFill>
                  <a:srgbClr val="FFFFFF"/>
                </a:solidFill>
                <a:latin typeface="Arial"/>
                <a:cs typeface="Arial"/>
              </a:rPr>
              <a:t>AOB</a:t>
            </a:r>
          </a:p>
        </p:txBody>
      </p:sp>
      <p:sp>
        <p:nvSpPr>
          <p:cNvPr id="24" name="TextBox 23"/>
          <p:cNvSpPr txBox="1"/>
          <p:nvPr/>
        </p:nvSpPr>
        <p:spPr>
          <a:xfrm>
            <a:off x="651511" y="1519144"/>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1</a:t>
            </a:r>
          </a:p>
        </p:txBody>
      </p:sp>
      <p:sp>
        <p:nvSpPr>
          <p:cNvPr id="25" name="TextBox 24"/>
          <p:cNvSpPr txBox="1"/>
          <p:nvPr/>
        </p:nvSpPr>
        <p:spPr>
          <a:xfrm>
            <a:off x="3350124" y="1508195"/>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2</a:t>
            </a:r>
          </a:p>
        </p:txBody>
      </p:sp>
      <p:sp>
        <p:nvSpPr>
          <p:cNvPr id="27" name="TextBox 26"/>
          <p:cNvSpPr txBox="1"/>
          <p:nvPr/>
        </p:nvSpPr>
        <p:spPr>
          <a:xfrm>
            <a:off x="6048738" y="1508195"/>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3</a:t>
            </a:r>
          </a:p>
        </p:txBody>
      </p:sp>
      <p:sp>
        <p:nvSpPr>
          <p:cNvPr id="30" name="TextBox 29"/>
          <p:cNvSpPr txBox="1"/>
          <p:nvPr/>
        </p:nvSpPr>
        <p:spPr>
          <a:xfrm>
            <a:off x="651511" y="3910762"/>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4</a:t>
            </a:r>
          </a:p>
        </p:txBody>
      </p:sp>
      <p:sp>
        <p:nvSpPr>
          <p:cNvPr id="31" name="TextBox 30"/>
          <p:cNvSpPr txBox="1"/>
          <p:nvPr/>
        </p:nvSpPr>
        <p:spPr>
          <a:xfrm>
            <a:off x="3350124" y="3910762"/>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5</a:t>
            </a:r>
          </a:p>
        </p:txBody>
      </p:sp>
      <p:sp>
        <p:nvSpPr>
          <p:cNvPr id="2" name="Title 1"/>
          <p:cNvSpPr>
            <a:spLocks noGrp="1"/>
          </p:cNvSpPr>
          <p:nvPr>
            <p:ph type="title"/>
          </p:nvPr>
        </p:nvSpPr>
        <p:spPr/>
        <p:txBody>
          <a:bodyPr/>
          <a:lstStyle/>
          <a:p>
            <a:r>
              <a:rPr lang="en-US" dirty="0"/>
              <a:t>Agenda</a:t>
            </a:r>
          </a:p>
        </p:txBody>
      </p:sp>
    </p:spTree>
    <p:extLst>
      <p:ext uri="{BB962C8B-B14F-4D97-AF65-F5344CB8AC3E}">
        <p14:creationId xmlns:p14="http://schemas.microsoft.com/office/powerpoint/2010/main" val="23185468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127202"/>
            <a:ext cx="8012951" cy="450663"/>
          </a:xfrm>
        </p:spPr>
        <p:txBody>
          <a:bodyPr/>
          <a:lstStyle/>
          <a:p>
            <a:pPr algn="ctr"/>
            <a:r>
              <a:rPr lang="en-US" dirty="0"/>
              <a:t>Focus on 2012 Process</a:t>
            </a:r>
          </a:p>
        </p:txBody>
      </p:sp>
      <p:sp>
        <p:nvSpPr>
          <p:cNvPr id="3" name="Content Placeholder 2"/>
          <p:cNvSpPr>
            <a:spLocks noGrp="1"/>
          </p:cNvSpPr>
          <p:nvPr>
            <p:ph sz="quarter" idx="10"/>
          </p:nvPr>
        </p:nvSpPr>
        <p:spPr>
          <a:xfrm>
            <a:off x="138896" y="665771"/>
            <a:ext cx="8897730" cy="5173657"/>
          </a:xfrm>
        </p:spPr>
        <p:txBody>
          <a:bodyPr/>
          <a:lstStyle/>
          <a:p>
            <a:pPr marL="0" indent="0">
              <a:buNone/>
            </a:pPr>
            <a:endParaRPr lang="en-US" sz="1700" dirty="0"/>
          </a:p>
          <a:p>
            <a:pPr marL="0" indent="0">
              <a:buNone/>
            </a:pPr>
            <a:r>
              <a:rPr lang="en-US" dirty="0"/>
              <a:t>	</a:t>
            </a:r>
          </a:p>
        </p:txBody>
      </p:sp>
      <p:sp>
        <p:nvSpPr>
          <p:cNvPr id="5" name="Rectangle 4">
            <a:extLst>
              <a:ext uri="{FF2B5EF4-FFF2-40B4-BE49-F238E27FC236}">
                <a16:creationId xmlns:a16="http://schemas.microsoft.com/office/drawing/2014/main" id="{753D587D-38AC-4368-BE64-B386BDC79E1A}"/>
              </a:ext>
            </a:extLst>
          </p:cNvPr>
          <p:cNvSpPr/>
          <p:nvPr/>
        </p:nvSpPr>
        <p:spPr>
          <a:xfrm>
            <a:off x="534601" y="1476673"/>
            <a:ext cx="8103072" cy="3016210"/>
          </a:xfrm>
          <a:prstGeom prst="rect">
            <a:avLst/>
          </a:prstGeom>
        </p:spPr>
        <p:txBody>
          <a:bodyPr wrap="square">
            <a:spAutoFit/>
          </a:bodyPr>
          <a:lstStyle/>
          <a:p>
            <a:pPr marL="285750" indent="-285750">
              <a:buSzPct val="75000"/>
              <a:buFont typeface="Wingdings" charset="2"/>
              <a:buChar char=""/>
            </a:pPr>
            <a:r>
              <a:rPr lang="en-US" sz="1900" dirty="0">
                <a:solidFill>
                  <a:srgbClr val="0C1F24"/>
                </a:solidFill>
                <a:latin typeface="Arial"/>
                <a:cs typeface="Arial"/>
              </a:rPr>
              <a:t>All applications and their respective strings were included in the Geographic Names Review procedure, regardless if they were designated as such in the application.</a:t>
            </a:r>
          </a:p>
          <a:p>
            <a:pPr marL="742950" lvl="1" indent="-285750">
              <a:buSzPct val="75000"/>
              <a:buFont typeface="Wingdings" charset="2"/>
              <a:buChar char=""/>
            </a:pPr>
            <a:r>
              <a:rPr lang="en-US" sz="1900" dirty="0">
                <a:solidFill>
                  <a:srgbClr val="0C1F24"/>
                </a:solidFill>
                <a:latin typeface="Arial"/>
                <a:cs typeface="Arial"/>
              </a:rPr>
              <a:t>Applications that were designated by the applicant as a Geographic Name could be determined to </a:t>
            </a:r>
            <a:r>
              <a:rPr lang="en-US" sz="1900" b="1" dirty="0">
                <a:solidFill>
                  <a:srgbClr val="0C1F24"/>
                </a:solidFill>
                <a:latin typeface="Arial"/>
                <a:cs typeface="Arial"/>
              </a:rPr>
              <a:t>NOT</a:t>
            </a:r>
            <a:r>
              <a:rPr lang="en-US" sz="1900" dirty="0">
                <a:solidFill>
                  <a:srgbClr val="0C1F24"/>
                </a:solidFill>
                <a:latin typeface="Arial"/>
                <a:cs typeface="Arial"/>
              </a:rPr>
              <a:t> be a Geographic Name based on the criteria in the AGB.</a:t>
            </a:r>
          </a:p>
          <a:p>
            <a:pPr marL="742950" lvl="1" indent="-285750">
              <a:buSzPct val="75000"/>
              <a:buFont typeface="Wingdings" charset="2"/>
              <a:buChar char=""/>
            </a:pPr>
            <a:r>
              <a:rPr lang="en-US" sz="1900" dirty="0">
                <a:solidFill>
                  <a:srgbClr val="0C1F24"/>
                </a:solidFill>
                <a:latin typeface="Arial"/>
                <a:cs typeface="Arial"/>
              </a:rPr>
              <a:t>Applications that were </a:t>
            </a:r>
            <a:r>
              <a:rPr lang="en-US" sz="1900" b="1" dirty="0">
                <a:solidFill>
                  <a:srgbClr val="0C1F24"/>
                </a:solidFill>
                <a:latin typeface="Arial"/>
                <a:cs typeface="Arial"/>
              </a:rPr>
              <a:t>NOT </a:t>
            </a:r>
            <a:r>
              <a:rPr lang="en-US" sz="1900" dirty="0">
                <a:solidFill>
                  <a:srgbClr val="0C1F24"/>
                </a:solidFill>
                <a:latin typeface="Arial"/>
                <a:cs typeface="Arial"/>
              </a:rPr>
              <a:t>designated by the applicant as a Geographic Name could in fact be determined to be a Geographic Name based on the criteria in the AGB.</a:t>
            </a:r>
            <a:br>
              <a:rPr lang="en-US" sz="1900" dirty="0">
                <a:solidFill>
                  <a:srgbClr val="0C1F24"/>
                </a:solidFill>
                <a:latin typeface="Arial"/>
                <a:cs typeface="Arial"/>
              </a:rPr>
            </a:br>
            <a:r>
              <a:rPr lang="en-US" sz="1900" dirty="0">
                <a:solidFill>
                  <a:srgbClr val="0C1F24"/>
                </a:solidFill>
                <a:latin typeface="Arial"/>
                <a:cs typeface="Arial"/>
              </a:rPr>
              <a:t> </a:t>
            </a:r>
          </a:p>
        </p:txBody>
      </p:sp>
    </p:spTree>
    <p:extLst>
      <p:ext uri="{BB962C8B-B14F-4D97-AF65-F5344CB8AC3E}">
        <p14:creationId xmlns:p14="http://schemas.microsoft.com/office/powerpoint/2010/main" val="31418987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127202"/>
            <a:ext cx="8012951" cy="450663"/>
          </a:xfrm>
        </p:spPr>
        <p:txBody>
          <a:bodyPr/>
          <a:lstStyle/>
          <a:p>
            <a:pPr algn="ctr"/>
            <a:r>
              <a:rPr lang="en-US" dirty="0"/>
              <a:t>Focus on 2012 Process</a:t>
            </a:r>
          </a:p>
        </p:txBody>
      </p:sp>
      <p:sp>
        <p:nvSpPr>
          <p:cNvPr id="3" name="Content Placeholder 2"/>
          <p:cNvSpPr>
            <a:spLocks noGrp="1"/>
          </p:cNvSpPr>
          <p:nvPr>
            <p:ph sz="quarter" idx="10"/>
          </p:nvPr>
        </p:nvSpPr>
        <p:spPr>
          <a:xfrm>
            <a:off x="138896" y="665771"/>
            <a:ext cx="8897730" cy="5173657"/>
          </a:xfrm>
        </p:spPr>
        <p:txBody>
          <a:bodyPr/>
          <a:lstStyle/>
          <a:p>
            <a:pPr marL="0" indent="0">
              <a:buNone/>
            </a:pPr>
            <a:endParaRPr lang="en-US" sz="1700" dirty="0"/>
          </a:p>
          <a:p>
            <a:pPr marL="0" indent="0">
              <a:buNone/>
            </a:pPr>
            <a:r>
              <a:rPr lang="en-US" dirty="0"/>
              <a:t>	</a:t>
            </a:r>
          </a:p>
        </p:txBody>
      </p:sp>
      <p:sp>
        <p:nvSpPr>
          <p:cNvPr id="7" name="Rectangle 6">
            <a:extLst>
              <a:ext uri="{FF2B5EF4-FFF2-40B4-BE49-F238E27FC236}">
                <a16:creationId xmlns:a16="http://schemas.microsoft.com/office/drawing/2014/main" id="{10123566-F4CB-409C-8B64-C59463980F6C}"/>
              </a:ext>
            </a:extLst>
          </p:cNvPr>
          <p:cNvSpPr/>
          <p:nvPr/>
        </p:nvSpPr>
        <p:spPr>
          <a:xfrm>
            <a:off x="534601" y="1476673"/>
            <a:ext cx="8103072" cy="3016210"/>
          </a:xfrm>
          <a:prstGeom prst="rect">
            <a:avLst/>
          </a:prstGeom>
        </p:spPr>
        <p:txBody>
          <a:bodyPr wrap="square">
            <a:spAutoFit/>
          </a:bodyPr>
          <a:lstStyle/>
          <a:p>
            <a:pPr marL="285750" indent="-285750">
              <a:buSzPct val="75000"/>
              <a:buFont typeface="Wingdings" charset="2"/>
              <a:buChar char=""/>
            </a:pPr>
            <a:r>
              <a:rPr lang="en-US" sz="1900" dirty="0">
                <a:solidFill>
                  <a:srgbClr val="0C1F24"/>
                </a:solidFill>
                <a:latin typeface="Arial"/>
                <a:cs typeface="Arial"/>
              </a:rPr>
              <a:t>Country and Territory names, as defined by the AGB, were </a:t>
            </a:r>
            <a:r>
              <a:rPr lang="en-US" sz="1900" b="1" dirty="0">
                <a:solidFill>
                  <a:srgbClr val="FF0000"/>
                </a:solidFill>
                <a:latin typeface="Arial"/>
                <a:cs typeface="Arial"/>
              </a:rPr>
              <a:t>completely unavailable for registration, by any party</a:t>
            </a:r>
            <a:r>
              <a:rPr lang="en-US" sz="1900" dirty="0">
                <a:solidFill>
                  <a:srgbClr val="0C1F24"/>
                </a:solidFill>
                <a:latin typeface="Arial"/>
                <a:cs typeface="Arial"/>
              </a:rPr>
              <a:t>. Examples include:</a:t>
            </a:r>
          </a:p>
          <a:p>
            <a:pPr marL="742950" lvl="1" indent="-285750">
              <a:buSzPct val="75000"/>
              <a:buFont typeface="Wingdings" charset="2"/>
              <a:buChar char=""/>
            </a:pPr>
            <a:r>
              <a:rPr lang="en-US" sz="1900" dirty="0">
                <a:solidFill>
                  <a:srgbClr val="0C1F24"/>
                </a:solidFill>
                <a:latin typeface="Arial"/>
                <a:cs typeface="Arial"/>
              </a:rPr>
              <a:t>(</a:t>
            </a:r>
            <a:r>
              <a:rPr lang="en-US" sz="1900" dirty="0" err="1">
                <a:solidFill>
                  <a:srgbClr val="0C1F24"/>
                </a:solidFill>
                <a:latin typeface="Arial"/>
                <a:cs typeface="Arial"/>
              </a:rPr>
              <a:t>i</a:t>
            </a:r>
            <a:r>
              <a:rPr lang="en-US" sz="1900" dirty="0">
                <a:solidFill>
                  <a:srgbClr val="0C1F24"/>
                </a:solidFill>
                <a:latin typeface="Arial"/>
                <a:cs typeface="Arial"/>
              </a:rPr>
              <a:t>) Alpha 3-char: </a:t>
            </a:r>
            <a:r>
              <a:rPr lang="en-US" sz="1900" b="1" dirty="0">
                <a:solidFill>
                  <a:srgbClr val="0C1F24"/>
                </a:solidFill>
                <a:latin typeface="Arial"/>
                <a:cs typeface="Arial"/>
              </a:rPr>
              <a:t>AFG</a:t>
            </a:r>
          </a:p>
          <a:p>
            <a:pPr marL="742950" lvl="1" indent="-285750">
              <a:buSzPct val="75000"/>
              <a:buFont typeface="Wingdings" charset="2"/>
              <a:buChar char=""/>
            </a:pPr>
            <a:r>
              <a:rPr lang="en-US" sz="1900" dirty="0">
                <a:solidFill>
                  <a:srgbClr val="0C1F24"/>
                </a:solidFill>
                <a:latin typeface="Arial"/>
                <a:cs typeface="Arial"/>
              </a:rPr>
              <a:t>(ii) Long Form: </a:t>
            </a:r>
            <a:r>
              <a:rPr lang="en-US" sz="1900" b="1" dirty="0">
                <a:solidFill>
                  <a:srgbClr val="0C1F24"/>
                </a:solidFill>
                <a:latin typeface="Arial"/>
                <a:cs typeface="Arial"/>
              </a:rPr>
              <a:t>the Islamic Republic of Afghanistan</a:t>
            </a:r>
          </a:p>
          <a:p>
            <a:pPr marL="742950" lvl="1" indent="-285750">
              <a:buSzPct val="75000"/>
              <a:buFont typeface="Wingdings" charset="2"/>
              <a:buChar char=""/>
            </a:pPr>
            <a:r>
              <a:rPr lang="en-US" sz="1900" dirty="0">
                <a:solidFill>
                  <a:srgbClr val="0C1F24"/>
                </a:solidFill>
                <a:latin typeface="Arial"/>
                <a:cs typeface="Arial"/>
              </a:rPr>
              <a:t>(iii) Short Form: </a:t>
            </a:r>
            <a:r>
              <a:rPr lang="en-US" sz="1900" b="1" dirty="0">
                <a:solidFill>
                  <a:srgbClr val="0C1F24"/>
                </a:solidFill>
                <a:latin typeface="Arial"/>
                <a:cs typeface="Arial"/>
              </a:rPr>
              <a:t>Afghanistan</a:t>
            </a:r>
          </a:p>
          <a:p>
            <a:pPr marL="742950" lvl="1" indent="-285750">
              <a:buSzPct val="75000"/>
              <a:buFont typeface="Wingdings" charset="2"/>
              <a:buChar char=""/>
            </a:pPr>
            <a:r>
              <a:rPr lang="en-US" sz="1900" dirty="0">
                <a:solidFill>
                  <a:srgbClr val="0C1F24"/>
                </a:solidFill>
                <a:latin typeface="Arial"/>
                <a:cs typeface="Arial"/>
              </a:rPr>
              <a:t>(iv) Exceptionally Reserved: </a:t>
            </a:r>
            <a:r>
              <a:rPr lang="en-US" sz="1900" b="1" dirty="0">
                <a:solidFill>
                  <a:srgbClr val="0C1F24"/>
                </a:solidFill>
                <a:latin typeface="Arial"/>
                <a:cs typeface="Arial"/>
              </a:rPr>
              <a:t>Ascension Island</a:t>
            </a:r>
          </a:p>
          <a:p>
            <a:pPr marL="742950" lvl="1" indent="-285750">
              <a:buSzPct val="75000"/>
              <a:buFont typeface="Wingdings" charset="2"/>
              <a:buChar char=""/>
            </a:pPr>
            <a:r>
              <a:rPr lang="en-US" sz="1900" dirty="0">
                <a:solidFill>
                  <a:srgbClr val="0C1F24"/>
                </a:solidFill>
                <a:latin typeface="Arial"/>
                <a:cs typeface="Arial"/>
              </a:rPr>
              <a:t>(iv) Separable Component: </a:t>
            </a:r>
            <a:r>
              <a:rPr lang="en-US" sz="1900" b="1" dirty="0">
                <a:solidFill>
                  <a:srgbClr val="0C1F24"/>
                </a:solidFill>
                <a:latin typeface="Arial"/>
                <a:cs typeface="Arial"/>
              </a:rPr>
              <a:t>Antigua</a:t>
            </a:r>
            <a:r>
              <a:rPr lang="en-US" sz="1900" dirty="0">
                <a:solidFill>
                  <a:srgbClr val="0C1F24"/>
                </a:solidFill>
                <a:latin typeface="Arial"/>
                <a:cs typeface="Arial"/>
              </a:rPr>
              <a:t> (for Antigua and Barbuda)</a:t>
            </a:r>
          </a:p>
          <a:p>
            <a:pPr marL="742950" lvl="1" indent="-285750">
              <a:buSzPct val="75000"/>
              <a:buFont typeface="Wingdings" charset="2"/>
              <a:buChar char=""/>
            </a:pPr>
            <a:r>
              <a:rPr lang="en-US" sz="1900" dirty="0">
                <a:solidFill>
                  <a:srgbClr val="0C1F24"/>
                </a:solidFill>
                <a:latin typeface="Arial"/>
                <a:cs typeface="Arial"/>
              </a:rPr>
              <a:t>(vi) Permutation: </a:t>
            </a:r>
            <a:r>
              <a:rPr lang="en-US" sz="1900" b="1" dirty="0" err="1">
                <a:solidFill>
                  <a:srgbClr val="0C1F24"/>
                </a:solidFill>
                <a:latin typeface="Arial"/>
                <a:cs typeface="Arial"/>
              </a:rPr>
              <a:t>IslamicRepublicofAfghanistan</a:t>
            </a:r>
            <a:r>
              <a:rPr lang="en-US" sz="1900" b="1" dirty="0">
                <a:solidFill>
                  <a:srgbClr val="0C1F24"/>
                </a:solidFill>
                <a:latin typeface="Arial"/>
                <a:cs typeface="Arial"/>
              </a:rPr>
              <a:t> </a:t>
            </a:r>
            <a:r>
              <a:rPr lang="en-US" sz="1900" dirty="0">
                <a:solidFill>
                  <a:srgbClr val="0C1F24"/>
                </a:solidFill>
                <a:latin typeface="Arial"/>
                <a:cs typeface="Arial"/>
              </a:rPr>
              <a:t>or Transposition: </a:t>
            </a:r>
            <a:r>
              <a:rPr lang="en-US" sz="1900" b="1" dirty="0" err="1">
                <a:solidFill>
                  <a:srgbClr val="0C1F24"/>
                </a:solidFill>
                <a:latin typeface="Arial"/>
                <a:cs typeface="Arial"/>
              </a:rPr>
              <a:t>AfghanistanRepublic</a:t>
            </a:r>
            <a:endParaRPr lang="en-US" sz="1900" b="1" dirty="0">
              <a:solidFill>
                <a:srgbClr val="0C1F24"/>
              </a:solidFill>
              <a:latin typeface="Arial"/>
              <a:cs typeface="Arial"/>
            </a:endParaRPr>
          </a:p>
          <a:p>
            <a:pPr marL="742950" lvl="1" indent="-285750">
              <a:buSzPct val="75000"/>
              <a:buFont typeface="Wingdings" charset="2"/>
              <a:buChar char=""/>
            </a:pPr>
            <a:r>
              <a:rPr lang="en-US" sz="1900" dirty="0">
                <a:solidFill>
                  <a:srgbClr val="0C1F24"/>
                </a:solidFill>
                <a:latin typeface="Arial"/>
                <a:cs typeface="Arial"/>
              </a:rPr>
              <a:t>(vii) Commonly Known: </a:t>
            </a:r>
            <a:r>
              <a:rPr lang="en-US" sz="1900" b="1" dirty="0">
                <a:solidFill>
                  <a:srgbClr val="0C1F24"/>
                </a:solidFill>
                <a:latin typeface="Arial"/>
                <a:cs typeface="Arial"/>
              </a:rPr>
              <a:t>Holland</a:t>
            </a:r>
            <a:r>
              <a:rPr lang="en-US" sz="1900" dirty="0">
                <a:solidFill>
                  <a:srgbClr val="0C1F24"/>
                </a:solidFill>
                <a:latin typeface="Arial"/>
                <a:cs typeface="Arial"/>
              </a:rPr>
              <a:t> (for the Netherlands)</a:t>
            </a:r>
          </a:p>
        </p:txBody>
      </p:sp>
    </p:spTree>
    <p:extLst>
      <p:ext uri="{BB962C8B-B14F-4D97-AF65-F5344CB8AC3E}">
        <p14:creationId xmlns:p14="http://schemas.microsoft.com/office/powerpoint/2010/main" val="3259186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127202"/>
            <a:ext cx="8012951" cy="450663"/>
          </a:xfrm>
        </p:spPr>
        <p:txBody>
          <a:bodyPr/>
          <a:lstStyle/>
          <a:p>
            <a:pPr algn="ctr"/>
            <a:r>
              <a:rPr lang="en-US" dirty="0"/>
              <a:t>Focus on 2012 Process</a:t>
            </a:r>
          </a:p>
        </p:txBody>
      </p:sp>
      <p:sp>
        <p:nvSpPr>
          <p:cNvPr id="3" name="Content Placeholder 2"/>
          <p:cNvSpPr>
            <a:spLocks noGrp="1"/>
          </p:cNvSpPr>
          <p:nvPr>
            <p:ph sz="quarter" idx="10"/>
          </p:nvPr>
        </p:nvSpPr>
        <p:spPr>
          <a:xfrm>
            <a:off x="138896" y="665771"/>
            <a:ext cx="8897730" cy="5173657"/>
          </a:xfrm>
        </p:spPr>
        <p:txBody>
          <a:bodyPr/>
          <a:lstStyle/>
          <a:p>
            <a:pPr marL="0" indent="0">
              <a:buNone/>
            </a:pPr>
            <a:endParaRPr lang="en-US" sz="1700" dirty="0"/>
          </a:p>
          <a:p>
            <a:pPr marL="0" indent="0">
              <a:buNone/>
            </a:pPr>
            <a:r>
              <a:rPr lang="en-US" dirty="0"/>
              <a:t>	</a:t>
            </a:r>
          </a:p>
        </p:txBody>
      </p:sp>
      <p:sp>
        <p:nvSpPr>
          <p:cNvPr id="5" name="Rectangle 4">
            <a:extLst>
              <a:ext uri="{FF2B5EF4-FFF2-40B4-BE49-F238E27FC236}">
                <a16:creationId xmlns:a16="http://schemas.microsoft.com/office/drawing/2014/main" id="{B442C254-F207-4AA7-8CE4-8ED78B0CDC27}"/>
              </a:ext>
            </a:extLst>
          </p:cNvPr>
          <p:cNvSpPr/>
          <p:nvPr/>
        </p:nvSpPr>
        <p:spPr>
          <a:xfrm>
            <a:off x="534601" y="1476673"/>
            <a:ext cx="8103072" cy="2616101"/>
          </a:xfrm>
          <a:prstGeom prst="rect">
            <a:avLst/>
          </a:prstGeom>
        </p:spPr>
        <p:txBody>
          <a:bodyPr wrap="square">
            <a:spAutoFit/>
          </a:bodyPr>
          <a:lstStyle/>
          <a:p>
            <a:pPr marL="285750" indent="-285750">
              <a:buSzPct val="75000"/>
              <a:buFont typeface="Wingdings" charset="2"/>
              <a:buChar char=""/>
            </a:pPr>
            <a:r>
              <a:rPr lang="en-US" sz="1900" dirty="0">
                <a:solidFill>
                  <a:srgbClr val="0C1F24"/>
                </a:solidFill>
                <a:latin typeface="Arial"/>
                <a:cs typeface="Arial"/>
              </a:rPr>
              <a:t>Certain types of Geographic Names currently </a:t>
            </a:r>
            <a:r>
              <a:rPr lang="en-US" sz="1900" b="1" dirty="0">
                <a:solidFill>
                  <a:srgbClr val="FF0000"/>
                </a:solidFill>
                <a:latin typeface="Arial"/>
                <a:cs typeface="Arial"/>
              </a:rPr>
              <a:t>require governmental support or non-objection</a:t>
            </a:r>
            <a:r>
              <a:rPr lang="en-US" sz="1900" dirty="0">
                <a:solidFill>
                  <a:srgbClr val="0C1F24"/>
                </a:solidFill>
                <a:latin typeface="Arial"/>
                <a:cs typeface="Arial"/>
              </a:rPr>
              <a:t>:</a:t>
            </a:r>
          </a:p>
          <a:p>
            <a:pPr marL="800100" lvl="1" indent="-342900">
              <a:buFont typeface="+mj-lt"/>
              <a:buAutoNum type="arabicPeriod"/>
            </a:pPr>
            <a:r>
              <a:rPr lang="en-US" dirty="0"/>
              <a:t>Representation, in any language, of the </a:t>
            </a:r>
            <a:r>
              <a:rPr lang="en-US" i="1" dirty="0"/>
              <a:t>capital city name </a:t>
            </a:r>
            <a:r>
              <a:rPr lang="en-US" dirty="0"/>
              <a:t>of any country or territory listed in the ISO 3166-1 standard. </a:t>
            </a:r>
          </a:p>
          <a:p>
            <a:pPr marL="800100" lvl="1" indent="-342900">
              <a:buFont typeface="+mj-lt"/>
              <a:buAutoNum type="arabicPeriod"/>
            </a:pPr>
            <a:r>
              <a:rPr lang="en-US" dirty="0"/>
              <a:t>Exact match of a </a:t>
            </a:r>
            <a:r>
              <a:rPr lang="en-US" i="1" dirty="0"/>
              <a:t>sub-national place name</a:t>
            </a:r>
            <a:r>
              <a:rPr lang="en-US" dirty="0"/>
              <a:t>, such as a county, province, or state, listed in the ISO 3166-2 standard. </a:t>
            </a:r>
            <a:endParaRPr lang="en-US" sz="1900" dirty="0">
              <a:solidFill>
                <a:srgbClr val="0C1F24"/>
              </a:solidFill>
              <a:latin typeface="Arial"/>
              <a:cs typeface="Arial"/>
            </a:endParaRPr>
          </a:p>
          <a:p>
            <a:pPr marL="800100" lvl="1" indent="-342900">
              <a:buFont typeface="+mj-lt"/>
              <a:buAutoNum type="arabicPeriod"/>
            </a:pPr>
            <a:r>
              <a:rPr lang="en-US" dirty="0"/>
              <a:t>String listed as a UNESCO region or appearing on the “Composition of macro geographical (continental) regions, geographical sub-regions, and selected economic and other groupings”</a:t>
            </a:r>
          </a:p>
        </p:txBody>
      </p:sp>
    </p:spTree>
    <p:extLst>
      <p:ext uri="{BB962C8B-B14F-4D97-AF65-F5344CB8AC3E}">
        <p14:creationId xmlns:p14="http://schemas.microsoft.com/office/powerpoint/2010/main" val="9881827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127202"/>
            <a:ext cx="8012951" cy="450663"/>
          </a:xfrm>
        </p:spPr>
        <p:txBody>
          <a:bodyPr/>
          <a:lstStyle/>
          <a:p>
            <a:pPr algn="ctr"/>
            <a:r>
              <a:rPr lang="en-US" dirty="0"/>
              <a:t>Focus on 2012 Process</a:t>
            </a:r>
          </a:p>
        </p:txBody>
      </p:sp>
      <p:sp>
        <p:nvSpPr>
          <p:cNvPr id="3" name="Content Placeholder 2"/>
          <p:cNvSpPr>
            <a:spLocks noGrp="1"/>
          </p:cNvSpPr>
          <p:nvPr>
            <p:ph sz="quarter" idx="10"/>
          </p:nvPr>
        </p:nvSpPr>
        <p:spPr>
          <a:xfrm>
            <a:off x="138896" y="665771"/>
            <a:ext cx="8897730" cy="5173657"/>
          </a:xfrm>
        </p:spPr>
        <p:txBody>
          <a:bodyPr/>
          <a:lstStyle/>
          <a:p>
            <a:pPr marL="0" indent="0">
              <a:buNone/>
            </a:pPr>
            <a:endParaRPr lang="en-US" sz="1700" dirty="0"/>
          </a:p>
          <a:p>
            <a:pPr marL="0" indent="0">
              <a:buNone/>
            </a:pPr>
            <a:r>
              <a:rPr lang="en-US" dirty="0"/>
              <a:t>	</a:t>
            </a:r>
          </a:p>
        </p:txBody>
      </p:sp>
      <p:sp>
        <p:nvSpPr>
          <p:cNvPr id="5" name="Rectangle 4">
            <a:extLst>
              <a:ext uri="{FF2B5EF4-FFF2-40B4-BE49-F238E27FC236}">
                <a16:creationId xmlns:a16="http://schemas.microsoft.com/office/drawing/2014/main" id="{BB50C301-A081-4084-A78D-03309406A911}"/>
              </a:ext>
            </a:extLst>
          </p:cNvPr>
          <p:cNvSpPr/>
          <p:nvPr/>
        </p:nvSpPr>
        <p:spPr>
          <a:xfrm>
            <a:off x="534601" y="1476673"/>
            <a:ext cx="8724456" cy="4601260"/>
          </a:xfrm>
          <a:prstGeom prst="rect">
            <a:avLst/>
          </a:prstGeom>
        </p:spPr>
        <p:txBody>
          <a:bodyPr wrap="square">
            <a:spAutoFit/>
          </a:bodyPr>
          <a:lstStyle/>
          <a:p>
            <a:pPr marL="285750" indent="-285750">
              <a:buSzPct val="75000"/>
              <a:buFont typeface="Wingdings" charset="2"/>
              <a:buChar char=""/>
            </a:pPr>
            <a:r>
              <a:rPr lang="en-US" sz="1900" dirty="0">
                <a:solidFill>
                  <a:srgbClr val="0C1F24"/>
                </a:solidFill>
                <a:latin typeface="Arial"/>
                <a:cs typeface="Arial"/>
              </a:rPr>
              <a:t>Parties were able to raise concerns about applications via several mechanisms:</a:t>
            </a:r>
          </a:p>
          <a:p>
            <a:pPr marL="742950" lvl="1" indent="-285750">
              <a:buSzPct val="75000"/>
              <a:buFont typeface="Wingdings" charset="2"/>
              <a:buChar char=""/>
            </a:pPr>
            <a:r>
              <a:rPr lang="en-US" sz="1900" dirty="0">
                <a:solidFill>
                  <a:srgbClr val="0C1F24"/>
                </a:solidFill>
                <a:latin typeface="Arial"/>
                <a:cs typeface="Arial"/>
              </a:rPr>
              <a:t>GAC Early Warning</a:t>
            </a:r>
          </a:p>
          <a:p>
            <a:pPr marL="742950" lvl="1" indent="-285750">
              <a:buSzPct val="75000"/>
              <a:buFont typeface="Wingdings" charset="2"/>
              <a:buChar char=""/>
            </a:pPr>
            <a:r>
              <a:rPr lang="en-US" sz="1900" dirty="0">
                <a:solidFill>
                  <a:srgbClr val="0C1F24"/>
                </a:solidFill>
                <a:latin typeface="Arial"/>
                <a:cs typeface="Arial"/>
              </a:rPr>
              <a:t>GAC Advice</a:t>
            </a:r>
          </a:p>
          <a:p>
            <a:pPr marL="742950" lvl="1" indent="-285750">
              <a:buSzPct val="75000"/>
              <a:buFont typeface="Wingdings" charset="2"/>
              <a:buChar char=""/>
            </a:pPr>
            <a:r>
              <a:rPr lang="en-US" sz="1900" dirty="0">
                <a:solidFill>
                  <a:srgbClr val="0C1F24"/>
                </a:solidFill>
                <a:latin typeface="Arial"/>
                <a:cs typeface="Arial"/>
              </a:rPr>
              <a:t>Objections</a:t>
            </a:r>
          </a:p>
          <a:p>
            <a:pPr marL="1200150" lvl="2" indent="-285750">
              <a:buSzPct val="75000"/>
              <a:buFont typeface="Wingdings" charset="2"/>
              <a:buChar char=""/>
            </a:pPr>
            <a:r>
              <a:rPr lang="en-US" b="1" i="1" dirty="0"/>
              <a:t>String Confusion Objection </a:t>
            </a:r>
            <a:r>
              <a:rPr lang="en-US" dirty="0"/>
              <a:t>– The applied-for </a:t>
            </a:r>
            <a:r>
              <a:rPr lang="en-US" dirty="0" err="1"/>
              <a:t>gTLD</a:t>
            </a:r>
            <a:r>
              <a:rPr lang="en-US" dirty="0"/>
              <a:t> string is confusingly similar to an existing TLD or to another applied- for </a:t>
            </a:r>
            <a:r>
              <a:rPr lang="en-US" dirty="0" err="1"/>
              <a:t>gTLD</a:t>
            </a:r>
            <a:r>
              <a:rPr lang="en-US" dirty="0"/>
              <a:t> string in the same round of applications. </a:t>
            </a:r>
          </a:p>
          <a:p>
            <a:pPr marL="1200150" lvl="2" indent="-285750">
              <a:buSzPct val="75000"/>
              <a:buFont typeface="Wingdings" charset="2"/>
              <a:buChar char=""/>
            </a:pPr>
            <a:r>
              <a:rPr lang="en-US" b="1" i="1" dirty="0"/>
              <a:t>Legal Rights Objection </a:t>
            </a:r>
            <a:r>
              <a:rPr lang="en-US" dirty="0"/>
              <a:t>– The applied-for </a:t>
            </a:r>
            <a:r>
              <a:rPr lang="en-US" dirty="0" err="1"/>
              <a:t>gTLD</a:t>
            </a:r>
            <a:r>
              <a:rPr lang="en-US" dirty="0"/>
              <a:t> string infringes the existing legal rights of the objector. </a:t>
            </a:r>
          </a:p>
          <a:p>
            <a:pPr marL="1200150" lvl="2" indent="-285750">
              <a:buSzPct val="75000"/>
              <a:buFont typeface="Wingdings" charset="2"/>
              <a:buChar char=""/>
            </a:pPr>
            <a:r>
              <a:rPr lang="en-US" b="1" i="1" dirty="0"/>
              <a:t>Limited Public Interest Objection </a:t>
            </a:r>
            <a:r>
              <a:rPr lang="en-US" dirty="0"/>
              <a:t>– The applied-for </a:t>
            </a:r>
            <a:r>
              <a:rPr lang="en-US" dirty="0" err="1"/>
              <a:t>gTLD</a:t>
            </a:r>
            <a:r>
              <a:rPr lang="en-US" dirty="0"/>
              <a:t> string is contrary to generally accepted legal norms of morality and public order that are recognized under principles of international law. </a:t>
            </a:r>
          </a:p>
          <a:p>
            <a:pPr marL="1200150" lvl="2" indent="-285750">
              <a:buSzPct val="75000"/>
              <a:buFont typeface="Wingdings" charset="2"/>
              <a:buChar char=""/>
            </a:pPr>
            <a:r>
              <a:rPr lang="en-US" b="1" i="1" dirty="0"/>
              <a:t>Community Objection </a:t>
            </a:r>
            <a:r>
              <a:rPr lang="en-US" dirty="0"/>
              <a:t>– There is substantial opposition to the </a:t>
            </a:r>
            <a:r>
              <a:rPr lang="en-US" dirty="0" err="1"/>
              <a:t>gTLD</a:t>
            </a:r>
            <a:r>
              <a:rPr lang="en-US" dirty="0"/>
              <a:t> application from a significant portion of the community to which the </a:t>
            </a:r>
            <a:r>
              <a:rPr lang="en-US" dirty="0" err="1"/>
              <a:t>gTLD</a:t>
            </a:r>
            <a:r>
              <a:rPr lang="en-US" dirty="0"/>
              <a:t> string may be explicitly or implicitly targeted. </a:t>
            </a:r>
          </a:p>
        </p:txBody>
      </p:sp>
    </p:spTree>
    <p:extLst>
      <p:ext uri="{BB962C8B-B14F-4D97-AF65-F5344CB8AC3E}">
        <p14:creationId xmlns:p14="http://schemas.microsoft.com/office/powerpoint/2010/main" val="38665788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14742" y="138776"/>
            <a:ext cx="8927940" cy="450663"/>
          </a:xfrm>
        </p:spPr>
        <p:txBody>
          <a:bodyPr/>
          <a:lstStyle/>
          <a:p>
            <a:r>
              <a:rPr lang="en-US" dirty="0"/>
              <a:t>Future Treatment of Country &amp; Territory Names</a:t>
            </a:r>
          </a:p>
        </p:txBody>
      </p:sp>
      <p:sp>
        <p:nvSpPr>
          <p:cNvPr id="3" name="Content Placeholder 2"/>
          <p:cNvSpPr>
            <a:spLocks noGrp="1"/>
          </p:cNvSpPr>
          <p:nvPr>
            <p:ph sz="quarter" idx="10"/>
          </p:nvPr>
        </p:nvSpPr>
        <p:spPr>
          <a:xfrm>
            <a:off x="226362" y="416126"/>
            <a:ext cx="8692588" cy="5173657"/>
          </a:xfrm>
        </p:spPr>
        <p:txBody>
          <a:bodyPr/>
          <a:lstStyle/>
          <a:p>
            <a:endParaRPr lang="en-US" sz="1800" dirty="0">
              <a:solidFill>
                <a:schemeClr val="tx1"/>
              </a:solidFill>
            </a:endParaRPr>
          </a:p>
          <a:p>
            <a:pPr algn="just"/>
            <a:r>
              <a:rPr lang="en-US" sz="1800" dirty="0">
                <a:solidFill>
                  <a:schemeClr val="tx1"/>
                </a:solidFill>
              </a:rPr>
              <a:t>Short- or long-form name association with a code that has been designated as “exceptionally reserved” by the ISO 3166 Maintenance Agency. </a:t>
            </a:r>
            <a:r>
              <a:rPr lang="en-US" sz="1800" dirty="0">
                <a:solidFill>
                  <a:srgbClr val="FF0000"/>
                </a:solidFill>
              </a:rPr>
              <a:t>(examples: .</a:t>
            </a:r>
            <a:r>
              <a:rPr lang="en-US" sz="1800" dirty="0" err="1">
                <a:solidFill>
                  <a:srgbClr val="FF0000"/>
                </a:solidFill>
              </a:rPr>
              <a:t>eu</a:t>
            </a:r>
            <a:r>
              <a:rPr lang="en-US" sz="1800" dirty="0">
                <a:solidFill>
                  <a:srgbClr val="FF0000"/>
                </a:solidFill>
              </a:rPr>
              <a:t>, .</a:t>
            </a:r>
            <a:r>
              <a:rPr lang="en-US" sz="1800" dirty="0" err="1">
                <a:solidFill>
                  <a:srgbClr val="FF0000"/>
                </a:solidFill>
              </a:rPr>
              <a:t>uk</a:t>
            </a:r>
            <a:r>
              <a:rPr lang="en-US" sz="1800" dirty="0">
                <a:solidFill>
                  <a:srgbClr val="FF0000"/>
                </a:solidFill>
              </a:rPr>
              <a:t>)</a:t>
            </a:r>
          </a:p>
          <a:p>
            <a:pPr algn="just"/>
            <a:r>
              <a:rPr lang="en-US" sz="1800" dirty="0">
                <a:solidFill>
                  <a:schemeClr val="tx1"/>
                </a:solidFill>
              </a:rPr>
              <a:t>A separable component of a country name designated on the “Separable Country Names List,” or is a translation of a name appearing on the list, in any language. See the Annex at the end of this module. </a:t>
            </a:r>
            <a:r>
              <a:rPr lang="en-US" sz="1800" dirty="0">
                <a:solidFill>
                  <a:srgbClr val="FF0000"/>
                </a:solidFill>
              </a:rPr>
              <a:t>(example: </a:t>
            </a:r>
            <a:r>
              <a:rPr lang="en-US" sz="1800" dirty="0" err="1">
                <a:solidFill>
                  <a:srgbClr val="FF0000"/>
                </a:solidFill>
              </a:rPr>
              <a:t>Åland</a:t>
            </a:r>
            <a:r>
              <a:rPr lang="en-US" sz="1800" dirty="0">
                <a:solidFill>
                  <a:srgbClr val="FF0000"/>
                </a:solidFill>
              </a:rPr>
              <a:t>, separable component of </a:t>
            </a:r>
            <a:r>
              <a:rPr lang="en-US" sz="1800" dirty="0" err="1">
                <a:solidFill>
                  <a:srgbClr val="FF0000"/>
                </a:solidFill>
              </a:rPr>
              <a:t>Åland</a:t>
            </a:r>
            <a:r>
              <a:rPr lang="en-US" sz="1800" dirty="0">
                <a:solidFill>
                  <a:srgbClr val="FF0000"/>
                </a:solidFill>
              </a:rPr>
              <a:t> Islands)</a:t>
            </a:r>
          </a:p>
          <a:p>
            <a:pPr algn="just"/>
            <a:r>
              <a:rPr lang="en-US" sz="1800" dirty="0">
                <a:solidFill>
                  <a:schemeClr val="tx1"/>
                </a:solidFill>
              </a:rPr>
              <a:t>A permutation or transposition of any of the names included in items (</a:t>
            </a:r>
            <a:r>
              <a:rPr lang="en-US" sz="1800" dirty="0" err="1">
                <a:solidFill>
                  <a:schemeClr val="tx1"/>
                </a:solidFill>
              </a:rPr>
              <a:t>i</a:t>
            </a:r>
            <a:r>
              <a:rPr lang="en-US" sz="1800" dirty="0">
                <a:solidFill>
                  <a:schemeClr val="tx1"/>
                </a:solidFill>
              </a:rPr>
              <a:t>) through (v). Permutations include removal of spaces, insertion of punctuation, and addition or removal of grammatical articles like “the.” A transposition is considered a change in the sequence of the long or short–form name, for example, “</a:t>
            </a:r>
            <a:r>
              <a:rPr lang="en-US" sz="1800" dirty="0" err="1">
                <a:solidFill>
                  <a:schemeClr val="tx1"/>
                </a:solidFill>
              </a:rPr>
              <a:t>RepublicCzech</a:t>
            </a:r>
            <a:r>
              <a:rPr lang="en-US" sz="1800" dirty="0">
                <a:solidFill>
                  <a:schemeClr val="tx1"/>
                </a:solidFill>
              </a:rPr>
              <a:t>” or “</a:t>
            </a:r>
            <a:r>
              <a:rPr lang="en-US" sz="1800" dirty="0" err="1">
                <a:solidFill>
                  <a:schemeClr val="tx1"/>
                </a:solidFill>
              </a:rPr>
              <a:t>IslandsCayman</a:t>
            </a:r>
            <a:r>
              <a:rPr lang="en-US" sz="1800" dirty="0">
                <a:solidFill>
                  <a:schemeClr val="tx1"/>
                </a:solidFill>
              </a:rPr>
              <a:t>.” </a:t>
            </a:r>
            <a:r>
              <a:rPr lang="en-US" sz="1800" dirty="0">
                <a:solidFill>
                  <a:srgbClr val="FF0000"/>
                </a:solidFill>
              </a:rPr>
              <a:t>(note: transposition does not apply to 3-letter codes)</a:t>
            </a:r>
          </a:p>
          <a:p>
            <a:pPr algn="just"/>
            <a:r>
              <a:rPr lang="en-US" sz="1800" dirty="0">
                <a:solidFill>
                  <a:schemeClr val="tx1"/>
                </a:solidFill>
              </a:rPr>
              <a:t>A name by which a country is commonly known, as demonstrated by evidence that the country is recognized by that name by an intergovernmental or treaty organization. </a:t>
            </a:r>
            <a:r>
              <a:rPr lang="en-US" sz="1800" dirty="0">
                <a:solidFill>
                  <a:srgbClr val="FF0000"/>
                </a:solidFill>
              </a:rPr>
              <a:t>(Holland for the Netherlands)</a:t>
            </a:r>
          </a:p>
          <a:p>
            <a:pPr marL="0" indent="0">
              <a:buNone/>
            </a:pPr>
            <a:r>
              <a:rPr lang="en-US" sz="1800" dirty="0">
                <a:solidFill>
                  <a:srgbClr val="FF0000"/>
                </a:solidFill>
              </a:rPr>
              <a:t> </a:t>
            </a:r>
          </a:p>
          <a:p>
            <a:pPr marL="0" indent="0">
              <a:buNone/>
            </a:pPr>
            <a:endParaRPr lang="en-US" dirty="0"/>
          </a:p>
        </p:txBody>
      </p:sp>
    </p:spTree>
    <p:extLst>
      <p:ext uri="{BB962C8B-B14F-4D97-AF65-F5344CB8AC3E}">
        <p14:creationId xmlns:p14="http://schemas.microsoft.com/office/powerpoint/2010/main" val="38645258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127202"/>
            <a:ext cx="8012951" cy="450663"/>
          </a:xfrm>
        </p:spPr>
        <p:txBody>
          <a:bodyPr/>
          <a:lstStyle/>
          <a:p>
            <a:r>
              <a:rPr lang="en-US" dirty="0"/>
              <a:t>Future Treatment: Other Geographic Names</a:t>
            </a:r>
          </a:p>
        </p:txBody>
      </p:sp>
      <p:sp>
        <p:nvSpPr>
          <p:cNvPr id="3" name="Content Placeholder 2"/>
          <p:cNvSpPr>
            <a:spLocks noGrp="1"/>
          </p:cNvSpPr>
          <p:nvPr>
            <p:ph sz="quarter" idx="10"/>
          </p:nvPr>
        </p:nvSpPr>
        <p:spPr>
          <a:xfrm>
            <a:off x="374904" y="700495"/>
            <a:ext cx="8661722" cy="5173657"/>
          </a:xfrm>
        </p:spPr>
        <p:txBody>
          <a:bodyPr/>
          <a:lstStyle/>
          <a:p>
            <a:pPr marL="0" indent="0" algn="just">
              <a:buNone/>
            </a:pPr>
            <a:r>
              <a:rPr lang="en-US" sz="2000" b="1" dirty="0">
                <a:solidFill>
                  <a:schemeClr val="tx1"/>
                </a:solidFill>
              </a:rPr>
              <a:t>Additional categories of geographic names are specified in the 2012 Applicant Guidebook and required consent or non-objection from relevant governments or public authorities:</a:t>
            </a:r>
            <a:endParaRPr lang="en-US" sz="2000" b="1" u="sng" dirty="0">
              <a:solidFill>
                <a:schemeClr val="tx2"/>
              </a:solidFill>
            </a:endParaRPr>
          </a:p>
          <a:p>
            <a:pPr marL="0" indent="0">
              <a:buNone/>
            </a:pPr>
            <a:r>
              <a:rPr lang="en-US" b="1" u="sng" dirty="0">
                <a:solidFill>
                  <a:schemeClr val="tx2"/>
                </a:solidFill>
              </a:rPr>
              <a:t>A representation, in any language, of a capital city name of any country or territory listed in ISO 3166-1</a:t>
            </a:r>
          </a:p>
          <a:p>
            <a:pPr marL="0" indent="0">
              <a:buNone/>
            </a:pPr>
            <a:r>
              <a:rPr lang="en-US" dirty="0">
                <a:solidFill>
                  <a:schemeClr val="tx1"/>
                </a:solidFill>
              </a:rPr>
              <a:t>Examples: London-</a:t>
            </a:r>
            <a:r>
              <a:rPr lang="en-US" dirty="0" err="1">
                <a:solidFill>
                  <a:schemeClr val="tx1"/>
                </a:solidFill>
              </a:rPr>
              <a:t>Londres</a:t>
            </a:r>
            <a:r>
              <a:rPr lang="en-US" dirty="0">
                <a:solidFill>
                  <a:schemeClr val="tx1"/>
                </a:solidFill>
              </a:rPr>
              <a:t>-</a:t>
            </a:r>
            <a:r>
              <a:rPr lang="en-US" dirty="0" err="1">
                <a:solidFill>
                  <a:schemeClr val="tx1"/>
                </a:solidFill>
              </a:rPr>
              <a:t>Llundain</a:t>
            </a:r>
            <a:r>
              <a:rPr lang="en-US" dirty="0">
                <a:solidFill>
                  <a:schemeClr val="tx1"/>
                </a:solidFill>
              </a:rPr>
              <a:t> / Berlin-</a:t>
            </a:r>
            <a:r>
              <a:rPr lang="en-US" dirty="0" err="1">
                <a:solidFill>
                  <a:schemeClr val="tx1"/>
                </a:solidFill>
              </a:rPr>
              <a:t>Berlijn</a:t>
            </a:r>
            <a:r>
              <a:rPr lang="en-US" dirty="0">
                <a:solidFill>
                  <a:schemeClr val="tx1"/>
                </a:solidFill>
              </a:rPr>
              <a:t>-</a:t>
            </a:r>
            <a:r>
              <a:rPr lang="en-US" dirty="0" err="1">
                <a:solidFill>
                  <a:schemeClr val="tx1"/>
                </a:solidFill>
              </a:rPr>
              <a:t>Berlino</a:t>
            </a:r>
            <a:endParaRPr lang="en-US" dirty="0">
              <a:solidFill>
                <a:schemeClr val="tx1"/>
              </a:solidFill>
            </a:endParaRPr>
          </a:p>
          <a:p>
            <a:pPr marL="0" indent="0">
              <a:buNone/>
            </a:pPr>
            <a:r>
              <a:rPr lang="en-US" b="1" dirty="0"/>
              <a:t>Policy (2007 PDP): </a:t>
            </a:r>
            <a:r>
              <a:rPr lang="en-US" dirty="0"/>
              <a:t>Available, but challenge mechanism to governments to initiate an objection. Applicants should be aware of GAC Principles. Applicants must represent that the use of the proposed string is not in violation of the national laws in which the applicant is incorporated. </a:t>
            </a:r>
          </a:p>
          <a:p>
            <a:pPr marL="0" indent="0">
              <a:buNone/>
            </a:pPr>
            <a:r>
              <a:rPr lang="en-US" b="1" dirty="0"/>
              <a:t>Implementation (2012 AGB): </a:t>
            </a:r>
            <a:r>
              <a:rPr lang="en-US" dirty="0"/>
              <a:t>Requiring support/non-objection from relevant governments or public authorities.</a:t>
            </a:r>
          </a:p>
          <a:p>
            <a:pPr marL="0" indent="0">
              <a:buNone/>
            </a:pPr>
            <a:endParaRPr lang="en-US" dirty="0"/>
          </a:p>
        </p:txBody>
      </p:sp>
    </p:spTree>
    <p:extLst>
      <p:ext uri="{BB962C8B-B14F-4D97-AF65-F5344CB8AC3E}">
        <p14:creationId xmlns:p14="http://schemas.microsoft.com/office/powerpoint/2010/main" val="27697707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127202"/>
            <a:ext cx="8012951" cy="450663"/>
          </a:xfrm>
        </p:spPr>
        <p:txBody>
          <a:bodyPr/>
          <a:lstStyle/>
          <a:p>
            <a:r>
              <a:rPr lang="en-US" dirty="0"/>
              <a:t>Future Treatment: Other Geographic Names</a:t>
            </a:r>
          </a:p>
        </p:txBody>
      </p:sp>
      <p:sp>
        <p:nvSpPr>
          <p:cNvPr id="3" name="Content Placeholder 2"/>
          <p:cNvSpPr>
            <a:spLocks noGrp="1"/>
          </p:cNvSpPr>
          <p:nvPr>
            <p:ph sz="quarter" idx="10"/>
          </p:nvPr>
        </p:nvSpPr>
        <p:spPr>
          <a:xfrm>
            <a:off x="266217" y="712070"/>
            <a:ext cx="8793558" cy="5173657"/>
          </a:xfrm>
        </p:spPr>
        <p:txBody>
          <a:bodyPr/>
          <a:lstStyle/>
          <a:p>
            <a:pPr marL="0" indent="0">
              <a:buNone/>
            </a:pPr>
            <a:r>
              <a:rPr lang="en-US" b="1" u="sng" dirty="0">
                <a:solidFill>
                  <a:schemeClr val="tx2"/>
                </a:solidFill>
              </a:rPr>
              <a:t>City name, used for purposes associated with the city name</a:t>
            </a:r>
          </a:p>
          <a:p>
            <a:pPr marL="0" indent="0">
              <a:buNone/>
            </a:pPr>
            <a:r>
              <a:rPr lang="en-US" b="1" dirty="0"/>
              <a:t>Policy (2007 PDP): </a:t>
            </a:r>
            <a:r>
              <a:rPr lang="en-US" dirty="0"/>
              <a:t>Available, but challenge mechanism to governments to initiate an objection. Applicants should be aware of GAC Principles. Applicants must represent that the use of the proposed string is not in violation of the national laws in which the applicant is incorporated. </a:t>
            </a:r>
          </a:p>
          <a:p>
            <a:pPr marL="0" indent="0">
              <a:buNone/>
            </a:pPr>
            <a:r>
              <a:rPr lang="en-US" b="1" dirty="0"/>
              <a:t>Implementation (2012 AGB): </a:t>
            </a:r>
            <a:r>
              <a:rPr lang="en-US" dirty="0"/>
              <a:t>Requiring support/non-objection from relevant governments or public authorities.</a:t>
            </a:r>
          </a:p>
          <a:p>
            <a:pPr marL="0" indent="0">
              <a:buNone/>
            </a:pPr>
            <a:r>
              <a:rPr lang="en-US" b="1" u="sng" dirty="0">
                <a:solidFill>
                  <a:srgbClr val="0070C0"/>
                </a:solidFill>
              </a:rPr>
              <a:t>String coinciding with a city name, but used for non-geographic purposes</a:t>
            </a:r>
          </a:p>
          <a:p>
            <a:pPr marL="0" indent="0">
              <a:buNone/>
            </a:pPr>
            <a:r>
              <a:rPr lang="en-US" b="1" dirty="0"/>
              <a:t>Policy (2007 PDP): </a:t>
            </a:r>
            <a:r>
              <a:rPr lang="en-US" dirty="0"/>
              <a:t>Available, but challenge mechanism to governments to initiate an objection. Applicants should be aware of GAC Principles. Applicants must represent that the use of the proposed string is not in violation of the national laws in which the applicant is incorporated. </a:t>
            </a:r>
          </a:p>
          <a:p>
            <a:pPr marL="0" indent="0">
              <a:buNone/>
            </a:pPr>
            <a:r>
              <a:rPr lang="en-US" b="1" dirty="0"/>
              <a:t>Implementation (2012 AGB): </a:t>
            </a:r>
            <a:r>
              <a:rPr lang="en-US" dirty="0"/>
              <a:t>No requirements.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6653305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127202"/>
            <a:ext cx="8012951" cy="450663"/>
          </a:xfrm>
        </p:spPr>
        <p:txBody>
          <a:bodyPr/>
          <a:lstStyle/>
          <a:p>
            <a:r>
              <a:rPr lang="en-US" dirty="0"/>
              <a:t>Future Treatment: Other Geographic Names</a:t>
            </a:r>
          </a:p>
        </p:txBody>
      </p:sp>
      <p:sp>
        <p:nvSpPr>
          <p:cNvPr id="3" name="Content Placeholder 2"/>
          <p:cNvSpPr>
            <a:spLocks noGrp="1"/>
          </p:cNvSpPr>
          <p:nvPr>
            <p:ph sz="quarter" idx="10"/>
          </p:nvPr>
        </p:nvSpPr>
        <p:spPr>
          <a:xfrm>
            <a:off x="374904" y="700495"/>
            <a:ext cx="8661722" cy="5173657"/>
          </a:xfrm>
        </p:spPr>
        <p:txBody>
          <a:bodyPr/>
          <a:lstStyle/>
          <a:p>
            <a:pPr marL="0" indent="0">
              <a:buNone/>
            </a:pPr>
            <a:r>
              <a:rPr lang="en-US" b="1" u="sng" dirty="0">
                <a:solidFill>
                  <a:schemeClr val="tx2"/>
                </a:solidFill>
                <a:hlinkClick r:id="rId3"/>
              </a:rPr>
              <a:t>Exact match of a sub-national place name, such as a county, province, or state listed in ISO 3166-2</a:t>
            </a:r>
            <a:endParaRPr lang="en-US" b="1" u="sng" dirty="0">
              <a:solidFill>
                <a:schemeClr val="tx2"/>
              </a:solidFill>
            </a:endParaRPr>
          </a:p>
          <a:p>
            <a:pPr marL="0" indent="0">
              <a:buNone/>
            </a:pPr>
            <a:r>
              <a:rPr lang="en-US" dirty="0">
                <a:solidFill>
                  <a:schemeClr val="tx1"/>
                </a:solidFill>
              </a:rPr>
              <a:t>Example: </a:t>
            </a:r>
            <a:r>
              <a:rPr lang="en-US" sz="2000" dirty="0"/>
              <a:t>Badakhshān (</a:t>
            </a:r>
            <a:r>
              <a:rPr lang="en-US" sz="2000" dirty="0">
                <a:solidFill>
                  <a:schemeClr val="tx1"/>
                </a:solidFill>
              </a:rPr>
              <a:t>AF-BDS) </a:t>
            </a:r>
            <a:r>
              <a:rPr lang="en-US" sz="2000" dirty="0"/>
              <a:t>in Afghanistan</a:t>
            </a:r>
            <a:endParaRPr lang="en-US" b="1" u="sng" dirty="0">
              <a:solidFill>
                <a:schemeClr val="tx2"/>
              </a:solidFill>
            </a:endParaRPr>
          </a:p>
          <a:p>
            <a:pPr marL="0" indent="0">
              <a:buNone/>
            </a:pPr>
            <a:r>
              <a:rPr lang="en-US" b="1" dirty="0"/>
              <a:t>Policy (2007 PDP): </a:t>
            </a:r>
            <a:r>
              <a:rPr lang="en-US" dirty="0"/>
              <a:t>Available, but challenge mechanism to governments to initiate an objection. Applicants should be aware of GAC Principles. Applicants must represent that the use of the proposed string is not in violation of the national laws in which the applicant is incorporated. </a:t>
            </a:r>
          </a:p>
          <a:p>
            <a:pPr marL="0" indent="0">
              <a:buNone/>
            </a:pPr>
            <a:r>
              <a:rPr lang="en-US" b="1" dirty="0"/>
              <a:t>Implementation (2012 AGB): </a:t>
            </a:r>
            <a:r>
              <a:rPr lang="en-US" dirty="0"/>
              <a:t>Requiring support/non-objection from relevant governments or public authorities.</a:t>
            </a:r>
          </a:p>
          <a:p>
            <a:pPr marL="0" indent="0">
              <a:buNone/>
            </a:pPr>
            <a:endParaRPr lang="en-US" dirty="0"/>
          </a:p>
        </p:txBody>
      </p:sp>
    </p:spTree>
    <p:extLst>
      <p:ext uri="{BB962C8B-B14F-4D97-AF65-F5344CB8AC3E}">
        <p14:creationId xmlns:p14="http://schemas.microsoft.com/office/powerpoint/2010/main" val="31830017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127202"/>
            <a:ext cx="8012951" cy="450663"/>
          </a:xfrm>
        </p:spPr>
        <p:txBody>
          <a:bodyPr/>
          <a:lstStyle/>
          <a:p>
            <a:r>
              <a:rPr lang="en-US" dirty="0"/>
              <a:t>Future Treatment: Other Geographic Names</a:t>
            </a:r>
          </a:p>
        </p:txBody>
      </p:sp>
      <p:sp>
        <p:nvSpPr>
          <p:cNvPr id="3" name="Content Placeholder 2"/>
          <p:cNvSpPr>
            <a:spLocks noGrp="1"/>
          </p:cNvSpPr>
          <p:nvPr>
            <p:ph sz="quarter" idx="10"/>
          </p:nvPr>
        </p:nvSpPr>
        <p:spPr>
          <a:xfrm>
            <a:off x="138896" y="665771"/>
            <a:ext cx="8897730" cy="5173657"/>
          </a:xfrm>
        </p:spPr>
        <p:txBody>
          <a:bodyPr/>
          <a:lstStyle/>
          <a:p>
            <a:pPr marL="0" indent="0">
              <a:buNone/>
            </a:pPr>
            <a:r>
              <a:rPr lang="en-US" sz="1700" b="1" u="sng" dirty="0">
                <a:solidFill>
                  <a:schemeClr val="tx2"/>
                </a:solidFill>
              </a:rPr>
              <a:t>String listed as a </a:t>
            </a:r>
            <a:r>
              <a:rPr lang="en-US" sz="1700" b="1" u="sng" dirty="0">
                <a:solidFill>
                  <a:schemeClr val="tx2"/>
                </a:solidFill>
                <a:hlinkClick r:id="rId3"/>
              </a:rPr>
              <a:t>UNESCO region </a:t>
            </a:r>
            <a:r>
              <a:rPr lang="en-US" sz="1700" b="1" u="sng" dirty="0">
                <a:solidFill>
                  <a:schemeClr val="tx2"/>
                </a:solidFill>
              </a:rPr>
              <a:t>or appearing on the “Composition of macro geographical (continental) regions, </a:t>
            </a:r>
            <a:r>
              <a:rPr lang="en-US" sz="1700" b="1" u="sng" dirty="0">
                <a:solidFill>
                  <a:schemeClr val="tx2"/>
                </a:solidFill>
                <a:hlinkClick r:id="rId4"/>
              </a:rPr>
              <a:t>geographical sub-regions, and selected economic and other groupings” list </a:t>
            </a:r>
            <a:endParaRPr lang="en-US" sz="1700" b="1" u="sng" dirty="0">
              <a:solidFill>
                <a:schemeClr val="tx2"/>
              </a:solidFill>
            </a:endParaRPr>
          </a:p>
          <a:p>
            <a:pPr marL="0" indent="0">
              <a:buNone/>
            </a:pPr>
            <a:r>
              <a:rPr lang="en-US" sz="1800" dirty="0">
                <a:solidFill>
                  <a:schemeClr val="tx1"/>
                </a:solidFill>
              </a:rPr>
              <a:t>Examples: </a:t>
            </a:r>
            <a:r>
              <a:rPr lang="en-US" sz="1800" dirty="0"/>
              <a:t>Europe, Northern Europe</a:t>
            </a:r>
            <a:endParaRPr lang="en-US" sz="1700" b="1" u="sng" dirty="0">
              <a:solidFill>
                <a:schemeClr val="tx2"/>
              </a:solidFill>
            </a:endParaRPr>
          </a:p>
          <a:p>
            <a:pPr marL="0" indent="0">
              <a:buNone/>
            </a:pPr>
            <a:r>
              <a:rPr lang="en-US" sz="1700" b="1" dirty="0"/>
              <a:t>Policy (2007 PDP): </a:t>
            </a:r>
            <a:r>
              <a:rPr lang="en-US" sz="1700" dirty="0"/>
              <a:t>Available, but challenge mechanism to governments to initiate an objection. Applicants should be aware of GAC Principles. Applicants must represent that the use of the proposed string is not in violation of the national laws in which the applicant is incorporated. </a:t>
            </a:r>
          </a:p>
          <a:p>
            <a:pPr marL="0" indent="0">
              <a:buNone/>
            </a:pPr>
            <a:r>
              <a:rPr lang="en-US" sz="1700" b="1" dirty="0"/>
              <a:t>Implementation (2012 AGB): </a:t>
            </a:r>
            <a:r>
              <a:rPr lang="en-US" sz="1700" dirty="0"/>
              <a:t>Requiring support/non-objection from at least 60% of the respective national governments in the region and no more than 1 written statement of objection from relevant governments or authorities.</a:t>
            </a:r>
          </a:p>
          <a:p>
            <a:pPr marL="0" indent="0">
              <a:buNone/>
            </a:pPr>
            <a:endParaRPr lang="en-US" dirty="0"/>
          </a:p>
        </p:txBody>
      </p:sp>
    </p:spTree>
    <p:extLst>
      <p:ext uri="{BB962C8B-B14F-4D97-AF65-F5344CB8AC3E}">
        <p14:creationId xmlns:p14="http://schemas.microsoft.com/office/powerpoint/2010/main" val="21783417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127202"/>
            <a:ext cx="8012951" cy="450663"/>
          </a:xfrm>
        </p:spPr>
        <p:txBody>
          <a:bodyPr/>
          <a:lstStyle/>
          <a:p>
            <a:r>
              <a:rPr lang="en-US" dirty="0"/>
              <a:t>Future Treatment: Non-AGB </a:t>
            </a:r>
            <a:r>
              <a:rPr lang="en-US" dirty="0" err="1"/>
              <a:t>GeoNames</a:t>
            </a:r>
            <a:endParaRPr lang="en-US" dirty="0"/>
          </a:p>
        </p:txBody>
      </p:sp>
      <p:sp>
        <p:nvSpPr>
          <p:cNvPr id="3" name="Content Placeholder 2"/>
          <p:cNvSpPr>
            <a:spLocks noGrp="1"/>
          </p:cNvSpPr>
          <p:nvPr>
            <p:ph sz="quarter" idx="10"/>
          </p:nvPr>
        </p:nvSpPr>
        <p:spPr>
          <a:xfrm>
            <a:off x="138896" y="665771"/>
            <a:ext cx="8897730" cy="5173657"/>
          </a:xfrm>
        </p:spPr>
        <p:txBody>
          <a:bodyPr/>
          <a:lstStyle/>
          <a:p>
            <a:pPr marL="0" indent="0">
              <a:buNone/>
            </a:pPr>
            <a:endParaRPr lang="en-US" sz="1800" dirty="0">
              <a:solidFill>
                <a:schemeClr val="tx1"/>
              </a:solidFill>
            </a:endParaRPr>
          </a:p>
          <a:p>
            <a:r>
              <a:rPr lang="en-US" sz="1800" dirty="0">
                <a:solidFill>
                  <a:schemeClr val="tx1"/>
                </a:solidFill>
              </a:rPr>
              <a:t>Geographic names not in AGB (such as geographic features (rivers, mountains, valleys, lakes, etc.) &amp; culturally significant terms related to geography- (No current requirements.) </a:t>
            </a:r>
          </a:p>
          <a:p>
            <a:r>
              <a:rPr lang="en-US" sz="1800" dirty="0">
                <a:solidFill>
                  <a:schemeClr val="tx1"/>
                </a:solidFill>
              </a:rPr>
              <a:t>Some issues have arisen in relation to </a:t>
            </a:r>
            <a:r>
              <a:rPr lang="en-US" sz="1800" dirty="0" err="1">
                <a:solidFill>
                  <a:schemeClr val="tx1"/>
                </a:solidFill>
              </a:rPr>
              <a:t>geonames</a:t>
            </a:r>
            <a:r>
              <a:rPr lang="en-US" sz="1800" dirty="0">
                <a:solidFill>
                  <a:schemeClr val="tx1"/>
                </a:solidFill>
              </a:rPr>
              <a:t> as TLDs that were not covered under the 2012 AGB rules (one example: “.amazon”). </a:t>
            </a:r>
          </a:p>
          <a:p>
            <a:r>
              <a:rPr lang="en-US" sz="1800" dirty="0">
                <a:solidFill>
                  <a:schemeClr val="tx1"/>
                </a:solidFill>
              </a:rPr>
              <a:t>Future Treatment:  Some WT discussion has touched upon on creating a good mix of incentives for applicants and relevant authorities to arrive at mutually accepted solutions for the delegation of the strings, early in application process. However, very strong views are held on different sides of issues. </a:t>
            </a:r>
            <a:endParaRPr lang="en-US" dirty="0"/>
          </a:p>
        </p:txBody>
      </p:sp>
    </p:spTree>
    <p:extLst>
      <p:ext uri="{BB962C8B-B14F-4D97-AF65-F5344CB8AC3E}">
        <p14:creationId xmlns:p14="http://schemas.microsoft.com/office/powerpoint/2010/main" val="1107818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Welcome!</a:t>
            </a:r>
          </a:p>
        </p:txBody>
      </p:sp>
      <p:sp>
        <p:nvSpPr>
          <p:cNvPr id="5" name="Text Placeholder 4"/>
          <p:cNvSpPr>
            <a:spLocks noGrp="1"/>
          </p:cNvSpPr>
          <p:nvPr>
            <p:ph type="body" sz="quarter" idx="11"/>
          </p:nvPr>
        </p:nvSpPr>
        <p:spPr/>
        <p:txBody>
          <a:bodyPr/>
          <a:lstStyle/>
          <a:p>
            <a:r>
              <a:rPr lang="en-US" dirty="0"/>
              <a:t>Agenda Item 1</a:t>
            </a:r>
          </a:p>
        </p:txBody>
      </p:sp>
    </p:spTree>
    <p:extLst>
      <p:ext uri="{BB962C8B-B14F-4D97-AF65-F5344CB8AC3E}">
        <p14:creationId xmlns:p14="http://schemas.microsoft.com/office/powerpoint/2010/main" val="14576293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Some Current Discussions</a:t>
            </a:r>
            <a:endParaRPr lang="en-US" dirty="0"/>
          </a:p>
        </p:txBody>
      </p:sp>
      <p:sp>
        <p:nvSpPr>
          <p:cNvPr id="5" name="Text Placeholder 4"/>
          <p:cNvSpPr>
            <a:spLocks noGrp="1"/>
          </p:cNvSpPr>
          <p:nvPr>
            <p:ph type="body" sz="quarter" idx="11"/>
          </p:nvPr>
        </p:nvSpPr>
        <p:spPr/>
        <p:txBody>
          <a:bodyPr/>
          <a:lstStyle/>
          <a:p>
            <a:r>
              <a:rPr lang="en-US"/>
              <a:t>Agenda Item 4</a:t>
            </a:r>
            <a:endParaRPr lang="en-US" dirty="0"/>
          </a:p>
        </p:txBody>
      </p:sp>
    </p:spTree>
    <p:extLst>
      <p:ext uri="{BB962C8B-B14F-4D97-AF65-F5344CB8AC3E}">
        <p14:creationId xmlns:p14="http://schemas.microsoft.com/office/powerpoint/2010/main" val="42581072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Some mailing list and call discussions</a:t>
            </a:r>
          </a:p>
        </p:txBody>
      </p:sp>
      <p:sp>
        <p:nvSpPr>
          <p:cNvPr id="3" name="Content Placeholder 2"/>
          <p:cNvSpPr>
            <a:spLocks noGrp="1"/>
          </p:cNvSpPr>
          <p:nvPr>
            <p:ph sz="quarter" idx="10"/>
          </p:nvPr>
        </p:nvSpPr>
        <p:spPr>
          <a:xfrm>
            <a:off x="227635" y="659984"/>
            <a:ext cx="8661722" cy="5497749"/>
          </a:xfrm>
        </p:spPr>
        <p:txBody>
          <a:bodyPr/>
          <a:lstStyle/>
          <a:p>
            <a:r>
              <a:rPr lang="en-US" dirty="0"/>
              <a:t>There has been significant volume on the mailing list with strong advocacy for different positions with respect to the treatment of city names and geographic names more broadly. </a:t>
            </a:r>
          </a:p>
          <a:p>
            <a:r>
              <a:rPr lang="en-US" dirty="0"/>
              <a:t>Key area of disagreement – who has rights in determining which applications with a connection to city name can go forward?</a:t>
            </a:r>
          </a:p>
          <a:p>
            <a:pPr lvl="1"/>
            <a:r>
              <a:rPr lang="en-US" dirty="0"/>
              <a:t>From one perspective, any rights granted through the application process should be based on international law. If no international law exists granting special rights to governments or other parties, no corresponding rights should exist through mechanisms in New </a:t>
            </a:r>
            <a:r>
              <a:rPr lang="en-US" dirty="0" err="1"/>
              <a:t>gTLD</a:t>
            </a:r>
            <a:r>
              <a:rPr lang="en-US" dirty="0"/>
              <a:t> Program.</a:t>
            </a:r>
          </a:p>
          <a:p>
            <a:pPr lvl="1"/>
            <a:r>
              <a:rPr lang="en-US" dirty="0"/>
              <a:t>From another perspective, national law, public policy, history, and public interest considerations provide a basis for granting rights to governments through mechanisms in the New </a:t>
            </a:r>
            <a:r>
              <a:rPr lang="en-US" dirty="0" err="1"/>
              <a:t>gTLD</a:t>
            </a:r>
            <a:r>
              <a:rPr lang="en-US" dirty="0"/>
              <a:t> Program. </a:t>
            </a:r>
          </a:p>
          <a:p>
            <a:pPr lvl="1"/>
            <a:r>
              <a:rPr lang="en-US" dirty="0"/>
              <a:t>There are also different perspectives on the scope and applicability of trademark law in this discussion relative to and in the context of other laws. </a:t>
            </a:r>
          </a:p>
        </p:txBody>
      </p:sp>
    </p:spTree>
    <p:extLst>
      <p:ext uri="{BB962C8B-B14F-4D97-AF65-F5344CB8AC3E}">
        <p14:creationId xmlns:p14="http://schemas.microsoft.com/office/powerpoint/2010/main" val="30308669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Thinking Creatively: City Names</a:t>
            </a:r>
          </a:p>
        </p:txBody>
      </p:sp>
      <p:sp>
        <p:nvSpPr>
          <p:cNvPr id="3" name="Content Placeholder 2"/>
          <p:cNvSpPr>
            <a:spLocks noGrp="1"/>
          </p:cNvSpPr>
          <p:nvPr>
            <p:ph sz="quarter" idx="10"/>
          </p:nvPr>
        </p:nvSpPr>
        <p:spPr>
          <a:xfrm>
            <a:off x="250785" y="694708"/>
            <a:ext cx="8800618" cy="5497749"/>
          </a:xfrm>
        </p:spPr>
        <p:txBody>
          <a:bodyPr/>
          <a:lstStyle/>
          <a:p>
            <a:r>
              <a:rPr lang="en-US" dirty="0"/>
              <a:t>How might we meet GAC and </a:t>
            </a:r>
            <a:r>
              <a:rPr lang="en-US" dirty="0" err="1"/>
              <a:t>ccNSO</a:t>
            </a:r>
            <a:r>
              <a:rPr lang="en-US" dirty="0"/>
              <a:t> interests for protection and objectives of applicants related to use?</a:t>
            </a:r>
          </a:p>
          <a:p>
            <a:r>
              <a:rPr lang="en-US" dirty="0"/>
              <a:t>Possible elements of protection include: support/non-objection letters, objections procedures, post-delegation measures, others?</a:t>
            </a:r>
          </a:p>
          <a:p>
            <a:r>
              <a:rPr lang="en-US" dirty="0"/>
              <a:t>Are there proposals for creative solutions that might be mutually acceptable using one or more of these elements?</a:t>
            </a:r>
          </a:p>
          <a:p>
            <a:r>
              <a:rPr lang="en-US" dirty="0"/>
              <a:t>Conversations between parties early in the process, or before application?</a:t>
            </a:r>
          </a:p>
          <a:p>
            <a:r>
              <a:rPr lang="en-US" dirty="0"/>
              <a:t>Sharing arrangements?</a:t>
            </a:r>
          </a:p>
          <a:p>
            <a:endParaRPr lang="en-US" dirty="0"/>
          </a:p>
          <a:p>
            <a:pPr lvl="1"/>
            <a:endParaRPr lang="en-US" dirty="0"/>
          </a:p>
          <a:p>
            <a:pPr lvl="1"/>
            <a:endParaRPr lang="en-US" dirty="0"/>
          </a:p>
        </p:txBody>
      </p:sp>
    </p:spTree>
    <p:extLst>
      <p:ext uri="{BB962C8B-B14F-4D97-AF65-F5344CB8AC3E}">
        <p14:creationId xmlns:p14="http://schemas.microsoft.com/office/powerpoint/2010/main" val="9803636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50472" y="46179"/>
            <a:ext cx="8900932" cy="450663"/>
          </a:xfrm>
        </p:spPr>
        <p:txBody>
          <a:bodyPr/>
          <a:lstStyle/>
          <a:p>
            <a:r>
              <a:rPr lang="en-US" dirty="0"/>
              <a:t>Proposals: City Names (non-capital cities)</a:t>
            </a:r>
          </a:p>
        </p:txBody>
      </p:sp>
      <p:sp>
        <p:nvSpPr>
          <p:cNvPr id="3" name="Content Placeholder 2"/>
          <p:cNvSpPr>
            <a:spLocks noGrp="1"/>
          </p:cNvSpPr>
          <p:nvPr>
            <p:ph sz="quarter" idx="10"/>
          </p:nvPr>
        </p:nvSpPr>
        <p:spPr>
          <a:xfrm>
            <a:off x="250785" y="694708"/>
            <a:ext cx="8800618" cy="5497749"/>
          </a:xfrm>
        </p:spPr>
        <p:txBody>
          <a:bodyPr/>
          <a:lstStyle/>
          <a:p>
            <a:r>
              <a:rPr lang="en-US" sz="1800" dirty="0"/>
              <a:t>Examples of proposals made by Work Track members so far:</a:t>
            </a:r>
          </a:p>
          <a:p>
            <a:pPr lvl="1"/>
            <a:r>
              <a:rPr lang="en-US" sz="1800" dirty="0"/>
              <a:t>Require government support/non-objection only when used in the geographic context (current AGB)</a:t>
            </a:r>
          </a:p>
          <a:p>
            <a:pPr lvl="1"/>
            <a:r>
              <a:rPr lang="en-US" sz="1800" dirty="0"/>
              <a:t>Require government support/non-objection even when intended use is not related to geography</a:t>
            </a:r>
          </a:p>
          <a:p>
            <a:pPr lvl="1"/>
            <a:r>
              <a:rPr lang="en-US" sz="1800" dirty="0"/>
              <a:t>Create a list of cities greater than a certain size and reserve those cities for use by the people of that city (variant: require consent non/objection for top x cities in a country, by population)</a:t>
            </a:r>
          </a:p>
          <a:p>
            <a:pPr lvl="1"/>
            <a:r>
              <a:rPr lang="en-US" sz="1800" dirty="0"/>
              <a:t>Handle all third-party concerns with an application using objections processes. Objections processes must refer to international law, domestic law, ISO standards or other objective measures.</a:t>
            </a:r>
          </a:p>
          <a:p>
            <a:pPr lvl="1"/>
            <a:r>
              <a:rPr lang="en-US" sz="1800" dirty="0"/>
              <a:t>Create incentives to bring all parties “to the table” when intended use is non-geographic, for example agreements to allow the use of second</a:t>
            </a:r>
            <a:br>
              <a:rPr lang="en-US" sz="1800" dirty="0"/>
            </a:br>
            <a:r>
              <a:rPr lang="en-US" sz="1800" dirty="0"/>
              <a:t> level strings (or the reservation of second level strings) where there is an inherent association with the government / local community.</a:t>
            </a:r>
          </a:p>
          <a:p>
            <a:r>
              <a:rPr lang="en-US" sz="1800" dirty="0"/>
              <a:t>How can we expand on these proposals? Use elements of them in combination? Other ideas?</a:t>
            </a:r>
          </a:p>
          <a:p>
            <a:pPr lvl="2"/>
            <a:endParaRPr lang="en-US" dirty="0"/>
          </a:p>
          <a:p>
            <a:pPr lvl="1"/>
            <a:endParaRPr lang="en-US" dirty="0"/>
          </a:p>
          <a:p>
            <a:pPr lvl="1"/>
            <a:endParaRPr lang="en-US" dirty="0"/>
          </a:p>
        </p:txBody>
      </p:sp>
    </p:spTree>
    <p:extLst>
      <p:ext uri="{BB962C8B-B14F-4D97-AF65-F5344CB8AC3E}">
        <p14:creationId xmlns:p14="http://schemas.microsoft.com/office/powerpoint/2010/main" val="9469713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rgbClr val="FFFFFF"/>
                </a:solidFill>
              </a:rPr>
              <a:t>AOB</a:t>
            </a:r>
            <a:endParaRPr lang="en-US" dirty="0"/>
          </a:p>
        </p:txBody>
      </p:sp>
      <p:sp>
        <p:nvSpPr>
          <p:cNvPr id="5" name="Text Placeholder 4"/>
          <p:cNvSpPr>
            <a:spLocks noGrp="1"/>
          </p:cNvSpPr>
          <p:nvPr>
            <p:ph type="body" sz="quarter" idx="11"/>
          </p:nvPr>
        </p:nvSpPr>
        <p:spPr/>
        <p:txBody>
          <a:bodyPr/>
          <a:lstStyle/>
          <a:p>
            <a:r>
              <a:rPr lang="en-US" dirty="0"/>
              <a:t>Agenda Item #5</a:t>
            </a:r>
          </a:p>
        </p:txBody>
      </p:sp>
    </p:spTree>
    <p:extLst>
      <p:ext uri="{BB962C8B-B14F-4D97-AF65-F5344CB8AC3E}">
        <p14:creationId xmlns:p14="http://schemas.microsoft.com/office/powerpoint/2010/main" val="32220065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127202"/>
            <a:ext cx="8012951" cy="450663"/>
          </a:xfrm>
        </p:spPr>
        <p:txBody>
          <a:bodyPr/>
          <a:lstStyle/>
          <a:p>
            <a:r>
              <a:rPr lang="en-US" dirty="0"/>
              <a:t>Final info:</a:t>
            </a:r>
          </a:p>
        </p:txBody>
      </p:sp>
      <p:sp>
        <p:nvSpPr>
          <p:cNvPr id="3" name="Content Placeholder 2"/>
          <p:cNvSpPr>
            <a:spLocks noGrp="1"/>
          </p:cNvSpPr>
          <p:nvPr>
            <p:ph sz="quarter" idx="10"/>
          </p:nvPr>
        </p:nvSpPr>
        <p:spPr>
          <a:xfrm>
            <a:off x="138896" y="665771"/>
            <a:ext cx="8897730" cy="5173657"/>
          </a:xfrm>
        </p:spPr>
        <p:txBody>
          <a:bodyPr/>
          <a:lstStyle/>
          <a:p>
            <a:pPr marL="0" indent="0" algn="ctr">
              <a:buNone/>
            </a:pPr>
            <a:endParaRPr lang="en-US" sz="2800" b="1" dirty="0"/>
          </a:p>
          <a:p>
            <a:pPr marL="0" indent="0" algn="ctr">
              <a:buNone/>
            </a:pPr>
            <a:endParaRPr lang="en-US" sz="2400" b="1" dirty="0"/>
          </a:p>
          <a:p>
            <a:pPr marL="0" indent="0" algn="ctr">
              <a:buNone/>
            </a:pPr>
            <a:endParaRPr lang="en-US" sz="2400" b="1" dirty="0"/>
          </a:p>
          <a:p>
            <a:pPr marL="0" indent="0" algn="ctr">
              <a:buNone/>
            </a:pPr>
            <a:r>
              <a:rPr lang="en-US" sz="2400" b="1" dirty="0"/>
              <a:t>Next WT-5 meeting: Wednesday May 30, 2018, 14:00 UTC </a:t>
            </a:r>
            <a:endParaRPr lang="es-PR" sz="2400" b="1" dirty="0"/>
          </a:p>
          <a:p>
            <a:pPr marL="0" indent="0" algn="ctr">
              <a:buNone/>
            </a:pPr>
            <a:endParaRPr lang="es-PR" sz="2400" b="1" dirty="0"/>
          </a:p>
          <a:p>
            <a:pPr marL="0" indent="0" algn="ctr">
              <a:buNone/>
            </a:pPr>
            <a:r>
              <a:rPr lang="es-PR" sz="2400" b="1" dirty="0" err="1"/>
              <a:t>Bye</a:t>
            </a:r>
            <a:r>
              <a:rPr lang="es-PR" sz="2400" b="1" dirty="0"/>
              <a:t>!</a:t>
            </a:r>
          </a:p>
          <a:p>
            <a:pPr marL="0" indent="0" algn="ctr">
              <a:buNone/>
            </a:pPr>
            <a:endParaRPr lang="en-US" sz="2400" b="1" dirty="0"/>
          </a:p>
          <a:p>
            <a:pPr marL="0" indent="0" algn="ctr">
              <a:buNone/>
            </a:pPr>
            <a:endParaRPr lang="en-US" sz="2400" b="1" dirty="0"/>
          </a:p>
          <a:p>
            <a:pPr marL="0" indent="0">
              <a:buNone/>
            </a:pPr>
            <a:br>
              <a:rPr lang="en-US" sz="1800" dirty="0"/>
            </a:br>
            <a:endParaRPr lang="en-US" sz="1800" dirty="0"/>
          </a:p>
          <a:p>
            <a:pPr marL="0" indent="0" algn="ctr">
              <a:buNone/>
            </a:pPr>
            <a:endParaRPr lang="en-US" sz="2800" b="1" dirty="0"/>
          </a:p>
          <a:p>
            <a:pPr marL="0" indent="0">
              <a:buNone/>
            </a:pPr>
            <a:endParaRPr lang="en-US" dirty="0"/>
          </a:p>
        </p:txBody>
      </p:sp>
    </p:spTree>
    <p:extLst>
      <p:ext uri="{BB962C8B-B14F-4D97-AF65-F5344CB8AC3E}">
        <p14:creationId xmlns:p14="http://schemas.microsoft.com/office/powerpoint/2010/main" val="2568022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Welcome</a:t>
            </a:r>
          </a:p>
        </p:txBody>
      </p:sp>
      <p:sp>
        <p:nvSpPr>
          <p:cNvPr id="3" name="Content Placeholder 2"/>
          <p:cNvSpPr>
            <a:spLocks noGrp="1"/>
          </p:cNvSpPr>
          <p:nvPr>
            <p:ph sz="quarter" idx="10"/>
          </p:nvPr>
        </p:nvSpPr>
        <p:spPr/>
        <p:txBody>
          <a:bodyPr/>
          <a:lstStyle/>
          <a:p>
            <a:pPr marL="0" indent="0" algn="ctr">
              <a:buNone/>
            </a:pPr>
            <a:r>
              <a:rPr lang="en-US" sz="2800" b="1" dirty="0"/>
              <a:t>														Welcome!</a:t>
            </a:r>
          </a:p>
          <a:p>
            <a:pPr marL="0" indent="0" algn="ctr">
              <a:buNone/>
            </a:pPr>
            <a:r>
              <a:rPr lang="en-US" dirty="0"/>
              <a:t>Fourth At-Large Capacity Building Webinar</a:t>
            </a:r>
          </a:p>
          <a:p>
            <a:pPr marL="0" indent="0" algn="ctr">
              <a:buNone/>
            </a:pPr>
            <a:r>
              <a:rPr lang="en-US" dirty="0"/>
              <a:t>New gTLD Subsequent Procedures PDP, Work Track 5: </a:t>
            </a:r>
          </a:p>
          <a:p>
            <a:pPr marL="0" indent="0" algn="ctr">
              <a:buNone/>
            </a:pPr>
            <a:r>
              <a:rPr lang="en-US" b="1" dirty="0"/>
              <a:t>Geographic Names as Top Level Domains</a:t>
            </a:r>
          </a:p>
          <a:p>
            <a:pPr marL="0" indent="0" algn="ctr">
              <a:buNone/>
            </a:pPr>
            <a:r>
              <a:rPr lang="en-US" dirty="0"/>
              <a:t>by: Cheryl Langdon-Orr, PDP WG Co-Chair</a:t>
            </a:r>
          </a:p>
          <a:p>
            <a:pPr marL="0" indent="0" algn="ctr">
              <a:buNone/>
            </a:pPr>
            <a:r>
              <a:rPr lang="en-US" sz="1800" dirty="0"/>
              <a:t>Javier </a:t>
            </a:r>
            <a:r>
              <a:rPr lang="en-US" sz="1800" dirty="0" err="1"/>
              <a:t>Rúa-Jovet</a:t>
            </a:r>
            <a:r>
              <a:rPr lang="en-US" sz="1800" dirty="0"/>
              <a:t>, ALAC WT5 Co-Lead</a:t>
            </a:r>
          </a:p>
          <a:p>
            <a:pPr marL="0" indent="0">
              <a:buNone/>
            </a:pPr>
            <a:endParaRPr lang="en-US" dirty="0"/>
          </a:p>
        </p:txBody>
      </p:sp>
    </p:spTree>
    <p:extLst>
      <p:ext uri="{BB962C8B-B14F-4D97-AF65-F5344CB8AC3E}">
        <p14:creationId xmlns:p14="http://schemas.microsoft.com/office/powerpoint/2010/main" val="15142617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Background to Work Track 5</a:t>
            </a:r>
          </a:p>
        </p:txBody>
      </p:sp>
      <p:sp>
        <p:nvSpPr>
          <p:cNvPr id="5" name="Text Placeholder 4"/>
          <p:cNvSpPr>
            <a:spLocks noGrp="1"/>
          </p:cNvSpPr>
          <p:nvPr>
            <p:ph type="body" sz="quarter" idx="11"/>
          </p:nvPr>
        </p:nvSpPr>
        <p:spPr/>
        <p:txBody>
          <a:bodyPr/>
          <a:lstStyle/>
          <a:p>
            <a:r>
              <a:rPr lang="en-US" dirty="0"/>
              <a:t>Agenda Item 2</a:t>
            </a:r>
          </a:p>
        </p:txBody>
      </p:sp>
    </p:spTree>
    <p:extLst>
      <p:ext uri="{BB962C8B-B14F-4D97-AF65-F5344CB8AC3E}">
        <p14:creationId xmlns:p14="http://schemas.microsoft.com/office/powerpoint/2010/main" val="20633863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Background</a:t>
            </a:r>
          </a:p>
        </p:txBody>
      </p:sp>
      <p:sp>
        <p:nvSpPr>
          <p:cNvPr id="3" name="Content Placeholder 2"/>
          <p:cNvSpPr>
            <a:spLocks noGrp="1"/>
          </p:cNvSpPr>
          <p:nvPr>
            <p:ph sz="quarter" idx="10"/>
          </p:nvPr>
        </p:nvSpPr>
        <p:spPr>
          <a:xfrm>
            <a:off x="609600" y="983974"/>
            <a:ext cx="7907338" cy="5058051"/>
          </a:xfrm>
        </p:spPr>
        <p:txBody>
          <a:bodyPr/>
          <a:lstStyle/>
          <a:p>
            <a:pPr marL="457200" lvl="1" indent="0">
              <a:buNone/>
            </a:pPr>
            <a:endParaRPr lang="en-US" dirty="0"/>
          </a:p>
          <a:p>
            <a:pPr lvl="1"/>
            <a:r>
              <a:rPr lang="en-US" dirty="0"/>
              <a:t>WT5 focuses exclusively on the topic of </a:t>
            </a:r>
            <a:r>
              <a:rPr lang="en-US" u="sng" dirty="0"/>
              <a:t>geographic names at the top level</a:t>
            </a:r>
            <a:r>
              <a:rPr lang="en-US" dirty="0"/>
              <a:t>, including both ASCII and IDN forms.</a:t>
            </a:r>
          </a:p>
          <a:p>
            <a:pPr marL="457200" lvl="1" indent="0">
              <a:buNone/>
            </a:pPr>
            <a:endParaRPr lang="en-US" dirty="0"/>
          </a:p>
          <a:p>
            <a:pPr lvl="1"/>
            <a:r>
              <a:rPr lang="en-US" dirty="0"/>
              <a:t>WT5 is tasked determine what, if any, changes may need to be made to existing policy. That includes (a) 2007 GNSO Policy Recommendations on the Introduction of New </a:t>
            </a:r>
            <a:r>
              <a:rPr lang="en-US" dirty="0" err="1"/>
              <a:t>gTLDS</a:t>
            </a:r>
            <a:r>
              <a:rPr lang="en-US" dirty="0"/>
              <a:t> &amp; (b) relevant rules contained in the 2012 AGB, such as the Geographic Names Review procedure, Geographic Names Extended Evaluation, &amp; Objection Procedures.</a:t>
            </a:r>
          </a:p>
          <a:p>
            <a:pPr lvl="1">
              <a:buFont typeface="Courier New" panose="02070309020205020404" pitchFamily="49" charset="0"/>
              <a:buChar char="o"/>
            </a:pPr>
            <a:endParaRPr lang="en-US" dirty="0"/>
          </a:p>
        </p:txBody>
      </p:sp>
    </p:spTree>
    <p:extLst>
      <p:ext uri="{BB962C8B-B14F-4D97-AF65-F5344CB8AC3E}">
        <p14:creationId xmlns:p14="http://schemas.microsoft.com/office/powerpoint/2010/main" val="2853120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Background</a:t>
            </a:r>
          </a:p>
        </p:txBody>
      </p:sp>
      <p:sp>
        <p:nvSpPr>
          <p:cNvPr id="3" name="Content Placeholder 2"/>
          <p:cNvSpPr>
            <a:spLocks noGrp="1"/>
          </p:cNvSpPr>
          <p:nvPr>
            <p:ph sz="quarter" idx="10"/>
          </p:nvPr>
        </p:nvSpPr>
        <p:spPr>
          <a:xfrm>
            <a:off x="609600" y="944218"/>
            <a:ext cx="7907338" cy="5097808"/>
          </a:xfrm>
        </p:spPr>
        <p:txBody>
          <a:bodyPr/>
          <a:lstStyle/>
          <a:p>
            <a:r>
              <a:rPr lang="en-US" dirty="0"/>
              <a:t>New gTLD Subsequent Procedures PDP WG Co-Chairs: Cheryl Langdon-Orr &amp; Jeff Neuman</a:t>
            </a:r>
          </a:p>
          <a:p>
            <a:r>
              <a:rPr lang="en-US" dirty="0"/>
              <a:t>With a goal of creating a consensus-driven and inclusive outcome WT5 is structured to encourage broad and balanced participation from different parts of the community and includes a joint community Work Track leadership structure (ALAC, ccNSO, GAC, and GNSO):                </a:t>
            </a:r>
          </a:p>
          <a:p>
            <a:pPr lvl="1"/>
            <a:r>
              <a:rPr lang="en-US" dirty="0" err="1"/>
              <a:t>Annebeth</a:t>
            </a:r>
            <a:r>
              <a:rPr lang="en-US" dirty="0"/>
              <a:t> Lange (ccNSO)</a:t>
            </a:r>
          </a:p>
          <a:p>
            <a:pPr lvl="1"/>
            <a:r>
              <a:rPr lang="en-US" dirty="0"/>
              <a:t>Olga Cavalli (GAC)</a:t>
            </a:r>
          </a:p>
          <a:p>
            <a:pPr lvl="1"/>
            <a:r>
              <a:rPr lang="en-US" dirty="0"/>
              <a:t>Martin Sutton (GNSO)</a:t>
            </a:r>
          </a:p>
          <a:p>
            <a:pPr lvl="1"/>
            <a:r>
              <a:rPr lang="en-US" dirty="0"/>
              <a:t>Javier </a:t>
            </a:r>
            <a:r>
              <a:rPr lang="en-US" dirty="0" err="1"/>
              <a:t>Rúa-Jovet</a:t>
            </a:r>
            <a:r>
              <a:rPr lang="en-US" dirty="0"/>
              <a:t> (ALAC)</a:t>
            </a:r>
          </a:p>
          <a:p>
            <a:pPr marL="457200" lvl="1" indent="0">
              <a:buNone/>
            </a:pPr>
            <a:endParaRPr lang="en-US" dirty="0"/>
          </a:p>
          <a:p>
            <a:pPr lvl="1"/>
            <a:endParaRPr lang="en-US" dirty="0"/>
          </a:p>
        </p:txBody>
      </p:sp>
    </p:spTree>
    <p:extLst>
      <p:ext uri="{BB962C8B-B14F-4D97-AF65-F5344CB8AC3E}">
        <p14:creationId xmlns:p14="http://schemas.microsoft.com/office/powerpoint/2010/main" val="19929326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Background</a:t>
            </a:r>
          </a:p>
        </p:txBody>
      </p:sp>
      <p:sp>
        <p:nvSpPr>
          <p:cNvPr id="3" name="Content Placeholder 2"/>
          <p:cNvSpPr>
            <a:spLocks noGrp="1"/>
          </p:cNvSpPr>
          <p:nvPr>
            <p:ph sz="quarter" idx="10"/>
          </p:nvPr>
        </p:nvSpPr>
        <p:spPr>
          <a:xfrm>
            <a:off x="609600" y="780222"/>
            <a:ext cx="7907338" cy="5261803"/>
          </a:xfrm>
        </p:spPr>
        <p:txBody>
          <a:bodyPr/>
          <a:lstStyle/>
          <a:p>
            <a:pPr marL="457200" lvl="1" indent="0" algn="just">
              <a:buNone/>
            </a:pPr>
            <a:endParaRPr lang="en-US" dirty="0"/>
          </a:p>
          <a:p>
            <a:pPr lvl="1" algn="just">
              <a:buFont typeface="Courier New" panose="02070309020205020404" pitchFamily="49" charset="0"/>
              <a:buChar char="o"/>
            </a:pPr>
            <a:r>
              <a:rPr lang="en-US" dirty="0"/>
              <a:t>All truly interested are welcome and encouraged to participate </a:t>
            </a:r>
          </a:p>
          <a:p>
            <a:pPr marL="457200" lvl="1" indent="0" algn="just">
              <a:buNone/>
            </a:pPr>
            <a:r>
              <a:rPr lang="en-US" dirty="0"/>
              <a:t>     in WT5 as a member (e.g., participate during meetings, send</a:t>
            </a:r>
          </a:p>
          <a:p>
            <a:pPr marL="457200" lvl="1" indent="0" algn="just">
              <a:buNone/>
            </a:pPr>
            <a:r>
              <a:rPr lang="en-US" dirty="0"/>
              <a:t>    messages on list, etc.) or observer (i.e., receives emails sent to </a:t>
            </a:r>
          </a:p>
          <a:p>
            <a:pPr marL="457200" lvl="1" indent="0" algn="just">
              <a:buNone/>
            </a:pPr>
            <a:r>
              <a:rPr lang="en-US" dirty="0"/>
              <a:t>    the list). </a:t>
            </a:r>
          </a:p>
          <a:p>
            <a:pPr lvl="1">
              <a:buFont typeface="Courier New" panose="02070309020205020404" pitchFamily="49" charset="0"/>
              <a:buChar char="o"/>
            </a:pPr>
            <a:r>
              <a:rPr lang="en-US" dirty="0"/>
              <a:t>Only an SOI is required. Membership in the overall PDP WG is not required.</a:t>
            </a:r>
          </a:p>
          <a:p>
            <a:pPr lvl="1">
              <a:buFont typeface="Courier New" panose="02070309020205020404" pitchFamily="49" charset="0"/>
              <a:buChar char="o"/>
            </a:pPr>
            <a:r>
              <a:rPr lang="en-US" dirty="0"/>
              <a:t>Find all important WT-5 info (including links to join WT-5) here:</a:t>
            </a:r>
          </a:p>
          <a:p>
            <a:pPr marL="457200" lvl="1" indent="0">
              <a:buNone/>
            </a:pPr>
            <a:endParaRPr lang="en-US" dirty="0"/>
          </a:p>
          <a:p>
            <a:pPr marL="457200" lvl="1" indent="0">
              <a:buNone/>
            </a:pPr>
            <a:r>
              <a:rPr lang="en-US" dirty="0">
                <a:hlinkClick r:id="rId2"/>
              </a:rPr>
              <a:t>https://community.icann.org/display/NGSPP/Work+Track+5%3A+Geographic+Names+at+the+Top-Level</a:t>
            </a:r>
            <a:endParaRPr lang="en-US" dirty="0"/>
          </a:p>
          <a:p>
            <a:pPr marL="457200" lvl="1" indent="0">
              <a:buNone/>
            </a:pPr>
            <a:endParaRPr lang="en-US" dirty="0"/>
          </a:p>
          <a:p>
            <a:pPr marL="457200" lvl="1" indent="0">
              <a:buNone/>
            </a:pPr>
            <a:endParaRPr lang="en-US" dirty="0"/>
          </a:p>
          <a:p>
            <a:pPr marL="457200" lvl="1" indent="0" algn="just">
              <a:buNone/>
            </a:pPr>
            <a:endParaRPr lang="en-US" dirty="0"/>
          </a:p>
          <a:p>
            <a:pPr marL="457200" lvl="1" indent="0" algn="just">
              <a:buNone/>
            </a:pPr>
            <a:endParaRPr lang="en-US" dirty="0"/>
          </a:p>
          <a:p>
            <a:pPr marL="457200" lvl="1" indent="0">
              <a:buNone/>
            </a:pPr>
            <a:endParaRPr lang="en-US" dirty="0"/>
          </a:p>
          <a:p>
            <a:pPr lvl="1"/>
            <a:endParaRPr lang="en-US" dirty="0"/>
          </a:p>
        </p:txBody>
      </p:sp>
    </p:spTree>
    <p:extLst>
      <p:ext uri="{BB962C8B-B14F-4D97-AF65-F5344CB8AC3E}">
        <p14:creationId xmlns:p14="http://schemas.microsoft.com/office/powerpoint/2010/main" val="32193098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Background, </a:t>
            </a:r>
            <a:r>
              <a:rPr lang="en-US" dirty="0" err="1"/>
              <a:t>ToR</a:t>
            </a:r>
            <a:r>
              <a:rPr lang="en-US" dirty="0"/>
              <a:t> has been adopted</a:t>
            </a:r>
          </a:p>
        </p:txBody>
      </p:sp>
      <p:sp>
        <p:nvSpPr>
          <p:cNvPr id="3" name="Content Placeholder 2"/>
          <p:cNvSpPr>
            <a:spLocks noGrp="1"/>
          </p:cNvSpPr>
          <p:nvPr>
            <p:ph sz="quarter" idx="10"/>
          </p:nvPr>
        </p:nvSpPr>
        <p:spPr>
          <a:xfrm>
            <a:off x="597408" y="750404"/>
            <a:ext cx="7907338" cy="4840517"/>
          </a:xfrm>
        </p:spPr>
        <p:txBody>
          <a:bodyPr/>
          <a:lstStyle/>
          <a:p>
            <a:pPr marL="0" indent="0" algn="just">
              <a:buNone/>
            </a:pPr>
            <a:endParaRPr lang="en-US" dirty="0"/>
          </a:p>
          <a:p>
            <a:pPr algn="just"/>
            <a:r>
              <a:rPr lang="en-US" dirty="0"/>
              <a:t>While WT5 is a sub team to the full New gTLD Subsequent Procedures PDP WG, it operates under its own specific Terms of Reference: </a:t>
            </a:r>
            <a:r>
              <a:rPr lang="en-US" dirty="0">
                <a:hlinkClick r:id="rId3"/>
              </a:rPr>
              <a:t>https://community.icann.org/display/NGSPP/Terms+of+Reference</a:t>
            </a:r>
            <a:endParaRPr lang="en-US" b="1" dirty="0"/>
          </a:p>
          <a:p>
            <a:r>
              <a:rPr lang="en-US" dirty="0"/>
              <a:t>Critical elements of the Terms of Reference include:</a:t>
            </a:r>
          </a:p>
          <a:p>
            <a:pPr lvl="1"/>
            <a:r>
              <a:rPr lang="en-US" b="1" dirty="0"/>
              <a:t>Problem Statement, Goals &amp; Objectives, and Scope</a:t>
            </a:r>
          </a:p>
          <a:p>
            <a:pPr lvl="1"/>
            <a:r>
              <a:rPr lang="en-US" b="1" dirty="0"/>
              <a:t>Deliverables and Reporting</a:t>
            </a:r>
          </a:p>
          <a:p>
            <a:pPr lvl="1"/>
            <a:r>
              <a:rPr lang="en-US" b="1" dirty="0"/>
              <a:t>Rules of Engagement (e.g., decision-making)</a:t>
            </a:r>
          </a:p>
        </p:txBody>
      </p:sp>
    </p:spTree>
    <p:extLst>
      <p:ext uri="{BB962C8B-B14F-4D97-AF65-F5344CB8AC3E}">
        <p14:creationId xmlns:p14="http://schemas.microsoft.com/office/powerpoint/2010/main" val="679040586"/>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Template 4x3 20170607 (2).potx" id="{F2E86674-818B-4AF6-B9A5-625A3A795F51}" vid="{F6BB203E-BAFC-494B-A50F-57F1DB9FFF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 PPT Template 4x3 20170620 (1)</Template>
  <TotalTime>2320</TotalTime>
  <Words>2784</Words>
  <Application>Microsoft Office PowerPoint</Application>
  <PresentationFormat>On-screen Show (4:3)</PresentationFormat>
  <Paragraphs>265</Paragraphs>
  <Slides>35</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ＭＳ Ｐゴシック</vt:lpstr>
      <vt:lpstr>Arial</vt:lpstr>
      <vt:lpstr>Calibri</vt:lpstr>
      <vt:lpstr>Courier New</vt:lpstr>
      <vt:lpstr>Segoe UI</vt:lpstr>
      <vt:lpstr>Wingdings</vt:lpstr>
      <vt:lpstr>ICANNPPT_Arial_4x3_June 2017_potx</vt:lpstr>
      <vt:lpstr>PowerPoint Presentation</vt:lpstr>
      <vt:lpstr>Agenda</vt:lpstr>
      <vt:lpstr>Welcome!</vt:lpstr>
      <vt:lpstr>Welcome</vt:lpstr>
      <vt:lpstr>Background to Work Track 5</vt:lpstr>
      <vt:lpstr>Background</vt:lpstr>
      <vt:lpstr>Background</vt:lpstr>
      <vt:lpstr>Background</vt:lpstr>
      <vt:lpstr>Background, ToR has been adopted</vt:lpstr>
      <vt:lpstr>Background, ToR, Goals &amp; Scope</vt:lpstr>
      <vt:lpstr>Background, Scope</vt:lpstr>
      <vt:lpstr>Update from ICANN61 &amp; where are we now? </vt:lpstr>
      <vt:lpstr>Where are we now: some objectives &amp; interests</vt:lpstr>
      <vt:lpstr>Update from ICANN61 (where are we now?)</vt:lpstr>
      <vt:lpstr>Work Track 5 Work Plan</vt:lpstr>
      <vt:lpstr>Where are we now?</vt:lpstr>
      <vt:lpstr>Focus on 2012 Process</vt:lpstr>
      <vt:lpstr>Focus on 2012 Process</vt:lpstr>
      <vt:lpstr>Focus on 2012 Process</vt:lpstr>
      <vt:lpstr>Focus on 2012 Process</vt:lpstr>
      <vt:lpstr>Focus on 2012 Process</vt:lpstr>
      <vt:lpstr>Focus on 2012 Process</vt:lpstr>
      <vt:lpstr>Focus on 2012 Process</vt:lpstr>
      <vt:lpstr>Future Treatment of Country &amp; Territory Names</vt:lpstr>
      <vt:lpstr>Future Treatment: Other Geographic Names</vt:lpstr>
      <vt:lpstr>Future Treatment: Other Geographic Names</vt:lpstr>
      <vt:lpstr>Future Treatment: Other Geographic Names</vt:lpstr>
      <vt:lpstr>Future Treatment: Other Geographic Names</vt:lpstr>
      <vt:lpstr>Future Treatment: Non-AGB GeoNames</vt:lpstr>
      <vt:lpstr>Some Current Discussions</vt:lpstr>
      <vt:lpstr>Some mailing list and call discussions</vt:lpstr>
      <vt:lpstr>Thinking Creatively: City Names</vt:lpstr>
      <vt:lpstr>Proposals: City Names (non-capital cities)</vt:lpstr>
      <vt:lpstr>AOB</vt:lpstr>
      <vt:lpstr>Final info: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(75 characters maximum)</dc:title>
  <dc:creator>Emily Barabas</dc:creator>
  <cp:lastModifiedBy>Javier Rua</cp:lastModifiedBy>
  <cp:revision>103</cp:revision>
  <cp:lastPrinted>2018-04-11T19:10:19Z</cp:lastPrinted>
  <dcterms:created xsi:type="dcterms:W3CDTF">2017-12-05T11:18:13Z</dcterms:created>
  <dcterms:modified xsi:type="dcterms:W3CDTF">2018-05-22T12:27:21Z</dcterms:modified>
</cp:coreProperties>
</file>