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0"/>
  </p:notesMasterIdLst>
  <p:handoutMasterIdLst>
    <p:handoutMasterId r:id="rId31"/>
  </p:handoutMasterIdLst>
  <p:sldIdLst>
    <p:sldId id="594" r:id="rId2"/>
    <p:sldId id="537" r:id="rId3"/>
    <p:sldId id="322" r:id="rId4"/>
    <p:sldId id="389" r:id="rId5"/>
    <p:sldId id="381" r:id="rId6"/>
    <p:sldId id="574" r:id="rId7"/>
    <p:sldId id="575" r:id="rId8"/>
    <p:sldId id="576" r:id="rId9"/>
    <p:sldId id="577" r:id="rId10"/>
    <p:sldId id="578" r:id="rId11"/>
    <p:sldId id="579" r:id="rId12"/>
    <p:sldId id="583" r:id="rId13"/>
    <p:sldId id="582" r:id="rId14"/>
    <p:sldId id="580" r:id="rId15"/>
    <p:sldId id="584" r:id="rId16"/>
    <p:sldId id="380" r:id="rId17"/>
    <p:sldId id="585" r:id="rId18"/>
    <p:sldId id="586" r:id="rId19"/>
    <p:sldId id="588" r:id="rId20"/>
    <p:sldId id="587" r:id="rId21"/>
    <p:sldId id="589" r:id="rId22"/>
    <p:sldId id="590" r:id="rId23"/>
    <p:sldId id="581" r:id="rId24"/>
    <p:sldId id="398" r:id="rId25"/>
    <p:sldId id="591" r:id="rId26"/>
    <p:sldId id="592" r:id="rId27"/>
    <p:sldId id="593" r:id="rId28"/>
    <p:sldId id="401"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416" userDrawn="1">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helle Howell" initials="MH" lastIdx="7"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DEDEDE"/>
    <a:srgbClr val="002B49"/>
    <a:srgbClr val="9C240F"/>
    <a:srgbClr val="CB460F"/>
    <a:srgbClr val="FA5B36"/>
    <a:srgbClr val="0E4B91"/>
    <a:srgbClr val="18548A"/>
    <a:srgbClr val="15538C"/>
    <a:srgbClr val="0B2F49"/>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2927" autoAdjust="0"/>
    <p:restoredTop sz="94162" autoAdjust="0"/>
  </p:normalViewPr>
  <p:slideViewPr>
    <p:cSldViewPr snapToGrid="0" snapToObjects="1">
      <p:cViewPr varScale="1">
        <p:scale>
          <a:sx n="109" d="100"/>
          <a:sy n="109" d="100"/>
        </p:scale>
        <p:origin x="1304" y="176"/>
      </p:cViewPr>
      <p:guideLst>
        <p:guide orient="horz" pos="1416"/>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0"/>
    </p:cViewPr>
  </p:sorterViewPr>
  <p:notesViewPr>
    <p:cSldViewPr snapToGrid="0" snapToObjects="1">
      <p:cViewPr varScale="1">
        <p:scale>
          <a:sx n="81" d="100"/>
          <a:sy n="81" d="100"/>
        </p:scale>
        <p:origin x="3894"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file:////C:\Users\Berry\Documents\gnso_policy_growth_v0.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pivotSource>
    <c:name>[gnso_policy_growth_v0.1.xlsx]Sheet4!PivotTable1</c:name>
    <c:fmtId val="3"/>
  </c:pivotSource>
  <c:chart>
    <c:autoTitleDeleted val="0"/>
    <c:pivotFmts>
      <c:pivotFmt>
        <c:idx val="0"/>
        <c:marker>
          <c:symbol val="none"/>
        </c:marker>
      </c:pivotFmt>
      <c:pivotFmt>
        <c:idx val="1"/>
        <c:marker>
          <c:symbol val="none"/>
        </c:marker>
      </c:pivotFmt>
      <c:pivotFmt>
        <c:idx val="2"/>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3"/>
        <c:marker>
          <c:symbol val="none"/>
        </c:marker>
        <c:dLbl>
          <c:idx val="0"/>
          <c:delete val="1"/>
          <c:extLst>
            <c:ext xmlns:c15="http://schemas.microsoft.com/office/drawing/2012/chart" uri="{CE6537A1-D6FC-4f65-9D91-7224C49458BB}"/>
          </c:extLst>
        </c:dLbl>
      </c:pivotFmt>
      <c:pivotFmt>
        <c:idx val="4"/>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6"/>
        <c:marker>
          <c:symbol val="none"/>
        </c:marker>
      </c:pivotFmt>
      <c:pivotFmt>
        <c:idx val="7"/>
        <c:dLbl>
          <c:idx val="0"/>
          <c:showLegendKey val="0"/>
          <c:showVal val="1"/>
          <c:showCatName val="0"/>
          <c:showSerName val="0"/>
          <c:showPercent val="0"/>
          <c:showBubbleSize val="0"/>
          <c:extLst>
            <c:ext xmlns:c15="http://schemas.microsoft.com/office/drawing/2012/chart" uri="{CE6537A1-D6FC-4f65-9D91-7224C49458BB}"/>
          </c:extLst>
        </c:dLbl>
      </c:pivotFmt>
      <c:pivotFmt>
        <c:idx val="8"/>
        <c:dLbl>
          <c:idx val="0"/>
          <c:showLegendKey val="0"/>
          <c:showVal val="1"/>
          <c:showCatName val="0"/>
          <c:showSerName val="0"/>
          <c:showPercent val="0"/>
          <c:showBubbleSize val="0"/>
          <c:extLst>
            <c:ext xmlns:c15="http://schemas.microsoft.com/office/drawing/2012/chart" uri="{CE6537A1-D6FC-4f65-9D91-7224C49458BB}"/>
          </c:extLst>
        </c:dLbl>
      </c:pivotFmt>
      <c:pivotFmt>
        <c:idx val="9"/>
        <c:dLbl>
          <c:idx val="0"/>
          <c:showLegendKey val="0"/>
          <c:showVal val="1"/>
          <c:showCatName val="0"/>
          <c:showSerName val="0"/>
          <c:showPercent val="0"/>
          <c:showBubbleSize val="0"/>
          <c:extLst>
            <c:ext xmlns:c15="http://schemas.microsoft.com/office/drawing/2012/chart" uri="{CE6537A1-D6FC-4f65-9D91-7224C49458BB}"/>
          </c:extLst>
        </c:dLbl>
      </c:pivotFmt>
      <c:pivotFmt>
        <c:idx val="10"/>
        <c:dLbl>
          <c:idx val="0"/>
          <c:showLegendKey val="0"/>
          <c:showVal val="1"/>
          <c:showCatName val="0"/>
          <c:showSerName val="0"/>
          <c:showPercent val="0"/>
          <c:showBubbleSize val="0"/>
          <c:extLst>
            <c:ext xmlns:c15="http://schemas.microsoft.com/office/drawing/2012/chart" uri="{CE6537A1-D6FC-4f65-9D91-7224C49458BB}"/>
          </c:extLst>
        </c:dLbl>
      </c:pivotFmt>
      <c:pivotFmt>
        <c:idx val="11"/>
        <c:dLbl>
          <c:idx val="0"/>
          <c:showLegendKey val="0"/>
          <c:showVal val="1"/>
          <c:showCatName val="0"/>
          <c:showSerName val="0"/>
          <c:showPercent val="0"/>
          <c:showBubbleSize val="0"/>
          <c:extLst>
            <c:ext xmlns:c15="http://schemas.microsoft.com/office/drawing/2012/chart" uri="{CE6537A1-D6FC-4f65-9D91-7224C49458BB}"/>
          </c:extLst>
        </c:dLbl>
      </c:pivotFmt>
      <c:pivotFmt>
        <c:idx val="12"/>
        <c:dLbl>
          <c:idx val="0"/>
          <c:showLegendKey val="0"/>
          <c:showVal val="1"/>
          <c:showCatName val="0"/>
          <c:showSerName val="0"/>
          <c:showPercent val="0"/>
          <c:showBubbleSize val="0"/>
          <c:extLst>
            <c:ext xmlns:c15="http://schemas.microsoft.com/office/drawing/2012/chart" uri="{CE6537A1-D6FC-4f65-9D91-7224C49458BB}"/>
          </c:extLst>
        </c:dLbl>
      </c:pivotFmt>
      <c:pivotFmt>
        <c:idx val="13"/>
        <c:dLbl>
          <c:idx val="0"/>
          <c:showLegendKey val="0"/>
          <c:showVal val="1"/>
          <c:showCatName val="0"/>
          <c:showSerName val="0"/>
          <c:showPercent val="0"/>
          <c:showBubbleSize val="0"/>
          <c:extLst>
            <c:ext xmlns:c15="http://schemas.microsoft.com/office/drawing/2012/chart" uri="{CE6537A1-D6FC-4f65-9D91-7224C49458BB}"/>
          </c:extLst>
        </c:dLbl>
      </c:pivotFmt>
      <c:pivotFmt>
        <c:idx val="14"/>
        <c:dLbl>
          <c:idx val="0"/>
          <c:showLegendKey val="0"/>
          <c:showVal val="1"/>
          <c:showCatName val="0"/>
          <c:showSerName val="0"/>
          <c:showPercent val="0"/>
          <c:showBubbleSize val="0"/>
          <c:extLst>
            <c:ext xmlns:c15="http://schemas.microsoft.com/office/drawing/2012/chart" uri="{CE6537A1-D6FC-4f65-9D91-7224C49458BB}"/>
          </c:extLst>
        </c:dLbl>
      </c:pivotFmt>
      <c:pivotFmt>
        <c:idx val="15"/>
        <c:dLbl>
          <c:idx val="0"/>
          <c:showLegendKey val="0"/>
          <c:showVal val="1"/>
          <c:showCatName val="0"/>
          <c:showSerName val="0"/>
          <c:showPercent val="0"/>
          <c:showBubbleSize val="0"/>
          <c:extLst>
            <c:ext xmlns:c15="http://schemas.microsoft.com/office/drawing/2012/chart" uri="{CE6537A1-D6FC-4f65-9D91-7224C49458BB}"/>
          </c:extLst>
        </c:dLbl>
      </c:pivotFmt>
      <c:pivotFmt>
        <c:idx val="16"/>
        <c:dLbl>
          <c:idx val="0"/>
          <c:showLegendKey val="0"/>
          <c:showVal val="1"/>
          <c:showCatName val="0"/>
          <c:showSerName val="0"/>
          <c:showPercent val="0"/>
          <c:showBubbleSize val="0"/>
          <c:extLst>
            <c:ext xmlns:c15="http://schemas.microsoft.com/office/drawing/2012/chart" uri="{CE6537A1-D6FC-4f65-9D91-7224C49458BB}"/>
          </c:extLst>
        </c:dLbl>
      </c:pivotFmt>
      <c:pivotFmt>
        <c:idx val="17"/>
        <c:dLbl>
          <c:idx val="0"/>
          <c:showLegendKey val="0"/>
          <c:showVal val="1"/>
          <c:showCatName val="0"/>
          <c:showSerName val="0"/>
          <c:showPercent val="0"/>
          <c:showBubbleSize val="0"/>
          <c:extLst>
            <c:ext xmlns:c15="http://schemas.microsoft.com/office/drawing/2012/chart" uri="{CE6537A1-D6FC-4f65-9D91-7224C49458BB}"/>
          </c:extLst>
        </c:dLbl>
      </c:pivotFmt>
      <c:pivotFmt>
        <c:idx val="18"/>
        <c:dLbl>
          <c:idx val="0"/>
          <c:showLegendKey val="0"/>
          <c:showVal val="1"/>
          <c:showCatName val="0"/>
          <c:showSerName val="0"/>
          <c:showPercent val="0"/>
          <c:showBubbleSize val="0"/>
          <c:extLst>
            <c:ext xmlns:c15="http://schemas.microsoft.com/office/drawing/2012/chart" uri="{CE6537A1-D6FC-4f65-9D91-7224C49458BB}"/>
          </c:extLst>
        </c:dLbl>
      </c:pivotFmt>
      <c:pivotFmt>
        <c:idx val="19"/>
        <c:dLbl>
          <c:idx val="0"/>
          <c:showLegendKey val="0"/>
          <c:showVal val="1"/>
          <c:showCatName val="0"/>
          <c:showSerName val="0"/>
          <c:showPercent val="0"/>
          <c:showBubbleSize val="0"/>
          <c:extLst>
            <c:ext xmlns:c15="http://schemas.microsoft.com/office/drawing/2012/chart" uri="{CE6537A1-D6FC-4f65-9D91-7224C49458BB}"/>
          </c:extLst>
        </c:dLbl>
      </c:pivotFmt>
      <c:pivotFmt>
        <c:idx val="20"/>
        <c:dLbl>
          <c:idx val="0"/>
          <c:showLegendKey val="0"/>
          <c:showVal val="1"/>
          <c:showCatName val="0"/>
          <c:showSerName val="0"/>
          <c:showPercent val="0"/>
          <c:showBubbleSize val="0"/>
          <c:extLst>
            <c:ext xmlns:c15="http://schemas.microsoft.com/office/drawing/2012/chart" uri="{CE6537A1-D6FC-4f65-9D91-7224C49458BB}"/>
          </c:extLst>
        </c:dLbl>
      </c:pivotFmt>
      <c:pivotFmt>
        <c:idx val="21"/>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22"/>
        <c:marker>
          <c:symbol val="none"/>
        </c:marker>
        <c:dLbl>
          <c:idx val="0"/>
          <c:delete val="1"/>
          <c:extLst>
            <c:ext xmlns:c15="http://schemas.microsoft.com/office/drawing/2012/chart" uri="{CE6537A1-D6FC-4f65-9D91-7224C49458BB}"/>
          </c:extLst>
        </c:dLbl>
      </c:pivotFmt>
      <c:pivotFmt>
        <c:idx val="23"/>
        <c:dLbl>
          <c:idx val="0"/>
          <c:showLegendKey val="0"/>
          <c:showVal val="1"/>
          <c:showCatName val="0"/>
          <c:showSerName val="0"/>
          <c:showPercent val="0"/>
          <c:showBubbleSize val="0"/>
          <c:extLst>
            <c:ext xmlns:c15="http://schemas.microsoft.com/office/drawing/2012/chart" uri="{CE6537A1-D6FC-4f65-9D91-7224C49458BB}"/>
          </c:extLst>
        </c:dLbl>
      </c:pivotFmt>
      <c:pivotFmt>
        <c:idx val="24"/>
        <c:dLbl>
          <c:idx val="0"/>
          <c:showLegendKey val="0"/>
          <c:showVal val="1"/>
          <c:showCatName val="0"/>
          <c:showSerName val="0"/>
          <c:showPercent val="0"/>
          <c:showBubbleSize val="0"/>
          <c:extLst>
            <c:ext xmlns:c15="http://schemas.microsoft.com/office/drawing/2012/chart" uri="{CE6537A1-D6FC-4f65-9D91-7224C49458BB}"/>
          </c:extLst>
        </c:dLbl>
      </c:pivotFmt>
      <c:pivotFmt>
        <c:idx val="25"/>
        <c:dLbl>
          <c:idx val="0"/>
          <c:showLegendKey val="0"/>
          <c:showVal val="1"/>
          <c:showCatName val="0"/>
          <c:showSerName val="0"/>
          <c:showPercent val="0"/>
          <c:showBubbleSize val="0"/>
          <c:extLst>
            <c:ext xmlns:c15="http://schemas.microsoft.com/office/drawing/2012/chart" uri="{CE6537A1-D6FC-4f65-9D91-7224C49458BB}"/>
          </c:extLst>
        </c:dLbl>
      </c:pivotFmt>
      <c:pivotFmt>
        <c:idx val="26"/>
        <c:dLbl>
          <c:idx val="0"/>
          <c:showLegendKey val="0"/>
          <c:showVal val="1"/>
          <c:showCatName val="0"/>
          <c:showSerName val="0"/>
          <c:showPercent val="0"/>
          <c:showBubbleSize val="0"/>
          <c:extLst>
            <c:ext xmlns:c15="http://schemas.microsoft.com/office/drawing/2012/chart" uri="{CE6537A1-D6FC-4f65-9D91-7224C49458BB}"/>
          </c:extLst>
        </c:dLbl>
      </c:pivotFmt>
      <c:pivotFmt>
        <c:idx val="27"/>
        <c:dLbl>
          <c:idx val="0"/>
          <c:showLegendKey val="0"/>
          <c:showVal val="1"/>
          <c:showCatName val="0"/>
          <c:showSerName val="0"/>
          <c:showPercent val="0"/>
          <c:showBubbleSize val="0"/>
          <c:extLst>
            <c:ext xmlns:c15="http://schemas.microsoft.com/office/drawing/2012/chart" uri="{CE6537A1-D6FC-4f65-9D91-7224C49458BB}"/>
          </c:extLst>
        </c:dLbl>
      </c:pivotFmt>
      <c:pivotFmt>
        <c:idx val="28"/>
        <c:dLbl>
          <c:idx val="0"/>
          <c:showLegendKey val="0"/>
          <c:showVal val="1"/>
          <c:showCatName val="0"/>
          <c:showSerName val="0"/>
          <c:showPercent val="0"/>
          <c:showBubbleSize val="0"/>
          <c:extLst>
            <c:ext xmlns:c15="http://schemas.microsoft.com/office/drawing/2012/chart" uri="{CE6537A1-D6FC-4f65-9D91-7224C49458BB}"/>
          </c:extLst>
        </c:dLbl>
      </c:pivotFmt>
      <c:pivotFmt>
        <c:idx val="29"/>
        <c:dLbl>
          <c:idx val="0"/>
          <c:showLegendKey val="0"/>
          <c:showVal val="1"/>
          <c:showCatName val="0"/>
          <c:showSerName val="0"/>
          <c:showPercent val="0"/>
          <c:showBubbleSize val="0"/>
          <c:extLst>
            <c:ext xmlns:c15="http://schemas.microsoft.com/office/drawing/2012/chart" uri="{CE6537A1-D6FC-4f65-9D91-7224C49458BB}"/>
          </c:extLst>
        </c:dLbl>
      </c:pivotFmt>
      <c:pivotFmt>
        <c:idx val="30"/>
        <c:dLbl>
          <c:idx val="0"/>
          <c:showLegendKey val="0"/>
          <c:showVal val="1"/>
          <c:showCatName val="0"/>
          <c:showSerName val="0"/>
          <c:showPercent val="0"/>
          <c:showBubbleSize val="0"/>
          <c:extLst>
            <c:ext xmlns:c15="http://schemas.microsoft.com/office/drawing/2012/chart" uri="{CE6537A1-D6FC-4f65-9D91-7224C49458BB}"/>
          </c:extLst>
        </c:dLbl>
      </c:pivotFmt>
      <c:pivotFmt>
        <c:idx val="31"/>
        <c:dLbl>
          <c:idx val="0"/>
          <c:showLegendKey val="0"/>
          <c:showVal val="1"/>
          <c:showCatName val="0"/>
          <c:showSerName val="0"/>
          <c:showPercent val="0"/>
          <c:showBubbleSize val="0"/>
          <c:extLst>
            <c:ext xmlns:c15="http://schemas.microsoft.com/office/drawing/2012/chart" uri="{CE6537A1-D6FC-4f65-9D91-7224C49458BB}"/>
          </c:extLst>
        </c:dLbl>
      </c:pivotFmt>
      <c:pivotFmt>
        <c:idx val="32"/>
        <c:dLbl>
          <c:idx val="0"/>
          <c:showLegendKey val="0"/>
          <c:showVal val="1"/>
          <c:showCatName val="0"/>
          <c:showSerName val="0"/>
          <c:showPercent val="0"/>
          <c:showBubbleSize val="0"/>
          <c:extLst>
            <c:ext xmlns:c15="http://schemas.microsoft.com/office/drawing/2012/chart" uri="{CE6537A1-D6FC-4f65-9D91-7224C49458BB}"/>
          </c:extLst>
        </c:dLbl>
      </c:pivotFmt>
      <c:pivotFmt>
        <c:idx val="33"/>
        <c:dLbl>
          <c:idx val="0"/>
          <c:showLegendKey val="0"/>
          <c:showVal val="1"/>
          <c:showCatName val="0"/>
          <c:showSerName val="0"/>
          <c:showPercent val="0"/>
          <c:showBubbleSize val="0"/>
          <c:extLst>
            <c:ext xmlns:c15="http://schemas.microsoft.com/office/drawing/2012/chart" uri="{CE6537A1-D6FC-4f65-9D91-7224C49458BB}"/>
          </c:extLst>
        </c:dLbl>
      </c:pivotFmt>
      <c:pivotFmt>
        <c:idx val="34"/>
        <c:dLbl>
          <c:idx val="0"/>
          <c:showLegendKey val="0"/>
          <c:showVal val="1"/>
          <c:showCatName val="0"/>
          <c:showSerName val="0"/>
          <c:showPercent val="0"/>
          <c:showBubbleSize val="0"/>
          <c:extLst>
            <c:ext xmlns:c15="http://schemas.microsoft.com/office/drawing/2012/chart" uri="{CE6537A1-D6FC-4f65-9D91-7224C49458BB}"/>
          </c:extLst>
        </c:dLbl>
      </c:pivotFmt>
      <c:pivotFmt>
        <c:idx val="35"/>
        <c:dLbl>
          <c:idx val="0"/>
          <c:showLegendKey val="0"/>
          <c:showVal val="1"/>
          <c:showCatName val="0"/>
          <c:showSerName val="0"/>
          <c:showPercent val="0"/>
          <c:showBubbleSize val="0"/>
          <c:extLst>
            <c:ext xmlns:c15="http://schemas.microsoft.com/office/drawing/2012/chart" uri="{CE6537A1-D6FC-4f65-9D91-7224C49458BB}"/>
          </c:extLst>
        </c:dLbl>
      </c:pivotFmt>
      <c:pivotFmt>
        <c:idx val="36"/>
        <c:dLbl>
          <c:idx val="0"/>
          <c:showLegendKey val="0"/>
          <c:showVal val="1"/>
          <c:showCatName val="0"/>
          <c:showSerName val="0"/>
          <c:showPercent val="0"/>
          <c:showBubbleSize val="0"/>
          <c:extLst>
            <c:ext xmlns:c15="http://schemas.microsoft.com/office/drawing/2012/chart" uri="{CE6537A1-D6FC-4f65-9D91-7224C49458BB}"/>
          </c:extLst>
        </c:dLbl>
      </c:pivotFmt>
      <c:pivotFmt>
        <c:idx val="37"/>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38"/>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39"/>
        <c:marker>
          <c:symbol val="none"/>
        </c:marker>
      </c:pivotFmt>
      <c:pivotFmt>
        <c:idx val="40"/>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41"/>
        <c:marker>
          <c:symbol val="none"/>
        </c:marker>
        <c:dLbl>
          <c:idx val="0"/>
          <c:delete val="1"/>
          <c:extLst>
            <c:ext xmlns:c15="http://schemas.microsoft.com/office/drawing/2012/chart" uri="{CE6537A1-D6FC-4f65-9D91-7224C49458BB}"/>
          </c:extLst>
        </c:dLbl>
      </c:pivotFmt>
      <c:pivotFmt>
        <c:idx val="42"/>
        <c:dLbl>
          <c:idx val="0"/>
          <c:showLegendKey val="0"/>
          <c:showVal val="1"/>
          <c:showCatName val="0"/>
          <c:showSerName val="0"/>
          <c:showPercent val="0"/>
          <c:showBubbleSize val="0"/>
          <c:extLst>
            <c:ext xmlns:c15="http://schemas.microsoft.com/office/drawing/2012/chart" uri="{CE6537A1-D6FC-4f65-9D91-7224C49458BB}"/>
          </c:extLst>
        </c:dLbl>
      </c:pivotFmt>
      <c:pivotFmt>
        <c:idx val="43"/>
        <c:dLbl>
          <c:idx val="0"/>
          <c:showLegendKey val="0"/>
          <c:showVal val="1"/>
          <c:showCatName val="0"/>
          <c:showSerName val="0"/>
          <c:showPercent val="0"/>
          <c:showBubbleSize val="0"/>
          <c:extLst>
            <c:ext xmlns:c15="http://schemas.microsoft.com/office/drawing/2012/chart" uri="{CE6537A1-D6FC-4f65-9D91-7224C49458BB}"/>
          </c:extLst>
        </c:dLbl>
      </c:pivotFmt>
      <c:pivotFmt>
        <c:idx val="44"/>
        <c:dLbl>
          <c:idx val="0"/>
          <c:showLegendKey val="0"/>
          <c:showVal val="1"/>
          <c:showCatName val="0"/>
          <c:showSerName val="0"/>
          <c:showPercent val="0"/>
          <c:showBubbleSize val="0"/>
          <c:extLst>
            <c:ext xmlns:c15="http://schemas.microsoft.com/office/drawing/2012/chart" uri="{CE6537A1-D6FC-4f65-9D91-7224C49458BB}"/>
          </c:extLst>
        </c:dLbl>
      </c:pivotFmt>
      <c:pivotFmt>
        <c:idx val="45"/>
        <c:dLbl>
          <c:idx val="0"/>
          <c:showLegendKey val="0"/>
          <c:showVal val="1"/>
          <c:showCatName val="0"/>
          <c:showSerName val="0"/>
          <c:showPercent val="0"/>
          <c:showBubbleSize val="0"/>
          <c:extLst>
            <c:ext xmlns:c15="http://schemas.microsoft.com/office/drawing/2012/chart" uri="{CE6537A1-D6FC-4f65-9D91-7224C49458BB}"/>
          </c:extLst>
        </c:dLbl>
      </c:pivotFmt>
      <c:pivotFmt>
        <c:idx val="46"/>
        <c:dLbl>
          <c:idx val="0"/>
          <c:showLegendKey val="0"/>
          <c:showVal val="1"/>
          <c:showCatName val="0"/>
          <c:showSerName val="0"/>
          <c:showPercent val="0"/>
          <c:showBubbleSize val="0"/>
          <c:extLst>
            <c:ext xmlns:c15="http://schemas.microsoft.com/office/drawing/2012/chart" uri="{CE6537A1-D6FC-4f65-9D91-7224C49458BB}"/>
          </c:extLst>
        </c:dLbl>
      </c:pivotFmt>
      <c:pivotFmt>
        <c:idx val="47"/>
        <c:dLbl>
          <c:idx val="0"/>
          <c:showLegendKey val="0"/>
          <c:showVal val="1"/>
          <c:showCatName val="0"/>
          <c:showSerName val="0"/>
          <c:showPercent val="0"/>
          <c:showBubbleSize val="0"/>
          <c:extLst>
            <c:ext xmlns:c15="http://schemas.microsoft.com/office/drawing/2012/chart" uri="{CE6537A1-D6FC-4f65-9D91-7224C49458BB}"/>
          </c:extLst>
        </c:dLbl>
      </c:pivotFmt>
      <c:pivotFmt>
        <c:idx val="48"/>
        <c:dLbl>
          <c:idx val="0"/>
          <c:showLegendKey val="0"/>
          <c:showVal val="1"/>
          <c:showCatName val="0"/>
          <c:showSerName val="0"/>
          <c:showPercent val="0"/>
          <c:showBubbleSize val="0"/>
          <c:extLst>
            <c:ext xmlns:c15="http://schemas.microsoft.com/office/drawing/2012/chart" uri="{CE6537A1-D6FC-4f65-9D91-7224C49458BB}"/>
          </c:extLst>
        </c:dLbl>
      </c:pivotFmt>
      <c:pivotFmt>
        <c:idx val="49"/>
        <c:dLbl>
          <c:idx val="0"/>
          <c:showLegendKey val="0"/>
          <c:showVal val="1"/>
          <c:showCatName val="0"/>
          <c:showSerName val="0"/>
          <c:showPercent val="0"/>
          <c:showBubbleSize val="0"/>
          <c:extLst>
            <c:ext xmlns:c15="http://schemas.microsoft.com/office/drawing/2012/chart" uri="{CE6537A1-D6FC-4f65-9D91-7224C49458BB}"/>
          </c:extLst>
        </c:dLbl>
      </c:pivotFmt>
      <c:pivotFmt>
        <c:idx val="50"/>
        <c:dLbl>
          <c:idx val="0"/>
          <c:showLegendKey val="0"/>
          <c:showVal val="1"/>
          <c:showCatName val="0"/>
          <c:showSerName val="0"/>
          <c:showPercent val="0"/>
          <c:showBubbleSize val="0"/>
          <c:extLst>
            <c:ext xmlns:c15="http://schemas.microsoft.com/office/drawing/2012/chart" uri="{CE6537A1-D6FC-4f65-9D91-7224C49458BB}"/>
          </c:extLst>
        </c:dLbl>
      </c:pivotFmt>
      <c:pivotFmt>
        <c:idx val="51"/>
        <c:dLbl>
          <c:idx val="0"/>
          <c:showLegendKey val="0"/>
          <c:showVal val="1"/>
          <c:showCatName val="0"/>
          <c:showSerName val="0"/>
          <c:showPercent val="0"/>
          <c:showBubbleSize val="0"/>
          <c:extLst>
            <c:ext xmlns:c15="http://schemas.microsoft.com/office/drawing/2012/chart" uri="{CE6537A1-D6FC-4f65-9D91-7224C49458BB}"/>
          </c:extLst>
        </c:dLbl>
      </c:pivotFmt>
      <c:pivotFmt>
        <c:idx val="52"/>
        <c:dLbl>
          <c:idx val="0"/>
          <c:showLegendKey val="0"/>
          <c:showVal val="1"/>
          <c:showCatName val="0"/>
          <c:showSerName val="0"/>
          <c:showPercent val="0"/>
          <c:showBubbleSize val="0"/>
          <c:extLst>
            <c:ext xmlns:c15="http://schemas.microsoft.com/office/drawing/2012/chart" uri="{CE6537A1-D6FC-4f65-9D91-7224C49458BB}"/>
          </c:extLst>
        </c:dLbl>
      </c:pivotFmt>
      <c:pivotFmt>
        <c:idx val="53"/>
        <c:dLbl>
          <c:idx val="0"/>
          <c:showLegendKey val="0"/>
          <c:showVal val="1"/>
          <c:showCatName val="0"/>
          <c:showSerName val="0"/>
          <c:showPercent val="0"/>
          <c:showBubbleSize val="0"/>
          <c:extLst>
            <c:ext xmlns:c15="http://schemas.microsoft.com/office/drawing/2012/chart" uri="{CE6537A1-D6FC-4f65-9D91-7224C49458BB}"/>
          </c:extLst>
        </c:dLbl>
      </c:pivotFmt>
      <c:pivotFmt>
        <c:idx val="54"/>
        <c:dLbl>
          <c:idx val="0"/>
          <c:showLegendKey val="0"/>
          <c:showVal val="1"/>
          <c:showCatName val="0"/>
          <c:showSerName val="0"/>
          <c:showPercent val="0"/>
          <c:showBubbleSize val="0"/>
          <c:extLst>
            <c:ext xmlns:c15="http://schemas.microsoft.com/office/drawing/2012/chart" uri="{CE6537A1-D6FC-4f65-9D91-7224C49458BB}"/>
          </c:extLst>
        </c:dLbl>
      </c:pivotFmt>
      <c:pivotFmt>
        <c:idx val="55"/>
        <c:dLbl>
          <c:idx val="0"/>
          <c:showLegendKey val="0"/>
          <c:showVal val="1"/>
          <c:showCatName val="0"/>
          <c:showSerName val="0"/>
          <c:showPercent val="0"/>
          <c:showBubbleSize val="0"/>
          <c:extLst>
            <c:ext xmlns:c15="http://schemas.microsoft.com/office/drawing/2012/chart" uri="{CE6537A1-D6FC-4f65-9D91-7224C49458BB}"/>
          </c:extLst>
        </c:dLbl>
      </c:pivotFmt>
      <c:pivotFmt>
        <c:idx val="56"/>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7"/>
        <c:marker>
          <c:symbol val="none"/>
        </c:marker>
        <c:dLbl>
          <c:idx val="0"/>
          <c:spPr/>
          <c:txPr>
            <a:bodyPr/>
            <a:lstStyle/>
            <a:p>
              <a:pPr>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58"/>
        <c:marker>
          <c:symbol val="none"/>
        </c:marker>
      </c:pivotFmt>
    </c:pivotFmts>
    <c:plotArea>
      <c:layout/>
      <c:barChart>
        <c:barDir val="col"/>
        <c:grouping val="stacked"/>
        <c:varyColors val="0"/>
        <c:ser>
          <c:idx val="0"/>
          <c:order val="0"/>
          <c:tx>
            <c:strRef>
              <c:f>Sheet4!$B$1</c:f>
              <c:strCache>
                <c:ptCount val="1"/>
                <c:pt idx="0">
                  <c:v>Sum of Member</c:v>
                </c:pt>
              </c:strCache>
            </c:strRef>
          </c:tx>
          <c:invertIfNegative val="0"/>
          <c:dLbls>
            <c:spPr>
              <a:noFill/>
              <a:ln>
                <a:noFill/>
              </a:ln>
              <a:effectLst/>
            </c:spPr>
            <c:txPr>
              <a:bodyPr/>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Sheet4!$A$2:$A$61</c:f>
              <c:multiLvlStrCache>
                <c:ptCount val="50"/>
                <c:lvl>
                  <c:pt idx="0">
                    <c:v>VI</c:v>
                  </c:pt>
                  <c:pt idx="1">
                    <c:v>STI</c:v>
                  </c:pt>
                  <c:pt idx="2">
                    <c:v>AoC</c:v>
                  </c:pt>
                  <c:pt idx="3">
                    <c:v>Rec 6</c:v>
                  </c:pt>
                  <c:pt idx="4">
                    <c:v>RAPWG</c:v>
                  </c:pt>
                  <c:pt idx="5">
                    <c:v>IRTP-A</c:v>
                  </c:pt>
                  <c:pt idx="6">
                    <c:v>Fast-Flux</c:v>
                  </c:pt>
                  <c:pt idx="7">
                    <c:v>JAS</c:v>
                  </c:pt>
                  <c:pt idx="8">
                    <c:v>UofC</c:v>
                  </c:pt>
                  <c:pt idx="9">
                    <c:v>IRDWG</c:v>
                  </c:pt>
                  <c:pt idx="10">
                    <c:v>Improvements</c:v>
                  </c:pt>
                  <c:pt idx="11">
                    <c:v>IGO-INGO1</c:v>
                  </c:pt>
                  <c:pt idx="12">
                    <c:v>CTCCC</c:v>
                  </c:pt>
                  <c:pt idx="13">
                    <c:v>WSWG</c:v>
                  </c:pt>
                  <c:pt idx="14">
                    <c:v>UNCT</c:v>
                  </c:pt>
                  <c:pt idx="15">
                    <c:v>PEDNR</c:v>
                  </c:pt>
                  <c:pt idx="16">
                    <c:v>Fake-Renew</c:v>
                  </c:pt>
                  <c:pt idx="17">
                    <c:v>DSSA</c:v>
                  </c:pt>
                  <c:pt idx="18">
                    <c:v>UDRP-Lock</c:v>
                  </c:pt>
                  <c:pt idx="19">
                    <c:v>NewgTLD-DG</c:v>
                  </c:pt>
                  <c:pt idx="20">
                    <c:v>SCI</c:v>
                  </c:pt>
                  <c:pt idx="21">
                    <c:v>Review</c:v>
                  </c:pt>
                  <c:pt idx="22">
                    <c:v>PolImp</c:v>
                  </c:pt>
                  <c:pt idx="23">
                    <c:v>PDP-Impr</c:v>
                  </c:pt>
                  <c:pt idx="24">
                    <c:v>Meetings-DT</c:v>
                  </c:pt>
                  <c:pt idx="25">
                    <c:v>IRTP-D</c:v>
                  </c:pt>
                  <c:pt idx="26">
                    <c:v>IRTP-B</c:v>
                  </c:pt>
                  <c:pt idx="27">
                    <c:v>DMPM</c:v>
                  </c:pt>
                  <c:pt idx="28">
                    <c:v>CWG</c:v>
                  </c:pt>
                  <c:pt idx="29">
                    <c:v>CCWG</c:v>
                  </c:pt>
                  <c:pt idx="30">
                    <c:v>Thick</c:v>
                  </c:pt>
                  <c:pt idx="31">
                    <c:v>T&amp;T</c:v>
                  </c:pt>
                  <c:pt idx="32">
                    <c:v>RODT</c:v>
                  </c:pt>
                  <c:pt idx="33">
                    <c:v>Review</c:v>
                  </c:pt>
                  <c:pt idx="34">
                    <c:v>PPSAI</c:v>
                  </c:pt>
                  <c:pt idx="35">
                    <c:v>IRTP-C</c:v>
                  </c:pt>
                  <c:pt idx="36">
                    <c:v>IGO-INGO2</c:v>
                  </c:pt>
                  <c:pt idx="37">
                    <c:v>GAC-GNSO-CG</c:v>
                  </c:pt>
                  <c:pt idx="38">
                    <c:v>CWG-Principles</c:v>
                  </c:pt>
                  <c:pt idx="39">
                    <c:v>CCTRT</c:v>
                  </c:pt>
                  <c:pt idx="40">
                    <c:v>WS2</c:v>
                  </c:pt>
                  <c:pt idx="41">
                    <c:v>SubPro</c:v>
                  </c:pt>
                  <c:pt idx="42">
                    <c:v>SSC</c:v>
                  </c:pt>
                  <c:pt idx="43">
                    <c:v>RPM</c:v>
                  </c:pt>
                  <c:pt idx="44">
                    <c:v>RDS</c:v>
                  </c:pt>
                  <c:pt idx="45">
                    <c:v>GEO</c:v>
                  </c:pt>
                  <c:pt idx="46">
                    <c:v>CWG-UCTN</c:v>
                  </c:pt>
                  <c:pt idx="47">
                    <c:v>CRPM</c:v>
                  </c:pt>
                  <c:pt idx="48">
                    <c:v>CCWG-IG</c:v>
                  </c:pt>
                  <c:pt idx="49">
                    <c:v>CCWG-AP</c:v>
                  </c:pt>
                </c:lvl>
                <c:lvl>
                  <c:pt idx="0">
                    <c:v>2010</c:v>
                  </c:pt>
                  <c:pt idx="3">
                    <c:v>2011</c:v>
                  </c:pt>
                  <c:pt idx="8">
                    <c:v>2012</c:v>
                  </c:pt>
                  <c:pt idx="13">
                    <c:v>2013</c:v>
                  </c:pt>
                  <c:pt idx="17">
                    <c:v>2014</c:v>
                  </c:pt>
                  <c:pt idx="18">
                    <c:v>2015</c:v>
                  </c:pt>
                  <c:pt idx="20">
                    <c:v>2016</c:v>
                  </c:pt>
                  <c:pt idx="30">
                    <c:v>Active-Impl</c:v>
                  </c:pt>
                  <c:pt idx="40">
                    <c:v>Active-PolDev</c:v>
                  </c:pt>
                </c:lvl>
              </c:multiLvlStrCache>
            </c:multiLvlStrRef>
          </c:cat>
          <c:val>
            <c:numRef>
              <c:f>Sheet4!$B$2:$B$61</c:f>
              <c:numCache>
                <c:formatCode>General</c:formatCode>
                <c:ptCount val="50"/>
                <c:pt idx="0">
                  <c:v>55</c:v>
                </c:pt>
                <c:pt idx="1">
                  <c:v>20</c:v>
                </c:pt>
                <c:pt idx="2">
                  <c:v>27</c:v>
                </c:pt>
                <c:pt idx="3">
                  <c:v>29</c:v>
                </c:pt>
                <c:pt idx="4">
                  <c:v>35</c:v>
                </c:pt>
                <c:pt idx="5">
                  <c:v>11</c:v>
                </c:pt>
                <c:pt idx="6">
                  <c:v>22</c:v>
                </c:pt>
                <c:pt idx="7">
                  <c:v>25</c:v>
                </c:pt>
                <c:pt idx="8">
                  <c:v>0</c:v>
                </c:pt>
                <c:pt idx="9">
                  <c:v>16</c:v>
                </c:pt>
                <c:pt idx="10">
                  <c:v>15</c:v>
                </c:pt>
                <c:pt idx="11">
                  <c:v>23</c:v>
                </c:pt>
                <c:pt idx="12">
                  <c:v>12</c:v>
                </c:pt>
                <c:pt idx="13">
                  <c:v>17</c:v>
                </c:pt>
                <c:pt idx="14">
                  <c:v>32</c:v>
                </c:pt>
                <c:pt idx="15">
                  <c:v>23</c:v>
                </c:pt>
                <c:pt idx="16">
                  <c:v>7</c:v>
                </c:pt>
                <c:pt idx="17">
                  <c:v>31</c:v>
                </c:pt>
                <c:pt idx="18">
                  <c:v>22</c:v>
                </c:pt>
                <c:pt idx="19">
                  <c:v>66</c:v>
                </c:pt>
                <c:pt idx="20">
                  <c:v>18</c:v>
                </c:pt>
                <c:pt idx="21">
                  <c:v>12</c:v>
                </c:pt>
                <c:pt idx="22">
                  <c:v>33</c:v>
                </c:pt>
                <c:pt idx="23">
                  <c:v>9</c:v>
                </c:pt>
                <c:pt idx="24">
                  <c:v>16</c:v>
                </c:pt>
                <c:pt idx="25">
                  <c:v>22</c:v>
                </c:pt>
                <c:pt idx="26">
                  <c:v>19</c:v>
                </c:pt>
                <c:pt idx="27">
                  <c:v>20</c:v>
                </c:pt>
                <c:pt idx="28">
                  <c:v>18</c:v>
                </c:pt>
                <c:pt idx="29">
                  <c:v>28</c:v>
                </c:pt>
                <c:pt idx="30">
                  <c:v>27</c:v>
                </c:pt>
                <c:pt idx="31">
                  <c:v>24</c:v>
                </c:pt>
                <c:pt idx="32">
                  <c:v>11</c:v>
                </c:pt>
                <c:pt idx="33">
                  <c:v>20</c:v>
                </c:pt>
                <c:pt idx="34">
                  <c:v>78</c:v>
                </c:pt>
                <c:pt idx="35">
                  <c:v>22</c:v>
                </c:pt>
                <c:pt idx="36">
                  <c:v>33</c:v>
                </c:pt>
                <c:pt idx="37">
                  <c:v>13</c:v>
                </c:pt>
                <c:pt idx="38">
                  <c:v>12</c:v>
                </c:pt>
                <c:pt idx="39">
                  <c:v>13</c:v>
                </c:pt>
                <c:pt idx="40">
                  <c:v>29</c:v>
                </c:pt>
                <c:pt idx="41">
                  <c:v>108</c:v>
                </c:pt>
                <c:pt idx="42">
                  <c:v>9</c:v>
                </c:pt>
                <c:pt idx="43">
                  <c:v>101</c:v>
                </c:pt>
                <c:pt idx="44">
                  <c:v>143</c:v>
                </c:pt>
                <c:pt idx="45">
                  <c:v>10</c:v>
                </c:pt>
                <c:pt idx="46">
                  <c:v>58</c:v>
                </c:pt>
                <c:pt idx="47">
                  <c:v>22</c:v>
                </c:pt>
                <c:pt idx="48">
                  <c:v>54</c:v>
                </c:pt>
                <c:pt idx="49">
                  <c:v>13</c:v>
                </c:pt>
              </c:numCache>
            </c:numRef>
          </c:val>
          <c:extLst>
            <c:ext xmlns:c16="http://schemas.microsoft.com/office/drawing/2014/chart" uri="{C3380CC4-5D6E-409C-BE32-E72D297353CC}">
              <c16:uniqueId val="{00000000-4E73-D143-8231-93A033C3FFEA}"/>
            </c:ext>
          </c:extLst>
        </c:ser>
        <c:ser>
          <c:idx val="1"/>
          <c:order val="1"/>
          <c:tx>
            <c:strRef>
              <c:f>Sheet4!$C$1</c:f>
              <c:strCache>
                <c:ptCount val="1"/>
                <c:pt idx="0">
                  <c:v>Sum of Observer</c:v>
                </c:pt>
              </c:strCache>
            </c:strRef>
          </c:tx>
          <c:invertIfNegative val="0"/>
          <c:dLbls>
            <c:dLbl>
              <c:idx val="0"/>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4E73-D143-8231-93A033C3FFEA}"/>
                </c:ext>
              </c:extLst>
            </c:dLbl>
            <c:dLbl>
              <c:idx val="1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4E73-D143-8231-93A033C3FFEA}"/>
                </c:ext>
              </c:extLst>
            </c:dLbl>
            <c:dLbl>
              <c:idx val="1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4E73-D143-8231-93A033C3FFEA}"/>
                </c:ext>
              </c:extLst>
            </c:dLbl>
            <c:dLbl>
              <c:idx val="2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4E73-D143-8231-93A033C3FFEA}"/>
                </c:ext>
              </c:extLst>
            </c:dLbl>
            <c:dLbl>
              <c:idx val="2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4E73-D143-8231-93A033C3FFEA}"/>
                </c:ext>
              </c:extLst>
            </c:dLbl>
            <c:dLbl>
              <c:idx val="2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4E73-D143-8231-93A033C3FFEA}"/>
                </c:ext>
              </c:extLst>
            </c:dLbl>
            <c:dLbl>
              <c:idx val="3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4E73-D143-8231-93A033C3FFEA}"/>
                </c:ext>
              </c:extLst>
            </c:dLbl>
            <c:dLbl>
              <c:idx val="36"/>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4E73-D143-8231-93A033C3FFEA}"/>
                </c:ext>
              </c:extLst>
            </c:dLbl>
            <c:dLbl>
              <c:idx val="38"/>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4E73-D143-8231-93A033C3FFEA}"/>
                </c:ext>
              </c:extLst>
            </c:dLbl>
            <c:dLbl>
              <c:idx val="41"/>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4E73-D143-8231-93A033C3FFEA}"/>
                </c:ext>
              </c:extLst>
            </c:dLbl>
            <c:dLbl>
              <c:idx val="43"/>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B-4E73-D143-8231-93A033C3FFEA}"/>
                </c:ext>
              </c:extLst>
            </c:dLbl>
            <c:dLbl>
              <c:idx val="44"/>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C-4E73-D143-8231-93A033C3FFEA}"/>
                </c:ext>
              </c:extLst>
            </c:dLbl>
            <c:dLbl>
              <c:idx val="47"/>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D-4E73-D143-8231-93A033C3FFEA}"/>
                </c:ext>
              </c:extLst>
            </c:dLbl>
            <c:dLbl>
              <c:idx val="49"/>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E-4E73-D143-8231-93A033C3FFEA}"/>
                </c:ext>
              </c:extLst>
            </c:dLbl>
            <c:spPr>
              <a:noFill/>
              <a:ln>
                <a:noFill/>
              </a:ln>
              <a:effectLst/>
            </c:spPr>
            <c:txPr>
              <a:bodyPr/>
              <a:lstStyle/>
              <a:p>
                <a:pPr>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multiLvlStrRef>
              <c:f>Sheet4!$A$2:$A$61</c:f>
              <c:multiLvlStrCache>
                <c:ptCount val="50"/>
                <c:lvl>
                  <c:pt idx="0">
                    <c:v>VI</c:v>
                  </c:pt>
                  <c:pt idx="1">
                    <c:v>STI</c:v>
                  </c:pt>
                  <c:pt idx="2">
                    <c:v>AoC</c:v>
                  </c:pt>
                  <c:pt idx="3">
                    <c:v>Rec 6</c:v>
                  </c:pt>
                  <c:pt idx="4">
                    <c:v>RAPWG</c:v>
                  </c:pt>
                  <c:pt idx="5">
                    <c:v>IRTP-A</c:v>
                  </c:pt>
                  <c:pt idx="6">
                    <c:v>Fast-Flux</c:v>
                  </c:pt>
                  <c:pt idx="7">
                    <c:v>JAS</c:v>
                  </c:pt>
                  <c:pt idx="8">
                    <c:v>UofC</c:v>
                  </c:pt>
                  <c:pt idx="9">
                    <c:v>IRDWG</c:v>
                  </c:pt>
                  <c:pt idx="10">
                    <c:v>Improvements</c:v>
                  </c:pt>
                  <c:pt idx="11">
                    <c:v>IGO-INGO1</c:v>
                  </c:pt>
                  <c:pt idx="12">
                    <c:v>CTCCC</c:v>
                  </c:pt>
                  <c:pt idx="13">
                    <c:v>WSWG</c:v>
                  </c:pt>
                  <c:pt idx="14">
                    <c:v>UNCT</c:v>
                  </c:pt>
                  <c:pt idx="15">
                    <c:v>PEDNR</c:v>
                  </c:pt>
                  <c:pt idx="16">
                    <c:v>Fake-Renew</c:v>
                  </c:pt>
                  <c:pt idx="17">
                    <c:v>DSSA</c:v>
                  </c:pt>
                  <c:pt idx="18">
                    <c:v>UDRP-Lock</c:v>
                  </c:pt>
                  <c:pt idx="19">
                    <c:v>NewgTLD-DG</c:v>
                  </c:pt>
                  <c:pt idx="20">
                    <c:v>SCI</c:v>
                  </c:pt>
                  <c:pt idx="21">
                    <c:v>Review</c:v>
                  </c:pt>
                  <c:pt idx="22">
                    <c:v>PolImp</c:v>
                  </c:pt>
                  <c:pt idx="23">
                    <c:v>PDP-Impr</c:v>
                  </c:pt>
                  <c:pt idx="24">
                    <c:v>Meetings-DT</c:v>
                  </c:pt>
                  <c:pt idx="25">
                    <c:v>IRTP-D</c:v>
                  </c:pt>
                  <c:pt idx="26">
                    <c:v>IRTP-B</c:v>
                  </c:pt>
                  <c:pt idx="27">
                    <c:v>DMPM</c:v>
                  </c:pt>
                  <c:pt idx="28">
                    <c:v>CWG</c:v>
                  </c:pt>
                  <c:pt idx="29">
                    <c:v>CCWG</c:v>
                  </c:pt>
                  <c:pt idx="30">
                    <c:v>Thick</c:v>
                  </c:pt>
                  <c:pt idx="31">
                    <c:v>T&amp;T</c:v>
                  </c:pt>
                  <c:pt idx="32">
                    <c:v>RODT</c:v>
                  </c:pt>
                  <c:pt idx="33">
                    <c:v>Review</c:v>
                  </c:pt>
                  <c:pt idx="34">
                    <c:v>PPSAI</c:v>
                  </c:pt>
                  <c:pt idx="35">
                    <c:v>IRTP-C</c:v>
                  </c:pt>
                  <c:pt idx="36">
                    <c:v>IGO-INGO2</c:v>
                  </c:pt>
                  <c:pt idx="37">
                    <c:v>GAC-GNSO-CG</c:v>
                  </c:pt>
                  <c:pt idx="38">
                    <c:v>CWG-Principles</c:v>
                  </c:pt>
                  <c:pt idx="39">
                    <c:v>CCTRT</c:v>
                  </c:pt>
                  <c:pt idx="40">
                    <c:v>WS2</c:v>
                  </c:pt>
                  <c:pt idx="41">
                    <c:v>SubPro</c:v>
                  </c:pt>
                  <c:pt idx="42">
                    <c:v>SSC</c:v>
                  </c:pt>
                  <c:pt idx="43">
                    <c:v>RPM</c:v>
                  </c:pt>
                  <c:pt idx="44">
                    <c:v>RDS</c:v>
                  </c:pt>
                  <c:pt idx="45">
                    <c:v>GEO</c:v>
                  </c:pt>
                  <c:pt idx="46">
                    <c:v>CWG-UCTN</c:v>
                  </c:pt>
                  <c:pt idx="47">
                    <c:v>CRPM</c:v>
                  </c:pt>
                  <c:pt idx="48">
                    <c:v>CCWG-IG</c:v>
                  </c:pt>
                  <c:pt idx="49">
                    <c:v>CCWG-AP</c:v>
                  </c:pt>
                </c:lvl>
                <c:lvl>
                  <c:pt idx="0">
                    <c:v>2010</c:v>
                  </c:pt>
                  <c:pt idx="3">
                    <c:v>2011</c:v>
                  </c:pt>
                  <c:pt idx="8">
                    <c:v>2012</c:v>
                  </c:pt>
                  <c:pt idx="13">
                    <c:v>2013</c:v>
                  </c:pt>
                  <c:pt idx="17">
                    <c:v>2014</c:v>
                  </c:pt>
                  <c:pt idx="18">
                    <c:v>2015</c:v>
                  </c:pt>
                  <c:pt idx="20">
                    <c:v>2016</c:v>
                  </c:pt>
                  <c:pt idx="30">
                    <c:v>Active-Impl</c:v>
                  </c:pt>
                  <c:pt idx="40">
                    <c:v>Active-PolDev</c:v>
                  </c:pt>
                </c:lvl>
              </c:multiLvlStrCache>
            </c:multiLvlStrRef>
          </c:cat>
          <c:val>
            <c:numRef>
              <c:f>Sheet4!$C$2:$C$61</c:f>
              <c:numCache>
                <c:formatCode>General</c:formatCode>
                <c:ptCount val="50"/>
                <c:pt idx="0">
                  <c:v>17</c:v>
                </c:pt>
                <c:pt idx="1">
                  <c:v>1</c:v>
                </c:pt>
                <c:pt idx="4">
                  <c:v>2</c:v>
                </c:pt>
                <c:pt idx="5">
                  <c:v>4</c:v>
                </c:pt>
                <c:pt idx="6">
                  <c:v>9</c:v>
                </c:pt>
                <c:pt idx="7">
                  <c:v>22</c:v>
                </c:pt>
                <c:pt idx="12">
                  <c:v>6</c:v>
                </c:pt>
                <c:pt idx="15">
                  <c:v>14</c:v>
                </c:pt>
                <c:pt idx="17">
                  <c:v>31</c:v>
                </c:pt>
                <c:pt idx="18">
                  <c:v>10</c:v>
                </c:pt>
                <c:pt idx="19">
                  <c:v>36</c:v>
                </c:pt>
                <c:pt idx="22">
                  <c:v>9</c:v>
                </c:pt>
                <c:pt idx="25">
                  <c:v>1</c:v>
                </c:pt>
                <c:pt idx="26">
                  <c:v>9</c:v>
                </c:pt>
                <c:pt idx="27">
                  <c:v>30</c:v>
                </c:pt>
                <c:pt idx="28">
                  <c:v>44</c:v>
                </c:pt>
                <c:pt idx="29">
                  <c:v>96</c:v>
                </c:pt>
                <c:pt idx="30">
                  <c:v>7</c:v>
                </c:pt>
                <c:pt idx="31">
                  <c:v>16</c:v>
                </c:pt>
                <c:pt idx="33">
                  <c:v>1</c:v>
                </c:pt>
                <c:pt idx="34">
                  <c:v>12</c:v>
                </c:pt>
                <c:pt idx="35">
                  <c:v>2</c:v>
                </c:pt>
                <c:pt idx="36">
                  <c:v>21</c:v>
                </c:pt>
                <c:pt idx="38">
                  <c:v>9</c:v>
                </c:pt>
                <c:pt idx="41">
                  <c:v>50</c:v>
                </c:pt>
                <c:pt idx="43">
                  <c:v>40</c:v>
                </c:pt>
                <c:pt idx="44">
                  <c:v>112</c:v>
                </c:pt>
                <c:pt idx="47">
                  <c:v>22</c:v>
                </c:pt>
                <c:pt idx="49">
                  <c:v>3</c:v>
                </c:pt>
              </c:numCache>
            </c:numRef>
          </c:val>
          <c:extLst>
            <c:ext xmlns:c16="http://schemas.microsoft.com/office/drawing/2014/chart" uri="{C3380CC4-5D6E-409C-BE32-E72D297353CC}">
              <c16:uniqueId val="{0000000F-4E73-D143-8231-93A033C3FFEA}"/>
            </c:ext>
          </c:extLst>
        </c:ser>
        <c:ser>
          <c:idx val="2"/>
          <c:order val="2"/>
          <c:tx>
            <c:strRef>
              <c:f>Sheet4!$D$1</c:f>
              <c:strCache>
                <c:ptCount val="1"/>
                <c:pt idx="0">
                  <c:v>Sum of Particpant</c:v>
                </c:pt>
              </c:strCache>
            </c:strRef>
          </c:tx>
          <c:invertIfNegative val="0"/>
          <c:dLbls>
            <c:spPr>
              <a:noFill/>
              <a:ln>
                <a:noFill/>
              </a:ln>
              <a:effectLst/>
            </c:spPr>
            <c:txPr>
              <a:bodyPr/>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Sheet4!$A$2:$A$61</c:f>
              <c:multiLvlStrCache>
                <c:ptCount val="50"/>
                <c:lvl>
                  <c:pt idx="0">
                    <c:v>VI</c:v>
                  </c:pt>
                  <c:pt idx="1">
                    <c:v>STI</c:v>
                  </c:pt>
                  <c:pt idx="2">
                    <c:v>AoC</c:v>
                  </c:pt>
                  <c:pt idx="3">
                    <c:v>Rec 6</c:v>
                  </c:pt>
                  <c:pt idx="4">
                    <c:v>RAPWG</c:v>
                  </c:pt>
                  <c:pt idx="5">
                    <c:v>IRTP-A</c:v>
                  </c:pt>
                  <c:pt idx="6">
                    <c:v>Fast-Flux</c:v>
                  </c:pt>
                  <c:pt idx="7">
                    <c:v>JAS</c:v>
                  </c:pt>
                  <c:pt idx="8">
                    <c:v>UofC</c:v>
                  </c:pt>
                  <c:pt idx="9">
                    <c:v>IRDWG</c:v>
                  </c:pt>
                  <c:pt idx="10">
                    <c:v>Improvements</c:v>
                  </c:pt>
                  <c:pt idx="11">
                    <c:v>IGO-INGO1</c:v>
                  </c:pt>
                  <c:pt idx="12">
                    <c:v>CTCCC</c:v>
                  </c:pt>
                  <c:pt idx="13">
                    <c:v>WSWG</c:v>
                  </c:pt>
                  <c:pt idx="14">
                    <c:v>UNCT</c:v>
                  </c:pt>
                  <c:pt idx="15">
                    <c:v>PEDNR</c:v>
                  </c:pt>
                  <c:pt idx="16">
                    <c:v>Fake-Renew</c:v>
                  </c:pt>
                  <c:pt idx="17">
                    <c:v>DSSA</c:v>
                  </c:pt>
                  <c:pt idx="18">
                    <c:v>UDRP-Lock</c:v>
                  </c:pt>
                  <c:pt idx="19">
                    <c:v>NewgTLD-DG</c:v>
                  </c:pt>
                  <c:pt idx="20">
                    <c:v>SCI</c:v>
                  </c:pt>
                  <c:pt idx="21">
                    <c:v>Review</c:v>
                  </c:pt>
                  <c:pt idx="22">
                    <c:v>PolImp</c:v>
                  </c:pt>
                  <c:pt idx="23">
                    <c:v>PDP-Impr</c:v>
                  </c:pt>
                  <c:pt idx="24">
                    <c:v>Meetings-DT</c:v>
                  </c:pt>
                  <c:pt idx="25">
                    <c:v>IRTP-D</c:v>
                  </c:pt>
                  <c:pt idx="26">
                    <c:v>IRTP-B</c:v>
                  </c:pt>
                  <c:pt idx="27">
                    <c:v>DMPM</c:v>
                  </c:pt>
                  <c:pt idx="28">
                    <c:v>CWG</c:v>
                  </c:pt>
                  <c:pt idx="29">
                    <c:v>CCWG</c:v>
                  </c:pt>
                  <c:pt idx="30">
                    <c:v>Thick</c:v>
                  </c:pt>
                  <c:pt idx="31">
                    <c:v>T&amp;T</c:v>
                  </c:pt>
                  <c:pt idx="32">
                    <c:v>RODT</c:v>
                  </c:pt>
                  <c:pt idx="33">
                    <c:v>Review</c:v>
                  </c:pt>
                  <c:pt idx="34">
                    <c:v>PPSAI</c:v>
                  </c:pt>
                  <c:pt idx="35">
                    <c:v>IRTP-C</c:v>
                  </c:pt>
                  <c:pt idx="36">
                    <c:v>IGO-INGO2</c:v>
                  </c:pt>
                  <c:pt idx="37">
                    <c:v>GAC-GNSO-CG</c:v>
                  </c:pt>
                  <c:pt idx="38">
                    <c:v>CWG-Principles</c:v>
                  </c:pt>
                  <c:pt idx="39">
                    <c:v>CCTRT</c:v>
                  </c:pt>
                  <c:pt idx="40">
                    <c:v>WS2</c:v>
                  </c:pt>
                  <c:pt idx="41">
                    <c:v>SubPro</c:v>
                  </c:pt>
                  <c:pt idx="42">
                    <c:v>SSC</c:v>
                  </c:pt>
                  <c:pt idx="43">
                    <c:v>RPM</c:v>
                  </c:pt>
                  <c:pt idx="44">
                    <c:v>RDS</c:v>
                  </c:pt>
                  <c:pt idx="45">
                    <c:v>GEO</c:v>
                  </c:pt>
                  <c:pt idx="46">
                    <c:v>CWG-UCTN</c:v>
                  </c:pt>
                  <c:pt idx="47">
                    <c:v>CRPM</c:v>
                  </c:pt>
                  <c:pt idx="48">
                    <c:v>CCWG-IG</c:v>
                  </c:pt>
                  <c:pt idx="49">
                    <c:v>CCWG-AP</c:v>
                  </c:pt>
                </c:lvl>
                <c:lvl>
                  <c:pt idx="0">
                    <c:v>2010</c:v>
                  </c:pt>
                  <c:pt idx="3">
                    <c:v>2011</c:v>
                  </c:pt>
                  <c:pt idx="8">
                    <c:v>2012</c:v>
                  </c:pt>
                  <c:pt idx="13">
                    <c:v>2013</c:v>
                  </c:pt>
                  <c:pt idx="17">
                    <c:v>2014</c:v>
                  </c:pt>
                  <c:pt idx="18">
                    <c:v>2015</c:v>
                  </c:pt>
                  <c:pt idx="20">
                    <c:v>2016</c:v>
                  </c:pt>
                  <c:pt idx="30">
                    <c:v>Active-Impl</c:v>
                  </c:pt>
                  <c:pt idx="40">
                    <c:v>Active-PolDev</c:v>
                  </c:pt>
                </c:lvl>
              </c:multiLvlStrCache>
            </c:multiLvlStrRef>
          </c:cat>
          <c:val>
            <c:numRef>
              <c:f>Sheet4!$D$2:$D$61</c:f>
              <c:numCache>
                <c:formatCode>General</c:formatCode>
                <c:ptCount val="50"/>
                <c:pt idx="28">
                  <c:v>101</c:v>
                </c:pt>
                <c:pt idx="29">
                  <c:v>113</c:v>
                </c:pt>
                <c:pt idx="40">
                  <c:v>254</c:v>
                </c:pt>
              </c:numCache>
            </c:numRef>
          </c:val>
          <c:extLst>
            <c:ext xmlns:c16="http://schemas.microsoft.com/office/drawing/2014/chart" uri="{C3380CC4-5D6E-409C-BE32-E72D297353CC}">
              <c16:uniqueId val="{00000010-4E73-D143-8231-93A033C3FFEA}"/>
            </c:ext>
          </c:extLst>
        </c:ser>
        <c:ser>
          <c:idx val="3"/>
          <c:order val="3"/>
          <c:tx>
            <c:strRef>
              <c:f>Sheet4!$E$1</c:f>
              <c:strCache>
                <c:ptCount val="1"/>
                <c:pt idx="0">
                  <c:v>Sum of IRT</c:v>
                </c:pt>
              </c:strCache>
            </c:strRef>
          </c:tx>
          <c:invertIfNegative val="0"/>
          <c:dLbls>
            <c:spPr>
              <a:noFill/>
              <a:ln>
                <a:noFill/>
              </a:ln>
              <a:effectLst/>
            </c:spPr>
            <c:txPr>
              <a:bodyPr/>
              <a:lstStyle/>
              <a:p>
                <a:pPr>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multiLvlStrRef>
              <c:f>Sheet4!$A$2:$A$61</c:f>
              <c:multiLvlStrCache>
                <c:ptCount val="50"/>
                <c:lvl>
                  <c:pt idx="0">
                    <c:v>VI</c:v>
                  </c:pt>
                  <c:pt idx="1">
                    <c:v>STI</c:v>
                  </c:pt>
                  <c:pt idx="2">
                    <c:v>AoC</c:v>
                  </c:pt>
                  <c:pt idx="3">
                    <c:v>Rec 6</c:v>
                  </c:pt>
                  <c:pt idx="4">
                    <c:v>RAPWG</c:v>
                  </c:pt>
                  <c:pt idx="5">
                    <c:v>IRTP-A</c:v>
                  </c:pt>
                  <c:pt idx="6">
                    <c:v>Fast-Flux</c:v>
                  </c:pt>
                  <c:pt idx="7">
                    <c:v>JAS</c:v>
                  </c:pt>
                  <c:pt idx="8">
                    <c:v>UofC</c:v>
                  </c:pt>
                  <c:pt idx="9">
                    <c:v>IRDWG</c:v>
                  </c:pt>
                  <c:pt idx="10">
                    <c:v>Improvements</c:v>
                  </c:pt>
                  <c:pt idx="11">
                    <c:v>IGO-INGO1</c:v>
                  </c:pt>
                  <c:pt idx="12">
                    <c:v>CTCCC</c:v>
                  </c:pt>
                  <c:pt idx="13">
                    <c:v>WSWG</c:v>
                  </c:pt>
                  <c:pt idx="14">
                    <c:v>UNCT</c:v>
                  </c:pt>
                  <c:pt idx="15">
                    <c:v>PEDNR</c:v>
                  </c:pt>
                  <c:pt idx="16">
                    <c:v>Fake-Renew</c:v>
                  </c:pt>
                  <c:pt idx="17">
                    <c:v>DSSA</c:v>
                  </c:pt>
                  <c:pt idx="18">
                    <c:v>UDRP-Lock</c:v>
                  </c:pt>
                  <c:pt idx="19">
                    <c:v>NewgTLD-DG</c:v>
                  </c:pt>
                  <c:pt idx="20">
                    <c:v>SCI</c:v>
                  </c:pt>
                  <c:pt idx="21">
                    <c:v>Review</c:v>
                  </c:pt>
                  <c:pt idx="22">
                    <c:v>PolImp</c:v>
                  </c:pt>
                  <c:pt idx="23">
                    <c:v>PDP-Impr</c:v>
                  </c:pt>
                  <c:pt idx="24">
                    <c:v>Meetings-DT</c:v>
                  </c:pt>
                  <c:pt idx="25">
                    <c:v>IRTP-D</c:v>
                  </c:pt>
                  <c:pt idx="26">
                    <c:v>IRTP-B</c:v>
                  </c:pt>
                  <c:pt idx="27">
                    <c:v>DMPM</c:v>
                  </c:pt>
                  <c:pt idx="28">
                    <c:v>CWG</c:v>
                  </c:pt>
                  <c:pt idx="29">
                    <c:v>CCWG</c:v>
                  </c:pt>
                  <c:pt idx="30">
                    <c:v>Thick</c:v>
                  </c:pt>
                  <c:pt idx="31">
                    <c:v>T&amp;T</c:v>
                  </c:pt>
                  <c:pt idx="32">
                    <c:v>RODT</c:v>
                  </c:pt>
                  <c:pt idx="33">
                    <c:v>Review</c:v>
                  </c:pt>
                  <c:pt idx="34">
                    <c:v>PPSAI</c:v>
                  </c:pt>
                  <c:pt idx="35">
                    <c:v>IRTP-C</c:v>
                  </c:pt>
                  <c:pt idx="36">
                    <c:v>IGO-INGO2</c:v>
                  </c:pt>
                  <c:pt idx="37">
                    <c:v>GAC-GNSO-CG</c:v>
                  </c:pt>
                  <c:pt idx="38">
                    <c:v>CWG-Principles</c:v>
                  </c:pt>
                  <c:pt idx="39">
                    <c:v>CCTRT</c:v>
                  </c:pt>
                  <c:pt idx="40">
                    <c:v>WS2</c:v>
                  </c:pt>
                  <c:pt idx="41">
                    <c:v>SubPro</c:v>
                  </c:pt>
                  <c:pt idx="42">
                    <c:v>SSC</c:v>
                  </c:pt>
                  <c:pt idx="43">
                    <c:v>RPM</c:v>
                  </c:pt>
                  <c:pt idx="44">
                    <c:v>RDS</c:v>
                  </c:pt>
                  <c:pt idx="45">
                    <c:v>GEO</c:v>
                  </c:pt>
                  <c:pt idx="46">
                    <c:v>CWG-UCTN</c:v>
                  </c:pt>
                  <c:pt idx="47">
                    <c:v>CRPM</c:v>
                  </c:pt>
                  <c:pt idx="48">
                    <c:v>CCWG-IG</c:v>
                  </c:pt>
                  <c:pt idx="49">
                    <c:v>CCWG-AP</c:v>
                  </c:pt>
                </c:lvl>
                <c:lvl>
                  <c:pt idx="0">
                    <c:v>2010</c:v>
                  </c:pt>
                  <c:pt idx="3">
                    <c:v>2011</c:v>
                  </c:pt>
                  <c:pt idx="8">
                    <c:v>2012</c:v>
                  </c:pt>
                  <c:pt idx="13">
                    <c:v>2013</c:v>
                  </c:pt>
                  <c:pt idx="17">
                    <c:v>2014</c:v>
                  </c:pt>
                  <c:pt idx="18">
                    <c:v>2015</c:v>
                  </c:pt>
                  <c:pt idx="20">
                    <c:v>2016</c:v>
                  </c:pt>
                  <c:pt idx="30">
                    <c:v>Active-Impl</c:v>
                  </c:pt>
                  <c:pt idx="40">
                    <c:v>Active-PolDev</c:v>
                  </c:pt>
                </c:lvl>
              </c:multiLvlStrCache>
            </c:multiLvlStrRef>
          </c:cat>
          <c:val>
            <c:numRef>
              <c:f>Sheet4!$E$2:$E$61</c:f>
              <c:numCache>
                <c:formatCode>General</c:formatCode>
                <c:ptCount val="50"/>
                <c:pt idx="25">
                  <c:v>24</c:v>
                </c:pt>
                <c:pt idx="30">
                  <c:v>20</c:v>
                </c:pt>
                <c:pt idx="31">
                  <c:v>30</c:v>
                </c:pt>
                <c:pt idx="34">
                  <c:v>45</c:v>
                </c:pt>
                <c:pt idx="35">
                  <c:v>8</c:v>
                </c:pt>
                <c:pt idx="36">
                  <c:v>9</c:v>
                </c:pt>
              </c:numCache>
            </c:numRef>
          </c:val>
          <c:extLst>
            <c:ext xmlns:c16="http://schemas.microsoft.com/office/drawing/2014/chart" uri="{C3380CC4-5D6E-409C-BE32-E72D297353CC}">
              <c16:uniqueId val="{00000011-4E73-D143-8231-93A033C3FFEA}"/>
            </c:ext>
          </c:extLst>
        </c:ser>
        <c:dLbls>
          <c:showLegendKey val="0"/>
          <c:showVal val="0"/>
          <c:showCatName val="0"/>
          <c:showSerName val="0"/>
          <c:showPercent val="0"/>
          <c:showBubbleSize val="0"/>
        </c:dLbls>
        <c:gapWidth val="150"/>
        <c:overlap val="100"/>
        <c:axId val="-307784912"/>
        <c:axId val="-332709552"/>
      </c:barChart>
      <c:lineChart>
        <c:grouping val="standard"/>
        <c:varyColors val="0"/>
        <c:ser>
          <c:idx val="4"/>
          <c:order val="4"/>
          <c:tx>
            <c:strRef>
              <c:f>Sheet4!$F$1</c:f>
              <c:strCache>
                <c:ptCount val="1"/>
                <c:pt idx="0">
                  <c:v>Sum of Days</c:v>
                </c:pt>
              </c:strCache>
            </c:strRef>
          </c:tx>
          <c:marker>
            <c:symbol val="none"/>
          </c:marker>
          <c:cat>
            <c:multiLvlStrRef>
              <c:f>Sheet4!$A$2:$A$61</c:f>
              <c:multiLvlStrCache>
                <c:ptCount val="50"/>
                <c:lvl>
                  <c:pt idx="0">
                    <c:v>VI</c:v>
                  </c:pt>
                  <c:pt idx="1">
                    <c:v>STI</c:v>
                  </c:pt>
                  <c:pt idx="2">
                    <c:v>AoC</c:v>
                  </c:pt>
                  <c:pt idx="3">
                    <c:v>Rec 6</c:v>
                  </c:pt>
                  <c:pt idx="4">
                    <c:v>RAPWG</c:v>
                  </c:pt>
                  <c:pt idx="5">
                    <c:v>IRTP-A</c:v>
                  </c:pt>
                  <c:pt idx="6">
                    <c:v>Fast-Flux</c:v>
                  </c:pt>
                  <c:pt idx="7">
                    <c:v>JAS</c:v>
                  </c:pt>
                  <c:pt idx="8">
                    <c:v>UofC</c:v>
                  </c:pt>
                  <c:pt idx="9">
                    <c:v>IRDWG</c:v>
                  </c:pt>
                  <c:pt idx="10">
                    <c:v>Improvements</c:v>
                  </c:pt>
                  <c:pt idx="11">
                    <c:v>IGO-INGO1</c:v>
                  </c:pt>
                  <c:pt idx="12">
                    <c:v>CTCCC</c:v>
                  </c:pt>
                  <c:pt idx="13">
                    <c:v>WSWG</c:v>
                  </c:pt>
                  <c:pt idx="14">
                    <c:v>UNCT</c:v>
                  </c:pt>
                  <c:pt idx="15">
                    <c:v>PEDNR</c:v>
                  </c:pt>
                  <c:pt idx="16">
                    <c:v>Fake-Renew</c:v>
                  </c:pt>
                  <c:pt idx="17">
                    <c:v>DSSA</c:v>
                  </c:pt>
                  <c:pt idx="18">
                    <c:v>UDRP-Lock</c:v>
                  </c:pt>
                  <c:pt idx="19">
                    <c:v>NewgTLD-DG</c:v>
                  </c:pt>
                  <c:pt idx="20">
                    <c:v>SCI</c:v>
                  </c:pt>
                  <c:pt idx="21">
                    <c:v>Review</c:v>
                  </c:pt>
                  <c:pt idx="22">
                    <c:v>PolImp</c:v>
                  </c:pt>
                  <c:pt idx="23">
                    <c:v>PDP-Impr</c:v>
                  </c:pt>
                  <c:pt idx="24">
                    <c:v>Meetings-DT</c:v>
                  </c:pt>
                  <c:pt idx="25">
                    <c:v>IRTP-D</c:v>
                  </c:pt>
                  <c:pt idx="26">
                    <c:v>IRTP-B</c:v>
                  </c:pt>
                  <c:pt idx="27">
                    <c:v>DMPM</c:v>
                  </c:pt>
                  <c:pt idx="28">
                    <c:v>CWG</c:v>
                  </c:pt>
                  <c:pt idx="29">
                    <c:v>CCWG</c:v>
                  </c:pt>
                  <c:pt idx="30">
                    <c:v>Thick</c:v>
                  </c:pt>
                  <c:pt idx="31">
                    <c:v>T&amp;T</c:v>
                  </c:pt>
                  <c:pt idx="32">
                    <c:v>RODT</c:v>
                  </c:pt>
                  <c:pt idx="33">
                    <c:v>Review</c:v>
                  </c:pt>
                  <c:pt idx="34">
                    <c:v>PPSAI</c:v>
                  </c:pt>
                  <c:pt idx="35">
                    <c:v>IRTP-C</c:v>
                  </c:pt>
                  <c:pt idx="36">
                    <c:v>IGO-INGO2</c:v>
                  </c:pt>
                  <c:pt idx="37">
                    <c:v>GAC-GNSO-CG</c:v>
                  </c:pt>
                  <c:pt idx="38">
                    <c:v>CWG-Principles</c:v>
                  </c:pt>
                  <c:pt idx="39">
                    <c:v>CCTRT</c:v>
                  </c:pt>
                  <c:pt idx="40">
                    <c:v>WS2</c:v>
                  </c:pt>
                  <c:pt idx="41">
                    <c:v>SubPro</c:v>
                  </c:pt>
                  <c:pt idx="42">
                    <c:v>SSC</c:v>
                  </c:pt>
                  <c:pt idx="43">
                    <c:v>RPM</c:v>
                  </c:pt>
                  <c:pt idx="44">
                    <c:v>RDS</c:v>
                  </c:pt>
                  <c:pt idx="45">
                    <c:v>GEO</c:v>
                  </c:pt>
                  <c:pt idx="46">
                    <c:v>CWG-UCTN</c:v>
                  </c:pt>
                  <c:pt idx="47">
                    <c:v>CRPM</c:v>
                  </c:pt>
                  <c:pt idx="48">
                    <c:v>CCWG-IG</c:v>
                  </c:pt>
                  <c:pt idx="49">
                    <c:v>CCWG-AP</c:v>
                  </c:pt>
                </c:lvl>
                <c:lvl>
                  <c:pt idx="0">
                    <c:v>2010</c:v>
                  </c:pt>
                  <c:pt idx="3">
                    <c:v>2011</c:v>
                  </c:pt>
                  <c:pt idx="8">
                    <c:v>2012</c:v>
                  </c:pt>
                  <c:pt idx="13">
                    <c:v>2013</c:v>
                  </c:pt>
                  <c:pt idx="17">
                    <c:v>2014</c:v>
                  </c:pt>
                  <c:pt idx="18">
                    <c:v>2015</c:v>
                  </c:pt>
                  <c:pt idx="20">
                    <c:v>2016</c:v>
                  </c:pt>
                  <c:pt idx="30">
                    <c:v>Active-Impl</c:v>
                  </c:pt>
                  <c:pt idx="40">
                    <c:v>Active-PolDev</c:v>
                  </c:pt>
                </c:lvl>
              </c:multiLvlStrCache>
            </c:multiLvlStrRef>
          </c:cat>
          <c:val>
            <c:numRef>
              <c:f>Sheet4!$F$2:$F$61</c:f>
              <c:numCache>
                <c:formatCode>0.00</c:formatCode>
                <c:ptCount val="50"/>
                <c:pt idx="0">
                  <c:v>440</c:v>
                </c:pt>
                <c:pt idx="1">
                  <c:v>371</c:v>
                </c:pt>
                <c:pt idx="2">
                  <c:v>384</c:v>
                </c:pt>
                <c:pt idx="3">
                  <c:v>105</c:v>
                </c:pt>
                <c:pt idx="4">
                  <c:v>1176</c:v>
                </c:pt>
                <c:pt idx="5">
                  <c:v>1187</c:v>
                </c:pt>
                <c:pt idx="6">
                  <c:v>1043</c:v>
                </c:pt>
                <c:pt idx="7">
                  <c:v>595</c:v>
                </c:pt>
                <c:pt idx="8">
                  <c:v>406</c:v>
                </c:pt>
                <c:pt idx="9">
                  <c:v>1097</c:v>
                </c:pt>
                <c:pt idx="10">
                  <c:v>1612</c:v>
                </c:pt>
                <c:pt idx="11">
                  <c:v>549</c:v>
                </c:pt>
                <c:pt idx="12">
                  <c:v>741</c:v>
                </c:pt>
                <c:pt idx="13">
                  <c:v>735</c:v>
                </c:pt>
                <c:pt idx="14">
                  <c:v>851</c:v>
                </c:pt>
                <c:pt idx="15">
                  <c:v>1745</c:v>
                </c:pt>
                <c:pt idx="16">
                  <c:v>132</c:v>
                </c:pt>
                <c:pt idx="17">
                  <c:v>2450</c:v>
                </c:pt>
                <c:pt idx="18">
                  <c:v>1526</c:v>
                </c:pt>
                <c:pt idx="19">
                  <c:v>364</c:v>
                </c:pt>
                <c:pt idx="20">
                  <c:v>2649</c:v>
                </c:pt>
                <c:pt idx="21">
                  <c:v>875</c:v>
                </c:pt>
                <c:pt idx="22">
                  <c:v>1057</c:v>
                </c:pt>
                <c:pt idx="23">
                  <c:v>942</c:v>
                </c:pt>
                <c:pt idx="24">
                  <c:v>565</c:v>
                </c:pt>
                <c:pt idx="25">
                  <c:v>1520</c:v>
                </c:pt>
                <c:pt idx="26">
                  <c:v>2541</c:v>
                </c:pt>
                <c:pt idx="27">
                  <c:v>1261</c:v>
                </c:pt>
                <c:pt idx="28">
                  <c:v>840</c:v>
                </c:pt>
                <c:pt idx="29">
                  <c:v>746</c:v>
                </c:pt>
                <c:pt idx="30">
                  <c:v>2007.470686805558</c:v>
                </c:pt>
                <c:pt idx="31">
                  <c:v>1790.470686805558</c:v>
                </c:pt>
                <c:pt idx="32">
                  <c:v>438.47068680555822</c:v>
                </c:pt>
                <c:pt idx="33">
                  <c:v>417.47068680555822</c:v>
                </c:pt>
                <c:pt idx="34">
                  <c:v>3035.4706868055582</c:v>
                </c:pt>
                <c:pt idx="35">
                  <c:v>2181.4706868055582</c:v>
                </c:pt>
                <c:pt idx="36">
                  <c:v>1978.470686805558</c:v>
                </c:pt>
                <c:pt idx="37">
                  <c:v>1343.470686805558</c:v>
                </c:pt>
                <c:pt idx="38">
                  <c:v>2307.4706868055582</c:v>
                </c:pt>
                <c:pt idx="39">
                  <c:v>942.4706868055581</c:v>
                </c:pt>
                <c:pt idx="40">
                  <c:v>442.47068680555822</c:v>
                </c:pt>
                <c:pt idx="41">
                  <c:v>1174.470686805558</c:v>
                </c:pt>
                <c:pt idx="42">
                  <c:v>180.47068680555819</c:v>
                </c:pt>
                <c:pt idx="43">
                  <c:v>2412.4706868055582</c:v>
                </c:pt>
                <c:pt idx="44">
                  <c:v>1768.470686805558</c:v>
                </c:pt>
                <c:pt idx="45">
                  <c:v>3322.4706868055582</c:v>
                </c:pt>
                <c:pt idx="46">
                  <c:v>1265.470686805558</c:v>
                </c:pt>
                <c:pt idx="47">
                  <c:v>1194.470686805558</c:v>
                </c:pt>
                <c:pt idx="48">
                  <c:v>1062.470686805558</c:v>
                </c:pt>
                <c:pt idx="49">
                  <c:v>550.4706868055581</c:v>
                </c:pt>
              </c:numCache>
            </c:numRef>
          </c:val>
          <c:smooth val="0"/>
          <c:extLst>
            <c:ext xmlns:c16="http://schemas.microsoft.com/office/drawing/2014/chart" uri="{C3380CC4-5D6E-409C-BE32-E72D297353CC}">
              <c16:uniqueId val="{00000012-4E73-D143-8231-93A033C3FFEA}"/>
            </c:ext>
          </c:extLst>
        </c:ser>
        <c:dLbls>
          <c:showLegendKey val="0"/>
          <c:showVal val="0"/>
          <c:showCatName val="0"/>
          <c:showSerName val="0"/>
          <c:showPercent val="0"/>
          <c:showBubbleSize val="0"/>
        </c:dLbls>
        <c:marker val="1"/>
        <c:smooth val="0"/>
        <c:axId val="-332750208"/>
        <c:axId val="-332753616"/>
      </c:lineChart>
      <c:catAx>
        <c:axId val="-307784912"/>
        <c:scaling>
          <c:orientation val="minMax"/>
        </c:scaling>
        <c:delete val="0"/>
        <c:axPos val="b"/>
        <c:numFmt formatCode="General" sourceLinked="0"/>
        <c:majorTickMark val="out"/>
        <c:minorTickMark val="none"/>
        <c:tickLblPos val="nextTo"/>
        <c:crossAx val="-332709552"/>
        <c:crosses val="autoZero"/>
        <c:auto val="1"/>
        <c:lblAlgn val="ctr"/>
        <c:lblOffset val="100"/>
        <c:noMultiLvlLbl val="0"/>
      </c:catAx>
      <c:valAx>
        <c:axId val="-332709552"/>
        <c:scaling>
          <c:orientation val="minMax"/>
        </c:scaling>
        <c:delete val="0"/>
        <c:axPos val="l"/>
        <c:majorGridlines/>
        <c:numFmt formatCode="General" sourceLinked="1"/>
        <c:majorTickMark val="out"/>
        <c:minorTickMark val="none"/>
        <c:tickLblPos val="nextTo"/>
        <c:crossAx val="-307784912"/>
        <c:crosses val="autoZero"/>
        <c:crossBetween val="between"/>
      </c:valAx>
      <c:valAx>
        <c:axId val="-332753616"/>
        <c:scaling>
          <c:orientation val="minMax"/>
        </c:scaling>
        <c:delete val="0"/>
        <c:axPos val="r"/>
        <c:numFmt formatCode="0.00" sourceLinked="1"/>
        <c:majorTickMark val="out"/>
        <c:minorTickMark val="none"/>
        <c:tickLblPos val="nextTo"/>
        <c:crossAx val="-332750208"/>
        <c:crosses val="max"/>
        <c:crossBetween val="between"/>
      </c:valAx>
      <c:catAx>
        <c:axId val="-332750208"/>
        <c:scaling>
          <c:orientation val="minMax"/>
        </c:scaling>
        <c:delete val="1"/>
        <c:axPos val="b"/>
        <c:numFmt formatCode="General" sourceLinked="0"/>
        <c:majorTickMark val="out"/>
        <c:minorTickMark val="none"/>
        <c:tickLblPos val="nextTo"/>
        <c:crossAx val="-332753616"/>
        <c:crosses val="autoZero"/>
        <c:auto val="1"/>
        <c:lblAlgn val="ctr"/>
        <c:lblOffset val="100"/>
        <c:noMultiLvlLbl val="0"/>
      </c:catAx>
    </c:plotArea>
    <c:legend>
      <c:legendPos val="b"/>
      <c:overlay val="0"/>
    </c:legend>
    <c:plotVisOnly val="1"/>
    <c:dispBlanksAs val="gap"/>
    <c:showDLblsOverMax val="0"/>
  </c:chart>
  <c:externalData r:id="rId1">
    <c:autoUpdate val="0"/>
  </c:externalData>
  <c:extLst>
    <c:ext xmlns:c14="http://schemas.microsoft.com/office/drawing/2007/8/2/chart" uri="{781A3756-C4B2-4CAC-9D66-4F8BD8637D16}">
      <c14:pivotOptions>
        <c14:dropZoneFilter val="1"/>
        <c14:dropZoneCategories val="1"/>
        <c14:dropZoneData val="1"/>
        <c14:dropZoneSeries val="1"/>
        <c14:dropZonesVisible val="1"/>
      </c14:pivotOptions>
    </c:ext>
  </c:extLst>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68F13CC-A6A6-524A-A0F8-DAB9B298E3B6}" type="datetimeFigureOut">
              <a:rPr lang="en-US" smtClean="0"/>
              <a:t>3/10/18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7CED518-EFD6-E34B-989E-6B6564A75595}" type="slidenum">
              <a:rPr lang="en-US" smtClean="0"/>
              <a:t>‹#›</a:t>
            </a:fld>
            <a:endParaRPr lang="en-US"/>
          </a:p>
        </p:txBody>
      </p:sp>
    </p:spTree>
    <p:extLst>
      <p:ext uri="{BB962C8B-B14F-4D97-AF65-F5344CB8AC3E}">
        <p14:creationId xmlns:p14="http://schemas.microsoft.com/office/powerpoint/2010/main" val="231400049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2A614CD-FA73-DF49-AA13-A5EF746D725A}" type="datetimeFigureOut">
              <a:rPr lang="en-US" smtClean="0"/>
              <a:t>3/10/18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E002FF9-4628-B146-9948-95257A430692}" type="slidenum">
              <a:rPr lang="en-US" smtClean="0"/>
              <a:t>‹#›</a:t>
            </a:fld>
            <a:endParaRPr lang="en-US"/>
          </a:p>
        </p:txBody>
      </p:sp>
    </p:spTree>
    <p:extLst>
      <p:ext uri="{BB962C8B-B14F-4D97-AF65-F5344CB8AC3E}">
        <p14:creationId xmlns:p14="http://schemas.microsoft.com/office/powerpoint/2010/main" val="215689949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3</a:t>
            </a:fld>
            <a:endParaRPr lang="en-US"/>
          </a:p>
        </p:txBody>
      </p:sp>
    </p:spTree>
    <p:extLst>
      <p:ext uri="{BB962C8B-B14F-4D97-AF65-F5344CB8AC3E}">
        <p14:creationId xmlns:p14="http://schemas.microsoft.com/office/powerpoint/2010/main" val="5801072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25</a:t>
            </a:fld>
            <a:endParaRPr lang="en-US"/>
          </a:p>
        </p:txBody>
      </p:sp>
    </p:spTree>
    <p:extLst>
      <p:ext uri="{BB962C8B-B14F-4D97-AF65-F5344CB8AC3E}">
        <p14:creationId xmlns:p14="http://schemas.microsoft.com/office/powerpoint/2010/main" val="2321614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27</a:t>
            </a:fld>
            <a:endParaRPr lang="en-US"/>
          </a:p>
        </p:txBody>
      </p:sp>
    </p:spTree>
    <p:extLst>
      <p:ext uri="{BB962C8B-B14F-4D97-AF65-F5344CB8AC3E}">
        <p14:creationId xmlns:p14="http://schemas.microsoft.com/office/powerpoint/2010/main" val="32962829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28</a:t>
            </a:fld>
            <a:endParaRPr lang="en-US"/>
          </a:p>
        </p:txBody>
      </p:sp>
    </p:spTree>
    <p:extLst>
      <p:ext uri="{BB962C8B-B14F-4D97-AF65-F5344CB8AC3E}">
        <p14:creationId xmlns:p14="http://schemas.microsoft.com/office/powerpoint/2010/main" val="1972971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a stylized agenda slide</a:t>
            </a:r>
            <a:r>
              <a:rPr lang="en-US" baseline="0" dirty="0"/>
              <a:t> for your presentation.</a:t>
            </a:r>
          </a:p>
          <a:p>
            <a:endParaRPr lang="en-US" baseline="0" dirty="0"/>
          </a:p>
          <a:p>
            <a:r>
              <a:rPr lang="en-US" dirty="0"/>
              <a:t>To</a:t>
            </a:r>
            <a:r>
              <a:rPr lang="en-US" baseline="0" dirty="0"/>
              <a:t> </a:t>
            </a:r>
            <a:r>
              <a:rPr lang="en-US" dirty="0"/>
              <a:t>delete a box,</a:t>
            </a:r>
            <a:r>
              <a:rPr lang="en-US" baseline="0" dirty="0"/>
              <a:t> </a:t>
            </a:r>
            <a:r>
              <a:rPr lang="en-US" dirty="0"/>
              <a:t>if there are too many boxes,</a:t>
            </a:r>
            <a:r>
              <a:rPr lang="en-US" baseline="0" dirty="0"/>
              <a:t> click the edge of the box, ensure the entire box is highlighted, then DELETE.  </a:t>
            </a:r>
          </a:p>
          <a:p>
            <a:endParaRPr lang="en-US" baseline="0" dirty="0"/>
          </a:p>
          <a:p>
            <a:r>
              <a:rPr lang="en-US" baseline="0" dirty="0"/>
              <a:t>To update the numbers and text, click inside the circle for the numbers or in the box for the text, revise the text.</a:t>
            </a:r>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8</a:t>
            </a:fld>
            <a:endParaRPr lang="en-US"/>
          </a:p>
        </p:txBody>
      </p:sp>
    </p:spTree>
    <p:extLst>
      <p:ext uri="{BB962C8B-B14F-4D97-AF65-F5344CB8AC3E}">
        <p14:creationId xmlns:p14="http://schemas.microsoft.com/office/powerpoint/2010/main" val="13498464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9</a:t>
            </a:fld>
            <a:endParaRPr lang="en-US"/>
          </a:p>
        </p:txBody>
      </p:sp>
    </p:spTree>
    <p:extLst>
      <p:ext uri="{BB962C8B-B14F-4D97-AF65-F5344CB8AC3E}">
        <p14:creationId xmlns:p14="http://schemas.microsoft.com/office/powerpoint/2010/main" val="2708773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10</a:t>
            </a:fld>
            <a:endParaRPr lang="en-US"/>
          </a:p>
        </p:txBody>
      </p:sp>
    </p:spTree>
    <p:extLst>
      <p:ext uri="{BB962C8B-B14F-4D97-AF65-F5344CB8AC3E}">
        <p14:creationId xmlns:p14="http://schemas.microsoft.com/office/powerpoint/2010/main" val="175613559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1"/>
        <p:cNvGrpSpPr/>
        <p:nvPr/>
      </p:nvGrpSpPr>
      <p:grpSpPr>
        <a:xfrm>
          <a:off x="0" y="0"/>
          <a:ext cx="0" cy="0"/>
          <a:chOff x="0" y="0"/>
          <a:chExt cx="0" cy="0"/>
        </a:xfrm>
      </p:grpSpPr>
      <p:sp>
        <p:nvSpPr>
          <p:cNvPr id="922" name="Shape 922"/>
          <p:cNvSpPr>
            <a:spLocks noGrp="1" noRot="1" noChangeAspect="1"/>
          </p:cNvSpPr>
          <p:nvPr>
            <p:ph type="sldImg" idx="2"/>
          </p:nvPr>
        </p:nvSpPr>
        <p:spPr>
          <a:xfrm>
            <a:off x="1143000" y="685800"/>
            <a:ext cx="4572000" cy="3429000"/>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923" name="Shape 923"/>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endParaRPr sz="1200" b="0" i="0" u="none" strike="noStrike" cap="none">
              <a:solidFill>
                <a:schemeClr val="dk1"/>
              </a:solidFill>
              <a:latin typeface="Calibri"/>
              <a:ea typeface="Calibri"/>
              <a:cs typeface="Calibri"/>
              <a:sym typeface="Calibri"/>
            </a:endParaRPr>
          </a:p>
        </p:txBody>
      </p:sp>
      <p:sp>
        <p:nvSpPr>
          <p:cNvPr id="924" name="Shape 924"/>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a:solidFill>
                  <a:schemeClr val="dk1"/>
                </a:solidFill>
                <a:latin typeface="Calibri"/>
                <a:ea typeface="Calibri"/>
                <a:cs typeface="Calibri"/>
                <a:sym typeface="Calibri"/>
              </a:rPr>
              <a:t>12</a:t>
            </a:fld>
            <a:endParaRPr sz="1200">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32882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a:t>
            </a:r>
            <a:r>
              <a:rPr lang="en-US" baseline="0" dirty="0"/>
              <a:t> for different ways to display your data or text by using alternatives to simple bullets.  </a:t>
            </a:r>
          </a:p>
          <a:p>
            <a:endParaRPr lang="en-US" baseline="0" dirty="0"/>
          </a:p>
          <a:p>
            <a:r>
              <a:rPr lang="en-US" baseline="0" dirty="0"/>
              <a:t>To adjust the number in the arrow to text or another number, click on the text box around the number, revise.</a:t>
            </a:r>
          </a:p>
          <a:p>
            <a:endParaRPr lang="en-US" baseline="0" dirty="0"/>
          </a:p>
          <a:p>
            <a:r>
              <a:rPr lang="en-US" baseline="0" dirty="0"/>
              <a:t>To add an arrow, click on the arrow, ensure the arrow is highlighted, COPY and PASTE and move to the desired placement, or DELETE if there are too many arrows.</a:t>
            </a:r>
            <a:endParaRPr lang="en-US" dirty="0"/>
          </a:p>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14</a:t>
            </a:fld>
            <a:endParaRPr lang="en-US"/>
          </a:p>
        </p:txBody>
      </p:sp>
    </p:spTree>
    <p:extLst>
      <p:ext uri="{BB962C8B-B14F-4D97-AF65-F5344CB8AC3E}">
        <p14:creationId xmlns:p14="http://schemas.microsoft.com/office/powerpoint/2010/main" val="25360677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15</a:t>
            </a:fld>
            <a:endParaRPr lang="en-US"/>
          </a:p>
        </p:txBody>
      </p:sp>
    </p:spTree>
    <p:extLst>
      <p:ext uri="{BB962C8B-B14F-4D97-AF65-F5344CB8AC3E}">
        <p14:creationId xmlns:p14="http://schemas.microsoft.com/office/powerpoint/2010/main" val="14730714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19</a:t>
            </a:fld>
            <a:endParaRPr lang="en-US"/>
          </a:p>
        </p:txBody>
      </p:sp>
    </p:spTree>
    <p:extLst>
      <p:ext uri="{BB962C8B-B14F-4D97-AF65-F5344CB8AC3E}">
        <p14:creationId xmlns:p14="http://schemas.microsoft.com/office/powerpoint/2010/main" val="23692721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E002FF9-4628-B146-9948-95257A430692}" type="slidenum">
              <a:rPr lang="en-US" smtClean="0"/>
              <a:t>23</a:t>
            </a:fld>
            <a:endParaRPr lang="en-US"/>
          </a:p>
        </p:txBody>
      </p:sp>
    </p:spTree>
    <p:extLst>
      <p:ext uri="{BB962C8B-B14F-4D97-AF65-F5344CB8AC3E}">
        <p14:creationId xmlns:p14="http://schemas.microsoft.com/office/powerpoint/2010/main" val="13923260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6.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7.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18.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hyperlink" Target="facebook.com/icannorg" TargetMode="External"/><Relationship Id="rId18" Type="http://schemas.openxmlformats.org/officeDocument/2006/relationships/hyperlink" Target="https://soundcloud.com/icann" TargetMode="External"/><Relationship Id="rId3" Type="http://schemas.openxmlformats.org/officeDocument/2006/relationships/hyperlink" Target="http://www.flickr.com/photos/icann" TargetMode="External"/><Relationship Id="rId7" Type="http://schemas.openxmlformats.org/officeDocument/2006/relationships/hyperlink" Target="linkedin.com/company/icann" TargetMode="External"/><Relationship Id="rId12" Type="http://schemas.openxmlformats.org/officeDocument/2006/relationships/hyperlink" Target="http://www.facebook.com/icannorg" TargetMode="External"/><Relationship Id="rId17" Type="http://schemas.openxmlformats.org/officeDocument/2006/relationships/hyperlink" Target="http://www.youtube.com/icannnews" TargetMode="External"/><Relationship Id="rId2" Type="http://schemas.openxmlformats.org/officeDocument/2006/relationships/image" Target="../media/image19.emf"/><Relationship Id="rId16" Type="http://schemas.openxmlformats.org/officeDocument/2006/relationships/image" Target="../media/image24.png"/><Relationship Id="rId20" Type="http://schemas.openxmlformats.org/officeDocument/2006/relationships/hyperlink" Target="https://www.slideshare.net/icannpresentations" TargetMode="External"/><Relationship Id="rId1" Type="http://schemas.openxmlformats.org/officeDocument/2006/relationships/slideMaster" Target="../slideMasters/slideMaster1.xml"/><Relationship Id="rId6" Type="http://schemas.openxmlformats.org/officeDocument/2006/relationships/hyperlink" Target="https://www.linkedin.com/company/icann" TargetMode="External"/><Relationship Id="rId11" Type="http://schemas.openxmlformats.org/officeDocument/2006/relationships/image" Target="../media/image22.png"/><Relationship Id="rId5" Type="http://schemas.openxmlformats.org/officeDocument/2006/relationships/image" Target="../media/image20.png"/><Relationship Id="rId15" Type="http://schemas.openxmlformats.org/officeDocument/2006/relationships/hyperlink" Target="youtube.com/user/ICANNnews" TargetMode="External"/><Relationship Id="rId10" Type="http://schemas.openxmlformats.org/officeDocument/2006/relationships/hyperlink" Target="twitter.com/icann" TargetMode="External"/><Relationship Id="rId19" Type="http://schemas.openxmlformats.org/officeDocument/2006/relationships/image" Target="../media/image25.png"/><Relationship Id="rId4" Type="http://schemas.openxmlformats.org/officeDocument/2006/relationships/hyperlink" Target="flickr.com/photos/icann" TargetMode="External"/><Relationship Id="rId9" Type="http://schemas.openxmlformats.org/officeDocument/2006/relationships/hyperlink" Target="https://twitter.com/icann" TargetMode="External"/><Relationship Id="rId14" Type="http://schemas.openxmlformats.org/officeDocument/2006/relationships/image" Target="../media/image23.png"/></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ullets">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
        <p:nvSpPr>
          <p:cNvPr id="6" name="Content Placeholder 5"/>
          <p:cNvSpPr>
            <a:spLocks noGrp="1"/>
          </p:cNvSpPr>
          <p:nvPr>
            <p:ph sz="quarter" idx="10" hasCustomPrompt="1"/>
          </p:nvPr>
        </p:nvSpPr>
        <p:spPr>
          <a:xfrm>
            <a:off x="609600" y="1470212"/>
            <a:ext cx="7907338" cy="4571813"/>
          </a:xfrm>
          <a:prstGeom prst="rect">
            <a:avLst/>
          </a:prstGeom>
        </p:spPr>
        <p:txBody>
          <a:bodyPr lIns="0" tIns="0" rIns="0" bIns="0"/>
          <a:lstStyle>
            <a:lvl1pPr marL="342900" indent="-342900">
              <a:spcBef>
                <a:spcPts val="2000"/>
              </a:spcBef>
              <a:spcAft>
                <a:spcPts val="0"/>
              </a:spcAft>
              <a:buClr>
                <a:srgbClr val="000000"/>
              </a:buClr>
              <a:buSzPct val="75000"/>
              <a:buFont typeface="Wingdings" panose="05000000000000000000" pitchFamily="2" charset="2"/>
              <a:buChar char=""/>
              <a:defRPr sz="1900">
                <a:solidFill>
                  <a:srgbClr val="000000"/>
                </a:solidFill>
              </a:defRPr>
            </a:lvl1pPr>
            <a:lvl2pPr marL="798513" indent="-341313">
              <a:spcBef>
                <a:spcPts val="500"/>
              </a:spcBef>
              <a:buSzPct val="75000"/>
              <a:buFont typeface="Wingdings" panose="05000000000000000000" pitchFamily="2" charset="2"/>
              <a:buChar char=""/>
              <a:defRPr sz="1900">
                <a:solidFill>
                  <a:srgbClr val="000000"/>
                </a:solidFill>
              </a:defRPr>
            </a:lvl2pPr>
            <a:lvl3pPr marL="1255713" indent="-341313">
              <a:spcBef>
                <a:spcPts val="500"/>
              </a:spcBef>
              <a:buFont typeface="Arial" panose="020B0604020202020204" pitchFamily="34" charset="0"/>
              <a:buChar char="•"/>
              <a:defRPr sz="1900">
                <a:solidFill>
                  <a:srgbClr val="000000"/>
                </a:solidFill>
              </a:defRPr>
            </a:lvl3pPr>
            <a:lvl4pPr>
              <a:defRPr sz="1900">
                <a:solidFill>
                  <a:srgbClr val="000000"/>
                </a:solidFill>
              </a:defRPr>
            </a:lvl4pPr>
            <a:lvl5pPr>
              <a:defRPr sz="1900">
                <a:solidFill>
                  <a:srgbClr val="000000"/>
                </a:solidFill>
              </a:defRPr>
            </a:lvl5pPr>
          </a:lstStyle>
          <a:p>
            <a:pPr lvl="0"/>
            <a:r>
              <a:rPr lang="en-US" dirty="0"/>
              <a:t>Place text here</a:t>
            </a:r>
          </a:p>
          <a:p>
            <a:pPr lvl="1"/>
            <a:r>
              <a:rPr lang="en-US" dirty="0"/>
              <a:t>Second level bullet</a:t>
            </a:r>
          </a:p>
          <a:p>
            <a:pPr lvl="2"/>
            <a:r>
              <a:rPr lang="en-US" dirty="0"/>
              <a:t>Third level bullet</a:t>
            </a:r>
          </a:p>
        </p:txBody>
      </p:sp>
    </p:spTree>
    <p:extLst>
      <p:ext uri="{BB962C8B-B14F-4D97-AF65-F5344CB8AC3E}">
        <p14:creationId xmlns:p14="http://schemas.microsoft.com/office/powerpoint/2010/main" val="7213095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Alternate Background 1">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grpSp>
      <p:sp>
        <p:nvSpPr>
          <p:cNvPr id="15" name="Rectangle 14"/>
          <p:cNvSpPr/>
          <p:nvPr userDrawn="1"/>
        </p:nvSpPr>
        <p:spPr>
          <a:xfrm>
            <a:off x="2422" y="749729"/>
            <a:ext cx="9144000" cy="5346700"/>
          </a:xfrm>
          <a:prstGeom prst="rect">
            <a:avLst/>
          </a:prstGeom>
          <a:gradFill>
            <a:gsLst>
              <a:gs pos="0">
                <a:schemeClr val="bg1">
                  <a:alpha val="75000"/>
                </a:schemeClr>
              </a:gs>
              <a:gs pos="69000">
                <a:schemeClr val="tx2">
                  <a:lumMod val="20000"/>
                  <a:lumOff val="80000"/>
                  <a:alpha val="62000"/>
                </a:schemeClr>
              </a:gs>
              <a:gs pos="24000">
                <a:schemeClr val="tx2">
                  <a:lumMod val="20000"/>
                  <a:lumOff val="80000"/>
                  <a:alpha val="45000"/>
                </a:schemeClr>
              </a:gs>
              <a:gs pos="100000">
                <a:schemeClr val="bg1"/>
              </a:gs>
            </a:gsLst>
            <a:lin ang="5400000" scaled="1"/>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3053726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Alternate Background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grpSp>
        <p:nvGrpSpPr>
          <p:cNvPr id="2" name="Group 1"/>
          <p:cNvGrpSpPr/>
          <p:nvPr userDrawn="1"/>
        </p:nvGrpSpPr>
        <p:grpSpPr>
          <a:xfrm>
            <a:off x="2422" y="585223"/>
            <a:ext cx="9286433" cy="6225367"/>
            <a:chOff x="2422" y="585223"/>
            <a:chExt cx="9286433" cy="6225367"/>
          </a:xfrm>
        </p:grpSpPr>
        <p:sp>
          <p:nvSpPr>
            <p:cNvPr id="17" name="Oval 16"/>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34" name="Oval 33"/>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0" name="Straight Connector 39"/>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42" name="Oval 41"/>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3" name="Straight Connector 42"/>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grpSp>
      <p:sp>
        <p:nvSpPr>
          <p:cNvPr id="15"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7169717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Alternate Background 3">
    <p:spTree>
      <p:nvGrpSpPr>
        <p:cNvPr id="1" name=""/>
        <p:cNvGrpSpPr/>
        <p:nvPr/>
      </p:nvGrpSpPr>
      <p:grpSpPr>
        <a:xfrm>
          <a:off x="0" y="0"/>
          <a:ext cx="0" cy="0"/>
          <a:chOff x="0" y="0"/>
          <a:chExt cx="0" cy="0"/>
        </a:xfrm>
      </p:grpSpPr>
      <p:pic>
        <p:nvPicPr>
          <p:cNvPr id="21" name="Picture 20"/>
          <p:cNvPicPr>
            <a:picLocks/>
          </p:cNvPicPr>
          <p:nvPr userDrawn="1"/>
        </p:nvPicPr>
        <p:blipFill>
          <a:blip r:embed="rId2" cstate="email">
            <a:extLst>
              <a:ext uri="{28A0092B-C50C-407E-A947-70E740481C1C}">
                <a14:useLocalDpi xmlns:a14="http://schemas.microsoft.com/office/drawing/2010/main"/>
              </a:ext>
            </a:extLst>
          </a:blip>
          <a:stretch>
            <a:fillRect/>
          </a:stretch>
        </p:blipFill>
        <p:spPr>
          <a:xfrm>
            <a:off x="2582" y="608083"/>
            <a:ext cx="9141417" cy="5719111"/>
          </a:xfrm>
          <a:prstGeom prst="rect">
            <a:avLst/>
          </a:prstGeom>
        </p:spPr>
      </p:pic>
      <p:pic>
        <p:nvPicPr>
          <p:cNvPr id="24" name="Picture 23"/>
          <p:cNvPicPr>
            <a:picLocks noChangeAspect="1"/>
          </p:cNvPicPr>
          <p:nvPr userDrawn="1"/>
        </p:nvPicPr>
        <p:blipFill>
          <a:blip r:embed="rId3"/>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8" name="Title 1"/>
          <p:cNvSpPr>
            <a:spLocks noGrp="1"/>
          </p:cNvSpPr>
          <p:nvPr>
            <p:ph type="title"/>
          </p:nvPr>
        </p:nvSpPr>
        <p:spPr>
          <a:xfrm>
            <a:off x="374904" y="46179"/>
            <a:ext cx="8012951" cy="450663"/>
          </a:xfrm>
          <a:prstGeom prst="rect">
            <a:avLst/>
          </a:prstGeom>
        </p:spPr>
        <p:txBody>
          <a:bodyPr lIns="0" tIns="0" rIns="0" bIns="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4040706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Agenda 1.1">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24754"/>
            <a:ext cx="7932000" cy="1768314"/>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27926"/>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0830832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Agenda 1.2">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833718"/>
            <a:ext cx="7932000" cy="1759349"/>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94869935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Agenda 1.3">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88894"/>
            <a:ext cx="7932000" cy="1804173"/>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757735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Agenda 1.4">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34334170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Agenda 1.5">
    <p:spTree>
      <p:nvGrpSpPr>
        <p:cNvPr id="1" name=""/>
        <p:cNvGrpSpPr/>
        <p:nvPr/>
      </p:nvGrpSpPr>
      <p:grpSpPr>
        <a:xfrm>
          <a:off x="0" y="0"/>
          <a:ext cx="0" cy="0"/>
          <a:chOff x="0" y="0"/>
          <a:chExt cx="0" cy="0"/>
        </a:xfrm>
      </p:grpSpPr>
      <p:pic>
        <p:nvPicPr>
          <p:cNvPr id="25" name="Picture 2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97860"/>
            <a:ext cx="7932000" cy="1795208"/>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15859943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userDrawn="1">
  <p:cSld name="Agenda 1.6">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6"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2" name="Straight Connector 31"/>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4" name="Oval 13"/>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264975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21" name="Straight Connector 20"/>
          <p:cNvCxnSpPr>
            <a:endCxn id="22" idx="0"/>
          </p:cNvCxnSpPr>
          <p:nvPr userDrawn="1"/>
        </p:nvCxnSpPr>
        <p:spPr>
          <a:xfrm flipV="1">
            <a:off x="418349" y="2734410"/>
            <a:ext cx="0" cy="35444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2" name="Arc 21"/>
          <p:cNvSpPr/>
          <p:nvPr userDrawn="1"/>
        </p:nvSpPr>
        <p:spPr>
          <a:xfrm rot="16200000">
            <a:off x="418349" y="2673528"/>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23" name="Straight Connector 22"/>
          <p:cNvCxnSpPr/>
          <p:nvPr userDrawn="1"/>
        </p:nvCxnSpPr>
        <p:spPr>
          <a:xfrm flipH="1">
            <a:off x="479233" y="2673528"/>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hasCustomPrompt="1"/>
          </p:nvPr>
        </p:nvSpPr>
        <p:spPr>
          <a:xfrm>
            <a:off x="584938" y="770966"/>
            <a:ext cx="7932000" cy="1822102"/>
          </a:xfrm>
          <a:prstGeom prst="rect">
            <a:avLst/>
          </a:prstGeom>
        </p:spPr>
        <p:txBody>
          <a:bodyPr anchor="b" anchorCtr="0"/>
          <a:lstStyle>
            <a:lvl1pPr>
              <a:spcBef>
                <a:spcPts val="0"/>
              </a:spcBef>
              <a:defRPr>
                <a:solidFill>
                  <a:schemeClr val="bg1"/>
                </a:solidFill>
                <a:latin typeface="+mj-lt"/>
              </a:defRPr>
            </a:lvl1pPr>
          </a:lstStyle>
          <a:p>
            <a:r>
              <a:rPr lang="en-US" dirty="0"/>
              <a:t>Name of Agenda Item</a:t>
            </a:r>
          </a:p>
        </p:txBody>
      </p:sp>
      <p:pic>
        <p:nvPicPr>
          <p:cNvPr id="27" name="Picture 2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Text Placeholder 3"/>
          <p:cNvSpPr>
            <a:spLocks noGrp="1"/>
          </p:cNvSpPr>
          <p:nvPr>
            <p:ph type="body" sz="quarter" idx="11" hasCustomPrompt="1"/>
          </p:nvPr>
        </p:nvSpPr>
        <p:spPr>
          <a:xfrm>
            <a:off x="600074" y="2765533"/>
            <a:ext cx="7907338" cy="914400"/>
          </a:xfrm>
          <a:prstGeom prst="rect">
            <a:avLst/>
          </a:prstGeom>
        </p:spPr>
        <p:txBody>
          <a:bodyPr/>
          <a:lstStyle>
            <a:lvl1pPr marL="0" indent="0">
              <a:spcBef>
                <a:spcPts val="0"/>
              </a:spcBef>
              <a:buFontTx/>
              <a:buNone/>
              <a:defRPr sz="2400" baseline="0">
                <a:solidFill>
                  <a:schemeClr val="bg1"/>
                </a:solidFill>
              </a:defRPr>
            </a:lvl1pPr>
            <a:lvl2pPr marL="457200" indent="0">
              <a:buFontTx/>
              <a:buNone/>
              <a:defRPr>
                <a:solidFill>
                  <a:schemeClr val="bg1"/>
                </a:solidFill>
              </a:defRPr>
            </a:lvl2pPr>
            <a:lvl3pPr marL="914400" indent="0">
              <a:buFontTx/>
              <a:buNone/>
              <a:defRPr>
                <a:solidFill>
                  <a:schemeClr val="bg1"/>
                </a:solidFill>
              </a:defRPr>
            </a:lvl3pPr>
            <a:lvl4pPr marL="1371600" indent="0">
              <a:buFontTx/>
              <a:buNone/>
              <a:defRPr>
                <a:solidFill>
                  <a:schemeClr val="bg1"/>
                </a:solidFill>
              </a:defRPr>
            </a:lvl4pPr>
            <a:lvl5pPr marL="1828800" indent="0">
              <a:buFontTx/>
              <a:buNone/>
              <a:defRPr>
                <a:solidFill>
                  <a:schemeClr val="bg1"/>
                </a:solidFill>
              </a:defRPr>
            </a:lvl5pPr>
          </a:lstStyle>
          <a:p>
            <a:pPr lvl="0"/>
            <a:r>
              <a:rPr lang="en-US" dirty="0"/>
              <a:t>Agenda Item #</a:t>
            </a:r>
          </a:p>
        </p:txBody>
      </p:sp>
    </p:spTree>
    <p:extLst>
      <p:ext uri="{BB962C8B-B14F-4D97-AF65-F5344CB8AC3E}">
        <p14:creationId xmlns:p14="http://schemas.microsoft.com/office/powerpoint/2010/main" val="2384463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Divider 1">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4988375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Cover 1 White">
    <p:spTree>
      <p:nvGrpSpPr>
        <p:cNvPr id="1" name=""/>
        <p:cNvGrpSpPr/>
        <p:nvPr/>
      </p:nvGrpSpPr>
      <p:grpSpPr>
        <a:xfrm>
          <a:off x="0" y="0"/>
          <a:ext cx="0" cy="0"/>
          <a:chOff x="0" y="0"/>
          <a:chExt cx="0" cy="0"/>
        </a:xfrm>
      </p:grpSpPr>
      <p:sp>
        <p:nvSpPr>
          <p:cNvPr id="3" name="Title 2"/>
          <p:cNvSpPr>
            <a:spLocks noGrp="1"/>
          </p:cNvSpPr>
          <p:nvPr>
            <p:ph type="title" hasCustomPrompt="1"/>
          </p:nvPr>
        </p:nvSpPr>
        <p:spPr>
          <a:xfrm>
            <a:off x="610726" y="0"/>
            <a:ext cx="7744845"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6" y="3562904"/>
            <a:ext cx="8119206"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6" y="4252817"/>
            <a:ext cx="8119206"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9" name="Text Placeholder 4"/>
          <p:cNvSpPr>
            <a:spLocks noGrp="1"/>
          </p:cNvSpPr>
          <p:nvPr>
            <p:ph type="body" sz="quarter" idx="12" hasCustomPrompt="1"/>
          </p:nvPr>
        </p:nvSpPr>
        <p:spPr>
          <a:xfrm>
            <a:off x="610726" y="4553317"/>
            <a:ext cx="8119206"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pic>
        <p:nvPicPr>
          <p:cNvPr id="10" name="Picture 9"/>
          <p:cNvPicPr>
            <a:picLocks noChangeAspect="1"/>
          </p:cNvPicPr>
          <p:nvPr userDrawn="1"/>
        </p:nvPicPr>
        <p:blipFill>
          <a:blip r:embed="rId2"/>
          <a:stretch>
            <a:fillRect/>
          </a:stretch>
        </p:blipFill>
        <p:spPr>
          <a:xfrm>
            <a:off x="636999" y="5507609"/>
            <a:ext cx="1189827" cy="949200"/>
          </a:xfrm>
          <a:prstGeom prst="rect">
            <a:avLst/>
          </a:prstGeom>
        </p:spPr>
      </p:pic>
      <p:sp>
        <p:nvSpPr>
          <p:cNvPr id="11" name="Text Placeholder 4"/>
          <p:cNvSpPr>
            <a:spLocks noGrp="1"/>
          </p:cNvSpPr>
          <p:nvPr>
            <p:ph type="body" sz="quarter" idx="13" hasCustomPrompt="1"/>
          </p:nvPr>
        </p:nvSpPr>
        <p:spPr>
          <a:xfrm>
            <a:off x="610726" y="2854692"/>
            <a:ext cx="8119206"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2648024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Divider 2">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61300067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Agenda Divider 3">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387118989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Agenda Divider 4">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5" name="Rectangle 4"/>
          <p:cNvSpPr/>
          <p:nvPr userDrawn="1"/>
        </p:nvSpPr>
        <p:spPr>
          <a:xfrm>
            <a:off x="0" y="6320547"/>
            <a:ext cx="9144000" cy="53745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noChangeAspect="1"/>
          </p:cNvPicPr>
          <p:nvPr userDrawn="1"/>
        </p:nvPicPr>
        <p:blipFill>
          <a:blip r:embed="rId3"/>
          <a:stretch>
            <a:fillRect/>
          </a:stretch>
        </p:blipFill>
        <p:spPr>
          <a:xfrm>
            <a:off x="237744" y="6460580"/>
            <a:ext cx="368521" cy="293992"/>
          </a:xfrm>
          <a:prstGeom prst="rect">
            <a:avLst/>
          </a:prstGeom>
        </p:spPr>
      </p:pic>
      <p:cxnSp>
        <p:nvCxnSpPr>
          <p:cNvPr id="25" name="Straight Connector 24"/>
          <p:cNvCxnSpPr/>
          <p:nvPr userDrawn="1"/>
        </p:nvCxnSpPr>
        <p:spPr>
          <a:xfrm>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3"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4" name="Text Placeholder 3"/>
          <p:cNvSpPr>
            <a:spLocks noGrp="1"/>
          </p:cNvSpPr>
          <p:nvPr>
            <p:ph type="body" sz="quarter" idx="15" hasCustomPrompt="1"/>
          </p:nvPr>
        </p:nvSpPr>
        <p:spPr>
          <a:xfrm>
            <a:off x="573740" y="3030398"/>
            <a:ext cx="6247234" cy="1783649"/>
          </a:xfrm>
          <a:prstGeom prst="rect">
            <a:avLst/>
          </a:prstGeom>
        </p:spPr>
        <p:txBody>
          <a:bodyPr/>
          <a:lstStyle>
            <a:lvl1pPr marL="0" indent="0">
              <a:spcBef>
                <a:spcPts val="0"/>
              </a:spcBef>
              <a:buFontTx/>
              <a:buNone/>
              <a:defRPr sz="3500">
                <a:solidFill>
                  <a:schemeClr val="bg1"/>
                </a:solidFill>
                <a:latin typeface="+mj-lt"/>
              </a:defRPr>
            </a:lvl1pPr>
            <a:lvl2pPr marL="457200" indent="0">
              <a:buFontTx/>
              <a:buNone/>
              <a:defRPr>
                <a:solidFill>
                  <a:schemeClr val="bg2">
                    <a:lumMod val="90000"/>
                  </a:schemeClr>
                </a:solidFill>
              </a:defRPr>
            </a:lvl2pPr>
            <a:lvl3pPr marL="914400" indent="0">
              <a:buFontTx/>
              <a:buNone/>
              <a:defRPr>
                <a:solidFill>
                  <a:schemeClr val="bg2">
                    <a:lumMod val="90000"/>
                  </a:schemeClr>
                </a:solidFill>
              </a:defRPr>
            </a:lvl3pPr>
            <a:lvl4pPr marL="1371600" indent="0">
              <a:buFontTx/>
              <a:buNone/>
              <a:defRPr>
                <a:solidFill>
                  <a:schemeClr val="bg2">
                    <a:lumMod val="90000"/>
                  </a:schemeClr>
                </a:solidFill>
              </a:defRPr>
            </a:lvl4pPr>
            <a:lvl5pPr marL="1828800" indent="0">
              <a:buFontTx/>
              <a:buNone/>
              <a:defRPr>
                <a:solidFill>
                  <a:schemeClr val="bg2">
                    <a:lumMod val="90000"/>
                  </a:schemeClr>
                </a:solidFill>
              </a:defRPr>
            </a:lvl5pPr>
          </a:lstStyle>
          <a:p>
            <a:pPr lvl="0"/>
            <a:r>
              <a:rPr lang="en-US" dirty="0"/>
              <a:t>Section Divider</a:t>
            </a:r>
          </a:p>
        </p:txBody>
      </p:sp>
      <p:sp>
        <p:nvSpPr>
          <p:cNvPr id="9" name="Title 8"/>
          <p:cNvSpPr>
            <a:spLocks noGrp="1"/>
          </p:cNvSpPr>
          <p:nvPr>
            <p:ph type="title" hasCustomPrompt="1"/>
          </p:nvPr>
        </p:nvSpPr>
        <p:spPr>
          <a:xfrm>
            <a:off x="564637" y="1308847"/>
            <a:ext cx="6256337" cy="1701535"/>
          </a:xfrm>
          <a:prstGeom prst="rect">
            <a:avLst/>
          </a:prstGeom>
        </p:spPr>
        <p:txBody>
          <a:bodyPr anchor="b" anchorCtr="0"/>
          <a:lstStyle>
            <a:lvl1pPr>
              <a:spcBef>
                <a:spcPts val="0"/>
              </a:spcBef>
              <a:defRPr sz="3500" baseline="0">
                <a:solidFill>
                  <a:schemeClr val="bg1"/>
                </a:solidFill>
                <a:latin typeface="+mj-lt"/>
              </a:defRPr>
            </a:lvl1pPr>
          </a:lstStyle>
          <a:p>
            <a:r>
              <a:rPr lang="en-US" dirty="0"/>
              <a:t>Name of Agenda Item</a:t>
            </a:r>
          </a:p>
        </p:txBody>
      </p:sp>
    </p:spTree>
    <p:extLst>
      <p:ext uri="{BB962C8B-B14F-4D97-AF65-F5344CB8AC3E}">
        <p14:creationId xmlns:p14="http://schemas.microsoft.com/office/powerpoint/2010/main" val="26239424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1">
    <p:spTree>
      <p:nvGrpSpPr>
        <p:cNvPr id="1" name=""/>
        <p:cNvGrpSpPr/>
        <p:nvPr/>
      </p:nvGrpSpPr>
      <p:grpSpPr>
        <a:xfrm>
          <a:off x="0" y="0"/>
          <a:ext cx="0" cy="0"/>
          <a:chOff x="0" y="0"/>
          <a:chExt cx="0" cy="0"/>
        </a:xfrm>
      </p:grpSpPr>
      <p:pic>
        <p:nvPicPr>
          <p:cNvPr id="52" name="Picture 5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 name="Title 4"/>
          <p:cNvSpPr>
            <a:spLocks noGrp="1"/>
          </p:cNvSpPr>
          <p:nvPr>
            <p:ph type="title" hasCustomPrompt="1"/>
          </p:nvPr>
        </p:nvSpPr>
        <p:spPr>
          <a:xfrm>
            <a:off x="374904" y="42394"/>
            <a:ext cx="7886700" cy="531346"/>
          </a:xfrm>
          <a:prstGeom prst="rect">
            <a:avLst/>
          </a:prstGeom>
        </p:spPr>
        <p:txBody>
          <a:bodyPr lIns="0" tIns="45720" rIns="0" bIns="45720"/>
          <a:lstStyle>
            <a:lvl1pPr>
              <a:defRPr>
                <a:solidFill>
                  <a:schemeClr val="bg1"/>
                </a:solidFill>
                <a:latin typeface="+mj-lt"/>
              </a:defRPr>
            </a:lvl1pPr>
          </a:lstStyle>
          <a:p>
            <a:r>
              <a:rPr lang="en-US" dirty="0"/>
              <a:t>Presenters Section Divider</a:t>
            </a:r>
          </a:p>
        </p:txBody>
      </p:sp>
      <p:sp>
        <p:nvSpPr>
          <p:cNvPr id="7"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6"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7"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50"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93322027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2">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66632511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3">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98823005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4">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38271457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5">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15255367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6">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03872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7">
    <p:spTree>
      <p:nvGrpSpPr>
        <p:cNvPr id="1" name=""/>
        <p:cNvGrpSpPr/>
        <p:nvPr/>
      </p:nvGrpSpPr>
      <p:grpSpPr>
        <a:xfrm>
          <a:off x="0" y="0"/>
          <a:ext cx="0" cy="0"/>
          <a:chOff x="0" y="0"/>
          <a:chExt cx="0" cy="0"/>
        </a:xfrm>
      </p:grpSpPr>
      <p:pic>
        <p:nvPicPr>
          <p:cNvPr id="32" name="Picture 31"/>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3"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4"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89108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1 Blue">
    <p:spTree>
      <p:nvGrpSpPr>
        <p:cNvPr id="1" name=""/>
        <p:cNvGrpSpPr/>
        <p:nvPr/>
      </p:nvGrpSpPr>
      <p:grpSpPr>
        <a:xfrm>
          <a:off x="0" y="0"/>
          <a:ext cx="0" cy="0"/>
          <a:chOff x="0" y="0"/>
          <a:chExt cx="0" cy="0"/>
        </a:xfrm>
      </p:grpSpPr>
      <p:sp>
        <p:nvSpPr>
          <p:cNvPr id="11" name="Rectangle 10"/>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 name="Title 2"/>
          <p:cNvSpPr>
            <a:spLocks noGrp="1"/>
          </p:cNvSpPr>
          <p:nvPr>
            <p:ph type="title" hasCustomPrompt="1"/>
          </p:nvPr>
        </p:nvSpPr>
        <p:spPr>
          <a:xfrm>
            <a:off x="610724" y="0"/>
            <a:ext cx="7744845"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5" name="Text Placeholder 4"/>
          <p:cNvSpPr>
            <a:spLocks noGrp="1"/>
          </p:cNvSpPr>
          <p:nvPr>
            <p:ph type="body" sz="quarter" idx="10" hasCustomPrompt="1"/>
          </p:nvPr>
        </p:nvSpPr>
        <p:spPr>
          <a:xfrm>
            <a:off x="610723" y="3562904"/>
            <a:ext cx="811987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7" name="Text Placeholder 4"/>
          <p:cNvSpPr>
            <a:spLocks noGrp="1"/>
          </p:cNvSpPr>
          <p:nvPr>
            <p:ph type="body" sz="quarter" idx="11" hasCustomPrompt="1"/>
          </p:nvPr>
        </p:nvSpPr>
        <p:spPr>
          <a:xfrm>
            <a:off x="610723" y="4252817"/>
            <a:ext cx="811987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9" name="Text Placeholder 4"/>
          <p:cNvSpPr>
            <a:spLocks noGrp="1"/>
          </p:cNvSpPr>
          <p:nvPr>
            <p:ph type="body" sz="quarter" idx="12" hasCustomPrompt="1"/>
          </p:nvPr>
        </p:nvSpPr>
        <p:spPr>
          <a:xfrm>
            <a:off x="610723" y="4544352"/>
            <a:ext cx="811987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pic>
        <p:nvPicPr>
          <p:cNvPr id="8" name="Picture 7"/>
          <p:cNvPicPr>
            <a:picLocks noChangeAspect="1"/>
          </p:cNvPicPr>
          <p:nvPr userDrawn="1"/>
        </p:nvPicPr>
        <p:blipFill>
          <a:blip r:embed="rId2"/>
          <a:stretch>
            <a:fillRect/>
          </a:stretch>
        </p:blipFill>
        <p:spPr>
          <a:xfrm>
            <a:off x="641992" y="5512926"/>
            <a:ext cx="1193800" cy="952500"/>
          </a:xfrm>
          <a:prstGeom prst="rect">
            <a:avLst/>
          </a:prstGeom>
        </p:spPr>
      </p:pic>
      <p:sp>
        <p:nvSpPr>
          <p:cNvPr id="12" name="Text Placeholder 4"/>
          <p:cNvSpPr>
            <a:spLocks noGrp="1"/>
          </p:cNvSpPr>
          <p:nvPr>
            <p:ph type="body" sz="quarter" idx="13" hasCustomPrompt="1"/>
          </p:nvPr>
        </p:nvSpPr>
        <p:spPr>
          <a:xfrm>
            <a:off x="610723" y="2854692"/>
            <a:ext cx="811987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3425110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1.8">
    <p:spTree>
      <p:nvGrpSpPr>
        <p:cNvPr id="1" name=""/>
        <p:cNvGrpSpPr/>
        <p:nvPr/>
      </p:nvGrpSpPr>
      <p:grpSpPr>
        <a:xfrm>
          <a:off x="0" y="0"/>
          <a:ext cx="0" cy="0"/>
          <a:chOff x="0" y="0"/>
          <a:chExt cx="0" cy="0"/>
        </a:xfrm>
      </p:grpSpPr>
      <p:pic>
        <p:nvPicPr>
          <p:cNvPr id="38" name="Picture 3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9"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3" name="Picture Placeholder 3"/>
          <p:cNvSpPr>
            <a:spLocks noGrp="1" noChangeAspect="1"/>
          </p:cNvSpPr>
          <p:nvPr>
            <p:ph type="pic" sz="quarter" idx="10" hasCustomPrompt="1"/>
          </p:nvPr>
        </p:nvSpPr>
        <p:spPr>
          <a:xfrm>
            <a:off x="663390" y="113823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4" name="Picture Placeholder 3"/>
          <p:cNvSpPr>
            <a:spLocks noGrp="1" noChangeAspect="1"/>
          </p:cNvSpPr>
          <p:nvPr>
            <p:ph type="pic" sz="quarter" idx="11" hasCustomPrompt="1"/>
          </p:nvPr>
        </p:nvSpPr>
        <p:spPr>
          <a:xfrm>
            <a:off x="663390" y="2949104"/>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a:t>
            </a:r>
          </a:p>
        </p:txBody>
      </p:sp>
      <p:sp>
        <p:nvSpPr>
          <p:cNvPr id="26" name="Text Placeholder 6"/>
          <p:cNvSpPr>
            <a:spLocks noGrp="1"/>
          </p:cNvSpPr>
          <p:nvPr>
            <p:ph type="body" sz="quarter" idx="12" hasCustomPrompt="1"/>
          </p:nvPr>
        </p:nvSpPr>
        <p:spPr>
          <a:xfrm>
            <a:off x="2170502" y="1189268"/>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8" name="Text Placeholder 6"/>
          <p:cNvSpPr>
            <a:spLocks noGrp="1"/>
          </p:cNvSpPr>
          <p:nvPr>
            <p:ph type="body" sz="quarter" idx="14" hasCustomPrompt="1"/>
          </p:nvPr>
        </p:nvSpPr>
        <p:spPr>
          <a:xfrm>
            <a:off x="2170502" y="3000135"/>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29" name="Text Placeholder 8"/>
          <p:cNvSpPr>
            <a:spLocks noGrp="1"/>
          </p:cNvSpPr>
          <p:nvPr>
            <p:ph type="body" sz="quarter" idx="16" hasCustomPrompt="1"/>
          </p:nvPr>
        </p:nvSpPr>
        <p:spPr>
          <a:xfrm>
            <a:off x="2170502" y="1602729"/>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Text Placeholder 8"/>
          <p:cNvSpPr>
            <a:spLocks noGrp="1"/>
          </p:cNvSpPr>
          <p:nvPr>
            <p:ph type="body" sz="quarter" idx="17" hasCustomPrompt="1"/>
          </p:nvPr>
        </p:nvSpPr>
        <p:spPr>
          <a:xfrm>
            <a:off x="2170502" y="3404632"/>
            <a:ext cx="5341922" cy="822098"/>
          </a:xfrm>
          <a:prstGeom prst="rect">
            <a:avLst/>
          </a:prstGeom>
        </p:spPr>
        <p:txBody>
          <a:bodyPr tIns="0" bIns="0"/>
          <a:lstStyle>
            <a:lvl1pPr marL="0" marR="0" indent="0" algn="l" defTabSz="457200" rtl="0" eaLnBrk="1" fontAlgn="auto" latinLnBrk="0" hangingPunct="1">
              <a:lnSpc>
                <a:spcPct val="100000"/>
              </a:lnSpc>
              <a:spcBef>
                <a:spcPts val="0"/>
              </a:spcBef>
              <a:spcAft>
                <a:spcPts val="0"/>
              </a:spcAft>
              <a:buClrTx/>
              <a:buSzTx/>
              <a:buFontTx/>
              <a:buNone/>
              <a:tabLst/>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2" name="Picture Placeholder 3"/>
          <p:cNvSpPr>
            <a:spLocks noGrp="1" noChangeAspect="1"/>
          </p:cNvSpPr>
          <p:nvPr>
            <p:ph type="pic" sz="quarter" idx="18" hasCustomPrompt="1"/>
          </p:nvPr>
        </p:nvSpPr>
        <p:spPr>
          <a:xfrm>
            <a:off x="663390" y="4758343"/>
            <a:ext cx="1290918" cy="1290917"/>
          </a:xfrm>
          <a:prstGeom prst="flowChartConnector">
            <a:avLst/>
          </a:prstGeom>
          <a:ln w="57150">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33" name="Text Placeholder 6"/>
          <p:cNvSpPr>
            <a:spLocks noGrp="1"/>
          </p:cNvSpPr>
          <p:nvPr>
            <p:ph type="body" sz="quarter" idx="19" hasCustomPrompt="1"/>
          </p:nvPr>
        </p:nvSpPr>
        <p:spPr>
          <a:xfrm>
            <a:off x="2170502" y="4809386"/>
            <a:ext cx="5341922" cy="394877"/>
          </a:xfrm>
          <a:prstGeom prst="rect">
            <a:avLst/>
          </a:prstGeom>
        </p:spPr>
        <p:txBody>
          <a:bodyPr/>
          <a:lstStyle>
            <a:lvl1pPr marL="0" marR="0" indent="0" algn="l" defTabSz="457200" rtl="0" eaLnBrk="1" fontAlgn="auto" latinLnBrk="0" hangingPunct="1">
              <a:lnSpc>
                <a:spcPct val="100000"/>
              </a:lnSpc>
              <a:spcBef>
                <a:spcPts val="0"/>
              </a:spcBef>
              <a:spcAft>
                <a:spcPts val="0"/>
              </a:spcAft>
              <a:buClrTx/>
              <a:buSzTx/>
              <a:buFont typeface="Arial"/>
              <a:buNone/>
              <a:tabLst/>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lang="en-US" dirty="0"/>
              <a:t>First Last Name</a:t>
            </a:r>
          </a:p>
        </p:txBody>
      </p:sp>
      <p:sp>
        <p:nvSpPr>
          <p:cNvPr id="42" name="Text Placeholder 8"/>
          <p:cNvSpPr>
            <a:spLocks noGrp="1"/>
          </p:cNvSpPr>
          <p:nvPr>
            <p:ph type="body" sz="quarter" idx="20" hasCustomPrompt="1"/>
          </p:nvPr>
        </p:nvSpPr>
        <p:spPr>
          <a:xfrm>
            <a:off x="2170502" y="5213883"/>
            <a:ext cx="5341922" cy="822098"/>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5211577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1">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4"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2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7"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spcBef>
                <a:spcPts val="0"/>
              </a:spcBef>
              <a:defRPr>
                <a:solidFill>
                  <a:schemeClr val="bg1"/>
                </a:solidFill>
                <a:latin typeface="+mj-lt"/>
              </a:defRPr>
            </a:lvl1pPr>
          </a:lstStyle>
          <a:p>
            <a:r>
              <a:rPr lang="en-US" dirty="0"/>
              <a:t>Presenters (option)</a:t>
            </a:r>
          </a:p>
        </p:txBody>
      </p:sp>
      <p:sp>
        <p:nvSpPr>
          <p:cNvPr id="44"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5"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6"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15961759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7"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1"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89408764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3">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2904369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4">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55741168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5">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78211526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6">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25"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8009793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7">
    <p:spTree>
      <p:nvGrpSpPr>
        <p:cNvPr id="1" name=""/>
        <p:cNvGrpSpPr/>
        <p:nvPr/>
      </p:nvGrpSpPr>
      <p:grpSpPr>
        <a:xfrm>
          <a:off x="0" y="0"/>
          <a:ext cx="0" cy="0"/>
          <a:chOff x="0" y="0"/>
          <a:chExt cx="0" cy="0"/>
        </a:xfrm>
      </p:grpSpPr>
      <p:pic>
        <p:nvPicPr>
          <p:cNvPr id="21" name="Picture 2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cxnSp>
        <p:nvCxnSpPr>
          <p:cNvPr id="39" name="Straight Connector 38"/>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Arc 39"/>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sp>
        <p:nvSpPr>
          <p:cNvPr id="41"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2"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3"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7"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9"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50"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62811039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2.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28"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31" name="Oval 30"/>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spcBef>
                <a:spcPts val="0"/>
              </a:spcBef>
            </a:pPr>
            <a:endParaRPr lang="en-US"/>
          </a:p>
        </p:txBody>
      </p:sp>
      <p:cxnSp>
        <p:nvCxnSpPr>
          <p:cNvPr id="32" name="Straight Connector 31"/>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4" name="Oval 33"/>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5" name="Straight Connector 34"/>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6" name="Oval 35"/>
          <p:cNvSpPr/>
          <p:nvPr userDrawn="1"/>
        </p:nvSpPr>
        <p:spPr>
          <a:xfrm flipH="1">
            <a:off x="8705212" y="1848862"/>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7" name="Straight Connector 36"/>
          <p:cNvCxnSpPr>
            <a:endCxn id="49" idx="0"/>
          </p:cNvCxnSpPr>
          <p:nvPr userDrawn="1"/>
        </p:nvCxnSpPr>
        <p:spPr>
          <a:xfrm flipV="1">
            <a:off x="418349" y="1933515"/>
            <a:ext cx="0" cy="433711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9" name="Arc 48"/>
          <p:cNvSpPr/>
          <p:nvPr userDrawn="1"/>
        </p:nvSpPr>
        <p:spPr>
          <a:xfrm rot="16200000">
            <a:off x="418349" y="1872633"/>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spcBef>
                <a:spcPts val="0"/>
              </a:spcBef>
            </a:pPr>
            <a:endParaRPr lang="en-US"/>
          </a:p>
        </p:txBody>
      </p:sp>
      <p:cxnSp>
        <p:nvCxnSpPr>
          <p:cNvPr id="50" name="Straight Connector 49"/>
          <p:cNvCxnSpPr/>
          <p:nvPr userDrawn="1"/>
        </p:nvCxnSpPr>
        <p:spPr>
          <a:xfrm flipH="1">
            <a:off x="479233" y="1872633"/>
            <a:ext cx="82012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3" name="Title 2"/>
          <p:cNvSpPr>
            <a:spLocks noGrp="1"/>
          </p:cNvSpPr>
          <p:nvPr>
            <p:ph type="title" hasCustomPrompt="1"/>
          </p:nvPr>
        </p:nvSpPr>
        <p:spPr>
          <a:xfrm>
            <a:off x="592790" y="490635"/>
            <a:ext cx="7886700" cy="1325563"/>
          </a:xfrm>
          <a:prstGeom prst="rect">
            <a:avLst/>
          </a:prstGeom>
        </p:spPr>
        <p:txBody>
          <a:bodyPr anchor="b" anchorCtr="0"/>
          <a:lstStyle>
            <a:lvl1pPr>
              <a:defRPr>
                <a:solidFill>
                  <a:schemeClr val="bg1"/>
                </a:solidFill>
                <a:latin typeface="+mj-lt"/>
              </a:defRPr>
            </a:lvl1pPr>
          </a:lstStyle>
          <a:p>
            <a:r>
              <a:rPr lang="en-US" dirty="0"/>
              <a:t>Presenters (option)</a:t>
            </a:r>
          </a:p>
        </p:txBody>
      </p:sp>
      <p:sp>
        <p:nvSpPr>
          <p:cNvPr id="39" name="Text Placeholder 6"/>
          <p:cNvSpPr>
            <a:spLocks noGrp="1"/>
          </p:cNvSpPr>
          <p:nvPr>
            <p:ph type="body" sz="quarter" idx="12" hasCustomPrompt="1"/>
          </p:nvPr>
        </p:nvSpPr>
        <p:spPr>
          <a:xfrm>
            <a:off x="1811911" y="208574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0" name="Text Placeholder 6"/>
          <p:cNvSpPr>
            <a:spLocks noGrp="1"/>
          </p:cNvSpPr>
          <p:nvPr>
            <p:ph type="body" sz="quarter" idx="14" hasCustomPrompt="1"/>
          </p:nvPr>
        </p:nvSpPr>
        <p:spPr>
          <a:xfrm>
            <a:off x="1811911" y="3520097"/>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1" name="Text Placeholder 8"/>
          <p:cNvSpPr>
            <a:spLocks noGrp="1"/>
          </p:cNvSpPr>
          <p:nvPr>
            <p:ph type="body" sz="quarter" idx="16" hasCustomPrompt="1"/>
          </p:nvPr>
        </p:nvSpPr>
        <p:spPr>
          <a:xfrm>
            <a:off x="1811911" y="2499208"/>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2" name="Text Placeholder 8"/>
          <p:cNvSpPr>
            <a:spLocks noGrp="1"/>
          </p:cNvSpPr>
          <p:nvPr>
            <p:ph type="body" sz="quarter" idx="17" hasCustomPrompt="1"/>
          </p:nvPr>
        </p:nvSpPr>
        <p:spPr>
          <a:xfrm>
            <a:off x="1811911" y="3924594"/>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4" name="Text Placeholder 6"/>
          <p:cNvSpPr>
            <a:spLocks noGrp="1"/>
          </p:cNvSpPr>
          <p:nvPr>
            <p:ph type="body" sz="quarter" idx="19" hasCustomPrompt="1"/>
          </p:nvPr>
        </p:nvSpPr>
        <p:spPr>
          <a:xfrm>
            <a:off x="1811911" y="4945485"/>
            <a:ext cx="534192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45" name="Text Placeholder 8"/>
          <p:cNvSpPr>
            <a:spLocks noGrp="1"/>
          </p:cNvSpPr>
          <p:nvPr>
            <p:ph type="body" sz="quarter" idx="20" hasCustomPrompt="1"/>
          </p:nvPr>
        </p:nvSpPr>
        <p:spPr>
          <a:xfrm>
            <a:off x="1811911" y="5349982"/>
            <a:ext cx="534192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6" name="Picture Placeholder 3"/>
          <p:cNvSpPr>
            <a:spLocks noGrp="1" noChangeAspect="1"/>
          </p:cNvSpPr>
          <p:nvPr>
            <p:ph type="pic" sz="quarter" idx="10" hasCustomPrompt="1"/>
          </p:nvPr>
        </p:nvSpPr>
        <p:spPr>
          <a:xfrm>
            <a:off x="685304" y="2088493"/>
            <a:ext cx="950976" cy="950976"/>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7" name="Picture Placeholder 3"/>
          <p:cNvSpPr>
            <a:spLocks noGrp="1" noChangeAspect="1"/>
          </p:cNvSpPr>
          <p:nvPr>
            <p:ph type="pic" sz="quarter" idx="11" hasCustomPrompt="1"/>
          </p:nvPr>
        </p:nvSpPr>
        <p:spPr>
          <a:xfrm>
            <a:off x="685803" y="3514161"/>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
        <p:nvSpPr>
          <p:cNvPr id="48" name="Picture Placeholder 3"/>
          <p:cNvSpPr>
            <a:spLocks noGrp="1" noChangeAspect="1"/>
          </p:cNvSpPr>
          <p:nvPr>
            <p:ph type="pic" sz="quarter" idx="18" hasCustomPrompt="1"/>
          </p:nvPr>
        </p:nvSpPr>
        <p:spPr>
          <a:xfrm>
            <a:off x="685803" y="4939549"/>
            <a:ext cx="949979" cy="949978"/>
          </a:xfrm>
          <a:prstGeom prst="flowChartConnector">
            <a:avLst/>
          </a:prstGeom>
          <a:ln w="28575">
            <a:solidFill>
              <a:schemeClr val="bg1"/>
            </a:solidFill>
          </a:ln>
        </p:spPr>
        <p:txBody>
          <a:bodyPr/>
          <a:lstStyle>
            <a:lvl1pPr marL="0" indent="0">
              <a:spcBef>
                <a:spcPts val="0"/>
              </a:spcBef>
              <a:buNone/>
              <a:defRPr>
                <a:solidFill>
                  <a:schemeClr val="bg1"/>
                </a:solidFill>
              </a:defRPr>
            </a:lvl1pPr>
          </a:lstStyle>
          <a:p>
            <a:r>
              <a:rPr lang="en-US" dirty="0"/>
              <a:t> </a:t>
            </a:r>
          </a:p>
        </p:txBody>
      </p:sp>
    </p:spTree>
    <p:extLst>
      <p:ext uri="{BB962C8B-B14F-4D97-AF65-F5344CB8AC3E}">
        <p14:creationId xmlns:p14="http://schemas.microsoft.com/office/powerpoint/2010/main" val="400166792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1">
    <p:spTree>
      <p:nvGrpSpPr>
        <p:cNvPr id="1" name=""/>
        <p:cNvGrpSpPr/>
        <p:nvPr/>
      </p:nvGrpSpPr>
      <p:grpSpPr>
        <a:xfrm>
          <a:off x="0" y="0"/>
          <a:ext cx="0" cy="0"/>
          <a:chOff x="0" y="0"/>
          <a:chExt cx="0" cy="0"/>
        </a:xfrm>
      </p:grpSpPr>
      <p:pic>
        <p:nvPicPr>
          <p:cNvPr id="27" name="Picture 26"/>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5"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6"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83874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Cover 2 White">
    <p:spTree>
      <p:nvGrpSpPr>
        <p:cNvPr id="1" name=""/>
        <p:cNvGrpSpPr/>
        <p:nvPr/>
      </p:nvGrpSpPr>
      <p:grpSpPr>
        <a:xfrm>
          <a:off x="0" y="0"/>
          <a:ext cx="0" cy="0"/>
          <a:chOff x="0" y="0"/>
          <a:chExt cx="0" cy="0"/>
        </a:xfrm>
      </p:grpSpPr>
      <p:sp>
        <p:nvSpPr>
          <p:cNvPr id="14" name="Oval 13"/>
          <p:cNvSpPr/>
          <p:nvPr/>
        </p:nvSpPr>
        <p:spPr>
          <a:xfrm>
            <a:off x="1811695"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5" name="Straight Connector 14"/>
          <p:cNvCxnSpPr/>
          <p:nvPr/>
        </p:nvCxnSpPr>
        <p:spPr>
          <a:xfrm flipH="1">
            <a:off x="0" y="6124511"/>
            <a:ext cx="1790417"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flipH="1">
            <a:off x="1878697" y="6124511"/>
            <a:ext cx="66934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p:nvSpPr>
        <p:spPr>
          <a:xfrm flipH="1">
            <a:off x="8610117" y="6101651"/>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flipH="1">
            <a:off x="8610117" y="347037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p:nvCxnSpPr>
        <p:spPr>
          <a:xfrm flipV="1">
            <a:off x="1834554" y="3552825"/>
            <a:ext cx="0" cy="2529961"/>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Arc 19"/>
          <p:cNvSpPr/>
          <p:nvPr/>
        </p:nvSpPr>
        <p:spPr>
          <a:xfrm rot="16200000">
            <a:off x="1834554" y="3494144"/>
            <a:ext cx="121764" cy="121764"/>
          </a:xfrm>
          <a:prstGeom prst="arc">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Straight Connector 20"/>
          <p:cNvCxnSpPr/>
          <p:nvPr/>
        </p:nvCxnSpPr>
        <p:spPr>
          <a:xfrm flipH="1">
            <a:off x="1895439" y="3494144"/>
            <a:ext cx="6691671"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p:nvPicPr>
        <p:blipFill>
          <a:blip r:embed="rId2"/>
          <a:stretch>
            <a:fillRect/>
          </a:stretch>
        </p:blipFill>
        <p:spPr>
          <a:xfrm>
            <a:off x="352076" y="4878249"/>
            <a:ext cx="1189829" cy="949200"/>
          </a:xfrm>
          <a:prstGeom prst="rect">
            <a:avLst/>
          </a:prstGeom>
        </p:spPr>
      </p:pic>
      <p:sp>
        <p:nvSpPr>
          <p:cNvPr id="1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accent6">
                    <a:lumMod val="50000"/>
                  </a:schemeClr>
                </a:solidFill>
                <a:latin typeface="+mj-lt"/>
              </a:defRPr>
            </a:lvl1pPr>
          </a:lstStyle>
          <a:p>
            <a:r>
              <a:rPr lang="en-US" dirty="0"/>
              <a:t>Insert title here</a:t>
            </a:r>
            <a:br>
              <a:rPr lang="en-US" dirty="0"/>
            </a:br>
            <a:r>
              <a:rPr lang="en-US" dirty="0"/>
              <a:t>(75 characters maximum)</a:t>
            </a:r>
          </a:p>
        </p:txBody>
      </p:sp>
      <p:sp>
        <p:nvSpPr>
          <p:cNvPr id="1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Name of Presenter</a:t>
            </a:r>
          </a:p>
        </p:txBody>
      </p:sp>
      <p:sp>
        <p:nvSpPr>
          <p:cNvPr id="23"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Event Name</a:t>
            </a:r>
          </a:p>
        </p:txBody>
      </p:sp>
      <p:sp>
        <p:nvSpPr>
          <p:cNvPr id="24"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accent6">
                    <a:lumMod val="50000"/>
                  </a:schemeClr>
                </a:solidFill>
              </a:defRPr>
            </a:lvl1pPr>
          </a:lstStyle>
          <a:p>
            <a:pPr lvl="0"/>
            <a:r>
              <a:rPr lang="en-US" dirty="0"/>
              <a:t>DD Month 2017</a:t>
            </a:r>
          </a:p>
        </p:txBody>
      </p:sp>
      <p:sp>
        <p:nvSpPr>
          <p:cNvPr id="25"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accent6">
                    <a:lumMod val="50000"/>
                  </a:schemeClr>
                </a:solidFill>
              </a:defRPr>
            </a:lvl1pPr>
          </a:lstStyle>
          <a:p>
            <a:pPr lvl="0"/>
            <a:r>
              <a:rPr lang="en-US" dirty="0"/>
              <a:t>Insert subtitle here (75 characters maximum)</a:t>
            </a:r>
          </a:p>
        </p:txBody>
      </p:sp>
    </p:spTree>
    <p:extLst>
      <p:ext uri="{BB962C8B-B14F-4D97-AF65-F5344CB8AC3E}">
        <p14:creationId xmlns:p14="http://schemas.microsoft.com/office/powerpoint/2010/main" val="301667481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2">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967478192"/>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3">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255178434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4">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11121399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5">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5738824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6">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4015020808"/>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7">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312243120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Presenters Divider 5.8">
    <p:spTree>
      <p:nvGrpSpPr>
        <p:cNvPr id="1" name=""/>
        <p:cNvGrpSpPr/>
        <p:nvPr/>
      </p:nvGrpSpPr>
      <p:grpSpPr>
        <a:xfrm>
          <a:off x="0" y="0"/>
          <a:ext cx="0" cy="0"/>
          <a:chOff x="0" y="0"/>
          <a:chExt cx="0" cy="0"/>
        </a:xfrm>
      </p:grpSpPr>
      <p:pic>
        <p:nvPicPr>
          <p:cNvPr id="23" name="Picture 22"/>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 y="-1"/>
            <a:ext cx="9144000" cy="6858000"/>
          </a:xfrm>
          <a:prstGeom prst="rect">
            <a:avLst/>
          </a:prstGeom>
        </p:spPr>
      </p:pic>
      <p:sp>
        <p:nvSpPr>
          <p:cNvPr id="13" name="Oval 1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7" name="Oval 16"/>
          <p:cNvSpPr/>
          <p:nvPr userDrawn="1"/>
        </p:nvSpPr>
        <p:spPr>
          <a:xfrm>
            <a:off x="395490"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8" name="Straight Connector 17"/>
          <p:cNvCxnSpPr/>
          <p:nvPr userDrawn="1"/>
        </p:nvCxnSpPr>
        <p:spPr>
          <a:xfrm flipH="1">
            <a:off x="2422"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userDrawn="1"/>
        </p:nvCxnSpPr>
        <p:spPr>
          <a:xfrm flipH="1">
            <a:off x="462491" y="6320547"/>
            <a:ext cx="821795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20" name="Oval 19"/>
          <p:cNvSpPr/>
          <p:nvPr userDrawn="1"/>
        </p:nvSpPr>
        <p:spPr>
          <a:xfrm flipH="1">
            <a:off x="8705212" y="6297687"/>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21" name="Straight Connector 20"/>
          <p:cNvCxnSpPr/>
          <p:nvPr userDrawn="1"/>
        </p:nvCxnSpPr>
        <p:spPr>
          <a:xfrm>
            <a:off x="8772211" y="6320547"/>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22" name="Picture 21"/>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33675" y="6462763"/>
            <a:ext cx="365760" cy="291830"/>
          </a:xfrm>
          <a:prstGeom prst="rect">
            <a:avLst/>
          </a:prstGeom>
        </p:spPr>
      </p:pic>
      <p:sp>
        <p:nvSpPr>
          <p:cNvPr id="5"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bg1"/>
                </a:solidFill>
                <a:latin typeface="+mj-lt"/>
              </a:defRPr>
            </a:lvl1pPr>
          </a:lstStyle>
          <a:p>
            <a:r>
              <a:rPr lang="en-US" dirty="0"/>
              <a:t>Presenters Section Divider (no photo)</a:t>
            </a:r>
          </a:p>
        </p:txBody>
      </p:sp>
      <p:sp>
        <p:nvSpPr>
          <p:cNvPr id="7" name="Text Placeholder 6"/>
          <p:cNvSpPr>
            <a:spLocks noGrp="1"/>
          </p:cNvSpPr>
          <p:nvPr>
            <p:ph type="body" sz="quarter" idx="12" hasCustomPrompt="1"/>
          </p:nvPr>
        </p:nvSpPr>
        <p:spPr>
          <a:xfrm>
            <a:off x="417667" y="131478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30" name="Text Placeholder 6"/>
          <p:cNvSpPr>
            <a:spLocks noGrp="1"/>
          </p:cNvSpPr>
          <p:nvPr>
            <p:ph type="body" sz="quarter" idx="14" hasCustomPrompt="1"/>
          </p:nvPr>
        </p:nvSpPr>
        <p:spPr>
          <a:xfrm>
            <a:off x="417667" y="2784994"/>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9" name="Text Placeholder 8"/>
          <p:cNvSpPr>
            <a:spLocks noGrp="1"/>
          </p:cNvSpPr>
          <p:nvPr>
            <p:ph type="body" sz="quarter" idx="16" hasCustomPrompt="1"/>
          </p:nvPr>
        </p:nvSpPr>
        <p:spPr>
          <a:xfrm>
            <a:off x="417667" y="1728243"/>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48" name="Text Placeholder 8"/>
          <p:cNvSpPr>
            <a:spLocks noGrp="1"/>
          </p:cNvSpPr>
          <p:nvPr>
            <p:ph type="body" sz="quarter" idx="17" hasCustomPrompt="1"/>
          </p:nvPr>
        </p:nvSpPr>
        <p:spPr>
          <a:xfrm>
            <a:off x="417667" y="3189491"/>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
        <p:nvSpPr>
          <p:cNvPr id="31"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chemeClr val="bg1"/>
                </a:solidFill>
                <a:latin typeface="Arial"/>
                <a:cs typeface="Arial"/>
              </a:rPr>
              <a:t>   | </a:t>
            </a:r>
            <a:fld id="{D43A6F16-D3CF-4F46-B6D9-B3CAB1B87938}" type="slidenum">
              <a:rPr lang="en-US" sz="1200" smtClean="0">
                <a:solidFill>
                  <a:schemeClr val="bg1"/>
                </a:solidFill>
                <a:latin typeface="Arial"/>
                <a:cs typeface="Arial"/>
              </a:rPr>
              <a:pPr algn="l"/>
              <a:t>‹#›</a:t>
            </a:fld>
            <a:endParaRPr lang="en-US" sz="1200" dirty="0">
              <a:solidFill>
                <a:schemeClr val="bg1"/>
              </a:solidFill>
              <a:latin typeface="Arial"/>
              <a:cs typeface="Arial"/>
            </a:endParaRPr>
          </a:p>
        </p:txBody>
      </p:sp>
      <p:sp>
        <p:nvSpPr>
          <p:cNvPr id="24" name="Text Placeholder 6"/>
          <p:cNvSpPr>
            <a:spLocks noGrp="1"/>
          </p:cNvSpPr>
          <p:nvPr>
            <p:ph type="body" sz="quarter" idx="18" hasCustomPrompt="1"/>
          </p:nvPr>
        </p:nvSpPr>
        <p:spPr>
          <a:xfrm>
            <a:off x="417667" y="4228312"/>
            <a:ext cx="7049932" cy="394877"/>
          </a:xfrm>
          <a:prstGeom prst="rect">
            <a:avLst/>
          </a:prstGeom>
        </p:spPr>
        <p:txBody>
          <a:bodyPr/>
          <a:lstStyle>
            <a:lvl1pPr marL="0" indent="0">
              <a:spcBef>
                <a:spcPts val="0"/>
              </a:spcBef>
              <a:buNone/>
              <a:defRPr sz="2400" b="1">
                <a:solidFill>
                  <a:schemeClr val="bg1"/>
                </a:solidFill>
              </a:defRPr>
            </a:lvl1pPr>
            <a:lvl2pPr marL="0" indent="0">
              <a:spcBef>
                <a:spcPts val="0"/>
              </a:spcBef>
              <a:buNone/>
              <a:defRPr sz="2400"/>
            </a:lvl2pPr>
            <a:lvl3pPr marL="914400" indent="0">
              <a:buNone/>
              <a:defRPr sz="1800"/>
            </a:lvl3pPr>
            <a:lvl4pPr marL="1371600" indent="0">
              <a:buNone/>
              <a:defRPr sz="1600"/>
            </a:lvl4pPr>
            <a:lvl5pPr marL="1828800" indent="0">
              <a:buNone/>
              <a:defRPr sz="1600"/>
            </a:lvl5pPr>
          </a:lstStyle>
          <a:p>
            <a:pPr lvl="0"/>
            <a:r>
              <a:rPr lang="en-US" dirty="0"/>
              <a:t>First Last Name</a:t>
            </a:r>
          </a:p>
        </p:txBody>
      </p:sp>
      <p:sp>
        <p:nvSpPr>
          <p:cNvPr id="25" name="Text Placeholder 8"/>
          <p:cNvSpPr>
            <a:spLocks noGrp="1"/>
          </p:cNvSpPr>
          <p:nvPr>
            <p:ph type="body" sz="quarter" idx="19" hasCustomPrompt="1"/>
          </p:nvPr>
        </p:nvSpPr>
        <p:spPr>
          <a:xfrm>
            <a:off x="417667" y="4632809"/>
            <a:ext cx="7049932" cy="914400"/>
          </a:xfrm>
          <a:prstGeom prst="rect">
            <a:avLst/>
          </a:prstGeom>
        </p:spPr>
        <p:txBody>
          <a:bodyPr tIns="0" bIns="0"/>
          <a:lstStyle>
            <a:lvl1pPr marL="0" indent="0">
              <a:spcBef>
                <a:spcPts val="0"/>
              </a:spcBef>
              <a:buFontTx/>
              <a:buNone/>
              <a:defRPr sz="2400">
                <a:solidFill>
                  <a:schemeClr val="bg1"/>
                </a:solidFill>
              </a:defRPr>
            </a:lvl1pPr>
            <a:lvl2pPr marL="0" indent="0">
              <a:spcBef>
                <a:spcPts val="0"/>
              </a:spcBef>
              <a:buNone/>
              <a:defRPr sz="2400">
                <a:solidFill>
                  <a:schemeClr val="bg1"/>
                </a:solidFill>
              </a:defRPr>
            </a:lvl2pPr>
            <a:lvl3pPr marL="914400" indent="0">
              <a:buNone/>
              <a:defRPr/>
            </a:lvl3pPr>
          </a:lstStyle>
          <a:p>
            <a:pPr lvl="0"/>
            <a:r>
              <a:rPr lang="en-US" dirty="0"/>
              <a:t>Title</a:t>
            </a:r>
            <a:br>
              <a:rPr lang="en-US" dirty="0"/>
            </a:br>
            <a:r>
              <a:rPr lang="en-US" dirty="0" err="1"/>
              <a:t>Title</a:t>
            </a:r>
            <a:r>
              <a:rPr lang="en-US" dirty="0"/>
              <a:t> line 2</a:t>
            </a:r>
          </a:p>
        </p:txBody>
      </p:sp>
    </p:spTree>
    <p:extLst>
      <p:ext uri="{BB962C8B-B14F-4D97-AF65-F5344CB8AC3E}">
        <p14:creationId xmlns:p14="http://schemas.microsoft.com/office/powerpoint/2010/main" val="62386876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2_Engage with ICANN White">
    <p:spTree>
      <p:nvGrpSpPr>
        <p:cNvPr id="1" name=""/>
        <p:cNvGrpSpPr/>
        <p:nvPr/>
      </p:nvGrpSpPr>
      <p:grpSpPr>
        <a:xfrm>
          <a:off x="0" y="0"/>
          <a:ext cx="0" cy="0"/>
          <a:chOff x="0" y="0"/>
          <a:chExt cx="0" cy="0"/>
        </a:xfrm>
      </p:grpSpPr>
      <p:sp>
        <p:nvSpPr>
          <p:cNvPr id="3" name="Rectangle 2"/>
          <p:cNvSpPr/>
          <p:nvPr userDrawn="1"/>
        </p:nvSpPr>
        <p:spPr>
          <a:xfrm>
            <a:off x="2313656" y="685224"/>
            <a:ext cx="6830343" cy="186493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dirty="0">
              <a:solidFill>
                <a:prstClr val="white"/>
              </a:solidFill>
              <a:cs typeface="Arial"/>
            </a:endParaRPr>
          </a:p>
        </p:txBody>
      </p:sp>
      <p:sp>
        <p:nvSpPr>
          <p:cNvPr id="4" name="Text Placeholder 32"/>
          <p:cNvSpPr txBox="1">
            <a:spLocks/>
          </p:cNvSpPr>
          <p:nvPr userDrawn="1"/>
        </p:nvSpPr>
        <p:spPr bwMode="auto">
          <a:xfrm>
            <a:off x="2543489" y="1552703"/>
            <a:ext cx="6600509" cy="3298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2000" dirty="0">
                <a:solidFill>
                  <a:schemeClr val="bg1"/>
                </a:solidFill>
                <a:latin typeface="+mn-lt"/>
                <a:cs typeface="Arial"/>
              </a:rPr>
              <a:t>Visit us at </a:t>
            </a:r>
            <a:r>
              <a:rPr lang="en-US" sz="2000" b="1" dirty="0" err="1">
                <a:solidFill>
                  <a:schemeClr val="bg1"/>
                </a:solidFill>
                <a:latin typeface="+mn-lt"/>
                <a:cs typeface="Arial"/>
              </a:rPr>
              <a:t>icann.org</a:t>
            </a:r>
            <a:endParaRPr lang="en-US" sz="2000" b="1" dirty="0">
              <a:solidFill>
                <a:schemeClr val="bg1"/>
              </a:solidFill>
              <a:latin typeface="+mn-lt"/>
              <a:cs typeface="Arial"/>
            </a:endParaRPr>
          </a:p>
        </p:txBody>
      </p:sp>
      <p:sp>
        <p:nvSpPr>
          <p:cNvPr id="5" name="Text Placeholder 33"/>
          <p:cNvSpPr txBox="1">
            <a:spLocks/>
          </p:cNvSpPr>
          <p:nvPr userDrawn="1"/>
        </p:nvSpPr>
        <p:spPr bwMode="auto">
          <a:xfrm>
            <a:off x="2543489" y="1049144"/>
            <a:ext cx="5230690" cy="32594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r>
              <a:rPr lang="en-AU" sz="2700" b="1" dirty="0">
                <a:solidFill>
                  <a:schemeClr val="bg1"/>
                </a:solidFill>
                <a:latin typeface="+mn-lt"/>
                <a:ea typeface="Segoe UI" charset="0"/>
                <a:cs typeface="Arial"/>
              </a:rPr>
              <a:t>Thank You and Questions</a:t>
            </a:r>
          </a:p>
        </p:txBody>
      </p:sp>
      <p:sp>
        <p:nvSpPr>
          <p:cNvPr id="6" name="Rectangle 5"/>
          <p:cNvSpPr/>
          <p:nvPr userDrawn="1"/>
        </p:nvSpPr>
        <p:spPr>
          <a:xfrm>
            <a:off x="1" y="685224"/>
            <a:ext cx="2232955" cy="186493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id-ID" sz="1350">
              <a:solidFill>
                <a:prstClr val="white"/>
              </a:solidFill>
              <a:cs typeface="Arial"/>
            </a:endParaRPr>
          </a:p>
        </p:txBody>
      </p:sp>
      <p:pic>
        <p:nvPicPr>
          <p:cNvPr id="7" name="Picture 6" descr="ICANN_Logo_W.eps"/>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61982" y="871077"/>
            <a:ext cx="1962493" cy="1523172"/>
          </a:xfrm>
          <a:prstGeom prst="rect">
            <a:avLst/>
          </a:prstGeom>
        </p:spPr>
      </p:pic>
      <p:sp>
        <p:nvSpPr>
          <p:cNvPr id="30" name="Text Placeholder 29"/>
          <p:cNvSpPr>
            <a:spLocks noGrp="1"/>
          </p:cNvSpPr>
          <p:nvPr>
            <p:ph type="body" sz="quarter" idx="10" hasCustomPrompt="1"/>
          </p:nvPr>
        </p:nvSpPr>
        <p:spPr>
          <a:xfrm>
            <a:off x="2543489" y="1865312"/>
            <a:ext cx="5973449" cy="346541"/>
          </a:xfrm>
          <a:prstGeom prst="rect">
            <a:avLst/>
          </a:prstGeom>
        </p:spPr>
        <p:txBody>
          <a:bodyPr lIns="0" tIns="0" rIns="0" bIns="0"/>
          <a:lstStyle>
            <a:lvl1pPr marL="0" indent="0">
              <a:buFontTx/>
              <a:buNone/>
              <a:defRPr lang="en-US" sz="2000" kern="1200" dirty="0" smtClean="0">
                <a:solidFill>
                  <a:schemeClr val="bg1"/>
                </a:solidFill>
                <a:latin typeface="+mn-lt"/>
                <a:ea typeface="ＭＳ Ｐゴシック" charset="0"/>
                <a:cs typeface="Arial"/>
              </a:defRPr>
            </a:lvl1pPr>
            <a:lvl2pPr marL="457200" indent="0">
              <a:buFontTx/>
              <a:buNone/>
              <a:defRPr lang="en-US" sz="2000" kern="1200" dirty="0" smtClean="0">
                <a:solidFill>
                  <a:schemeClr val="bg1"/>
                </a:solidFill>
                <a:latin typeface="+mn-lt"/>
                <a:ea typeface="ＭＳ Ｐゴシック" charset="0"/>
                <a:cs typeface="Arial"/>
              </a:defRPr>
            </a:lvl2pPr>
            <a:lvl3pPr marL="914400" indent="0">
              <a:buFontTx/>
              <a:buNone/>
              <a:defRPr lang="en-US" sz="2000" kern="1200" dirty="0" smtClean="0">
                <a:solidFill>
                  <a:schemeClr val="bg1"/>
                </a:solidFill>
                <a:latin typeface="+mn-lt"/>
                <a:ea typeface="ＭＳ Ｐゴシック" charset="0"/>
                <a:cs typeface="Arial"/>
              </a:defRPr>
            </a:lvl3pPr>
            <a:lvl4pPr marL="1371600" indent="0">
              <a:buFontTx/>
              <a:buNone/>
              <a:defRPr lang="en-US" sz="2000" kern="1200" dirty="0" smtClean="0">
                <a:solidFill>
                  <a:schemeClr val="bg1"/>
                </a:solidFill>
                <a:latin typeface="+mn-lt"/>
                <a:ea typeface="ＭＳ Ｐゴシック" charset="0"/>
                <a:cs typeface="Arial"/>
              </a:defRPr>
            </a:lvl4pPr>
            <a:lvl5pPr marL="1828800" indent="0">
              <a:buFontTx/>
              <a:buNone/>
              <a:defRPr lang="en-US" sz="2000" kern="1200" dirty="0">
                <a:solidFill>
                  <a:schemeClr val="bg1"/>
                </a:solidFill>
                <a:latin typeface="+mn-lt"/>
                <a:ea typeface="ＭＳ Ｐゴシック" charset="0"/>
                <a:cs typeface="Arial"/>
              </a:defRPr>
            </a:lvl5pPr>
          </a:lstStyle>
          <a:p>
            <a:pPr lvl="0"/>
            <a:r>
              <a:rPr lang="en-US" dirty="0"/>
              <a:t>Email: email</a:t>
            </a:r>
          </a:p>
        </p:txBody>
      </p:sp>
      <p:sp>
        <p:nvSpPr>
          <p:cNvPr id="31" name="Title 4"/>
          <p:cNvSpPr>
            <a:spLocks noGrp="1"/>
          </p:cNvSpPr>
          <p:nvPr>
            <p:ph type="title" hasCustomPrompt="1"/>
          </p:nvPr>
        </p:nvSpPr>
        <p:spPr>
          <a:xfrm>
            <a:off x="374904" y="42394"/>
            <a:ext cx="7886700" cy="531346"/>
          </a:xfrm>
          <a:prstGeom prst="rect">
            <a:avLst/>
          </a:prstGeom>
        </p:spPr>
        <p:txBody>
          <a:bodyPr lIns="0" rIns="0"/>
          <a:lstStyle>
            <a:lvl1pPr>
              <a:defRPr>
                <a:solidFill>
                  <a:schemeClr val="accent6">
                    <a:lumMod val="50000"/>
                  </a:schemeClr>
                </a:solidFill>
              </a:defRPr>
            </a:lvl1pPr>
          </a:lstStyle>
          <a:p>
            <a:r>
              <a:rPr lang="en-US" dirty="0"/>
              <a:t>Engage with ICANN</a:t>
            </a:r>
          </a:p>
        </p:txBody>
      </p:sp>
      <p:grpSp>
        <p:nvGrpSpPr>
          <p:cNvPr id="32" name="Group 31"/>
          <p:cNvGrpSpPr/>
          <p:nvPr userDrawn="1"/>
        </p:nvGrpSpPr>
        <p:grpSpPr>
          <a:xfrm>
            <a:off x="2543489" y="4228306"/>
            <a:ext cx="3416667" cy="365760"/>
            <a:chOff x="5325979" y="4715893"/>
            <a:chExt cx="3416667" cy="365760"/>
          </a:xfrm>
        </p:grpSpPr>
        <p:sp>
          <p:nvSpPr>
            <p:cNvPr id="33" name="Text Placeholder 32"/>
            <p:cNvSpPr txBox="1">
              <a:spLocks/>
            </p:cNvSpPr>
            <p:nvPr/>
          </p:nvSpPr>
          <p:spPr>
            <a:xfrm>
              <a:off x="5793339" y="4734885"/>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3"/>
                </a:rPr>
                <a:t>flickr.com</a:t>
              </a:r>
              <a:r>
                <a:rPr lang="en-US" sz="1400" dirty="0">
                  <a:solidFill>
                    <a:srgbClr val="0A304B"/>
                  </a:solidFill>
                  <a:latin typeface="+mn-lt"/>
                  <a:ea typeface="Segoe UI" panose="020B0502040204020203" pitchFamily="34" charset="0"/>
                  <a:cs typeface="Arial"/>
                  <a:hlinkClick r:id="rId3"/>
                </a:rPr>
                <a:t>/</a:t>
              </a:r>
              <a:r>
                <a:rPr lang="en-US" sz="1400" dirty="0" err="1">
                  <a:solidFill>
                    <a:srgbClr val="0A304B"/>
                  </a:solidFill>
                  <a:latin typeface="+mn-lt"/>
                  <a:ea typeface="Segoe UI" panose="020B0502040204020203" pitchFamily="34" charset="0"/>
                  <a:cs typeface="Arial"/>
                  <a:hlinkClick r:id="rId3"/>
                </a:rPr>
                <a:t>icann</a:t>
              </a:r>
              <a:endParaRPr lang="en-US" sz="1400" dirty="0">
                <a:solidFill>
                  <a:srgbClr val="0A304B"/>
                </a:solidFill>
                <a:latin typeface="+mn-lt"/>
                <a:ea typeface="Segoe UI" panose="020B0502040204020203" pitchFamily="34" charset="0"/>
                <a:cs typeface="Arial"/>
              </a:endParaRPr>
            </a:p>
          </p:txBody>
        </p:sp>
        <p:pic>
          <p:nvPicPr>
            <p:cNvPr id="34" name="Picture 33" descr="1420947842_social_style_3_flikr-128.png">
              <a:hlinkClick r:id="rId4" action="ppaction://hlinkfile"/>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325979" y="4715893"/>
              <a:ext cx="365760" cy="365760"/>
            </a:xfrm>
            <a:prstGeom prst="rect">
              <a:avLst/>
            </a:prstGeom>
          </p:spPr>
        </p:pic>
      </p:grpSp>
      <p:grpSp>
        <p:nvGrpSpPr>
          <p:cNvPr id="35" name="Group 34"/>
          <p:cNvGrpSpPr/>
          <p:nvPr userDrawn="1"/>
        </p:nvGrpSpPr>
        <p:grpSpPr>
          <a:xfrm>
            <a:off x="2543489" y="4726326"/>
            <a:ext cx="3636602" cy="365760"/>
            <a:chOff x="1235726" y="5571713"/>
            <a:chExt cx="3636602" cy="365760"/>
          </a:xfrm>
        </p:grpSpPr>
        <p:sp>
          <p:nvSpPr>
            <p:cNvPr id="36" name="Text Placeholder 32"/>
            <p:cNvSpPr txBox="1">
              <a:spLocks/>
            </p:cNvSpPr>
            <p:nvPr/>
          </p:nvSpPr>
          <p:spPr>
            <a:xfrm>
              <a:off x="1703086" y="5592033"/>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6"/>
                </a:rPr>
                <a:t>linkedin</a:t>
              </a:r>
              <a:r>
                <a:rPr lang="en-US" sz="1400" dirty="0">
                  <a:solidFill>
                    <a:srgbClr val="0A304B"/>
                  </a:solidFill>
                  <a:latin typeface="+mn-lt"/>
                  <a:ea typeface="Segoe UI" panose="020B0502040204020203" pitchFamily="34" charset="0"/>
                  <a:cs typeface="Arial"/>
                  <a:hlinkClick r:id="rId6"/>
                </a:rPr>
                <a:t>/company/</a:t>
              </a:r>
              <a:r>
                <a:rPr lang="en-US" sz="1400" dirty="0" err="1">
                  <a:solidFill>
                    <a:srgbClr val="0A304B"/>
                  </a:solidFill>
                  <a:latin typeface="+mn-lt"/>
                  <a:ea typeface="Segoe UI" panose="020B0502040204020203" pitchFamily="34" charset="0"/>
                  <a:cs typeface="Arial"/>
                  <a:hlinkClick r:id="rId6"/>
                </a:rPr>
                <a:t>icann</a:t>
              </a:r>
              <a:endParaRPr lang="en-US" sz="1400" dirty="0">
                <a:solidFill>
                  <a:srgbClr val="0A304B"/>
                </a:solidFill>
                <a:latin typeface="+mn-lt"/>
                <a:ea typeface="Segoe UI" panose="020B0502040204020203" pitchFamily="34" charset="0"/>
                <a:cs typeface="Arial"/>
              </a:endParaRPr>
            </a:p>
          </p:txBody>
        </p:sp>
        <p:pic>
          <p:nvPicPr>
            <p:cNvPr id="37" name="Picture 36"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1235726" y="5571713"/>
              <a:ext cx="365760" cy="365760"/>
            </a:xfrm>
            <a:prstGeom prst="rect">
              <a:avLst/>
            </a:prstGeom>
          </p:spPr>
        </p:pic>
      </p:grpSp>
      <p:grpSp>
        <p:nvGrpSpPr>
          <p:cNvPr id="38" name="Group 37"/>
          <p:cNvGrpSpPr/>
          <p:nvPr userDrawn="1"/>
        </p:nvGrpSpPr>
        <p:grpSpPr>
          <a:xfrm>
            <a:off x="2543489" y="2734246"/>
            <a:ext cx="2809587" cy="365760"/>
            <a:chOff x="1235726" y="3073176"/>
            <a:chExt cx="2809587" cy="365760"/>
          </a:xfrm>
        </p:grpSpPr>
        <p:sp>
          <p:nvSpPr>
            <p:cNvPr id="39" name="Text Placeholder 32"/>
            <p:cNvSpPr txBox="1">
              <a:spLocks/>
            </p:cNvSpPr>
            <p:nvPr/>
          </p:nvSpPr>
          <p:spPr>
            <a:xfrm>
              <a:off x="1703087" y="3093496"/>
              <a:ext cx="2342226"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9"/>
                </a:rPr>
                <a:t>@</a:t>
              </a:r>
              <a:r>
                <a:rPr lang="en-US" sz="1400" dirty="0" err="1">
                  <a:solidFill>
                    <a:srgbClr val="0A304B"/>
                  </a:solidFill>
                  <a:latin typeface="+mn-lt"/>
                  <a:ea typeface="Segoe UI" panose="020B0502040204020203" pitchFamily="34" charset="0"/>
                  <a:cs typeface="Arial"/>
                  <a:hlinkClick r:id="rId9"/>
                </a:rPr>
                <a:t>icann</a:t>
              </a:r>
              <a:endParaRPr lang="en-US" sz="1400" dirty="0">
                <a:solidFill>
                  <a:srgbClr val="0A304B"/>
                </a:solidFill>
                <a:latin typeface="+mn-lt"/>
                <a:ea typeface="Segoe UI" panose="020B0502040204020203" pitchFamily="34" charset="0"/>
                <a:cs typeface="Arial"/>
              </a:endParaRPr>
            </a:p>
          </p:txBody>
        </p:sp>
        <p:pic>
          <p:nvPicPr>
            <p:cNvPr id="40" name="Picture 39" descr="1420948433_social_style_3_twiter-128.png">
              <a:hlinkClick r:id="rId10" action="ppaction://hlinkfile"/>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235726" y="3073176"/>
              <a:ext cx="365760" cy="365760"/>
            </a:xfrm>
            <a:prstGeom prst="rect">
              <a:avLst/>
            </a:prstGeom>
          </p:spPr>
        </p:pic>
      </p:grpSp>
      <p:grpSp>
        <p:nvGrpSpPr>
          <p:cNvPr id="41" name="Group 40"/>
          <p:cNvGrpSpPr/>
          <p:nvPr userDrawn="1"/>
        </p:nvGrpSpPr>
        <p:grpSpPr>
          <a:xfrm>
            <a:off x="2543489" y="3232266"/>
            <a:ext cx="3730320" cy="365760"/>
            <a:chOff x="1235727" y="3892739"/>
            <a:chExt cx="3730320" cy="365760"/>
          </a:xfrm>
        </p:grpSpPr>
        <p:sp>
          <p:nvSpPr>
            <p:cNvPr id="42" name="Text Placeholder 32"/>
            <p:cNvSpPr txBox="1">
              <a:spLocks/>
            </p:cNvSpPr>
            <p:nvPr/>
          </p:nvSpPr>
          <p:spPr>
            <a:xfrm>
              <a:off x="1703086" y="3913059"/>
              <a:ext cx="3262961"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2"/>
                </a:rPr>
                <a:t>facebook.com/</a:t>
              </a:r>
              <a:r>
                <a:rPr lang="en-US" sz="1400" dirty="0" err="1">
                  <a:solidFill>
                    <a:srgbClr val="0A304B"/>
                  </a:solidFill>
                  <a:latin typeface="+mn-lt"/>
                  <a:ea typeface="Segoe UI" panose="020B0502040204020203" pitchFamily="34" charset="0"/>
                  <a:cs typeface="Arial"/>
                  <a:hlinkClick r:id="rId12"/>
                </a:rPr>
                <a:t>icannorg</a:t>
              </a:r>
              <a:r>
                <a:rPr lang="en-US" sz="1400" dirty="0">
                  <a:solidFill>
                    <a:srgbClr val="0A304B"/>
                  </a:solidFill>
                  <a:latin typeface="+mn-lt"/>
                  <a:ea typeface="Segoe UI" panose="020B0502040204020203" pitchFamily="34" charset="0"/>
                  <a:cs typeface="Arial"/>
                  <a:hlinkClick r:id="rId12"/>
                </a:rPr>
                <a:t> </a:t>
              </a:r>
              <a:endParaRPr lang="en-US" sz="1400" dirty="0">
                <a:solidFill>
                  <a:srgbClr val="0A304B"/>
                </a:solidFill>
                <a:latin typeface="+mn-lt"/>
                <a:ea typeface="Segoe UI" panose="020B0502040204020203" pitchFamily="34" charset="0"/>
                <a:cs typeface="Arial"/>
              </a:endParaRPr>
            </a:p>
          </p:txBody>
        </p:sp>
        <p:pic>
          <p:nvPicPr>
            <p:cNvPr id="43" name="Picture 42" descr="1420948141_social_style_3_facebook-128.png">
              <a:hlinkClick r:id="rId13" action="ppaction://hlinkfile"/>
            </p:cNvPr>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1235727" y="3892739"/>
              <a:ext cx="365760" cy="365760"/>
            </a:xfrm>
            <a:prstGeom prst="rect">
              <a:avLst/>
            </a:prstGeom>
          </p:spPr>
        </p:pic>
      </p:grpSp>
      <p:grpSp>
        <p:nvGrpSpPr>
          <p:cNvPr id="44" name="Group 43"/>
          <p:cNvGrpSpPr/>
          <p:nvPr userDrawn="1"/>
        </p:nvGrpSpPr>
        <p:grpSpPr>
          <a:xfrm>
            <a:off x="2543489" y="3730286"/>
            <a:ext cx="3636602" cy="365760"/>
            <a:chOff x="1235726" y="4721075"/>
            <a:chExt cx="3636602" cy="365760"/>
          </a:xfrm>
        </p:grpSpPr>
        <p:pic>
          <p:nvPicPr>
            <p:cNvPr id="45" name="Picture 44" descr="1420948149_social_style_3_youtube-128.png">
              <a:hlinkClick r:id="rId15" action="ppaction://hlinkfile"/>
            </p:cNvPr>
            <p:cNvPicPr>
              <a:picLocks noChangeAspect="1"/>
            </p:cNvPicPr>
            <p:nvPr/>
          </p:nvPicPr>
          <p:blipFill>
            <a:blip r:embed="rId16" cstate="email">
              <a:extLst>
                <a:ext uri="{28A0092B-C50C-407E-A947-70E740481C1C}">
                  <a14:useLocalDpi xmlns:a14="http://schemas.microsoft.com/office/drawing/2010/main"/>
                </a:ext>
              </a:extLst>
            </a:blip>
            <a:stretch>
              <a:fillRect/>
            </a:stretch>
          </p:blipFill>
          <p:spPr>
            <a:xfrm>
              <a:off x="1235726" y="4721075"/>
              <a:ext cx="365760" cy="365760"/>
            </a:xfrm>
            <a:prstGeom prst="rect">
              <a:avLst/>
            </a:prstGeom>
          </p:spPr>
        </p:pic>
        <p:sp>
          <p:nvSpPr>
            <p:cNvPr id="46" name="Text Placeholder 32"/>
            <p:cNvSpPr txBox="1">
              <a:spLocks/>
            </p:cNvSpPr>
            <p:nvPr/>
          </p:nvSpPr>
          <p:spPr>
            <a:xfrm>
              <a:off x="1703086" y="4734885"/>
              <a:ext cx="3169242"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a:solidFill>
                    <a:srgbClr val="0A304B"/>
                  </a:solidFill>
                  <a:latin typeface="+mn-lt"/>
                  <a:ea typeface="Segoe UI" panose="020B0502040204020203" pitchFamily="34" charset="0"/>
                  <a:cs typeface="Arial"/>
                  <a:hlinkClick r:id="rId17"/>
                </a:rPr>
                <a:t>youtube.com/</a:t>
              </a:r>
              <a:r>
                <a:rPr lang="en-US" sz="1400" dirty="0" err="1">
                  <a:solidFill>
                    <a:srgbClr val="0A304B"/>
                  </a:solidFill>
                  <a:latin typeface="+mn-lt"/>
                  <a:ea typeface="Segoe UI" panose="020B0502040204020203" pitchFamily="34" charset="0"/>
                  <a:cs typeface="Arial"/>
                  <a:hlinkClick r:id="rId17"/>
                </a:rPr>
                <a:t>icannnews</a:t>
              </a:r>
              <a:endParaRPr lang="en-US" sz="1400" dirty="0">
                <a:solidFill>
                  <a:srgbClr val="0A304B"/>
                </a:solidFill>
                <a:latin typeface="+mn-lt"/>
                <a:ea typeface="Segoe UI" panose="020B0502040204020203" pitchFamily="34" charset="0"/>
                <a:cs typeface="Arial"/>
              </a:endParaRPr>
            </a:p>
          </p:txBody>
        </p:sp>
      </p:grpSp>
      <p:grpSp>
        <p:nvGrpSpPr>
          <p:cNvPr id="47" name="Group 46"/>
          <p:cNvGrpSpPr/>
          <p:nvPr userDrawn="1"/>
        </p:nvGrpSpPr>
        <p:grpSpPr>
          <a:xfrm>
            <a:off x="2543489" y="5722367"/>
            <a:ext cx="2586167" cy="365760"/>
            <a:chOff x="5325979" y="3073176"/>
            <a:chExt cx="2586167" cy="365760"/>
          </a:xfrm>
        </p:grpSpPr>
        <p:sp>
          <p:nvSpPr>
            <p:cNvPr id="48" name="Text Placeholder 32"/>
            <p:cNvSpPr txBox="1">
              <a:spLocks/>
            </p:cNvSpPr>
            <p:nvPr/>
          </p:nvSpPr>
          <p:spPr>
            <a:xfrm>
              <a:off x="5793339" y="3093496"/>
              <a:ext cx="21188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18"/>
                </a:rPr>
                <a:t>soundcloud</a:t>
              </a:r>
              <a:r>
                <a:rPr lang="en-US" sz="1400" dirty="0">
                  <a:solidFill>
                    <a:srgbClr val="0A304B"/>
                  </a:solidFill>
                  <a:latin typeface="+mn-lt"/>
                  <a:ea typeface="Segoe UI" panose="020B0502040204020203" pitchFamily="34" charset="0"/>
                  <a:cs typeface="Arial"/>
                  <a:hlinkClick r:id="rId18"/>
                </a:rPr>
                <a:t>/</a:t>
              </a:r>
              <a:r>
                <a:rPr lang="en-US" sz="1400" dirty="0" err="1">
                  <a:solidFill>
                    <a:srgbClr val="0A304B"/>
                  </a:solidFill>
                  <a:latin typeface="+mn-lt"/>
                  <a:ea typeface="Segoe UI" panose="020B0502040204020203" pitchFamily="34" charset="0"/>
                  <a:cs typeface="Arial"/>
                  <a:hlinkClick r:id="rId18"/>
                </a:rPr>
                <a:t>icann</a:t>
              </a:r>
              <a:endParaRPr lang="en-US" sz="1400" dirty="0">
                <a:solidFill>
                  <a:srgbClr val="0A304B"/>
                </a:solidFill>
                <a:latin typeface="+mn-lt"/>
                <a:ea typeface="Segoe UI" panose="020B0502040204020203" pitchFamily="34" charset="0"/>
                <a:cs typeface="Arial"/>
              </a:endParaRPr>
            </a:p>
          </p:txBody>
        </p:sp>
        <p:pic>
          <p:nvPicPr>
            <p:cNvPr id="49" name="Picture 48"/>
            <p:cNvPicPr>
              <a:picLocks noChangeAspect="1"/>
            </p:cNvPicPr>
            <p:nvPr/>
          </p:nvPicPr>
          <p:blipFill>
            <a:blip r:embed="rId19" cstate="email">
              <a:extLst>
                <a:ext uri="{28A0092B-C50C-407E-A947-70E740481C1C}">
                  <a14:useLocalDpi xmlns:a14="http://schemas.microsoft.com/office/drawing/2010/main"/>
                </a:ext>
              </a:extLst>
            </a:blip>
            <a:stretch>
              <a:fillRect/>
            </a:stretch>
          </p:blipFill>
          <p:spPr>
            <a:xfrm>
              <a:off x="5325979" y="3073176"/>
              <a:ext cx="365760" cy="365760"/>
            </a:xfrm>
            <a:prstGeom prst="rect">
              <a:avLst/>
            </a:prstGeom>
          </p:spPr>
        </p:pic>
      </p:grpSp>
      <p:grpSp>
        <p:nvGrpSpPr>
          <p:cNvPr id="50" name="Group 49"/>
          <p:cNvGrpSpPr/>
          <p:nvPr userDrawn="1"/>
        </p:nvGrpSpPr>
        <p:grpSpPr>
          <a:xfrm>
            <a:off x="2543489" y="5224346"/>
            <a:ext cx="3416667" cy="365760"/>
            <a:chOff x="5325979" y="5571713"/>
            <a:chExt cx="3416667" cy="365760"/>
          </a:xfrm>
        </p:grpSpPr>
        <p:sp>
          <p:nvSpPr>
            <p:cNvPr id="51" name="Text Placeholder 32"/>
            <p:cNvSpPr txBox="1">
              <a:spLocks/>
            </p:cNvSpPr>
            <p:nvPr/>
          </p:nvSpPr>
          <p:spPr>
            <a:xfrm>
              <a:off x="5793339" y="5592033"/>
              <a:ext cx="2949307" cy="339725"/>
            </a:xfrm>
            <a:prstGeom prst="rect">
              <a:avLst/>
            </a:prstGeom>
          </p:spPr>
          <p:txBody>
            <a:bodyPr lIns="0" tIns="0" rIns="0" bIns="0" anchor="ct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defTabSz="457082">
                <a:spcBef>
                  <a:spcPct val="20000"/>
                </a:spcBef>
                <a:buNone/>
                <a:defRPr/>
              </a:pPr>
              <a:r>
                <a:rPr lang="en-US" sz="1400" dirty="0" err="1">
                  <a:solidFill>
                    <a:srgbClr val="0A304B"/>
                  </a:solidFill>
                  <a:latin typeface="+mn-lt"/>
                  <a:ea typeface="Segoe UI" panose="020B0502040204020203" pitchFamily="34" charset="0"/>
                  <a:cs typeface="Arial"/>
                  <a:hlinkClick r:id="rId20"/>
                </a:rPr>
                <a:t>slideshare</a:t>
              </a:r>
              <a:r>
                <a:rPr lang="en-US" sz="1400" dirty="0">
                  <a:solidFill>
                    <a:srgbClr val="0A304B"/>
                  </a:solidFill>
                  <a:latin typeface="+mn-lt"/>
                  <a:ea typeface="Segoe UI" panose="020B0502040204020203" pitchFamily="34" charset="0"/>
                  <a:cs typeface="Arial"/>
                  <a:hlinkClick r:id="rId20"/>
                </a:rPr>
                <a:t>/</a:t>
              </a:r>
              <a:r>
                <a:rPr lang="en-US" sz="1400" dirty="0" err="1">
                  <a:solidFill>
                    <a:srgbClr val="0A304B"/>
                  </a:solidFill>
                  <a:latin typeface="+mn-lt"/>
                  <a:ea typeface="Segoe UI" panose="020B0502040204020203" pitchFamily="34" charset="0"/>
                  <a:cs typeface="Arial"/>
                  <a:hlinkClick r:id="rId20"/>
                </a:rPr>
                <a:t>icannpresentations</a:t>
              </a:r>
              <a:endParaRPr lang="en-US" sz="1400" dirty="0">
                <a:solidFill>
                  <a:srgbClr val="0A304B"/>
                </a:solidFill>
                <a:latin typeface="+mn-lt"/>
                <a:ea typeface="Segoe UI" panose="020B0502040204020203" pitchFamily="34" charset="0"/>
                <a:cs typeface="Arial"/>
              </a:endParaRPr>
            </a:p>
          </p:txBody>
        </p:sp>
        <p:pic>
          <p:nvPicPr>
            <p:cNvPr id="52" name="Picture 51" descr="1420948164_social_style_3_in-128.png">
              <a:hlinkClick r:id="rId7" action="ppaction://hlinkfile"/>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5325979" y="5571713"/>
              <a:ext cx="365760" cy="365760"/>
            </a:xfrm>
            <a:prstGeom prst="rect">
              <a:avLst/>
            </a:prstGeom>
          </p:spPr>
        </p:pic>
      </p:grpSp>
    </p:spTree>
    <p:extLst>
      <p:ext uri="{BB962C8B-B14F-4D97-AF65-F5344CB8AC3E}">
        <p14:creationId xmlns:p14="http://schemas.microsoft.com/office/powerpoint/2010/main" val="4228696267"/>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Engage with ICANN Blue">
    <p:spTree>
      <p:nvGrpSpPr>
        <p:cNvPr id="1" name=""/>
        <p:cNvGrpSpPr/>
        <p:nvPr/>
      </p:nvGrpSpPr>
      <p:grpSpPr>
        <a:xfrm>
          <a:off x="0" y="0"/>
          <a:ext cx="0" cy="0"/>
          <a:chOff x="0" y="0"/>
          <a:chExt cx="0" cy="0"/>
        </a:xfrm>
      </p:grpSpPr>
      <p:sp>
        <p:nvSpPr>
          <p:cNvPr id="29" name="Rectangle 28"/>
          <p:cNvSpPr/>
          <p:nvPr userDrawn="1"/>
        </p:nvSpPr>
        <p:spPr>
          <a:xfrm>
            <a:off x="0" y="0"/>
            <a:ext cx="9144000" cy="6858000"/>
          </a:xfrm>
          <a:prstGeom prst="rect">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30" name="Text Placeholder 32"/>
          <p:cNvSpPr txBox="1">
            <a:spLocks/>
          </p:cNvSpPr>
          <p:nvPr userDrawn="1"/>
        </p:nvSpPr>
        <p:spPr bwMode="auto">
          <a:xfrm>
            <a:off x="2191310" y="2425013"/>
            <a:ext cx="6330715" cy="34706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685800">
              <a:defRPr>
                <a:solidFill>
                  <a:schemeClr val="tx1"/>
                </a:solidFill>
                <a:latin typeface="Calibri" charset="0"/>
                <a:ea typeface="ＭＳ Ｐゴシック" charset="0"/>
              </a:defRPr>
            </a:lvl1pPr>
            <a:lvl2pPr marL="514350" indent="-171450" defTabSz="685800">
              <a:defRPr>
                <a:solidFill>
                  <a:schemeClr val="tx1"/>
                </a:solidFill>
                <a:latin typeface="Calibri" charset="0"/>
                <a:ea typeface="ＭＳ Ｐゴシック" charset="0"/>
              </a:defRPr>
            </a:lvl2pPr>
            <a:lvl3pPr marL="857250" indent="-171450" defTabSz="685800">
              <a:defRPr>
                <a:solidFill>
                  <a:schemeClr val="tx1"/>
                </a:solidFill>
                <a:latin typeface="Calibri" charset="0"/>
                <a:ea typeface="ＭＳ Ｐゴシック" charset="0"/>
              </a:defRPr>
            </a:lvl3pPr>
            <a:lvl4pPr marL="1200150" indent="-171450" defTabSz="685800">
              <a:defRPr>
                <a:solidFill>
                  <a:schemeClr val="tx1"/>
                </a:solidFill>
                <a:latin typeface="Calibri" charset="0"/>
                <a:ea typeface="ＭＳ Ｐゴシック" charset="0"/>
              </a:defRPr>
            </a:lvl4pPr>
            <a:lvl5pPr marL="1543050" indent="-171450" defTabSz="685800">
              <a:defRPr>
                <a:solidFill>
                  <a:schemeClr val="tx1"/>
                </a:solidFill>
                <a:latin typeface="Calibri" charset="0"/>
                <a:ea typeface="ＭＳ Ｐゴシック" charset="0"/>
              </a:defRPr>
            </a:lvl5pPr>
            <a:lvl6pPr marL="2000250" indent="-171450" defTabSz="685800" fontAlgn="base">
              <a:spcBef>
                <a:spcPct val="0"/>
              </a:spcBef>
              <a:spcAft>
                <a:spcPct val="0"/>
              </a:spcAft>
              <a:defRPr>
                <a:solidFill>
                  <a:schemeClr val="tx1"/>
                </a:solidFill>
                <a:latin typeface="Calibri" charset="0"/>
                <a:ea typeface="ＭＳ Ｐゴシック" charset="0"/>
              </a:defRPr>
            </a:lvl6pPr>
            <a:lvl7pPr marL="2457450" indent="-171450" defTabSz="685800" fontAlgn="base">
              <a:spcBef>
                <a:spcPct val="0"/>
              </a:spcBef>
              <a:spcAft>
                <a:spcPct val="0"/>
              </a:spcAft>
              <a:defRPr>
                <a:solidFill>
                  <a:schemeClr val="tx1"/>
                </a:solidFill>
                <a:latin typeface="Calibri" charset="0"/>
                <a:ea typeface="ＭＳ Ｐゴシック" charset="0"/>
              </a:defRPr>
            </a:lvl7pPr>
            <a:lvl8pPr marL="2914650" indent="-171450" defTabSz="685800" fontAlgn="base">
              <a:spcBef>
                <a:spcPct val="0"/>
              </a:spcBef>
              <a:spcAft>
                <a:spcPct val="0"/>
              </a:spcAft>
              <a:defRPr>
                <a:solidFill>
                  <a:schemeClr val="tx1"/>
                </a:solidFill>
                <a:latin typeface="Calibri" charset="0"/>
                <a:ea typeface="ＭＳ Ｐゴシック" charset="0"/>
              </a:defRPr>
            </a:lvl8pPr>
            <a:lvl9pPr marL="3371850" indent="-171450" defTabSz="685800" fontAlgn="base">
              <a:spcBef>
                <a:spcPct val="0"/>
              </a:spcBef>
              <a:spcAft>
                <a:spcPct val="0"/>
              </a:spcAft>
              <a:defRPr>
                <a:solidFill>
                  <a:schemeClr val="tx1"/>
                </a:solidFill>
                <a:latin typeface="Calibri" charset="0"/>
                <a:ea typeface="ＭＳ Ｐゴシック" charset="0"/>
              </a:defRPr>
            </a:lvl9pPr>
          </a:lstStyle>
          <a:p>
            <a:r>
              <a:rPr lang="en-US" sz="1500" dirty="0">
                <a:solidFill>
                  <a:schemeClr val="bg1"/>
                </a:solidFill>
                <a:latin typeface="+mn-lt"/>
                <a:cs typeface="Arial"/>
              </a:rPr>
              <a:t>Visit us at </a:t>
            </a:r>
            <a:r>
              <a:rPr lang="en-US" sz="1500" b="1" dirty="0" err="1">
                <a:solidFill>
                  <a:schemeClr val="bg1"/>
                </a:solidFill>
                <a:latin typeface="+mn-lt"/>
                <a:cs typeface="Arial"/>
              </a:rPr>
              <a:t>icann.org</a:t>
            </a:r>
            <a:endParaRPr lang="en-US" sz="1500" b="1" dirty="0">
              <a:solidFill>
                <a:schemeClr val="bg1"/>
              </a:solidFill>
              <a:latin typeface="+mn-lt"/>
              <a:cs typeface="Arial"/>
            </a:endParaRPr>
          </a:p>
        </p:txBody>
      </p:sp>
      <p:sp>
        <p:nvSpPr>
          <p:cNvPr id="31" name="Text Placeholder 33"/>
          <p:cNvSpPr txBox="1">
            <a:spLocks/>
          </p:cNvSpPr>
          <p:nvPr userDrawn="1"/>
        </p:nvSpPr>
        <p:spPr bwMode="auto">
          <a:xfrm>
            <a:off x="374212" y="862601"/>
            <a:ext cx="7403218" cy="39311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0" tIns="0" rIns="0" bIns="0"/>
          <a:lstStyle>
            <a:lvl1pPr defTabSz="455613">
              <a:defRPr>
                <a:solidFill>
                  <a:schemeClr val="tx1"/>
                </a:solidFill>
                <a:latin typeface="Calibri" charset="0"/>
                <a:ea typeface="ＭＳ Ｐゴシック" charset="0"/>
              </a:defRPr>
            </a:lvl1pPr>
            <a:lvl2pPr marL="514350" indent="-171450" defTabSz="455613">
              <a:defRPr>
                <a:solidFill>
                  <a:schemeClr val="tx1"/>
                </a:solidFill>
                <a:latin typeface="Calibri" charset="0"/>
                <a:ea typeface="ＭＳ Ｐゴシック" charset="0"/>
              </a:defRPr>
            </a:lvl2pPr>
            <a:lvl3pPr marL="857250" indent="-171450" defTabSz="455613">
              <a:defRPr>
                <a:solidFill>
                  <a:schemeClr val="tx1"/>
                </a:solidFill>
                <a:latin typeface="Calibri" charset="0"/>
                <a:ea typeface="ＭＳ Ｐゴシック" charset="0"/>
              </a:defRPr>
            </a:lvl3pPr>
            <a:lvl4pPr marL="1200150" indent="-171450" defTabSz="455613">
              <a:defRPr>
                <a:solidFill>
                  <a:schemeClr val="tx1"/>
                </a:solidFill>
                <a:latin typeface="Calibri" charset="0"/>
                <a:ea typeface="ＭＳ Ｐゴシック" charset="0"/>
              </a:defRPr>
            </a:lvl4pPr>
            <a:lvl5pPr marL="1543050" indent="-171450" defTabSz="455613">
              <a:defRPr>
                <a:solidFill>
                  <a:schemeClr val="tx1"/>
                </a:solidFill>
                <a:latin typeface="Calibri" charset="0"/>
                <a:ea typeface="ＭＳ Ｐゴシック" charset="0"/>
              </a:defRPr>
            </a:lvl5pPr>
            <a:lvl6pPr marL="2000250" indent="-171450" defTabSz="455613" fontAlgn="base">
              <a:spcBef>
                <a:spcPct val="0"/>
              </a:spcBef>
              <a:spcAft>
                <a:spcPct val="0"/>
              </a:spcAft>
              <a:defRPr>
                <a:solidFill>
                  <a:schemeClr val="tx1"/>
                </a:solidFill>
                <a:latin typeface="Calibri" charset="0"/>
                <a:ea typeface="ＭＳ Ｐゴシック" charset="0"/>
              </a:defRPr>
            </a:lvl6pPr>
            <a:lvl7pPr marL="2457450" indent="-171450" defTabSz="455613" fontAlgn="base">
              <a:spcBef>
                <a:spcPct val="0"/>
              </a:spcBef>
              <a:spcAft>
                <a:spcPct val="0"/>
              </a:spcAft>
              <a:defRPr>
                <a:solidFill>
                  <a:schemeClr val="tx1"/>
                </a:solidFill>
                <a:latin typeface="Calibri" charset="0"/>
                <a:ea typeface="ＭＳ Ｐゴシック" charset="0"/>
              </a:defRPr>
            </a:lvl7pPr>
            <a:lvl8pPr marL="2914650" indent="-171450" defTabSz="455613" fontAlgn="base">
              <a:spcBef>
                <a:spcPct val="0"/>
              </a:spcBef>
              <a:spcAft>
                <a:spcPct val="0"/>
              </a:spcAft>
              <a:defRPr>
                <a:solidFill>
                  <a:schemeClr val="tx1"/>
                </a:solidFill>
                <a:latin typeface="Calibri" charset="0"/>
                <a:ea typeface="ＭＳ Ｐゴシック" charset="0"/>
              </a:defRPr>
            </a:lvl8pPr>
            <a:lvl9pPr marL="3371850" indent="-171450" defTabSz="455613" fontAlgn="base">
              <a:spcBef>
                <a:spcPct val="0"/>
              </a:spcBef>
              <a:spcAft>
                <a:spcPct val="0"/>
              </a:spcAft>
              <a:defRPr>
                <a:solidFill>
                  <a:schemeClr val="tx1"/>
                </a:solidFill>
                <a:latin typeface="Calibri" charset="0"/>
                <a:ea typeface="ＭＳ Ｐゴシック" charset="0"/>
              </a:defRPr>
            </a:lvl9pPr>
          </a:lstStyle>
          <a:p>
            <a:pPr>
              <a:lnSpc>
                <a:spcPct val="90000"/>
              </a:lnSpc>
              <a:spcBef>
                <a:spcPct val="20000"/>
              </a:spcBef>
            </a:pPr>
            <a:endParaRPr lang="en-AU" sz="2700" b="1" dirty="0">
              <a:solidFill>
                <a:schemeClr val="bg1"/>
              </a:solidFill>
              <a:latin typeface="+mn-lt"/>
              <a:ea typeface="Segoe UI" charset="0"/>
              <a:cs typeface="Arial"/>
            </a:endParaRPr>
          </a:p>
        </p:txBody>
      </p:sp>
      <p:sp>
        <p:nvSpPr>
          <p:cNvPr id="33" name="Oval 32"/>
          <p:cNvSpPr/>
          <p:nvPr userDrawn="1"/>
        </p:nvSpPr>
        <p:spPr>
          <a:xfrm>
            <a:off x="395490" y="58522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34" name="Straight Connector 33"/>
          <p:cNvCxnSpPr/>
          <p:nvPr userDrawn="1"/>
        </p:nvCxnSpPr>
        <p:spPr>
          <a:xfrm flipH="1">
            <a:off x="2422" y="608083"/>
            <a:ext cx="371789"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5" name="Straight Connector 34"/>
          <p:cNvCxnSpPr/>
          <p:nvPr userDrawn="1"/>
        </p:nvCxnSpPr>
        <p:spPr>
          <a:xfrm flipH="1">
            <a:off x="462492" y="608083"/>
            <a:ext cx="86815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36" name="Picture 35"/>
          <p:cNvPicPr>
            <a:picLocks noChangeAspect="1"/>
          </p:cNvPicPr>
          <p:nvPr userDrawn="1"/>
        </p:nvPicPr>
        <p:blipFill>
          <a:blip r:embed="rId2"/>
          <a:stretch>
            <a:fillRect/>
          </a:stretch>
        </p:blipFill>
        <p:spPr>
          <a:xfrm>
            <a:off x="2079799" y="1039938"/>
            <a:ext cx="4287549" cy="760694"/>
          </a:xfrm>
          <a:prstGeom prst="rect">
            <a:avLst/>
          </a:prstGeom>
        </p:spPr>
      </p:pic>
      <p:sp>
        <p:nvSpPr>
          <p:cNvPr id="37" name="Oval 36"/>
          <p:cNvSpPr/>
          <p:nvPr userDrawn="1"/>
        </p:nvSpPr>
        <p:spPr>
          <a:xfrm>
            <a:off x="1811695"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38" name="Straight Connector 37"/>
          <p:cNvCxnSpPr/>
          <p:nvPr userDrawn="1"/>
        </p:nvCxnSpPr>
        <p:spPr>
          <a:xfrm flipH="1">
            <a:off x="0" y="6320453"/>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39" name="Straight Connector 38"/>
          <p:cNvCxnSpPr/>
          <p:nvPr userDrawn="1"/>
        </p:nvCxnSpPr>
        <p:spPr>
          <a:xfrm flipH="1">
            <a:off x="1878697" y="6320453"/>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0" name="Oval 39"/>
          <p:cNvSpPr/>
          <p:nvPr userDrawn="1"/>
        </p:nvSpPr>
        <p:spPr>
          <a:xfrm flipH="1">
            <a:off x="8610117" y="629759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userDrawn="1"/>
        </p:nvSpPr>
        <p:spPr>
          <a:xfrm flipH="1">
            <a:off x="8610117" y="2196678"/>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mn-lt"/>
            </a:endParaRPr>
          </a:p>
        </p:txBody>
      </p:sp>
      <p:cxnSp>
        <p:nvCxnSpPr>
          <p:cNvPr id="42" name="Straight Connector 41"/>
          <p:cNvCxnSpPr>
            <a:endCxn id="43" idx="0"/>
          </p:cNvCxnSpPr>
          <p:nvPr userDrawn="1"/>
        </p:nvCxnSpPr>
        <p:spPr>
          <a:xfrm flipV="1">
            <a:off x="1834554" y="2281331"/>
            <a:ext cx="0" cy="399740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43" name="Arc 42"/>
          <p:cNvSpPr/>
          <p:nvPr userDrawn="1"/>
        </p:nvSpPr>
        <p:spPr>
          <a:xfrm rot="16200000">
            <a:off x="1834554" y="2220449"/>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latin typeface="+mn-lt"/>
            </a:endParaRPr>
          </a:p>
        </p:txBody>
      </p:sp>
      <p:cxnSp>
        <p:nvCxnSpPr>
          <p:cNvPr id="44" name="Straight Connector 43"/>
          <p:cNvCxnSpPr/>
          <p:nvPr userDrawn="1"/>
        </p:nvCxnSpPr>
        <p:spPr>
          <a:xfrm flipH="1">
            <a:off x="1895439" y="2220449"/>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5" name="Straight Connector 44"/>
          <p:cNvCxnSpPr/>
          <p:nvPr userDrawn="1"/>
        </p:nvCxnSpPr>
        <p:spPr>
          <a:xfrm flipH="1">
            <a:off x="8686803" y="6320453"/>
            <a:ext cx="45719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46" name="Straight Connector 45"/>
          <p:cNvCxnSpPr/>
          <p:nvPr userDrawn="1"/>
        </p:nvCxnSpPr>
        <p:spPr>
          <a:xfrm flipH="1">
            <a:off x="8678063" y="2219538"/>
            <a:ext cx="46593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47" name="Picture 46"/>
          <p:cNvPicPr>
            <a:picLocks noChangeAspect="1"/>
          </p:cNvPicPr>
          <p:nvPr userDrawn="1"/>
        </p:nvPicPr>
        <p:blipFill>
          <a:blip r:embed="rId3"/>
          <a:stretch>
            <a:fillRect/>
          </a:stretch>
        </p:blipFill>
        <p:spPr>
          <a:xfrm>
            <a:off x="2172578" y="2842544"/>
            <a:ext cx="3149229" cy="3236708"/>
          </a:xfrm>
          <a:prstGeom prst="rect">
            <a:avLst/>
          </a:prstGeom>
        </p:spPr>
      </p:pic>
      <p:sp>
        <p:nvSpPr>
          <p:cNvPr id="21" name="Title 4"/>
          <p:cNvSpPr>
            <a:spLocks noGrp="1"/>
          </p:cNvSpPr>
          <p:nvPr>
            <p:ph type="title" hasCustomPrompt="1"/>
          </p:nvPr>
        </p:nvSpPr>
        <p:spPr>
          <a:xfrm>
            <a:off x="374904" y="42394"/>
            <a:ext cx="8856010" cy="531346"/>
          </a:xfrm>
          <a:prstGeom prst="rect">
            <a:avLst/>
          </a:prstGeom>
        </p:spPr>
        <p:txBody>
          <a:bodyPr lIns="0" rIns="0"/>
          <a:lstStyle>
            <a:lvl1pPr>
              <a:defRPr lang="en-US" smtClean="0">
                <a:solidFill>
                  <a:schemeClr val="bg1"/>
                </a:solidFill>
                <a:ea typeface="Segoe UI" charset="0"/>
              </a:defRPr>
            </a:lvl1pPr>
          </a:lstStyle>
          <a:p>
            <a:r>
              <a:rPr lang="en-US" dirty="0">
                <a:solidFill>
                  <a:schemeClr val="bg1"/>
                </a:solidFill>
                <a:latin typeface="+mn-lt"/>
              </a:rPr>
              <a:t>Engage with ICANN – </a:t>
            </a:r>
            <a:r>
              <a:rPr lang="en-US" dirty="0">
                <a:solidFill>
                  <a:schemeClr val="bg1"/>
                </a:solidFill>
                <a:latin typeface="+mn-lt"/>
                <a:ea typeface="Segoe UI" charset="0"/>
              </a:rPr>
              <a:t>Thank You and Questions</a:t>
            </a:r>
            <a:endParaRPr lang="en-US" dirty="0"/>
          </a:p>
        </p:txBody>
      </p:sp>
    </p:spTree>
    <p:extLst>
      <p:ext uri="{BB962C8B-B14F-4D97-AF65-F5344CB8AC3E}">
        <p14:creationId xmlns:p14="http://schemas.microsoft.com/office/powerpoint/2010/main" val="9885021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 2 Decorativ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8" name="Oval 7"/>
          <p:cNvSpPr/>
          <p:nvPr userDrawn="1"/>
        </p:nvSpPr>
        <p:spPr>
          <a:xfrm>
            <a:off x="1811695"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0" y="6124511"/>
            <a:ext cx="1790417"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1878697" y="6124511"/>
            <a:ext cx="6693408"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2" name="Oval 11"/>
          <p:cNvSpPr/>
          <p:nvPr userDrawn="1"/>
        </p:nvSpPr>
        <p:spPr>
          <a:xfrm flipH="1">
            <a:off x="8610117" y="6101651"/>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userDrawn="1"/>
        </p:nvSpPr>
        <p:spPr>
          <a:xfrm flipH="1">
            <a:off x="8610117" y="3470373"/>
            <a:ext cx="45720" cy="45720"/>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4" name="Straight Connector 13"/>
          <p:cNvCxnSpPr/>
          <p:nvPr userDrawn="1"/>
        </p:nvCxnSpPr>
        <p:spPr>
          <a:xfrm flipV="1">
            <a:off x="1834554" y="3552825"/>
            <a:ext cx="0" cy="2529961"/>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15" name="Arc 14"/>
          <p:cNvSpPr/>
          <p:nvPr userDrawn="1"/>
        </p:nvSpPr>
        <p:spPr>
          <a:xfrm rot="16200000">
            <a:off x="1834554" y="3494144"/>
            <a:ext cx="121764" cy="121764"/>
          </a:xfrm>
          <a:prstGeom prst="arc">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6" name="Straight Connector 15"/>
          <p:cNvCxnSpPr/>
          <p:nvPr userDrawn="1"/>
        </p:nvCxnSpPr>
        <p:spPr>
          <a:xfrm flipH="1">
            <a:off x="1895439" y="3494144"/>
            <a:ext cx="6691671" cy="0"/>
          </a:xfrm>
          <a:prstGeom prst="line">
            <a:avLst/>
          </a:prstGeom>
          <a:ln w="12700">
            <a:solidFill>
              <a:schemeClr val="bg1"/>
            </a:solidFill>
          </a:ln>
          <a:effectLst/>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userDrawn="1"/>
        </p:nvPicPr>
        <p:blipFill>
          <a:blip r:embed="rId3"/>
          <a:stretch>
            <a:fillRect/>
          </a:stretch>
        </p:blipFill>
        <p:spPr>
          <a:xfrm>
            <a:off x="348105" y="4878249"/>
            <a:ext cx="1193800" cy="952500"/>
          </a:xfrm>
          <a:prstGeom prst="rect">
            <a:avLst/>
          </a:prstGeom>
        </p:spPr>
      </p:pic>
      <p:sp>
        <p:nvSpPr>
          <p:cNvPr id="22" name="Title 2"/>
          <p:cNvSpPr>
            <a:spLocks noGrp="1"/>
          </p:cNvSpPr>
          <p:nvPr>
            <p:ph type="title" hasCustomPrompt="1"/>
          </p:nvPr>
        </p:nvSpPr>
        <p:spPr>
          <a:xfrm>
            <a:off x="2061883" y="761997"/>
            <a:ext cx="6382512" cy="2533369"/>
          </a:xfrm>
          <a:prstGeom prst="rect">
            <a:avLst/>
          </a:prstGeom>
        </p:spPr>
        <p:txBody>
          <a:bodyPr lIns="0" tIns="0" rIns="0" bIns="0" anchor="b" anchorCtr="0">
            <a:normAutofit/>
          </a:bodyPr>
          <a:lstStyle>
            <a:lvl1pPr algn="l">
              <a:spcBef>
                <a:spcPts val="0"/>
              </a:spcBef>
              <a:defRPr sz="3600" b="1">
                <a:solidFill>
                  <a:schemeClr val="bg1"/>
                </a:solidFill>
                <a:latin typeface="+mj-lt"/>
              </a:defRPr>
            </a:lvl1pPr>
          </a:lstStyle>
          <a:p>
            <a:r>
              <a:rPr lang="en-US" dirty="0"/>
              <a:t>Insert title here</a:t>
            </a:r>
            <a:br>
              <a:rPr lang="en-US" dirty="0"/>
            </a:br>
            <a:r>
              <a:rPr lang="en-US" dirty="0"/>
              <a:t>(75 characters maximum)</a:t>
            </a:r>
          </a:p>
        </p:txBody>
      </p:sp>
      <p:sp>
        <p:nvSpPr>
          <p:cNvPr id="23" name="Text Placeholder 4"/>
          <p:cNvSpPr>
            <a:spLocks noGrp="1"/>
          </p:cNvSpPr>
          <p:nvPr>
            <p:ph type="body" sz="quarter" idx="10" hasCustomPrompt="1"/>
          </p:nvPr>
        </p:nvSpPr>
        <p:spPr>
          <a:xfrm>
            <a:off x="2070848" y="4593844"/>
            <a:ext cx="6382512" cy="716808"/>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Name of Presenter</a:t>
            </a:r>
          </a:p>
        </p:txBody>
      </p:sp>
      <p:sp>
        <p:nvSpPr>
          <p:cNvPr id="24" name="Text Placeholder 4"/>
          <p:cNvSpPr>
            <a:spLocks noGrp="1"/>
          </p:cNvSpPr>
          <p:nvPr>
            <p:ph type="body" sz="quarter" idx="11" hasCustomPrompt="1"/>
          </p:nvPr>
        </p:nvSpPr>
        <p:spPr>
          <a:xfrm>
            <a:off x="2070848" y="5301687"/>
            <a:ext cx="6382512" cy="27360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Event Name</a:t>
            </a:r>
          </a:p>
        </p:txBody>
      </p:sp>
      <p:sp>
        <p:nvSpPr>
          <p:cNvPr id="25" name="Text Placeholder 4"/>
          <p:cNvSpPr>
            <a:spLocks noGrp="1"/>
          </p:cNvSpPr>
          <p:nvPr>
            <p:ph type="body" sz="quarter" idx="12" hasCustomPrompt="1"/>
          </p:nvPr>
        </p:nvSpPr>
        <p:spPr>
          <a:xfrm>
            <a:off x="2070848" y="5584257"/>
            <a:ext cx="6382512" cy="403785"/>
          </a:xfrm>
          <a:prstGeom prst="rect">
            <a:avLst/>
          </a:prstGeom>
        </p:spPr>
        <p:txBody>
          <a:bodyPr lIns="0" tIns="0" rIns="0" bIns="0">
            <a:normAutofit/>
          </a:bodyPr>
          <a:lstStyle>
            <a:lvl1pPr marL="0" indent="0" algn="l">
              <a:spcBef>
                <a:spcPts val="0"/>
              </a:spcBef>
              <a:buNone/>
              <a:defRPr sz="1800">
                <a:solidFill>
                  <a:schemeClr val="bg1"/>
                </a:solidFill>
              </a:defRPr>
            </a:lvl1pPr>
          </a:lstStyle>
          <a:p>
            <a:pPr lvl="0"/>
            <a:r>
              <a:rPr lang="en-US" dirty="0"/>
              <a:t>DD Month 2017</a:t>
            </a:r>
          </a:p>
        </p:txBody>
      </p:sp>
      <p:sp>
        <p:nvSpPr>
          <p:cNvPr id="26" name="Text Placeholder 4"/>
          <p:cNvSpPr>
            <a:spLocks noGrp="1"/>
          </p:cNvSpPr>
          <p:nvPr>
            <p:ph type="body" sz="quarter" idx="13" hasCustomPrompt="1"/>
          </p:nvPr>
        </p:nvSpPr>
        <p:spPr>
          <a:xfrm>
            <a:off x="2070848" y="3652549"/>
            <a:ext cx="6382512" cy="716808"/>
          </a:xfrm>
          <a:prstGeom prst="rect">
            <a:avLst/>
          </a:prstGeom>
        </p:spPr>
        <p:txBody>
          <a:bodyPr lIns="0" tIns="0" rIns="0" bIns="0">
            <a:normAutofit/>
          </a:bodyPr>
          <a:lstStyle>
            <a:lvl1pPr marL="0" indent="0" algn="l">
              <a:spcBef>
                <a:spcPts val="0"/>
              </a:spcBef>
              <a:buNone/>
              <a:defRPr sz="1800" b="1">
                <a:solidFill>
                  <a:schemeClr val="bg1"/>
                </a:solidFill>
              </a:defRPr>
            </a:lvl1pPr>
          </a:lstStyle>
          <a:p>
            <a:pPr lvl="0"/>
            <a:r>
              <a:rPr lang="en-US" dirty="0"/>
              <a:t>Insert subtitle here (75 characters maximum)</a:t>
            </a:r>
          </a:p>
        </p:txBody>
      </p:sp>
    </p:spTree>
    <p:extLst>
      <p:ext uri="{BB962C8B-B14F-4D97-AF65-F5344CB8AC3E}">
        <p14:creationId xmlns:p14="http://schemas.microsoft.com/office/powerpoint/2010/main" val="362034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Background Slide">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47082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Width Photo">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18288" y="615707"/>
            <a:ext cx="9180576" cy="5705856"/>
          </a:xfrm>
          <a:prstGeom prst="rect">
            <a:avLst/>
          </a:prstGeom>
          <a:ln w="19050">
            <a:solidFill>
              <a:schemeClr val="accent6">
                <a:lumMod val="50000"/>
              </a:schemeClr>
            </a:solidFill>
          </a:ln>
        </p:spPr>
        <p:txBody>
          <a:bodyPr/>
          <a:lstStyle>
            <a:lvl1pPr marL="0" indent="0">
              <a:buFontTx/>
              <a:buNone/>
              <a:defRPr/>
            </a:lvl1pPr>
          </a:lstStyle>
          <a:p>
            <a:r>
              <a:rPr lang="en-US"/>
              <a:t>Drag picture to placeholder or click icon to add</a:t>
            </a:r>
            <a:endParaRPr lang="en-US" dirty="0"/>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8984719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Blank (No Header/Footer)">
    <p:spTree>
      <p:nvGrpSpPr>
        <p:cNvPr id="1" name=""/>
        <p:cNvGrpSpPr/>
        <p:nvPr/>
      </p:nvGrpSpPr>
      <p:grpSpPr>
        <a:xfrm>
          <a:off x="0" y="0"/>
          <a:ext cx="0" cy="0"/>
          <a:chOff x="0" y="0"/>
          <a:chExt cx="0" cy="0"/>
        </a:xfrm>
      </p:grpSpPr>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
        <p:nvSpPr>
          <p:cNvPr id="8"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2162682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le half page image">
    <p:spTree>
      <p:nvGrpSpPr>
        <p:cNvPr id="1" name=""/>
        <p:cNvGrpSpPr/>
        <p:nvPr/>
      </p:nvGrpSpPr>
      <p:grpSpPr>
        <a:xfrm>
          <a:off x="0" y="0"/>
          <a:ext cx="0" cy="0"/>
          <a:chOff x="0" y="0"/>
          <a:chExt cx="0" cy="0"/>
        </a:xfrm>
      </p:grpSpPr>
      <p:sp>
        <p:nvSpPr>
          <p:cNvPr id="4" name="Rectangle 3"/>
          <p:cNvSpPr/>
          <p:nvPr userDrawn="1"/>
        </p:nvSpPr>
        <p:spPr>
          <a:xfrm>
            <a:off x="0" y="6329943"/>
            <a:ext cx="9144000" cy="52806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4" name="Picture 23"/>
          <p:cNvPicPr>
            <a:picLocks noChangeAspect="1"/>
          </p:cNvPicPr>
          <p:nvPr userDrawn="1"/>
        </p:nvPicPr>
        <p:blipFill>
          <a:blip r:embed="rId2"/>
          <a:stretch>
            <a:fillRect/>
          </a:stretch>
        </p:blipFill>
        <p:spPr>
          <a:xfrm>
            <a:off x="237744" y="6460580"/>
            <a:ext cx="368521" cy="293992"/>
          </a:xfrm>
          <a:prstGeom prst="rect">
            <a:avLst/>
          </a:prstGeom>
        </p:spPr>
      </p:pic>
      <p:sp>
        <p:nvSpPr>
          <p:cNvPr id="14"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cxnSp>
        <p:nvCxnSpPr>
          <p:cNvPr id="22" name="Straight Connector 21"/>
          <p:cNvCxnSpPr/>
          <p:nvPr userDrawn="1"/>
        </p:nvCxnSpPr>
        <p:spPr>
          <a:xfrm flipH="1">
            <a:off x="0" y="608083"/>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flipH="1">
            <a:off x="0" y="6320547"/>
            <a:ext cx="9144000"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3" name="Picture Placeholder 2"/>
          <p:cNvSpPr>
            <a:spLocks noGrp="1"/>
          </p:cNvSpPr>
          <p:nvPr>
            <p:ph type="pic" sz="quarter" idx="10"/>
          </p:nvPr>
        </p:nvSpPr>
        <p:spPr>
          <a:xfrm>
            <a:off x="0" y="623477"/>
            <a:ext cx="4598988" cy="5687676"/>
          </a:xfrm>
          <a:prstGeom prst="rect">
            <a:avLst/>
          </a:prstGeom>
        </p:spPr>
        <p:txBody>
          <a:bodyPr/>
          <a:lstStyle>
            <a:lvl1pPr marL="0" indent="0">
              <a:buFont typeface="Arial" panose="020B0604020202020204" pitchFamily="34" charset="0"/>
              <a:buNone/>
              <a:defRPr/>
            </a:lvl1pPr>
          </a:lstStyle>
          <a:p>
            <a:r>
              <a:rPr lang="en-US"/>
              <a:t>Drag picture to placeholder or click icon to add</a:t>
            </a:r>
            <a:endParaRPr lang="en-US" dirty="0"/>
          </a:p>
        </p:txBody>
      </p:sp>
      <p:sp>
        <p:nvSpPr>
          <p:cNvPr id="9" name="Title 1"/>
          <p:cNvSpPr>
            <a:spLocks noGrp="1"/>
          </p:cNvSpPr>
          <p:nvPr>
            <p:ph type="title"/>
          </p:nvPr>
        </p:nvSpPr>
        <p:spPr>
          <a:xfrm>
            <a:off x="374904" y="46179"/>
            <a:ext cx="8012951" cy="450663"/>
          </a:xfrm>
          <a:prstGeom prst="rect">
            <a:avLst/>
          </a:prstGeom>
        </p:spPr>
        <p:txBody>
          <a:bodyPr lIns="0" tIns="45720" rIns="0" bIns="45720"/>
          <a:lstStyle>
            <a:lvl1pPr>
              <a:defRPr>
                <a:latin typeface="+mj-lt"/>
              </a:defRPr>
            </a:lvl1pPr>
          </a:lstStyle>
          <a:p>
            <a:r>
              <a:rPr lang="en-US"/>
              <a:t>Click to edit Master title style</a:t>
            </a:r>
            <a:endParaRPr lang="en-US" dirty="0"/>
          </a:p>
        </p:txBody>
      </p:sp>
    </p:spTree>
    <p:extLst>
      <p:ext uri="{BB962C8B-B14F-4D97-AF65-F5344CB8AC3E}">
        <p14:creationId xmlns:p14="http://schemas.microsoft.com/office/powerpoint/2010/main" val="1554304876"/>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image" Target="../media/image1.pn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Oval 10"/>
          <p:cNvSpPr/>
          <p:nvPr userDrawn="1"/>
        </p:nvSpPr>
        <p:spPr>
          <a:xfrm>
            <a:off x="395490" y="585223"/>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2" name="Straight Connector 11"/>
          <p:cNvCxnSpPr/>
          <p:nvPr userDrawn="1"/>
        </p:nvCxnSpPr>
        <p:spPr>
          <a:xfrm flipH="1">
            <a:off x="2422" y="608083"/>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userDrawn="1"/>
        </p:nvCxnSpPr>
        <p:spPr>
          <a:xfrm flipH="1">
            <a:off x="462492" y="608083"/>
            <a:ext cx="8681508"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50"/>
          <a:stretch>
            <a:fillRect/>
          </a:stretch>
        </p:blipFill>
        <p:spPr>
          <a:xfrm>
            <a:off x="237744" y="6460580"/>
            <a:ext cx="368520" cy="293992"/>
          </a:xfrm>
          <a:prstGeom prst="rect">
            <a:avLst/>
          </a:prstGeom>
        </p:spPr>
      </p:pic>
      <p:sp>
        <p:nvSpPr>
          <p:cNvPr id="15" name="Oval 14"/>
          <p:cNvSpPr/>
          <p:nvPr userDrawn="1"/>
        </p:nvSpPr>
        <p:spPr>
          <a:xfrm>
            <a:off x="395490"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6" name="Straight Connector 15"/>
          <p:cNvCxnSpPr/>
          <p:nvPr userDrawn="1"/>
        </p:nvCxnSpPr>
        <p:spPr>
          <a:xfrm flipH="1">
            <a:off x="2422"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userDrawn="1"/>
        </p:nvCxnSpPr>
        <p:spPr>
          <a:xfrm flipH="1">
            <a:off x="462491" y="6320547"/>
            <a:ext cx="821795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18" name="Oval 17"/>
          <p:cNvSpPr/>
          <p:nvPr userDrawn="1"/>
        </p:nvSpPr>
        <p:spPr>
          <a:xfrm flipH="1">
            <a:off x="8705212" y="6297687"/>
            <a:ext cx="45720" cy="45720"/>
          </a:xfrm>
          <a:prstGeom prst="ellipse">
            <a:avLst/>
          </a:prstGeom>
          <a:solidFill>
            <a:schemeClr val="accent6">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19" name="Straight Connector 18"/>
          <p:cNvCxnSpPr/>
          <p:nvPr userDrawn="1"/>
        </p:nvCxnSpPr>
        <p:spPr>
          <a:xfrm>
            <a:off x="8772211" y="6320547"/>
            <a:ext cx="371789" cy="0"/>
          </a:xfrm>
          <a:prstGeom prst="line">
            <a:avLst/>
          </a:prstGeom>
          <a:ln w="12700">
            <a:solidFill>
              <a:schemeClr val="accent6">
                <a:lumMod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Slide Number Placeholder 5"/>
          <p:cNvSpPr txBox="1">
            <a:spLocks/>
          </p:cNvSpPr>
          <p:nvPr userDrawn="1"/>
        </p:nvSpPr>
        <p:spPr>
          <a:xfrm>
            <a:off x="8493978" y="6445465"/>
            <a:ext cx="794877" cy="365125"/>
          </a:xfrm>
          <a:prstGeom prst="rect">
            <a:avLst/>
          </a:prstGeom>
        </p:spPr>
        <p:txBody>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dirty="0">
                <a:solidFill>
                  <a:srgbClr val="002B49"/>
                </a:solidFill>
                <a:latin typeface="Arial"/>
                <a:cs typeface="Arial"/>
              </a:rPr>
              <a:t>   | </a:t>
            </a:r>
            <a:fld id="{D43A6F16-D3CF-4F46-B6D9-B3CAB1B87938}" type="slidenum">
              <a:rPr lang="en-US" sz="1200" smtClean="0">
                <a:solidFill>
                  <a:srgbClr val="002B49"/>
                </a:solidFill>
                <a:latin typeface="Arial"/>
                <a:cs typeface="Arial"/>
              </a:rPr>
              <a:pPr algn="l"/>
              <a:t>‹#›</a:t>
            </a:fld>
            <a:endParaRPr lang="en-US" sz="1200" dirty="0">
              <a:solidFill>
                <a:srgbClr val="002B49"/>
              </a:solidFill>
              <a:latin typeface="Arial"/>
              <a:cs typeface="Arial"/>
            </a:endParaRPr>
          </a:p>
        </p:txBody>
      </p:sp>
    </p:spTree>
    <p:extLst>
      <p:ext uri="{BB962C8B-B14F-4D97-AF65-F5344CB8AC3E}">
        <p14:creationId xmlns:p14="http://schemas.microsoft.com/office/powerpoint/2010/main" val="117271243"/>
      </p:ext>
    </p:extLst>
  </p:cSld>
  <p:clrMap bg1="lt1" tx1="dk1" bg2="lt2" tx2="dk2" accent1="accent1" accent2="accent2" accent3="accent3" accent4="accent4" accent5="accent5" accent6="accent6" hlink="hlink" folHlink="folHlink"/>
  <p:sldLayoutIdLst>
    <p:sldLayoutId id="2147483666" r:id="rId1"/>
    <p:sldLayoutId id="2147483669" r:id="rId2"/>
    <p:sldLayoutId id="2147483671" r:id="rId3"/>
    <p:sldLayoutId id="2147483672" r:id="rId4"/>
    <p:sldLayoutId id="2147483649" r:id="rId5"/>
    <p:sldLayoutId id="2147483673" r:id="rId6"/>
    <p:sldLayoutId id="2147483751" r:id="rId7"/>
    <p:sldLayoutId id="2147483752" r:id="rId8"/>
    <p:sldLayoutId id="2147483715" r:id="rId9"/>
    <p:sldLayoutId id="2147483660" r:id="rId10"/>
    <p:sldLayoutId id="2147483676" r:id="rId11"/>
    <p:sldLayoutId id="2147483675" r:id="rId12"/>
    <p:sldLayoutId id="2147483651" r:id="rId13"/>
    <p:sldLayoutId id="2147483704" r:id="rId14"/>
    <p:sldLayoutId id="2147483705" r:id="rId15"/>
    <p:sldLayoutId id="2147483706" r:id="rId16"/>
    <p:sldLayoutId id="2147483707" r:id="rId17"/>
    <p:sldLayoutId id="2147483708" r:id="rId18"/>
    <p:sldLayoutId id="2147483655" r:id="rId19"/>
    <p:sldLayoutId id="2147483718" r:id="rId20"/>
    <p:sldLayoutId id="2147483719" r:id="rId21"/>
    <p:sldLayoutId id="2147483753" r:id="rId22"/>
    <p:sldLayoutId id="2147483679" r:id="rId23"/>
    <p:sldLayoutId id="2147483727" r:id="rId24"/>
    <p:sldLayoutId id="2147483728" r:id="rId25"/>
    <p:sldLayoutId id="2147483730" r:id="rId26"/>
    <p:sldLayoutId id="2147483731" r:id="rId27"/>
    <p:sldLayoutId id="2147483732" r:id="rId28"/>
    <p:sldLayoutId id="2147483729" r:id="rId29"/>
    <p:sldLayoutId id="2147483734" r:id="rId30"/>
    <p:sldLayoutId id="2147483688" r:id="rId31"/>
    <p:sldLayoutId id="2147483743" r:id="rId32"/>
    <p:sldLayoutId id="2147483744" r:id="rId33"/>
    <p:sldLayoutId id="2147483745" r:id="rId34"/>
    <p:sldLayoutId id="2147483746" r:id="rId35"/>
    <p:sldLayoutId id="2147483747" r:id="rId36"/>
    <p:sldLayoutId id="2147483748" r:id="rId37"/>
    <p:sldLayoutId id="2147483750" r:id="rId38"/>
    <p:sldLayoutId id="2147483687" r:id="rId39"/>
    <p:sldLayoutId id="2147483735" r:id="rId40"/>
    <p:sldLayoutId id="2147483736" r:id="rId41"/>
    <p:sldLayoutId id="2147483737" r:id="rId42"/>
    <p:sldLayoutId id="2147483738" r:id="rId43"/>
    <p:sldLayoutId id="2147483739" r:id="rId44"/>
    <p:sldLayoutId id="2147483740" r:id="rId45"/>
    <p:sldLayoutId id="2147483742" r:id="rId46"/>
    <p:sldLayoutId id="2147483755" r:id="rId47"/>
    <p:sldLayoutId id="2147483717" r:id="rId48"/>
  </p:sldLayoutIdLst>
  <p:hf hdr="0"/>
  <p:txStyles>
    <p:titleStyle>
      <a:lvl1pPr marL="0" indent="0" algn="l" defTabSz="457200" rtl="0" eaLnBrk="1" latinLnBrk="0" hangingPunct="1">
        <a:spcBef>
          <a:spcPct val="0"/>
        </a:spcBef>
        <a:buNone/>
        <a:defRPr lang="en-US" sz="2800" b="1" i="0" kern="1200" baseline="0" smtClean="0">
          <a:solidFill>
            <a:schemeClr val="accent6">
              <a:lumMod val="50000"/>
            </a:schemeClr>
          </a:solidFill>
          <a:effectLst/>
          <a:latin typeface="Arial"/>
          <a:ea typeface="+mj-ea"/>
          <a:cs typeface="Arial"/>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160" userDrawn="1">
          <p15:clr>
            <a:srgbClr val="F26B43"/>
          </p15:clr>
        </p15:guide>
        <p15:guide id="2" pos="2880" userDrawn="1">
          <p15:clr>
            <a:srgbClr val="F26B43"/>
          </p15:clr>
        </p15:guide>
        <p15:guide id="3" pos="5365" userDrawn="1">
          <p15:clr>
            <a:srgbClr val="F26B43"/>
          </p15:clr>
        </p15:guide>
        <p15:guide id="4" pos="384" userDrawn="1">
          <p15:clr>
            <a:srgbClr val="F26B43"/>
          </p15:clr>
        </p15:guide>
        <p15:guide id="5" pos="260" userDrawn="1">
          <p15:clr>
            <a:srgbClr val="F26B43"/>
          </p15:clr>
        </p15:guide>
        <p15:guide id="6" orient="horz" pos="384" userDrawn="1">
          <p15:clr>
            <a:srgbClr val="F26B43"/>
          </p15:clr>
        </p15:guide>
        <p15:guide id="7" orient="horz" pos="398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jpg"/><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gnso.icann.org/en/council/annex-2-pdp-manual-30jan18-en.pdf" TargetMode="External"/><Relationship Id="rId2" Type="http://schemas.openxmlformats.org/officeDocument/2006/relationships/hyperlink" Target="https://www.icann.org/resources/pages/bylaws-2017-07-25-en#annexA" TargetMode="External"/><Relationship Id="rId1" Type="http://schemas.openxmlformats.org/officeDocument/2006/relationships/slideLayout" Target="../slideLayouts/slideLayout6.xml"/><Relationship Id="rId5" Type="http://schemas.openxmlformats.org/officeDocument/2006/relationships/hyperlink" Target="https://gnso.icann.org/en/council/gnso-groupname-charter-yyyymmdd-template.dotx" TargetMode="External"/><Relationship Id="rId4" Type="http://schemas.openxmlformats.org/officeDocument/2006/relationships/hyperlink" Target="https://gnso.icann.org/en/council/annex-1-gnso-wg-guidelines-30jan18-en.pdf"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6F421D-B4D7-C24D-A302-7D09950DFD8A}"/>
              </a:ext>
            </a:extLst>
          </p:cNvPr>
          <p:cNvSpPr>
            <a:spLocks noGrp="1"/>
          </p:cNvSpPr>
          <p:nvPr>
            <p:ph type="title"/>
          </p:nvPr>
        </p:nvSpPr>
        <p:spPr/>
        <p:txBody>
          <a:bodyPr/>
          <a:lstStyle/>
          <a:p>
            <a:endParaRPr lang="en-US"/>
          </a:p>
        </p:txBody>
      </p:sp>
      <p:sp>
        <p:nvSpPr>
          <p:cNvPr id="3" name="Text Placeholder 2">
            <a:extLst>
              <a:ext uri="{FF2B5EF4-FFF2-40B4-BE49-F238E27FC236}">
                <a16:creationId xmlns:a16="http://schemas.microsoft.com/office/drawing/2014/main" id="{059F98EF-A1D2-FC43-9D75-B8CE13565936}"/>
              </a:ext>
            </a:extLst>
          </p:cNvPr>
          <p:cNvSpPr>
            <a:spLocks noGrp="1"/>
          </p:cNvSpPr>
          <p:nvPr>
            <p:ph type="body" sz="quarter" idx="10"/>
          </p:nvPr>
        </p:nvSpPr>
        <p:spPr/>
        <p:txBody>
          <a:bodyPr/>
          <a:lstStyle/>
          <a:p>
            <a:endParaRPr lang="en-US"/>
          </a:p>
        </p:txBody>
      </p:sp>
      <p:sp>
        <p:nvSpPr>
          <p:cNvPr id="4" name="Text Placeholder 3">
            <a:extLst>
              <a:ext uri="{FF2B5EF4-FFF2-40B4-BE49-F238E27FC236}">
                <a16:creationId xmlns:a16="http://schemas.microsoft.com/office/drawing/2014/main" id="{3E80AF38-5D73-4245-9D46-7D2398904ECB}"/>
              </a:ext>
            </a:extLst>
          </p:cNvPr>
          <p:cNvSpPr>
            <a:spLocks noGrp="1"/>
          </p:cNvSpPr>
          <p:nvPr>
            <p:ph type="body" sz="quarter" idx="11"/>
          </p:nvPr>
        </p:nvSpPr>
        <p:spPr/>
        <p:txBody>
          <a:bodyPr>
            <a:normAutofit lnSpcReduction="10000"/>
          </a:bodyPr>
          <a:lstStyle/>
          <a:p>
            <a:endParaRPr lang="en-US"/>
          </a:p>
        </p:txBody>
      </p:sp>
      <p:sp>
        <p:nvSpPr>
          <p:cNvPr id="5" name="Text Placeholder 4">
            <a:extLst>
              <a:ext uri="{FF2B5EF4-FFF2-40B4-BE49-F238E27FC236}">
                <a16:creationId xmlns:a16="http://schemas.microsoft.com/office/drawing/2014/main" id="{DF38D11A-35F2-E246-8F06-47A3C098DB93}"/>
              </a:ext>
            </a:extLst>
          </p:cNvPr>
          <p:cNvSpPr>
            <a:spLocks noGrp="1"/>
          </p:cNvSpPr>
          <p:nvPr>
            <p:ph type="body" sz="quarter" idx="12"/>
          </p:nvPr>
        </p:nvSpPr>
        <p:spPr/>
        <p:txBody>
          <a:bodyPr/>
          <a:lstStyle/>
          <a:p>
            <a:endParaRPr lang="en-US"/>
          </a:p>
        </p:txBody>
      </p:sp>
      <p:sp>
        <p:nvSpPr>
          <p:cNvPr id="6" name="Text Placeholder 5">
            <a:extLst>
              <a:ext uri="{FF2B5EF4-FFF2-40B4-BE49-F238E27FC236}">
                <a16:creationId xmlns:a16="http://schemas.microsoft.com/office/drawing/2014/main" id="{B92BE1ED-E508-FE4A-8580-ABB550D4B03D}"/>
              </a:ext>
            </a:extLst>
          </p:cNvPr>
          <p:cNvSpPr>
            <a:spLocks noGrp="1"/>
          </p:cNvSpPr>
          <p:nvPr>
            <p:ph type="body" sz="quarter" idx="13"/>
          </p:nvPr>
        </p:nvSpPr>
        <p:spPr/>
        <p:txBody>
          <a:bodyPr/>
          <a:lstStyle/>
          <a:p>
            <a:endParaRPr lang="en-US"/>
          </a:p>
        </p:txBody>
      </p:sp>
      <p:pic>
        <p:nvPicPr>
          <p:cNvPr id="8" name="Picture 7">
            <a:extLst>
              <a:ext uri="{FF2B5EF4-FFF2-40B4-BE49-F238E27FC236}">
                <a16:creationId xmlns:a16="http://schemas.microsoft.com/office/drawing/2014/main" id="{ECBFCF70-4DB8-2949-A422-C8CD88AC62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9" name="Picture 8">
            <a:extLst>
              <a:ext uri="{FF2B5EF4-FFF2-40B4-BE49-F238E27FC236}">
                <a16:creationId xmlns:a16="http://schemas.microsoft.com/office/drawing/2014/main" id="{11E67703-D214-EA4C-94EB-6899AB737C2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87236" y="0"/>
            <a:ext cx="4556764" cy="2719075"/>
          </a:xfrm>
          <a:prstGeom prst="rect">
            <a:avLst/>
          </a:prstGeom>
        </p:spPr>
      </p:pic>
    </p:spTree>
    <p:extLst>
      <p:ext uri="{BB962C8B-B14F-4D97-AF65-F5344CB8AC3E}">
        <p14:creationId xmlns:p14="http://schemas.microsoft.com/office/powerpoint/2010/main" val="15347693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The Present – Open Working Group Model</a:t>
            </a:r>
          </a:p>
        </p:txBody>
      </p:sp>
      <p:sp>
        <p:nvSpPr>
          <p:cNvPr id="3" name="Content Placeholder 2"/>
          <p:cNvSpPr>
            <a:spLocks noGrp="1"/>
          </p:cNvSpPr>
          <p:nvPr>
            <p:ph sz="quarter" idx="10"/>
          </p:nvPr>
        </p:nvSpPr>
        <p:spPr>
          <a:xfrm>
            <a:off x="374904" y="1140012"/>
            <a:ext cx="7907338" cy="4571813"/>
          </a:xfrm>
        </p:spPr>
        <p:txBody>
          <a:bodyPr/>
          <a:lstStyle/>
          <a:p>
            <a:r>
              <a:rPr lang="en-US" dirty="0"/>
              <a:t>Introduced following the GNSO Review of 2008-2012: “A working group model should become the focal point for policy development and enhance the policy development process by making it more inclusive and representative, and – ultimately – more effective and efficient”.</a:t>
            </a:r>
          </a:p>
          <a:p>
            <a:r>
              <a:rPr lang="en-US" dirty="0"/>
              <a:t>Anyone interest can join a GNSO Working Group – only requirement is completing a Statement of Interest (SOI)</a:t>
            </a:r>
          </a:p>
          <a:p>
            <a:r>
              <a:rPr lang="en-US" dirty="0"/>
              <a:t>Calls for volunteers are broadly circulated and publicized which has resulted in gradual increase in membership, e.g. 13 for IRTP Part A in 2009 to 195 for RDS PDP WG in 2017. </a:t>
            </a:r>
          </a:p>
          <a:p>
            <a:r>
              <a:rPr lang="en-US" dirty="0"/>
              <a:t>At the same time, overall duration of delivering an Initial Report for public comment has increased from 245 days to over 661 (and counting!)</a:t>
            </a:r>
          </a:p>
        </p:txBody>
      </p:sp>
    </p:spTree>
    <p:extLst>
      <p:ext uri="{BB962C8B-B14F-4D97-AF65-F5344CB8AC3E}">
        <p14:creationId xmlns:p14="http://schemas.microsoft.com/office/powerpoint/2010/main" val="244966886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Present – Open Working Group Model</a:t>
            </a:r>
          </a:p>
        </p:txBody>
      </p:sp>
      <p:graphicFrame>
        <p:nvGraphicFramePr>
          <p:cNvPr id="3" name="Chart 2"/>
          <p:cNvGraphicFramePr>
            <a:graphicFrameLocks/>
          </p:cNvGraphicFramePr>
          <p:nvPr>
            <p:extLst/>
          </p:nvPr>
        </p:nvGraphicFramePr>
        <p:xfrm>
          <a:off x="0" y="733425"/>
          <a:ext cx="9144000" cy="5585488"/>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42477512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925"/>
        <p:cNvGrpSpPr/>
        <p:nvPr/>
      </p:nvGrpSpPr>
      <p:grpSpPr>
        <a:xfrm>
          <a:off x="0" y="0"/>
          <a:ext cx="0" cy="0"/>
          <a:chOff x="0" y="0"/>
          <a:chExt cx="0" cy="0"/>
        </a:xfrm>
      </p:grpSpPr>
      <p:sp>
        <p:nvSpPr>
          <p:cNvPr id="926" name="Shape 926"/>
          <p:cNvSpPr txBox="1">
            <a:spLocks noGrp="1"/>
          </p:cNvSpPr>
          <p:nvPr>
            <p:ph type="title"/>
          </p:nvPr>
        </p:nvSpPr>
        <p:spPr>
          <a:xfrm>
            <a:off x="374904" y="46179"/>
            <a:ext cx="8012951" cy="450663"/>
          </a:xfrm>
          <a:prstGeom prst="rect">
            <a:avLst/>
          </a:prstGeom>
          <a:noFill/>
          <a:ln>
            <a:noFill/>
          </a:ln>
        </p:spPr>
        <p:txBody>
          <a:bodyPr spcFirstLastPara="1" wrap="square" lIns="0" tIns="45700" rIns="0" bIns="45700" anchor="t" anchorCtr="0">
            <a:noAutofit/>
          </a:bodyPr>
          <a:lstStyle/>
          <a:p>
            <a:pPr marL="0" marR="0" lvl="0" indent="0" algn="l" rtl="0">
              <a:spcBef>
                <a:spcPts val="0"/>
              </a:spcBef>
              <a:spcAft>
                <a:spcPts val="0"/>
              </a:spcAft>
              <a:buClr>
                <a:srgbClr val="0B3458"/>
              </a:buClr>
              <a:buSzPts val="2800"/>
              <a:buFont typeface="Arial"/>
              <a:buNone/>
            </a:pPr>
            <a:r>
              <a:rPr lang="en-US" sz="2800" b="1" i="0" u="none" strike="noStrike" cap="none">
                <a:solidFill>
                  <a:srgbClr val="0B3458"/>
                </a:solidFill>
                <a:latin typeface="Arial"/>
                <a:ea typeface="Arial"/>
                <a:cs typeface="Arial"/>
                <a:sym typeface="Arial"/>
              </a:rPr>
              <a:t>PDP Timelines</a:t>
            </a:r>
            <a:endParaRPr sz="2800" b="1" i="0" u="none" strike="noStrike" cap="none">
              <a:solidFill>
                <a:srgbClr val="0B3458"/>
              </a:solidFill>
              <a:latin typeface="Arial"/>
              <a:ea typeface="Arial"/>
              <a:cs typeface="Arial"/>
              <a:sym typeface="Arial"/>
            </a:endParaRPr>
          </a:p>
        </p:txBody>
      </p:sp>
      <p:pic>
        <p:nvPicPr>
          <p:cNvPr id="927" name="Shape 927"/>
          <p:cNvPicPr preferRelativeResize="0"/>
          <p:nvPr/>
        </p:nvPicPr>
        <p:blipFill rotWithShape="1">
          <a:blip r:embed="rId3">
            <a:alphaModFix/>
          </a:blip>
          <a:srcRect/>
          <a:stretch/>
        </p:blipFill>
        <p:spPr>
          <a:xfrm>
            <a:off x="374901" y="718632"/>
            <a:ext cx="8209500" cy="4866600"/>
          </a:xfrm>
          <a:prstGeom prst="rect">
            <a:avLst/>
          </a:prstGeom>
          <a:noFill/>
          <a:ln>
            <a:noFill/>
          </a:ln>
        </p:spPr>
      </p:pic>
      <p:sp>
        <p:nvSpPr>
          <p:cNvPr id="928" name="Shape 928"/>
          <p:cNvSpPr txBox="1"/>
          <p:nvPr/>
        </p:nvSpPr>
        <p:spPr>
          <a:xfrm>
            <a:off x="374904" y="1104900"/>
            <a:ext cx="882396" cy="184666"/>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200" b="0" i="0" u="none" strike="noStrike" cap="none">
                <a:solidFill>
                  <a:schemeClr val="dk1"/>
                </a:solidFill>
                <a:latin typeface="Arial"/>
                <a:ea typeface="Arial"/>
                <a:cs typeface="Arial"/>
                <a:sym typeface="Arial"/>
              </a:rPr>
              <a:t># of days</a:t>
            </a:r>
            <a:endParaRPr/>
          </a:p>
        </p:txBody>
      </p:sp>
      <p:sp>
        <p:nvSpPr>
          <p:cNvPr id="929" name="Shape 929"/>
          <p:cNvSpPr txBox="1"/>
          <p:nvPr/>
        </p:nvSpPr>
        <p:spPr>
          <a:xfrm>
            <a:off x="212731" y="5661421"/>
            <a:ext cx="8337300" cy="554100"/>
          </a:xfrm>
          <a:prstGeom prst="rect">
            <a:avLst/>
          </a:prstGeom>
          <a:noFill/>
          <a:ln>
            <a:noFill/>
          </a:ln>
        </p:spPr>
        <p:txBody>
          <a:bodyPr spcFirstLastPara="1" wrap="square" lIns="0" tIns="0" rIns="0" bIns="0" anchor="t" anchorCtr="0">
            <a:noAutofit/>
          </a:bodyPr>
          <a:lstStyle/>
          <a:p>
            <a:pPr marL="0" marR="0" lvl="0" indent="0" algn="l" rtl="0">
              <a:spcBef>
                <a:spcPts val="0"/>
              </a:spcBef>
              <a:spcAft>
                <a:spcPts val="0"/>
              </a:spcAft>
              <a:buNone/>
            </a:pPr>
            <a:r>
              <a:rPr lang="en-US" sz="1800" i="1">
                <a:solidFill>
                  <a:schemeClr val="dk1"/>
                </a:solidFill>
                <a:latin typeface="Arial"/>
                <a:ea typeface="Arial"/>
                <a:cs typeface="Arial"/>
                <a:sym typeface="Arial"/>
              </a:rPr>
              <a:t>Based on current trend, delivery of Initial Report will take at least 2 - 4 x amount of time (but likely significantly more) compared to average based on previous PDPs.</a:t>
            </a:r>
            <a:endParaRPr/>
          </a:p>
        </p:txBody>
      </p:sp>
    </p:spTree>
    <p:extLst>
      <p:ext uri="{BB962C8B-B14F-4D97-AF65-F5344CB8AC3E}">
        <p14:creationId xmlns:p14="http://schemas.microsoft.com/office/powerpoint/2010/main" val="1920161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46D94-28BC-7A4B-8477-C121508AFE28}"/>
              </a:ext>
            </a:extLst>
          </p:cNvPr>
          <p:cNvSpPr>
            <a:spLocks noGrp="1"/>
          </p:cNvSpPr>
          <p:nvPr>
            <p:ph type="title"/>
          </p:nvPr>
        </p:nvSpPr>
        <p:spPr>
          <a:xfrm>
            <a:off x="374904" y="46179"/>
            <a:ext cx="8527796" cy="450663"/>
          </a:xfrm>
        </p:spPr>
        <p:txBody>
          <a:bodyPr/>
          <a:lstStyle/>
          <a:p>
            <a:r>
              <a:rPr lang="en-US" dirty="0"/>
              <a:t>Staff Discussion Paper – observations &amp; research</a:t>
            </a:r>
          </a:p>
        </p:txBody>
      </p:sp>
      <p:sp>
        <p:nvSpPr>
          <p:cNvPr id="3" name="Rectangle 2">
            <a:extLst>
              <a:ext uri="{FF2B5EF4-FFF2-40B4-BE49-F238E27FC236}">
                <a16:creationId xmlns:a16="http://schemas.microsoft.com/office/drawing/2014/main" id="{C8D05FB4-2093-6F4F-A9F7-A250CB73D03E}"/>
              </a:ext>
            </a:extLst>
          </p:cNvPr>
          <p:cNvSpPr/>
          <p:nvPr/>
        </p:nvSpPr>
        <p:spPr>
          <a:xfrm>
            <a:off x="374904" y="923836"/>
            <a:ext cx="8184896" cy="6140142"/>
          </a:xfrm>
          <a:prstGeom prst="rect">
            <a:avLst/>
          </a:prstGeom>
        </p:spPr>
        <p:txBody>
          <a:bodyPr wrap="square">
            <a:spAutoFit/>
          </a:bodyPr>
          <a:lstStyle/>
          <a:p>
            <a:pPr marL="342900" indent="-342900">
              <a:buFont typeface="Courier New" panose="02070309020205020404" pitchFamily="49" charset="0"/>
              <a:buChar char="o"/>
            </a:pPr>
            <a:r>
              <a:rPr lang="en-US" sz="1900" dirty="0">
                <a:latin typeface="+mj-lt"/>
              </a:rPr>
              <a:t>Large working groups are difficult to moderate, even for the most experienced leaders in the ICANN community;</a:t>
            </a:r>
          </a:p>
          <a:p>
            <a:pPr marL="342900" indent="-342900">
              <a:buFont typeface="Courier New" panose="02070309020205020404" pitchFamily="49" charset="0"/>
              <a:buChar char="o"/>
            </a:pPr>
            <a:r>
              <a:rPr lang="en-US" sz="1900" dirty="0">
                <a:latin typeface="+mj-lt"/>
              </a:rPr>
              <a:t>Social loafing, a commonly observed phenomenon in which members of larger groups exert less effort towards group goals;</a:t>
            </a:r>
          </a:p>
          <a:p>
            <a:pPr marL="342900" indent="-342900">
              <a:buFont typeface="Courier New" panose="02070309020205020404" pitchFamily="49" charset="0"/>
              <a:buChar char="o"/>
            </a:pPr>
            <a:r>
              <a:rPr lang="en-US" sz="1900" dirty="0">
                <a:latin typeface="+mj-lt"/>
              </a:rPr>
              <a:t>With growing size, teams and groups may experience reduced cooperation, higher levels of member dissatisfaction, and increased turnover in membership;</a:t>
            </a:r>
          </a:p>
          <a:p>
            <a:pPr marL="342900" indent="-342900">
              <a:buFont typeface="Courier New" panose="02070309020205020404" pitchFamily="49" charset="0"/>
              <a:buChar char="o"/>
            </a:pPr>
            <a:r>
              <a:rPr lang="en-US" sz="1900" dirty="0">
                <a:latin typeface="+mj-lt"/>
              </a:rPr>
              <a:t>At the same time, bulk of the work still falls on a relatively small number of community members;</a:t>
            </a:r>
          </a:p>
          <a:p>
            <a:pPr marL="342900" indent="-342900">
              <a:buFont typeface="Courier New" panose="02070309020205020404" pitchFamily="49" charset="0"/>
              <a:buChar char="o"/>
            </a:pPr>
            <a:r>
              <a:rPr lang="en-US" sz="1900" dirty="0">
                <a:latin typeface="+mj-lt"/>
              </a:rPr>
              <a:t>Some community newcomers lack the skills, knowledge, and/or resources to contribute meaningfully from the start, which may frustrate more experienced volunteers;</a:t>
            </a:r>
          </a:p>
          <a:p>
            <a:pPr marL="342900" indent="-342900">
              <a:buFont typeface="Courier New" panose="02070309020205020404" pitchFamily="49" charset="0"/>
              <a:buChar char="o"/>
            </a:pPr>
            <a:r>
              <a:rPr lang="en-US" sz="1900" dirty="0">
                <a:latin typeface="+mj-lt"/>
              </a:rPr>
              <a:t>WG members that join later in the process may intentionally or perhaps unknowingly re-open long-settled fundamental matters of agreement, thus also contributing to delays.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endParaRPr lang="en-US" dirty="0">
              <a:effectLst/>
              <a:latin typeface="Helvetica" pitchFamily="2" charset="0"/>
            </a:endParaRPr>
          </a:p>
        </p:txBody>
      </p:sp>
    </p:spTree>
    <p:extLst>
      <p:ext uri="{BB962C8B-B14F-4D97-AF65-F5344CB8AC3E}">
        <p14:creationId xmlns:p14="http://schemas.microsoft.com/office/powerpoint/2010/main" val="85837525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Present - Challenges</a:t>
            </a:r>
          </a:p>
        </p:txBody>
      </p:sp>
      <p:grpSp>
        <p:nvGrpSpPr>
          <p:cNvPr id="6" name="Group 5"/>
          <p:cNvGrpSpPr/>
          <p:nvPr/>
        </p:nvGrpSpPr>
        <p:grpSpPr>
          <a:xfrm>
            <a:off x="366700" y="1267488"/>
            <a:ext cx="3773499" cy="661499"/>
            <a:chOff x="366700" y="1267488"/>
            <a:chExt cx="3773499" cy="661499"/>
          </a:xfrm>
        </p:grpSpPr>
        <p:sp>
          <p:nvSpPr>
            <p:cNvPr id="33" name="TextBox 32"/>
            <p:cNvSpPr txBox="1"/>
            <p:nvPr/>
          </p:nvSpPr>
          <p:spPr>
            <a:xfrm>
              <a:off x="1772541" y="1392898"/>
              <a:ext cx="2367658" cy="507831"/>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rgbClr val="1A87C9"/>
                  </a:solidFill>
                  <a:ea typeface="Segoe UI" panose="020B0502040204020203" pitchFamily="34" charset="0"/>
                  <a:cs typeface="Arial"/>
                </a:rPr>
                <a:t>Inclusive and effective - a contradiction in terms?</a:t>
              </a:r>
            </a:p>
          </p:txBody>
        </p:sp>
        <p:sp>
          <p:nvSpPr>
            <p:cNvPr id="50" name="Chevron 49"/>
            <p:cNvSpPr/>
            <p:nvPr/>
          </p:nvSpPr>
          <p:spPr>
            <a:xfrm>
              <a:off x="366700" y="1267488"/>
              <a:ext cx="1268168" cy="661499"/>
            </a:xfrm>
            <a:prstGeom prst="chevron">
              <a:avLst>
                <a:gd name="adj" fmla="val 27026"/>
              </a:avLst>
            </a:prstGeom>
            <a:solidFill>
              <a:srgbClr val="1A87C9"/>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eaLnBrk="1" fontAlgn="auto" hangingPunct="1">
                <a:lnSpc>
                  <a:spcPts val="2380"/>
                </a:lnSpc>
                <a:spcBef>
                  <a:spcPts val="0"/>
                </a:spcBef>
                <a:defRPr/>
              </a:pPr>
              <a:r>
                <a:rPr lang="en-AU" sz="2300" dirty="0">
                  <a:solidFill>
                    <a:prstClr val="white"/>
                  </a:solidFill>
                  <a:cs typeface="Arial"/>
                </a:rPr>
                <a:t>1</a:t>
              </a:r>
              <a:endParaRPr lang="en-US" sz="2300" dirty="0">
                <a:solidFill>
                  <a:prstClr val="white"/>
                </a:solidFill>
                <a:cs typeface="Arial"/>
              </a:endParaRPr>
            </a:p>
          </p:txBody>
        </p:sp>
      </p:grpSp>
      <p:grpSp>
        <p:nvGrpSpPr>
          <p:cNvPr id="10" name="Group 9"/>
          <p:cNvGrpSpPr/>
          <p:nvPr/>
        </p:nvGrpSpPr>
        <p:grpSpPr>
          <a:xfrm>
            <a:off x="364730" y="2883730"/>
            <a:ext cx="3519503" cy="661499"/>
            <a:chOff x="364730" y="2883730"/>
            <a:chExt cx="3519503" cy="661499"/>
          </a:xfrm>
        </p:grpSpPr>
        <p:sp>
          <p:nvSpPr>
            <p:cNvPr id="51" name="Chevron 50"/>
            <p:cNvSpPr/>
            <p:nvPr/>
          </p:nvSpPr>
          <p:spPr>
            <a:xfrm>
              <a:off x="364730" y="2883730"/>
              <a:ext cx="1268168" cy="661499"/>
            </a:xfrm>
            <a:prstGeom prst="chevron">
              <a:avLst>
                <a:gd name="adj" fmla="val 27026"/>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US" sz="2300" dirty="0">
                  <a:solidFill>
                    <a:prstClr val="white"/>
                  </a:solidFill>
                  <a:cs typeface="Arial"/>
                </a:rPr>
                <a:t>2</a:t>
              </a:r>
            </a:p>
          </p:txBody>
        </p:sp>
        <p:sp>
          <p:nvSpPr>
            <p:cNvPr id="55" name="TextBox 54"/>
            <p:cNvSpPr txBox="1"/>
            <p:nvPr/>
          </p:nvSpPr>
          <p:spPr>
            <a:xfrm>
              <a:off x="1772542" y="3031636"/>
              <a:ext cx="2111691" cy="300082"/>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chemeClr val="accent3"/>
                  </a:solidFill>
                  <a:ea typeface="Segoe UI" panose="020B0502040204020203" pitchFamily="34" charset="0"/>
                  <a:cs typeface="Arial"/>
                </a:rPr>
                <a:t>Quantity </a:t>
              </a:r>
              <a:r>
                <a:rPr lang="en-AU" sz="1500" b="1">
                  <a:solidFill>
                    <a:schemeClr val="accent3"/>
                  </a:solidFill>
                  <a:ea typeface="Segoe UI" panose="020B0502040204020203" pitchFamily="34" charset="0"/>
                  <a:cs typeface="Arial"/>
                </a:rPr>
                <a:t>over quality?</a:t>
              </a:r>
              <a:endParaRPr lang="en-AU" sz="1500" b="1" dirty="0">
                <a:solidFill>
                  <a:schemeClr val="accent3"/>
                </a:solidFill>
                <a:ea typeface="Segoe UI" panose="020B0502040204020203" pitchFamily="34" charset="0"/>
                <a:cs typeface="Arial"/>
              </a:endParaRPr>
            </a:p>
          </p:txBody>
        </p:sp>
      </p:grpSp>
      <p:grpSp>
        <p:nvGrpSpPr>
          <p:cNvPr id="11" name="Group 10"/>
          <p:cNvGrpSpPr/>
          <p:nvPr/>
        </p:nvGrpSpPr>
        <p:grpSpPr>
          <a:xfrm>
            <a:off x="364730" y="4453163"/>
            <a:ext cx="3519503" cy="661499"/>
            <a:chOff x="364730" y="4453163"/>
            <a:chExt cx="3519503" cy="661499"/>
          </a:xfrm>
        </p:grpSpPr>
        <p:sp>
          <p:nvSpPr>
            <p:cNvPr id="52" name="Chevron 51"/>
            <p:cNvSpPr/>
            <p:nvPr/>
          </p:nvSpPr>
          <p:spPr>
            <a:xfrm>
              <a:off x="364730" y="4453163"/>
              <a:ext cx="1268168" cy="661499"/>
            </a:xfrm>
            <a:prstGeom prst="chevron">
              <a:avLst>
                <a:gd name="adj" fmla="val 27026"/>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3</a:t>
              </a:r>
              <a:endParaRPr lang="en-US" sz="2300" dirty="0">
                <a:solidFill>
                  <a:prstClr val="white"/>
                </a:solidFill>
                <a:cs typeface="Arial"/>
              </a:endParaRPr>
            </a:p>
          </p:txBody>
        </p:sp>
        <p:sp>
          <p:nvSpPr>
            <p:cNvPr id="58" name="TextBox 57"/>
            <p:cNvSpPr txBox="1"/>
            <p:nvPr/>
          </p:nvSpPr>
          <p:spPr>
            <a:xfrm>
              <a:off x="1772541" y="4585564"/>
              <a:ext cx="2111692" cy="507831"/>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chemeClr val="accent4"/>
                  </a:solidFill>
                  <a:ea typeface="Segoe UI" panose="020B0502040204020203" pitchFamily="34" charset="0"/>
                  <a:cs typeface="Arial"/>
                </a:rPr>
                <a:t>Who is accountable to whom?</a:t>
              </a:r>
            </a:p>
          </p:txBody>
        </p:sp>
      </p:grpSp>
      <p:grpSp>
        <p:nvGrpSpPr>
          <p:cNvPr id="4" name="Group 3"/>
          <p:cNvGrpSpPr/>
          <p:nvPr/>
        </p:nvGrpSpPr>
        <p:grpSpPr>
          <a:xfrm>
            <a:off x="4592318" y="1267488"/>
            <a:ext cx="4246882" cy="661499"/>
            <a:chOff x="4592318" y="1267488"/>
            <a:chExt cx="4246882" cy="661499"/>
          </a:xfrm>
        </p:grpSpPr>
        <p:sp>
          <p:nvSpPr>
            <p:cNvPr id="53" name="Chevron 52"/>
            <p:cNvSpPr/>
            <p:nvPr/>
          </p:nvSpPr>
          <p:spPr>
            <a:xfrm>
              <a:off x="4592318" y="1267488"/>
              <a:ext cx="1268168" cy="661499"/>
            </a:xfrm>
            <a:prstGeom prst="chevron">
              <a:avLst>
                <a:gd name="adj" fmla="val 27026"/>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4</a:t>
              </a:r>
              <a:endParaRPr lang="en-US" sz="2300" dirty="0">
                <a:solidFill>
                  <a:prstClr val="white"/>
                </a:solidFill>
                <a:cs typeface="Arial"/>
              </a:endParaRPr>
            </a:p>
          </p:txBody>
        </p:sp>
        <p:sp>
          <p:nvSpPr>
            <p:cNvPr id="61" name="TextBox 60"/>
            <p:cNvSpPr txBox="1"/>
            <p:nvPr/>
          </p:nvSpPr>
          <p:spPr>
            <a:xfrm>
              <a:off x="6006480" y="1464157"/>
              <a:ext cx="2832720" cy="300082"/>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chemeClr val="accent5"/>
                  </a:solidFill>
                  <a:ea typeface="Segoe UI" panose="020B0502040204020203" pitchFamily="34" charset="0"/>
                  <a:cs typeface="Arial"/>
                </a:rPr>
                <a:t>Consensus by exhaustion? </a:t>
              </a:r>
            </a:p>
          </p:txBody>
        </p:sp>
      </p:grpSp>
      <p:grpSp>
        <p:nvGrpSpPr>
          <p:cNvPr id="3" name="Group 2"/>
          <p:cNvGrpSpPr/>
          <p:nvPr/>
        </p:nvGrpSpPr>
        <p:grpSpPr>
          <a:xfrm>
            <a:off x="4592318" y="2823886"/>
            <a:ext cx="3942082" cy="721343"/>
            <a:chOff x="4592318" y="2823886"/>
            <a:chExt cx="3942082" cy="721343"/>
          </a:xfrm>
        </p:grpSpPr>
        <p:sp>
          <p:nvSpPr>
            <p:cNvPr id="20" name="Chevron 19"/>
            <p:cNvSpPr/>
            <p:nvPr/>
          </p:nvSpPr>
          <p:spPr>
            <a:xfrm>
              <a:off x="4592318" y="2883730"/>
              <a:ext cx="1268168" cy="661499"/>
            </a:xfrm>
            <a:prstGeom prst="chevron">
              <a:avLst>
                <a:gd name="adj" fmla="val 27026"/>
              </a:avLst>
            </a:prstGeom>
            <a:solidFill>
              <a:srgbClr val="0D436C"/>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5</a:t>
              </a:r>
              <a:endParaRPr lang="en-US" sz="2300" dirty="0">
                <a:solidFill>
                  <a:prstClr val="white"/>
                </a:solidFill>
                <a:cs typeface="Arial"/>
              </a:endParaRPr>
            </a:p>
          </p:txBody>
        </p:sp>
        <p:sp>
          <p:nvSpPr>
            <p:cNvPr id="22" name="TextBox 21"/>
            <p:cNvSpPr txBox="1"/>
            <p:nvPr/>
          </p:nvSpPr>
          <p:spPr>
            <a:xfrm>
              <a:off x="6006480" y="2823886"/>
              <a:ext cx="2527920" cy="715581"/>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rgbClr val="0D436C"/>
                  </a:solidFill>
                  <a:ea typeface="Segoe UI" panose="020B0502040204020203" pitchFamily="34" charset="0"/>
                  <a:cs typeface="Arial"/>
                </a:rPr>
                <a:t>Negotiations instead of consensus </a:t>
              </a:r>
              <a:r>
                <a:rPr lang="en-AU" sz="1500" b="1">
                  <a:solidFill>
                    <a:srgbClr val="0D436C"/>
                  </a:solidFill>
                  <a:ea typeface="Segoe UI" panose="020B0502040204020203" pitchFamily="34" charset="0"/>
                  <a:cs typeface="Arial"/>
                </a:rPr>
                <a:t>policy development</a:t>
              </a:r>
              <a:endParaRPr lang="en-AU" sz="1500" b="1" dirty="0">
                <a:solidFill>
                  <a:srgbClr val="0D436C"/>
                </a:solidFill>
                <a:ea typeface="Segoe UI" panose="020B0502040204020203" pitchFamily="34" charset="0"/>
                <a:cs typeface="Arial"/>
              </a:endParaRPr>
            </a:p>
          </p:txBody>
        </p:sp>
      </p:grpSp>
      <p:grpSp>
        <p:nvGrpSpPr>
          <p:cNvPr id="12" name="Group 11"/>
          <p:cNvGrpSpPr/>
          <p:nvPr/>
        </p:nvGrpSpPr>
        <p:grpSpPr>
          <a:xfrm>
            <a:off x="4592318" y="4322247"/>
            <a:ext cx="3942082" cy="923330"/>
            <a:chOff x="4592318" y="4322247"/>
            <a:chExt cx="3942082" cy="923330"/>
          </a:xfrm>
        </p:grpSpPr>
        <p:sp>
          <p:nvSpPr>
            <p:cNvPr id="30" name="Chevron 29"/>
            <p:cNvSpPr/>
            <p:nvPr/>
          </p:nvSpPr>
          <p:spPr>
            <a:xfrm>
              <a:off x="4592318" y="4453163"/>
              <a:ext cx="1268168" cy="661499"/>
            </a:xfrm>
            <a:prstGeom prst="chevron">
              <a:avLst>
                <a:gd name="adj" fmla="val 27026"/>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marL="101600" algn="ctr">
                <a:lnSpc>
                  <a:spcPts val="2380"/>
                </a:lnSpc>
                <a:defRPr/>
              </a:pPr>
              <a:r>
                <a:rPr lang="en-AU" sz="2300" dirty="0">
                  <a:solidFill>
                    <a:prstClr val="white"/>
                  </a:solidFill>
                  <a:cs typeface="Arial"/>
                </a:rPr>
                <a:t>6</a:t>
              </a:r>
              <a:endParaRPr lang="en-US" sz="2300" dirty="0">
                <a:solidFill>
                  <a:prstClr val="white"/>
                </a:solidFill>
                <a:cs typeface="Arial"/>
              </a:endParaRPr>
            </a:p>
          </p:txBody>
        </p:sp>
        <p:sp>
          <p:nvSpPr>
            <p:cNvPr id="31" name="TextBox 30"/>
            <p:cNvSpPr txBox="1"/>
            <p:nvPr/>
          </p:nvSpPr>
          <p:spPr>
            <a:xfrm>
              <a:off x="6006480" y="4322247"/>
              <a:ext cx="2527920" cy="923330"/>
            </a:xfrm>
            <a:prstGeom prst="rect">
              <a:avLst/>
            </a:prstGeom>
            <a:noFill/>
          </p:spPr>
          <p:txBody>
            <a:bodyPr wrap="square" lIns="27000" rIns="27000" anchor="ctr">
              <a:spAutoFit/>
            </a:bodyPr>
            <a:lstStyle/>
            <a:p>
              <a:pPr defTabSz="457082" eaLnBrk="1" fontAlgn="auto" hangingPunct="1">
                <a:lnSpc>
                  <a:spcPct val="90000"/>
                </a:lnSpc>
                <a:spcBef>
                  <a:spcPct val="20000"/>
                </a:spcBef>
                <a:spcAft>
                  <a:spcPts val="0"/>
                </a:spcAft>
                <a:defRPr/>
              </a:pPr>
              <a:r>
                <a:rPr lang="en-AU" sz="1500" b="1" dirty="0">
                  <a:solidFill>
                    <a:schemeClr val="accent6"/>
                  </a:solidFill>
                  <a:ea typeface="Segoe UI" panose="020B0502040204020203" pitchFamily="34" charset="0"/>
                  <a:cs typeface="Arial"/>
                </a:rPr>
                <a:t>Legitimacy of MSM and ICANN bottom-up community driven policy development</a:t>
              </a:r>
            </a:p>
          </p:txBody>
        </p:sp>
      </p:grpSp>
    </p:spTree>
    <p:extLst>
      <p:ext uri="{BB962C8B-B14F-4D97-AF65-F5344CB8AC3E}">
        <p14:creationId xmlns:p14="http://schemas.microsoft.com/office/powerpoint/2010/main" val="2324479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Engage with ICANN – Thank You and Questions</a:t>
            </a:r>
          </a:p>
        </p:txBody>
      </p:sp>
    </p:spTree>
    <p:extLst>
      <p:ext uri="{BB962C8B-B14F-4D97-AF65-F5344CB8AC3E}">
        <p14:creationId xmlns:p14="http://schemas.microsoft.com/office/powerpoint/2010/main" val="924088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GNSO Policy Development Process</a:t>
            </a:r>
          </a:p>
        </p:txBody>
      </p:sp>
      <p:sp>
        <p:nvSpPr>
          <p:cNvPr id="4" name="Rectangle 3">
            <a:extLst>
              <a:ext uri="{FF2B5EF4-FFF2-40B4-BE49-F238E27FC236}">
                <a16:creationId xmlns:a16="http://schemas.microsoft.com/office/drawing/2014/main" id="{5EAAAA25-F824-D54E-B095-94D36FAB2B81}"/>
              </a:ext>
            </a:extLst>
          </p:cNvPr>
          <p:cNvSpPr/>
          <p:nvPr/>
        </p:nvSpPr>
        <p:spPr>
          <a:xfrm>
            <a:off x="273303" y="975836"/>
            <a:ext cx="8114551" cy="2585323"/>
          </a:xfrm>
          <a:prstGeom prst="rect">
            <a:avLst/>
          </a:prstGeom>
        </p:spPr>
        <p:txBody>
          <a:bodyPr wrap="square">
            <a:spAutoFit/>
          </a:bodyPr>
          <a:lstStyle/>
          <a:p>
            <a:pPr marL="285750" indent="-285750">
              <a:buFont typeface="Courier New" panose="02070309020205020404" pitchFamily="49" charset="0"/>
              <a:buChar char="o"/>
            </a:pPr>
            <a:r>
              <a:rPr lang="en-US" altLang="en-US" dirty="0">
                <a:solidFill>
                  <a:srgbClr val="000000"/>
                </a:solidFill>
                <a:latin typeface="Arial" panose="020B0604020202020204" pitchFamily="34" charset="0"/>
                <a:ea typeface="Calibri" panose="020F0502020204030204" pitchFamily="34" charset="0"/>
              </a:rPr>
              <a:t>PDP provides flexibility to consider preferred work methods as well as model for work team – without needing to modify Bylaws or Operating Procedures.</a:t>
            </a:r>
          </a:p>
          <a:p>
            <a:pPr marL="285750" indent="-285750">
              <a:buFont typeface="Courier New" panose="02070309020205020404" pitchFamily="49" charset="0"/>
              <a:buChar char="o"/>
            </a:pPr>
            <a:endParaRPr lang="en-US" altLang="en-US" dirty="0">
              <a:solidFill>
                <a:srgbClr val="000000"/>
              </a:solidFill>
              <a:latin typeface="Arial" panose="020B0604020202020204" pitchFamily="34" charset="0"/>
              <a:ea typeface="Calibri" panose="020F0502020204030204" pitchFamily="34" charset="0"/>
            </a:endParaRPr>
          </a:p>
          <a:p>
            <a:pPr marL="285750" indent="-285750">
              <a:buFont typeface="Courier New" panose="02070309020205020404" pitchFamily="49" charset="0"/>
              <a:buChar char="o"/>
            </a:pPr>
            <a:r>
              <a:rPr lang="en-US" altLang="en-US" dirty="0">
                <a:solidFill>
                  <a:srgbClr val="000000"/>
                </a:solidFill>
                <a:latin typeface="Arial" panose="020B0604020202020204" pitchFamily="34" charset="0"/>
                <a:ea typeface="Calibri" panose="020F0502020204030204" pitchFamily="34" charset="0"/>
              </a:rPr>
              <a:t>Just because things have been done a certain way does not mean they need to continue if there is a better way.</a:t>
            </a:r>
          </a:p>
          <a:p>
            <a:pPr marL="285750" indent="-285750">
              <a:buFont typeface="Courier New" panose="02070309020205020404" pitchFamily="49" charset="0"/>
              <a:buChar char="o"/>
            </a:pPr>
            <a:endParaRPr lang="en-US" altLang="en-US" dirty="0">
              <a:solidFill>
                <a:srgbClr val="000000"/>
              </a:solidFill>
              <a:latin typeface="Arial" panose="020B0604020202020204" pitchFamily="34" charset="0"/>
              <a:ea typeface="Calibri" panose="020F0502020204030204" pitchFamily="34" charset="0"/>
            </a:endParaRPr>
          </a:p>
          <a:p>
            <a:pPr marL="285750" indent="-285750">
              <a:buFont typeface="Courier New" panose="02070309020205020404" pitchFamily="49" charset="0"/>
              <a:buChar char="o"/>
            </a:pPr>
            <a:r>
              <a:rPr lang="en-US" altLang="en-US" dirty="0">
                <a:solidFill>
                  <a:srgbClr val="000000"/>
                </a:solidFill>
                <a:latin typeface="Arial" panose="020B0604020202020204" pitchFamily="34" charset="0"/>
                <a:ea typeface="Calibri" panose="020F0502020204030204" pitchFamily="34" charset="0"/>
              </a:rPr>
              <a:t>Also, there does not need to be one-size-fits all – not every PDP is created equal</a:t>
            </a:r>
            <a:endParaRPr lang="en-US" dirty="0"/>
          </a:p>
        </p:txBody>
      </p:sp>
      <p:sp>
        <p:nvSpPr>
          <p:cNvPr id="5" name="TextBox 4">
            <a:extLst>
              <a:ext uri="{FF2B5EF4-FFF2-40B4-BE49-F238E27FC236}">
                <a16:creationId xmlns:a16="http://schemas.microsoft.com/office/drawing/2014/main" id="{7CEA0240-085F-FC4C-9288-30BF4B6C481B}"/>
              </a:ext>
            </a:extLst>
          </p:cNvPr>
          <p:cNvSpPr txBox="1"/>
          <p:nvPr/>
        </p:nvSpPr>
        <p:spPr>
          <a:xfrm>
            <a:off x="466852" y="4040153"/>
            <a:ext cx="7829054" cy="1661993"/>
          </a:xfrm>
          <a:prstGeom prst="rect">
            <a:avLst/>
          </a:prstGeom>
          <a:noFill/>
          <a:ln>
            <a:solidFill>
              <a:schemeClr val="accent1"/>
            </a:solidFill>
          </a:ln>
        </p:spPr>
        <p:txBody>
          <a:bodyPr wrap="square" lIns="0" tIns="0" rIns="0" bIns="0" rtlCol="0">
            <a:spAutoFit/>
          </a:bodyPr>
          <a:lstStyle/>
          <a:p>
            <a:r>
              <a:rPr lang="en-US" dirty="0">
                <a:cs typeface="Source Sans Pro"/>
              </a:rPr>
              <a:t>E.g.: “</a:t>
            </a:r>
            <a:r>
              <a:rPr lang="en-US" dirty="0"/>
              <a:t>Upon approval of the PDP Charter, the GNSO Council may form a working group, task force, committee of the whole or drafting team (the “PDP Team”), to perform the PDP activities”. </a:t>
            </a:r>
          </a:p>
          <a:p>
            <a:r>
              <a:rPr lang="en-US" dirty="0"/>
              <a:t>“The PDP Team is responsible for engaging in the collection of information. If deemed appropriate or helpful by the PDP Team, the PDP Team may solicit the opinions of outside advisors, experts, or other members of the public”. </a:t>
            </a:r>
          </a:p>
        </p:txBody>
      </p:sp>
    </p:spTree>
    <p:extLst>
      <p:ext uri="{BB962C8B-B14F-4D97-AF65-F5344CB8AC3E}">
        <p14:creationId xmlns:p14="http://schemas.microsoft.com/office/powerpoint/2010/main" val="6264823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4904" y="46179"/>
            <a:ext cx="8012951" cy="450663"/>
          </a:xfrm>
        </p:spPr>
        <p:txBody>
          <a:bodyPr/>
          <a:lstStyle/>
          <a:p>
            <a:r>
              <a:rPr lang="en-US" dirty="0"/>
              <a:t>GNSO Policy Development Process</a:t>
            </a:r>
          </a:p>
        </p:txBody>
      </p:sp>
      <p:sp>
        <p:nvSpPr>
          <p:cNvPr id="4" name="Rectangle 3">
            <a:extLst>
              <a:ext uri="{FF2B5EF4-FFF2-40B4-BE49-F238E27FC236}">
                <a16:creationId xmlns:a16="http://schemas.microsoft.com/office/drawing/2014/main" id="{5EAAAA25-F824-D54E-B095-94D36FAB2B81}"/>
              </a:ext>
            </a:extLst>
          </p:cNvPr>
          <p:cNvSpPr/>
          <p:nvPr/>
        </p:nvSpPr>
        <p:spPr>
          <a:xfrm>
            <a:off x="273303" y="975836"/>
            <a:ext cx="8114551" cy="3693319"/>
          </a:xfrm>
          <a:prstGeom prst="rect">
            <a:avLst/>
          </a:prstGeom>
        </p:spPr>
        <p:txBody>
          <a:bodyPr wrap="square">
            <a:spAutoFit/>
          </a:bodyPr>
          <a:lstStyle/>
          <a:p>
            <a:pPr marL="285750" indent="-285750">
              <a:buFont typeface="Courier New" panose="02070309020205020404" pitchFamily="49" charset="0"/>
              <a:buChar char="o"/>
            </a:pPr>
            <a:r>
              <a:rPr lang="en-US" altLang="en-US" dirty="0">
                <a:solidFill>
                  <a:srgbClr val="000000"/>
                </a:solidFill>
                <a:latin typeface="Arial" panose="020B0604020202020204" pitchFamily="34" charset="0"/>
                <a:ea typeface="Calibri" panose="020F0502020204030204" pitchFamily="34" charset="0"/>
              </a:rPr>
              <a:t>ICANN Bylaws – Annex A - </a:t>
            </a:r>
            <a:r>
              <a:rPr lang="en-US" altLang="en-US" dirty="0">
                <a:solidFill>
                  <a:srgbClr val="000000"/>
                </a:solidFill>
                <a:latin typeface="Arial" panose="020B0604020202020204" pitchFamily="34" charset="0"/>
                <a:ea typeface="Calibri" panose="020F0502020204030204" pitchFamily="34" charset="0"/>
                <a:hlinkClick r:id="rId2"/>
              </a:rPr>
              <a:t>https://www.icann.org/resources/pages/bylaws-2017-07-25-en#annexA</a:t>
            </a:r>
            <a:r>
              <a:rPr lang="en-US" altLang="en-US" dirty="0">
                <a:solidFill>
                  <a:srgbClr val="000000"/>
                </a:solidFill>
                <a:latin typeface="Arial" panose="020B0604020202020204" pitchFamily="34" charset="0"/>
                <a:ea typeface="Calibri" panose="020F0502020204030204" pitchFamily="34" charset="0"/>
              </a:rPr>
              <a:t> </a:t>
            </a:r>
          </a:p>
          <a:p>
            <a:endParaRPr lang="en-US" altLang="en-US" dirty="0">
              <a:solidFill>
                <a:srgbClr val="000000"/>
              </a:solidFill>
              <a:latin typeface="Arial" panose="020B0604020202020204" pitchFamily="34" charset="0"/>
              <a:ea typeface="Calibri" panose="020F0502020204030204" pitchFamily="34" charset="0"/>
            </a:endParaRPr>
          </a:p>
          <a:p>
            <a:pPr marL="285750" indent="-285750">
              <a:buFont typeface="Courier New" panose="02070309020205020404" pitchFamily="49" charset="0"/>
              <a:buChar char="o"/>
            </a:pPr>
            <a:r>
              <a:rPr lang="en-US" dirty="0">
                <a:solidFill>
                  <a:srgbClr val="000000"/>
                </a:solidFill>
                <a:latin typeface="Arial" panose="020B0604020202020204" pitchFamily="34" charset="0"/>
              </a:rPr>
              <a:t>GNSO PDP Manual - </a:t>
            </a:r>
            <a:r>
              <a:rPr lang="en-US" dirty="0">
                <a:solidFill>
                  <a:srgbClr val="000000"/>
                </a:solidFill>
                <a:latin typeface="Arial" panose="020B0604020202020204" pitchFamily="34" charset="0"/>
                <a:hlinkClick r:id="rId3"/>
              </a:rPr>
              <a:t>https://gnso.icann.org/en/council/annex-2-pdp-manual-30jan18-en.pdf</a:t>
            </a:r>
            <a:r>
              <a:rPr lang="en-US" dirty="0">
                <a:solidFill>
                  <a:srgbClr val="000000"/>
                </a:solidFill>
                <a:latin typeface="Arial" panose="020B0604020202020204" pitchFamily="34" charset="0"/>
              </a:rPr>
              <a:t> </a:t>
            </a:r>
          </a:p>
          <a:p>
            <a:endParaRPr lang="en-US" dirty="0">
              <a:solidFill>
                <a:srgbClr val="000000"/>
              </a:solidFill>
              <a:latin typeface="Arial" panose="020B0604020202020204" pitchFamily="34" charset="0"/>
            </a:endParaRPr>
          </a:p>
          <a:p>
            <a:pPr marL="285750" indent="-285750">
              <a:buFont typeface="Courier New" panose="02070309020205020404" pitchFamily="49" charset="0"/>
              <a:buChar char="o"/>
            </a:pPr>
            <a:r>
              <a:rPr lang="en-US" dirty="0">
                <a:solidFill>
                  <a:srgbClr val="000000"/>
                </a:solidFill>
                <a:latin typeface="Arial" panose="020B0604020202020204" pitchFamily="34" charset="0"/>
              </a:rPr>
              <a:t>GNSO Working Group Guidelines - </a:t>
            </a:r>
            <a:r>
              <a:rPr lang="en-US" dirty="0">
                <a:solidFill>
                  <a:srgbClr val="000000"/>
                </a:solidFill>
                <a:latin typeface="Arial" panose="020B0604020202020204" pitchFamily="34" charset="0"/>
                <a:hlinkClick r:id="rId4"/>
              </a:rPr>
              <a:t>https://gnso.icann.org/en/council/annex-1-gnso-wg-guidelines-30jan18-en.pdf</a:t>
            </a:r>
            <a:r>
              <a:rPr lang="en-US" dirty="0">
                <a:solidFill>
                  <a:srgbClr val="000000"/>
                </a:solidFill>
                <a:latin typeface="Arial" panose="020B0604020202020204" pitchFamily="34" charset="0"/>
              </a:rPr>
              <a:t> </a:t>
            </a:r>
          </a:p>
          <a:p>
            <a:endParaRPr lang="en-US" dirty="0">
              <a:solidFill>
                <a:srgbClr val="000000"/>
              </a:solidFill>
              <a:latin typeface="Arial" panose="020B0604020202020204" pitchFamily="34" charset="0"/>
            </a:endParaRPr>
          </a:p>
          <a:p>
            <a:pPr marL="285750" indent="-285750">
              <a:buFont typeface="Courier New" panose="02070309020205020404" pitchFamily="49" charset="0"/>
              <a:buChar char="o"/>
            </a:pPr>
            <a:r>
              <a:rPr lang="en-US" dirty="0">
                <a:solidFill>
                  <a:srgbClr val="000000"/>
                </a:solidFill>
                <a:latin typeface="Arial" panose="020B0604020202020204" pitchFamily="34" charset="0"/>
              </a:rPr>
              <a:t>PDP Working Group Charter Template - </a:t>
            </a:r>
            <a:r>
              <a:rPr lang="en-US" dirty="0">
                <a:solidFill>
                  <a:srgbClr val="000000"/>
                </a:solidFill>
                <a:latin typeface="Arial" panose="020B0604020202020204" pitchFamily="34" charset="0"/>
                <a:hlinkClick r:id="rId5"/>
              </a:rPr>
              <a:t>https://gnso.icann.org/en/council/gnso-groupname-charter-yyyymmdd-template.dotx</a:t>
            </a:r>
            <a:r>
              <a:rPr lang="en-US" dirty="0">
                <a:solidFill>
                  <a:srgbClr val="000000"/>
                </a:solidFill>
                <a:latin typeface="Arial" panose="020B0604020202020204" pitchFamily="34" charset="0"/>
              </a:rPr>
              <a:t> </a:t>
            </a:r>
            <a:endParaRPr lang="en-US" dirty="0"/>
          </a:p>
        </p:txBody>
      </p:sp>
    </p:spTree>
    <p:extLst>
      <p:ext uri="{BB962C8B-B14F-4D97-AF65-F5344CB8AC3E}">
        <p14:creationId xmlns:p14="http://schemas.microsoft.com/office/powerpoint/2010/main" val="203266877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Hearing from PDP leaders and the broader GNSO community – What are the main challenges to deliver consensus recommendations in a timely manner ?</a:t>
            </a:r>
            <a:br>
              <a:rPr lang="en-US" dirty="0">
                <a:solidFill>
                  <a:srgbClr val="FFFFFF"/>
                </a:solidFill>
              </a:rPr>
            </a:br>
            <a:endParaRPr lang="en-US" dirty="0"/>
          </a:p>
        </p:txBody>
      </p:sp>
      <p:sp>
        <p:nvSpPr>
          <p:cNvPr id="5" name="Text Placeholder 4"/>
          <p:cNvSpPr>
            <a:spLocks noGrp="1"/>
          </p:cNvSpPr>
          <p:nvPr>
            <p:ph type="body" sz="quarter" idx="11"/>
          </p:nvPr>
        </p:nvSpPr>
        <p:spPr/>
        <p:txBody>
          <a:bodyPr/>
          <a:lstStyle/>
          <a:p>
            <a:r>
              <a:rPr lang="en-US" dirty="0"/>
              <a:t>Agenda Item #2</a:t>
            </a:r>
          </a:p>
        </p:txBody>
      </p:sp>
    </p:spTree>
    <p:extLst>
      <p:ext uri="{BB962C8B-B14F-4D97-AF65-F5344CB8AC3E}">
        <p14:creationId xmlns:p14="http://schemas.microsoft.com/office/powerpoint/2010/main" val="3568324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Proposed Rules</a:t>
            </a:r>
          </a:p>
        </p:txBody>
      </p:sp>
      <p:sp>
        <p:nvSpPr>
          <p:cNvPr id="3" name="Content Placeholder 2"/>
          <p:cNvSpPr>
            <a:spLocks noGrp="1"/>
          </p:cNvSpPr>
          <p:nvPr>
            <p:ph sz="quarter" idx="10"/>
          </p:nvPr>
        </p:nvSpPr>
        <p:spPr>
          <a:xfrm>
            <a:off x="374904" y="1140012"/>
            <a:ext cx="7907338" cy="4571813"/>
          </a:xfrm>
        </p:spPr>
        <p:txBody>
          <a:bodyPr/>
          <a:lstStyle/>
          <a:p>
            <a:r>
              <a:rPr lang="en-US" dirty="0"/>
              <a:t>Try to be brief to allow everyone to provide their input;</a:t>
            </a:r>
          </a:p>
          <a:p>
            <a:r>
              <a:rPr lang="en-US" dirty="0"/>
              <a:t>If a challenge has already been identified and captured, no need to repeat it;</a:t>
            </a:r>
          </a:p>
          <a:p>
            <a:r>
              <a:rPr lang="en-US" dirty="0"/>
              <a:t>Save potential solutions for the next part of the session;</a:t>
            </a:r>
          </a:p>
          <a:p>
            <a:r>
              <a:rPr lang="en-US" dirty="0"/>
              <a:t>It is not the intention to point fingers or assign blame, but do not be afraid to be critical. </a:t>
            </a:r>
          </a:p>
        </p:txBody>
      </p:sp>
    </p:spTree>
    <p:extLst>
      <p:ext uri="{BB962C8B-B14F-4D97-AF65-F5344CB8AC3E}">
        <p14:creationId xmlns:p14="http://schemas.microsoft.com/office/powerpoint/2010/main" val="255391471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Strategic Planning on effective and efficient GNSO policy development </a:t>
            </a:r>
            <a:br>
              <a:rPr lang="en-US" dirty="0"/>
            </a:br>
            <a:endParaRPr lang="en-US" dirty="0"/>
          </a:p>
        </p:txBody>
      </p:sp>
      <p:sp>
        <p:nvSpPr>
          <p:cNvPr id="4" name="Text Placeholder 3"/>
          <p:cNvSpPr>
            <a:spLocks noGrp="1"/>
          </p:cNvSpPr>
          <p:nvPr>
            <p:ph type="body" sz="quarter" idx="10"/>
          </p:nvPr>
        </p:nvSpPr>
        <p:spPr/>
        <p:txBody>
          <a:bodyPr>
            <a:normAutofit/>
          </a:bodyPr>
          <a:lstStyle/>
          <a:p>
            <a:r>
              <a:rPr lang="en-US" dirty="0"/>
              <a:t>ICANN61, San Juan – Puerto Rico </a:t>
            </a:r>
          </a:p>
        </p:txBody>
      </p:sp>
      <p:sp>
        <p:nvSpPr>
          <p:cNvPr id="5" name="Text Placeholder 4"/>
          <p:cNvSpPr>
            <a:spLocks noGrp="1"/>
          </p:cNvSpPr>
          <p:nvPr>
            <p:ph type="body" sz="quarter" idx="11"/>
          </p:nvPr>
        </p:nvSpPr>
        <p:spPr/>
        <p:txBody>
          <a:bodyPr>
            <a:normAutofit lnSpcReduction="10000"/>
          </a:bodyPr>
          <a:lstStyle/>
          <a:p>
            <a:r>
              <a:rPr lang="en-US" dirty="0"/>
              <a:t>10 March 2018</a:t>
            </a:r>
          </a:p>
        </p:txBody>
      </p:sp>
    </p:spTree>
    <p:extLst>
      <p:ext uri="{BB962C8B-B14F-4D97-AF65-F5344CB8AC3E}">
        <p14:creationId xmlns:p14="http://schemas.microsoft.com/office/powerpoint/2010/main" val="14637178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t>Presenters (max. 10 minutes each)</a:t>
            </a:r>
          </a:p>
        </p:txBody>
      </p:sp>
      <p:sp>
        <p:nvSpPr>
          <p:cNvPr id="4" name="Text Placeholder 3"/>
          <p:cNvSpPr>
            <a:spLocks noGrp="1"/>
          </p:cNvSpPr>
          <p:nvPr>
            <p:ph type="body" sz="quarter" idx="4294967295"/>
          </p:nvPr>
        </p:nvSpPr>
        <p:spPr>
          <a:xfrm>
            <a:off x="1648482" y="1156847"/>
            <a:ext cx="6454775" cy="395287"/>
          </a:xfrm>
          <a:prstGeom prst="rect">
            <a:avLst/>
          </a:prstGeom>
        </p:spPr>
        <p:txBody>
          <a:bodyPr/>
          <a:lstStyle/>
          <a:p>
            <a:r>
              <a:rPr lang="en-US" sz="2000" b="1" dirty="0"/>
              <a:t>New gTLD Subsequent Procedures PDP</a:t>
            </a:r>
          </a:p>
        </p:txBody>
      </p:sp>
      <p:pic>
        <p:nvPicPr>
          <p:cNvPr id="14" name="Picture Placeholder 15">
            <a:extLst>
              <a:ext uri="{FF2B5EF4-FFF2-40B4-BE49-F238E27FC236}">
                <a16:creationId xmlns:a16="http://schemas.microsoft.com/office/drawing/2014/main" id="{2A165E1B-3034-594A-94E2-0ABF90CFB9A9}"/>
              </a:ext>
            </a:extLst>
          </p:cNvPr>
          <p:cNvPicPr>
            <a:picLocks noChangeAspect="1"/>
          </p:cNvPicPr>
          <p:nvPr/>
        </p:nvPicPr>
        <p:blipFill>
          <a:blip r:embed="rId2"/>
          <a:srcRect l="12555" r="12555"/>
          <a:stretch>
            <a:fillRect/>
          </a:stretch>
        </p:blipFill>
        <p:spPr>
          <a:xfrm>
            <a:off x="695319" y="1858246"/>
            <a:ext cx="662915" cy="662915"/>
          </a:xfrm>
          <a:prstGeom prst="flowChartConnector">
            <a:avLst/>
          </a:prstGeom>
          <a:ln w="28575">
            <a:solidFill>
              <a:schemeClr val="bg1"/>
            </a:solidFill>
          </a:ln>
        </p:spPr>
      </p:pic>
      <p:sp>
        <p:nvSpPr>
          <p:cNvPr id="18" name="Text Placeholder 3">
            <a:extLst>
              <a:ext uri="{FF2B5EF4-FFF2-40B4-BE49-F238E27FC236}">
                <a16:creationId xmlns:a16="http://schemas.microsoft.com/office/drawing/2014/main" id="{C2CAA70A-FFC8-5D4A-A320-DFFE2674FAD8}"/>
              </a:ext>
            </a:extLst>
          </p:cNvPr>
          <p:cNvSpPr txBox="1">
            <a:spLocks/>
          </p:cNvSpPr>
          <p:nvPr/>
        </p:nvSpPr>
        <p:spPr>
          <a:xfrm>
            <a:off x="1648482" y="2021411"/>
            <a:ext cx="6631918" cy="394877"/>
          </a:xfrm>
          <a:prstGeom prst="rect">
            <a:avLst/>
          </a:prstGeom>
        </p:spPr>
        <p:txBody>
          <a:bodyPr/>
          <a:lstStyle>
            <a:lvl1pPr marL="0" indent="0" algn="l" defTabSz="457200" rtl="0" eaLnBrk="1" latinLnBrk="0" hangingPunct="1">
              <a:spcBef>
                <a:spcPts val="0"/>
              </a:spcBef>
              <a:buFont typeface="Arial"/>
              <a:buNone/>
              <a:defRPr sz="2400" b="1" kern="1200">
                <a:solidFill>
                  <a:schemeClr val="bg1"/>
                </a:solidFill>
                <a:latin typeface="+mn-lt"/>
                <a:ea typeface="+mn-ea"/>
                <a:cs typeface="+mn-cs"/>
              </a:defRPr>
            </a:lvl1pPr>
            <a:lvl2pPr marL="0" indent="0" algn="l" defTabSz="457200" rtl="0" eaLnBrk="1" latinLnBrk="0" hangingPunct="1">
              <a:spcBef>
                <a:spcPts val="0"/>
              </a:spcBef>
              <a:buFont typeface="Arial"/>
              <a:buNone/>
              <a:defRPr sz="24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solidFill>
                  <a:schemeClr val="tx1"/>
                </a:solidFill>
              </a:rPr>
              <a:t>Registration Directory Services (RDS) PDP</a:t>
            </a:r>
          </a:p>
        </p:txBody>
      </p:sp>
      <p:pic>
        <p:nvPicPr>
          <p:cNvPr id="23" name="Picture Placeholder 15">
            <a:extLst>
              <a:ext uri="{FF2B5EF4-FFF2-40B4-BE49-F238E27FC236}">
                <a16:creationId xmlns:a16="http://schemas.microsoft.com/office/drawing/2014/main" id="{5045ED9B-B158-8D47-B7AB-A8D7533A4569}"/>
              </a:ext>
            </a:extLst>
          </p:cNvPr>
          <p:cNvPicPr>
            <a:picLocks noChangeAspect="1"/>
          </p:cNvPicPr>
          <p:nvPr/>
        </p:nvPicPr>
        <p:blipFill>
          <a:blip r:embed="rId2"/>
          <a:srcRect l="12555" r="12555"/>
          <a:stretch>
            <a:fillRect/>
          </a:stretch>
        </p:blipFill>
        <p:spPr>
          <a:xfrm>
            <a:off x="695318" y="2785589"/>
            <a:ext cx="662915" cy="662915"/>
          </a:xfrm>
          <a:prstGeom prst="flowChartConnector">
            <a:avLst/>
          </a:prstGeom>
          <a:ln w="28575">
            <a:solidFill>
              <a:schemeClr val="bg1"/>
            </a:solidFill>
          </a:ln>
        </p:spPr>
      </p:pic>
      <p:sp>
        <p:nvSpPr>
          <p:cNvPr id="24" name="Text Placeholder 3">
            <a:extLst>
              <a:ext uri="{FF2B5EF4-FFF2-40B4-BE49-F238E27FC236}">
                <a16:creationId xmlns:a16="http://schemas.microsoft.com/office/drawing/2014/main" id="{DAB1C3F4-BCE2-D943-B2B9-E0A2019D0D8D}"/>
              </a:ext>
            </a:extLst>
          </p:cNvPr>
          <p:cNvSpPr txBox="1">
            <a:spLocks/>
          </p:cNvSpPr>
          <p:nvPr/>
        </p:nvSpPr>
        <p:spPr>
          <a:xfrm>
            <a:off x="1648482" y="2885565"/>
            <a:ext cx="7305018" cy="394877"/>
          </a:xfrm>
          <a:prstGeom prst="rect">
            <a:avLst/>
          </a:prstGeom>
        </p:spPr>
        <p:txBody>
          <a:bodyPr/>
          <a:lstStyle>
            <a:lvl1pPr marL="0" indent="0" algn="l" defTabSz="457200" rtl="0" eaLnBrk="1" latinLnBrk="0" hangingPunct="1">
              <a:spcBef>
                <a:spcPts val="0"/>
              </a:spcBef>
              <a:buFont typeface="Arial"/>
              <a:buNone/>
              <a:defRPr sz="2400" b="1" kern="1200">
                <a:solidFill>
                  <a:schemeClr val="bg1"/>
                </a:solidFill>
                <a:latin typeface="+mn-lt"/>
                <a:ea typeface="+mn-ea"/>
                <a:cs typeface="+mn-cs"/>
              </a:defRPr>
            </a:lvl1pPr>
            <a:lvl2pPr marL="0" indent="0" algn="l" defTabSz="457200" rtl="0" eaLnBrk="1" latinLnBrk="0" hangingPunct="1">
              <a:spcBef>
                <a:spcPts val="0"/>
              </a:spcBef>
              <a:buFont typeface="Arial"/>
              <a:buNone/>
              <a:defRPr sz="24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solidFill>
                  <a:schemeClr val="tx1"/>
                </a:solidFill>
              </a:rPr>
              <a:t>Review of all Rights Protection Mechanisms PDP</a:t>
            </a:r>
          </a:p>
        </p:txBody>
      </p:sp>
      <p:pic>
        <p:nvPicPr>
          <p:cNvPr id="30" name="Picture Placeholder 15">
            <a:extLst>
              <a:ext uri="{FF2B5EF4-FFF2-40B4-BE49-F238E27FC236}">
                <a16:creationId xmlns:a16="http://schemas.microsoft.com/office/drawing/2014/main" id="{E8767288-0F77-DF42-8E86-DC85F5807705}"/>
              </a:ext>
            </a:extLst>
          </p:cNvPr>
          <p:cNvPicPr>
            <a:picLocks noChangeAspect="1"/>
          </p:cNvPicPr>
          <p:nvPr/>
        </p:nvPicPr>
        <p:blipFill>
          <a:blip r:embed="rId2"/>
          <a:srcRect l="12555" r="12555"/>
          <a:stretch>
            <a:fillRect/>
          </a:stretch>
        </p:blipFill>
        <p:spPr>
          <a:xfrm>
            <a:off x="695317" y="3712932"/>
            <a:ext cx="662915" cy="662915"/>
          </a:xfrm>
          <a:prstGeom prst="flowChartConnector">
            <a:avLst/>
          </a:prstGeom>
          <a:ln w="28575">
            <a:solidFill>
              <a:schemeClr val="bg1"/>
            </a:solidFill>
          </a:ln>
        </p:spPr>
      </p:pic>
      <p:sp>
        <p:nvSpPr>
          <p:cNvPr id="31" name="Text Placeholder 3">
            <a:extLst>
              <a:ext uri="{FF2B5EF4-FFF2-40B4-BE49-F238E27FC236}">
                <a16:creationId xmlns:a16="http://schemas.microsoft.com/office/drawing/2014/main" id="{62068AFC-1B55-E64E-BEE7-E6F994892F71}"/>
              </a:ext>
            </a:extLst>
          </p:cNvPr>
          <p:cNvSpPr txBox="1">
            <a:spLocks/>
          </p:cNvSpPr>
          <p:nvPr/>
        </p:nvSpPr>
        <p:spPr>
          <a:xfrm>
            <a:off x="1673882" y="3749719"/>
            <a:ext cx="7305018" cy="394877"/>
          </a:xfrm>
          <a:prstGeom prst="rect">
            <a:avLst/>
          </a:prstGeom>
        </p:spPr>
        <p:txBody>
          <a:bodyPr/>
          <a:lstStyle>
            <a:lvl1pPr marL="0" indent="0" algn="l" defTabSz="457200" rtl="0" eaLnBrk="1" latinLnBrk="0" hangingPunct="1">
              <a:spcBef>
                <a:spcPts val="0"/>
              </a:spcBef>
              <a:buFont typeface="Arial"/>
              <a:buNone/>
              <a:defRPr sz="2400" b="1" kern="1200">
                <a:solidFill>
                  <a:schemeClr val="bg1"/>
                </a:solidFill>
                <a:latin typeface="+mn-lt"/>
                <a:ea typeface="+mn-ea"/>
                <a:cs typeface="+mn-cs"/>
              </a:defRPr>
            </a:lvl1pPr>
            <a:lvl2pPr marL="0" indent="0" algn="l" defTabSz="457200" rtl="0" eaLnBrk="1" latinLnBrk="0" hangingPunct="1">
              <a:spcBef>
                <a:spcPts val="0"/>
              </a:spcBef>
              <a:buFont typeface="Arial"/>
              <a:buNone/>
              <a:defRPr sz="24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solidFill>
                  <a:schemeClr val="tx1"/>
                </a:solidFill>
              </a:rPr>
              <a:t>Curative Rights for IGO/INGOs PDP</a:t>
            </a:r>
          </a:p>
        </p:txBody>
      </p:sp>
      <p:pic>
        <p:nvPicPr>
          <p:cNvPr id="32" name="Picture Placeholder 15">
            <a:extLst>
              <a:ext uri="{FF2B5EF4-FFF2-40B4-BE49-F238E27FC236}">
                <a16:creationId xmlns:a16="http://schemas.microsoft.com/office/drawing/2014/main" id="{30570B37-D422-7A44-B403-2D2B6BBED777}"/>
              </a:ext>
            </a:extLst>
          </p:cNvPr>
          <p:cNvPicPr>
            <a:picLocks noChangeAspect="1"/>
          </p:cNvPicPr>
          <p:nvPr/>
        </p:nvPicPr>
        <p:blipFill>
          <a:blip r:embed="rId2"/>
          <a:srcRect l="12555" r="12555"/>
          <a:stretch>
            <a:fillRect/>
          </a:stretch>
        </p:blipFill>
        <p:spPr>
          <a:xfrm>
            <a:off x="695316" y="4640275"/>
            <a:ext cx="662915" cy="662915"/>
          </a:xfrm>
          <a:prstGeom prst="flowChartConnector">
            <a:avLst/>
          </a:prstGeom>
          <a:ln w="28575">
            <a:solidFill>
              <a:schemeClr val="bg1"/>
            </a:solidFill>
          </a:ln>
        </p:spPr>
      </p:pic>
      <p:sp>
        <p:nvSpPr>
          <p:cNvPr id="33" name="Text Placeholder 3">
            <a:extLst>
              <a:ext uri="{FF2B5EF4-FFF2-40B4-BE49-F238E27FC236}">
                <a16:creationId xmlns:a16="http://schemas.microsoft.com/office/drawing/2014/main" id="{A7348561-D74D-0F40-83CA-8DB361E138CC}"/>
              </a:ext>
            </a:extLst>
          </p:cNvPr>
          <p:cNvSpPr txBox="1">
            <a:spLocks/>
          </p:cNvSpPr>
          <p:nvPr/>
        </p:nvSpPr>
        <p:spPr>
          <a:xfrm>
            <a:off x="1673882" y="4613873"/>
            <a:ext cx="7305018" cy="394877"/>
          </a:xfrm>
          <a:prstGeom prst="rect">
            <a:avLst/>
          </a:prstGeom>
        </p:spPr>
        <p:txBody>
          <a:bodyPr/>
          <a:lstStyle>
            <a:lvl1pPr marL="0" indent="0" algn="l" defTabSz="457200" rtl="0" eaLnBrk="1" latinLnBrk="0" hangingPunct="1">
              <a:spcBef>
                <a:spcPts val="0"/>
              </a:spcBef>
              <a:buFont typeface="Arial"/>
              <a:buNone/>
              <a:defRPr sz="2400" b="1" kern="1200">
                <a:solidFill>
                  <a:schemeClr val="bg1"/>
                </a:solidFill>
                <a:latin typeface="+mn-lt"/>
                <a:ea typeface="+mn-ea"/>
                <a:cs typeface="+mn-cs"/>
              </a:defRPr>
            </a:lvl1pPr>
            <a:lvl2pPr marL="0" indent="0" algn="l" defTabSz="457200" rtl="0" eaLnBrk="1" latinLnBrk="0" hangingPunct="1">
              <a:spcBef>
                <a:spcPts val="0"/>
              </a:spcBef>
              <a:buFont typeface="Arial"/>
              <a:buNone/>
              <a:defRPr sz="24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solidFill>
                  <a:schemeClr val="tx1"/>
                </a:solidFill>
              </a:rPr>
              <a:t>Reconvened PDP Red Cross Protections</a:t>
            </a:r>
          </a:p>
        </p:txBody>
      </p:sp>
      <p:pic>
        <p:nvPicPr>
          <p:cNvPr id="34" name="Picture Placeholder 15">
            <a:extLst>
              <a:ext uri="{FF2B5EF4-FFF2-40B4-BE49-F238E27FC236}">
                <a16:creationId xmlns:a16="http://schemas.microsoft.com/office/drawing/2014/main" id="{9C3CF70B-12EF-2D41-BEF4-623BA706EC8C}"/>
              </a:ext>
            </a:extLst>
          </p:cNvPr>
          <p:cNvPicPr>
            <a:picLocks noChangeAspect="1"/>
          </p:cNvPicPr>
          <p:nvPr/>
        </p:nvPicPr>
        <p:blipFill>
          <a:blip r:embed="rId2"/>
          <a:srcRect l="12555" r="12555"/>
          <a:stretch>
            <a:fillRect/>
          </a:stretch>
        </p:blipFill>
        <p:spPr>
          <a:xfrm>
            <a:off x="695316" y="5572967"/>
            <a:ext cx="662915" cy="662915"/>
          </a:xfrm>
          <a:prstGeom prst="flowChartConnector">
            <a:avLst/>
          </a:prstGeom>
          <a:ln w="28575">
            <a:solidFill>
              <a:schemeClr val="bg1"/>
            </a:solidFill>
          </a:ln>
        </p:spPr>
      </p:pic>
      <p:sp>
        <p:nvSpPr>
          <p:cNvPr id="35" name="Text Placeholder 3">
            <a:extLst>
              <a:ext uri="{FF2B5EF4-FFF2-40B4-BE49-F238E27FC236}">
                <a16:creationId xmlns:a16="http://schemas.microsoft.com/office/drawing/2014/main" id="{68D430E9-6EF7-0C43-AF56-9282B0F96242}"/>
              </a:ext>
            </a:extLst>
          </p:cNvPr>
          <p:cNvSpPr txBox="1">
            <a:spLocks/>
          </p:cNvSpPr>
          <p:nvPr/>
        </p:nvSpPr>
        <p:spPr>
          <a:xfrm>
            <a:off x="1673882" y="5471726"/>
            <a:ext cx="7305018" cy="394877"/>
          </a:xfrm>
          <a:prstGeom prst="rect">
            <a:avLst/>
          </a:prstGeom>
        </p:spPr>
        <p:txBody>
          <a:bodyPr/>
          <a:lstStyle>
            <a:lvl1pPr marL="0" indent="0" algn="l" defTabSz="457200" rtl="0" eaLnBrk="1" latinLnBrk="0" hangingPunct="1">
              <a:spcBef>
                <a:spcPts val="0"/>
              </a:spcBef>
              <a:buFont typeface="Arial"/>
              <a:buNone/>
              <a:defRPr sz="2400" b="1" kern="1200">
                <a:solidFill>
                  <a:schemeClr val="bg1"/>
                </a:solidFill>
                <a:latin typeface="+mn-lt"/>
                <a:ea typeface="+mn-ea"/>
                <a:cs typeface="+mn-cs"/>
              </a:defRPr>
            </a:lvl1pPr>
            <a:lvl2pPr marL="0" indent="0" algn="l" defTabSz="457200" rtl="0" eaLnBrk="1" latinLnBrk="0" hangingPunct="1">
              <a:spcBef>
                <a:spcPts val="0"/>
              </a:spcBef>
              <a:buFont typeface="Arial"/>
              <a:buNone/>
              <a:defRPr sz="2400" kern="1200">
                <a:solidFill>
                  <a:schemeClr val="tx1"/>
                </a:solidFill>
                <a:latin typeface="+mn-lt"/>
                <a:ea typeface="+mn-ea"/>
                <a:cs typeface="+mn-cs"/>
              </a:defRPr>
            </a:lvl2pPr>
            <a:lvl3pPr marL="914400" indent="0" algn="l" defTabSz="457200" rtl="0" eaLnBrk="1" latinLnBrk="0" hangingPunct="1">
              <a:spcBef>
                <a:spcPct val="20000"/>
              </a:spcBef>
              <a:buFont typeface="Arial"/>
              <a:buNone/>
              <a:defRPr sz="1800" kern="1200">
                <a:solidFill>
                  <a:schemeClr val="tx1"/>
                </a:solidFill>
                <a:latin typeface="+mn-lt"/>
                <a:ea typeface="+mn-ea"/>
                <a:cs typeface="+mn-cs"/>
              </a:defRPr>
            </a:lvl3pPr>
            <a:lvl4pPr marL="1371600" indent="0" algn="l" defTabSz="457200" rtl="0" eaLnBrk="1" latinLnBrk="0" hangingPunct="1">
              <a:spcBef>
                <a:spcPct val="20000"/>
              </a:spcBef>
              <a:buFont typeface="Arial"/>
              <a:buNone/>
              <a:defRPr sz="1600" kern="1200">
                <a:solidFill>
                  <a:schemeClr val="tx1"/>
                </a:solidFill>
                <a:latin typeface="+mn-lt"/>
                <a:ea typeface="+mn-ea"/>
                <a:cs typeface="+mn-cs"/>
              </a:defRPr>
            </a:lvl4pPr>
            <a:lvl5pPr marL="1828800" indent="0" algn="l" defTabSz="457200" rtl="0" eaLnBrk="1" latinLnBrk="0" hangingPunct="1">
              <a:spcBef>
                <a:spcPct val="20000"/>
              </a:spcBef>
              <a:buFont typeface="Arial"/>
              <a:buNone/>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342900" indent="-342900">
              <a:buFont typeface="Arial" panose="020B0604020202020204" pitchFamily="34" charset="0"/>
              <a:buChar char="•"/>
            </a:pPr>
            <a:r>
              <a:rPr lang="en-US" sz="2000" dirty="0">
                <a:solidFill>
                  <a:schemeClr val="tx1"/>
                </a:solidFill>
              </a:rPr>
              <a:t>Others?</a:t>
            </a:r>
          </a:p>
        </p:txBody>
      </p:sp>
      <p:pic>
        <p:nvPicPr>
          <p:cNvPr id="36" name="Picture Placeholder 15">
            <a:extLst>
              <a:ext uri="{FF2B5EF4-FFF2-40B4-BE49-F238E27FC236}">
                <a16:creationId xmlns:a16="http://schemas.microsoft.com/office/drawing/2014/main" id="{03B11869-DFED-C64A-8C53-D0DDDC2CC003}"/>
              </a:ext>
            </a:extLst>
          </p:cNvPr>
          <p:cNvPicPr>
            <a:picLocks noChangeAspect="1"/>
          </p:cNvPicPr>
          <p:nvPr/>
        </p:nvPicPr>
        <p:blipFill>
          <a:blip r:embed="rId2"/>
          <a:srcRect l="12555" r="12555"/>
          <a:stretch>
            <a:fillRect/>
          </a:stretch>
        </p:blipFill>
        <p:spPr>
          <a:xfrm>
            <a:off x="695315" y="925554"/>
            <a:ext cx="662915" cy="662915"/>
          </a:xfrm>
          <a:prstGeom prst="flowChartConnector">
            <a:avLst/>
          </a:prstGeom>
          <a:ln w="28575">
            <a:solidFill>
              <a:schemeClr val="bg1"/>
            </a:solidFill>
          </a:ln>
        </p:spPr>
      </p:pic>
    </p:spTree>
    <p:extLst>
      <p:ext uri="{BB962C8B-B14F-4D97-AF65-F5344CB8AC3E}">
        <p14:creationId xmlns:p14="http://schemas.microsoft.com/office/powerpoint/2010/main" val="295408436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solidFill>
                  <a:srgbClr val="FFFFFF"/>
                </a:solidFill>
              </a:rPr>
              <a:t>Break – Brainstorm on how these challenges can be overcome</a:t>
            </a:r>
          </a:p>
        </p:txBody>
      </p:sp>
      <p:sp>
        <p:nvSpPr>
          <p:cNvPr id="5" name="Text Placeholder 4"/>
          <p:cNvSpPr>
            <a:spLocks noGrp="1"/>
          </p:cNvSpPr>
          <p:nvPr>
            <p:ph type="body" sz="quarter" idx="11"/>
          </p:nvPr>
        </p:nvSpPr>
        <p:spPr/>
        <p:txBody>
          <a:bodyPr/>
          <a:lstStyle/>
          <a:p>
            <a:r>
              <a:rPr lang="en-US" dirty="0"/>
              <a:t>Agenda Item #3</a:t>
            </a:r>
          </a:p>
        </p:txBody>
      </p:sp>
      <p:sp>
        <p:nvSpPr>
          <p:cNvPr id="2" name="TextBox 1"/>
          <p:cNvSpPr txBox="1"/>
          <p:nvPr/>
        </p:nvSpPr>
        <p:spPr>
          <a:xfrm>
            <a:off x="989045" y="4627984"/>
            <a:ext cx="6755363" cy="1107996"/>
          </a:xfrm>
          <a:prstGeom prst="rect">
            <a:avLst/>
          </a:prstGeom>
          <a:noFill/>
        </p:spPr>
        <p:txBody>
          <a:bodyPr wrap="square" lIns="0" tIns="0" rIns="0" bIns="0" rtlCol="0">
            <a:spAutoFit/>
          </a:bodyPr>
          <a:lstStyle/>
          <a:p>
            <a:pPr algn="ctr"/>
            <a:r>
              <a:rPr lang="en-AU" sz="3600" b="1" dirty="0">
                <a:cs typeface="Source Sans Pro"/>
              </a:rPr>
              <a:t>PDP Chairs to facilitate small-group breakouts</a:t>
            </a:r>
          </a:p>
        </p:txBody>
      </p:sp>
    </p:spTree>
    <p:extLst>
      <p:ext uri="{BB962C8B-B14F-4D97-AF65-F5344CB8AC3E}">
        <p14:creationId xmlns:p14="http://schemas.microsoft.com/office/powerpoint/2010/main" val="325699695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ltLang="en-US" dirty="0">
                <a:solidFill>
                  <a:srgbClr val="FFFFFF"/>
                </a:solidFill>
              </a:rPr>
              <a:t>What does good look like in a PDP? How to overcome these hurdles &amp; deep dive on ideas/suggestions (Designing PDP 2.0)</a:t>
            </a:r>
          </a:p>
        </p:txBody>
      </p:sp>
      <p:sp>
        <p:nvSpPr>
          <p:cNvPr id="5" name="Text Placeholder 4"/>
          <p:cNvSpPr>
            <a:spLocks noGrp="1"/>
          </p:cNvSpPr>
          <p:nvPr>
            <p:ph type="body" sz="quarter" idx="11"/>
          </p:nvPr>
        </p:nvSpPr>
        <p:spPr/>
        <p:txBody>
          <a:bodyPr/>
          <a:lstStyle/>
          <a:p>
            <a:r>
              <a:rPr lang="en-US" dirty="0"/>
              <a:t>Agenda Item #4</a:t>
            </a:r>
          </a:p>
        </p:txBody>
      </p:sp>
    </p:spTree>
    <p:extLst>
      <p:ext uri="{BB962C8B-B14F-4D97-AF65-F5344CB8AC3E}">
        <p14:creationId xmlns:p14="http://schemas.microsoft.com/office/powerpoint/2010/main" val="223692964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The Future – What does good look like?</a:t>
            </a:r>
          </a:p>
        </p:txBody>
      </p:sp>
      <p:sp>
        <p:nvSpPr>
          <p:cNvPr id="3" name="Content Placeholder 2"/>
          <p:cNvSpPr>
            <a:spLocks noGrp="1"/>
          </p:cNvSpPr>
          <p:nvPr>
            <p:ph sz="quarter" idx="10"/>
          </p:nvPr>
        </p:nvSpPr>
        <p:spPr>
          <a:xfrm>
            <a:off x="374904" y="1140012"/>
            <a:ext cx="7907338" cy="4571813"/>
          </a:xfrm>
        </p:spPr>
        <p:txBody>
          <a:bodyPr/>
          <a:lstStyle/>
          <a:p>
            <a:r>
              <a:rPr lang="en-US" dirty="0"/>
              <a:t>Policy development that is efficient, effective, representative and data driven. </a:t>
            </a:r>
          </a:p>
          <a:p>
            <a:r>
              <a:rPr lang="en-US" dirty="0"/>
              <a:t>Accept that a certain level of knowledge, availability and representation are needed</a:t>
            </a:r>
          </a:p>
          <a:p>
            <a:r>
              <a:rPr lang="en-US" dirty="0"/>
              <a:t>Ensure that public at-large is able to weigh in at various states of the process and observe deliberations</a:t>
            </a:r>
          </a:p>
          <a:p>
            <a:r>
              <a:rPr lang="en-US" dirty="0"/>
              <a:t>Various models that could be explored, e.g. Expert WG, Rapporteur, Parliamentary Style model, Task Force + model</a:t>
            </a:r>
          </a:p>
          <a:p>
            <a:r>
              <a:rPr lang="en-US" dirty="0"/>
              <a:t>Other tools that may facilitate these models such as moderator/facilitator, F2F meetings</a:t>
            </a:r>
          </a:p>
        </p:txBody>
      </p:sp>
    </p:spTree>
    <p:extLst>
      <p:ext uri="{BB962C8B-B14F-4D97-AF65-F5344CB8AC3E}">
        <p14:creationId xmlns:p14="http://schemas.microsoft.com/office/powerpoint/2010/main" val="944155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t>Ideas / Suggestions</a:t>
            </a:r>
          </a:p>
        </p:txBody>
      </p:sp>
      <p:sp>
        <p:nvSpPr>
          <p:cNvPr id="3" name="Content Placeholder 2"/>
          <p:cNvSpPr>
            <a:spLocks noGrp="1"/>
          </p:cNvSpPr>
          <p:nvPr>
            <p:ph sz="quarter" idx="10"/>
          </p:nvPr>
        </p:nvSpPr>
        <p:spPr>
          <a:xfrm>
            <a:off x="374904" y="682812"/>
            <a:ext cx="7907338" cy="4571813"/>
          </a:xfrm>
        </p:spPr>
        <p:txBody>
          <a:bodyPr/>
          <a:lstStyle/>
          <a:p>
            <a:pPr lvl="0"/>
            <a:r>
              <a:rPr lang="en-US" dirty="0"/>
              <a:t>A job description for WG Chairs; </a:t>
            </a:r>
          </a:p>
          <a:p>
            <a:pPr lvl="0"/>
            <a:r>
              <a:rPr lang="en-US" dirty="0"/>
              <a:t>Terms of participation for WG members/participants that would reflect a requirement to work in good faith to reach consensus; </a:t>
            </a:r>
          </a:p>
          <a:p>
            <a:pPr lvl="0"/>
            <a:r>
              <a:rPr lang="en-US" dirty="0"/>
              <a:t>Reiterating the role of the GNSO Council Liaisons; </a:t>
            </a:r>
          </a:p>
          <a:p>
            <a:pPr lvl="0"/>
            <a:r>
              <a:rPr lang="en-US" dirty="0"/>
              <a:t>Limit the # of WG members and consider other ways in which individuals can engage and provide input or consider having unlimited observers but limit WG members to those designated by different groups. Also get those WG members to commit to the # of hours / timeline that has been identified to ensure there is buy-in and understanding of what is required. </a:t>
            </a:r>
          </a:p>
          <a:p>
            <a:pPr lvl="0"/>
            <a:r>
              <a:rPr lang="en-US" dirty="0"/>
              <a:t>Council to provide criteria for information that needs to be provided by PDP WG leadership as part of their updates;</a:t>
            </a:r>
          </a:p>
          <a:p>
            <a:pPr lvl="0"/>
            <a:r>
              <a:rPr lang="en-US" dirty="0"/>
              <a:t>Resource reporting for PDP WGs to better track resources spent;</a:t>
            </a:r>
          </a:p>
          <a:p>
            <a:pPr lvl="0"/>
            <a:r>
              <a:rPr lang="en-US" dirty="0"/>
              <a:t>Other?</a:t>
            </a:r>
          </a:p>
        </p:txBody>
      </p:sp>
    </p:spTree>
    <p:extLst>
      <p:ext uri="{BB962C8B-B14F-4D97-AF65-F5344CB8AC3E}">
        <p14:creationId xmlns:p14="http://schemas.microsoft.com/office/powerpoint/2010/main" val="12111943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White Boarding Exercise</a:t>
            </a:r>
          </a:p>
        </p:txBody>
      </p:sp>
      <p:sp>
        <p:nvSpPr>
          <p:cNvPr id="3" name="Content Placeholder 2"/>
          <p:cNvSpPr>
            <a:spLocks noGrp="1"/>
          </p:cNvSpPr>
          <p:nvPr>
            <p:ph sz="quarter" idx="10"/>
          </p:nvPr>
        </p:nvSpPr>
        <p:spPr>
          <a:xfrm>
            <a:off x="374904" y="1140012"/>
            <a:ext cx="7907338" cy="4571813"/>
          </a:xfrm>
        </p:spPr>
        <p:txBody>
          <a:bodyPr/>
          <a:lstStyle/>
          <a:p>
            <a:r>
              <a:rPr lang="en-US" dirty="0"/>
              <a:t>Determine which ideas / suggestions are most promising in addressing challenges in current and/or future PDP WGs;</a:t>
            </a:r>
          </a:p>
          <a:p>
            <a:r>
              <a:rPr lang="en-US" dirty="0"/>
              <a:t>Each PDP WG Chair will lead the discussion on one idea/suggestion with those interested to try and work out further details of how this idea/suggestion could be applied in practice;</a:t>
            </a:r>
          </a:p>
          <a:p>
            <a:r>
              <a:rPr lang="en-US" dirty="0"/>
              <a:t>Pick the idea/suggestion that appeals most to you, but feel free to rotate once you have shared your thoughts’</a:t>
            </a:r>
          </a:p>
          <a:p>
            <a:r>
              <a:rPr lang="en-US" dirty="0"/>
              <a:t>Report back to the full meeting.</a:t>
            </a:r>
          </a:p>
        </p:txBody>
      </p:sp>
    </p:spTree>
    <p:extLst>
      <p:ext uri="{BB962C8B-B14F-4D97-AF65-F5344CB8AC3E}">
        <p14:creationId xmlns:p14="http://schemas.microsoft.com/office/powerpoint/2010/main" val="6878265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Next Steps</a:t>
            </a:r>
          </a:p>
        </p:txBody>
      </p:sp>
      <p:sp>
        <p:nvSpPr>
          <p:cNvPr id="5" name="Text Placeholder 4"/>
          <p:cNvSpPr>
            <a:spLocks noGrp="1"/>
          </p:cNvSpPr>
          <p:nvPr>
            <p:ph type="body" sz="quarter" idx="11"/>
          </p:nvPr>
        </p:nvSpPr>
        <p:spPr/>
        <p:txBody>
          <a:bodyPr/>
          <a:lstStyle/>
          <a:p>
            <a:r>
              <a:rPr lang="en-US" dirty="0"/>
              <a:t>Agenda Item #5</a:t>
            </a:r>
          </a:p>
        </p:txBody>
      </p:sp>
    </p:spTree>
    <p:extLst>
      <p:ext uri="{BB962C8B-B14F-4D97-AF65-F5344CB8AC3E}">
        <p14:creationId xmlns:p14="http://schemas.microsoft.com/office/powerpoint/2010/main" val="298284104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Next Steps</a:t>
            </a:r>
          </a:p>
        </p:txBody>
      </p:sp>
      <p:sp>
        <p:nvSpPr>
          <p:cNvPr id="3" name="Content Placeholder 2"/>
          <p:cNvSpPr>
            <a:spLocks noGrp="1"/>
          </p:cNvSpPr>
          <p:nvPr>
            <p:ph sz="quarter" idx="10"/>
          </p:nvPr>
        </p:nvSpPr>
        <p:spPr>
          <a:xfrm>
            <a:off x="374904" y="1140012"/>
            <a:ext cx="7907338" cy="4571813"/>
          </a:xfrm>
        </p:spPr>
        <p:txBody>
          <a:bodyPr/>
          <a:lstStyle/>
          <a:p>
            <a:r>
              <a:rPr lang="en-US" dirty="0"/>
              <a:t>Develop PDP Continuous Improvements Paper (“PDP 3.0”) which is expected to identify </a:t>
            </a:r>
          </a:p>
          <a:p>
            <a:pPr lvl="1"/>
            <a:r>
              <a:rPr lang="en-US" dirty="0"/>
              <a:t>a) low hanging fruits, </a:t>
            </a:r>
          </a:p>
          <a:p>
            <a:pPr lvl="1"/>
            <a:r>
              <a:rPr lang="en-US" dirty="0"/>
              <a:t>b) possible changes to the PDP Manual and/or WG Guidelines, </a:t>
            </a:r>
          </a:p>
          <a:p>
            <a:pPr lvl="1"/>
            <a:r>
              <a:rPr lang="en-US" dirty="0"/>
              <a:t>c) possible changes to existing charters / PDPs. </a:t>
            </a:r>
          </a:p>
          <a:p>
            <a:r>
              <a:rPr lang="en-US" dirty="0"/>
              <a:t>Idea is to consider incremental changes within the boundaries of the existing PDP model.</a:t>
            </a:r>
          </a:p>
          <a:p>
            <a:r>
              <a:rPr lang="en-US" dirty="0"/>
              <a:t>Such incremental changes could apply to existing PDPs and/or future PDPs – community/PDP leadership &amp; WGs will need to consider what may be implemented immediately and what is only applicable to future PDPs. </a:t>
            </a:r>
          </a:p>
          <a:p>
            <a:r>
              <a:rPr lang="en-US" dirty="0"/>
              <a:t>Expected to be published for community input by ICANN62.</a:t>
            </a:r>
          </a:p>
        </p:txBody>
      </p:sp>
    </p:spTree>
    <p:extLst>
      <p:ext uri="{BB962C8B-B14F-4D97-AF65-F5344CB8AC3E}">
        <p14:creationId xmlns:p14="http://schemas.microsoft.com/office/powerpoint/2010/main" val="201301102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Engage with ICANN – Thank You and Questions</a:t>
            </a:r>
          </a:p>
        </p:txBody>
      </p:sp>
    </p:spTree>
    <p:extLst>
      <p:ext uri="{BB962C8B-B14F-4D97-AF65-F5344CB8AC3E}">
        <p14:creationId xmlns:p14="http://schemas.microsoft.com/office/powerpoint/2010/main" val="39415719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886759" y="1982152"/>
            <a:ext cx="2080048" cy="830997"/>
          </a:xfrm>
          <a:prstGeom prst="rect">
            <a:avLst/>
          </a:prstGeom>
          <a:noFill/>
        </p:spPr>
        <p:txBody>
          <a:bodyPr wrap="square" rtlCol="0">
            <a:spAutoFit/>
          </a:bodyPr>
          <a:lstStyle/>
          <a:p>
            <a:pPr algn="ctr"/>
            <a:r>
              <a:rPr lang="en-US" sz="1600" b="1" dirty="0">
                <a:solidFill>
                  <a:srgbClr val="FFFFFF"/>
                </a:solidFill>
                <a:latin typeface="Arial"/>
                <a:cs typeface="Arial"/>
              </a:rPr>
              <a:t>9.00 - 9.30</a:t>
            </a:r>
          </a:p>
          <a:p>
            <a:pPr algn="ctr"/>
            <a:r>
              <a:rPr lang="en-US" sz="1600" dirty="0">
                <a:solidFill>
                  <a:srgbClr val="FFFFFF"/>
                </a:solidFill>
                <a:latin typeface="Arial"/>
                <a:cs typeface="Arial"/>
              </a:rPr>
              <a:t>Setting the Scene &amp; Introduction</a:t>
            </a:r>
          </a:p>
        </p:txBody>
      </p:sp>
      <p:sp>
        <p:nvSpPr>
          <p:cNvPr id="28" name="TextBox 27"/>
          <p:cNvSpPr txBox="1"/>
          <p:nvPr/>
        </p:nvSpPr>
        <p:spPr>
          <a:xfrm>
            <a:off x="3579874" y="1982152"/>
            <a:ext cx="2080048" cy="1323439"/>
          </a:xfrm>
          <a:prstGeom prst="rect">
            <a:avLst/>
          </a:prstGeom>
          <a:noFill/>
        </p:spPr>
        <p:txBody>
          <a:bodyPr wrap="square" rtlCol="0">
            <a:spAutoFit/>
          </a:bodyPr>
          <a:lstStyle/>
          <a:p>
            <a:pPr algn="ctr"/>
            <a:r>
              <a:rPr lang="en-US" sz="1600" b="1" dirty="0">
                <a:solidFill>
                  <a:srgbClr val="FFFFFF"/>
                </a:solidFill>
                <a:latin typeface="Arial"/>
                <a:cs typeface="Arial"/>
              </a:rPr>
              <a:t>9.30 – 10.15</a:t>
            </a:r>
          </a:p>
          <a:p>
            <a:pPr algn="ctr"/>
            <a:r>
              <a:rPr lang="en-US" sz="1600" dirty="0">
                <a:solidFill>
                  <a:srgbClr val="FFFFFF"/>
                </a:solidFill>
                <a:latin typeface="Arial"/>
                <a:cs typeface="Arial"/>
              </a:rPr>
              <a:t>Hearing from PDP Chairs and others – What are the main challenges?</a:t>
            </a:r>
          </a:p>
        </p:txBody>
      </p:sp>
      <p:sp>
        <p:nvSpPr>
          <p:cNvPr id="29" name="TextBox 28"/>
          <p:cNvSpPr txBox="1"/>
          <p:nvPr/>
        </p:nvSpPr>
        <p:spPr>
          <a:xfrm>
            <a:off x="6283988" y="1982152"/>
            <a:ext cx="2080048" cy="1323439"/>
          </a:xfrm>
          <a:prstGeom prst="rect">
            <a:avLst/>
          </a:prstGeom>
          <a:noFill/>
        </p:spPr>
        <p:txBody>
          <a:bodyPr wrap="square" rtlCol="0">
            <a:spAutoFit/>
          </a:bodyPr>
          <a:lstStyle/>
          <a:p>
            <a:pPr algn="ctr"/>
            <a:r>
              <a:rPr lang="en-US" sz="1600" b="1" dirty="0">
                <a:solidFill>
                  <a:srgbClr val="FFFFFF"/>
                </a:solidFill>
                <a:latin typeface="Arial"/>
                <a:cs typeface="Arial"/>
              </a:rPr>
              <a:t>10.15 – 10.45</a:t>
            </a:r>
          </a:p>
          <a:p>
            <a:pPr algn="ctr"/>
            <a:r>
              <a:rPr lang="en-US" sz="1600" dirty="0">
                <a:solidFill>
                  <a:srgbClr val="FFFFFF"/>
                </a:solidFill>
                <a:latin typeface="Arial"/>
                <a:cs typeface="Arial"/>
              </a:rPr>
              <a:t>Break – Brainstorm on how these challenges can be overcome</a:t>
            </a:r>
          </a:p>
        </p:txBody>
      </p:sp>
      <p:sp>
        <p:nvSpPr>
          <p:cNvPr id="43" name="TextBox 42"/>
          <p:cNvSpPr txBox="1"/>
          <p:nvPr/>
        </p:nvSpPr>
        <p:spPr>
          <a:xfrm>
            <a:off x="651510" y="4364806"/>
            <a:ext cx="2539800" cy="1569660"/>
          </a:xfrm>
          <a:prstGeom prst="rect">
            <a:avLst/>
          </a:prstGeom>
          <a:noFill/>
        </p:spPr>
        <p:txBody>
          <a:bodyPr wrap="square" rtlCol="0">
            <a:spAutoFit/>
          </a:bodyPr>
          <a:lstStyle/>
          <a:p>
            <a:pPr algn="ctr"/>
            <a:r>
              <a:rPr lang="en-US" sz="1600" b="1" dirty="0">
                <a:solidFill>
                  <a:srgbClr val="FFFFFF"/>
                </a:solidFill>
                <a:latin typeface="Arial"/>
                <a:cs typeface="Arial"/>
              </a:rPr>
              <a:t>10.30 – 11.45</a:t>
            </a:r>
          </a:p>
          <a:p>
            <a:pPr algn="ctr"/>
            <a:r>
              <a:rPr lang="en-US" altLang="en-US" sz="1600" dirty="0">
                <a:solidFill>
                  <a:srgbClr val="FFFFFF"/>
                </a:solidFill>
                <a:latin typeface="Arial"/>
                <a:cs typeface="Arial"/>
              </a:rPr>
              <a:t>What does good look like in a PDP? </a:t>
            </a:r>
          </a:p>
          <a:p>
            <a:pPr algn="ctr"/>
            <a:r>
              <a:rPr lang="en-US" altLang="en-US" sz="1600" dirty="0">
                <a:solidFill>
                  <a:srgbClr val="FFFFFF"/>
                </a:solidFill>
                <a:latin typeface="Arial"/>
                <a:cs typeface="Arial"/>
              </a:rPr>
              <a:t>Designing PDP 2.0</a:t>
            </a:r>
          </a:p>
          <a:p>
            <a:pPr algn="ctr"/>
            <a:endParaRPr lang="en-US" sz="1600" dirty="0">
              <a:solidFill>
                <a:srgbClr val="FFFFFF"/>
              </a:solidFill>
              <a:latin typeface="Arial"/>
              <a:cs typeface="Arial"/>
            </a:endParaRPr>
          </a:p>
          <a:p>
            <a:pPr algn="ctr"/>
            <a:endParaRPr lang="en-US" sz="1600" dirty="0">
              <a:solidFill>
                <a:srgbClr val="FFFFFF"/>
              </a:solidFill>
              <a:latin typeface="Arial"/>
              <a:cs typeface="Arial"/>
            </a:endParaRPr>
          </a:p>
        </p:txBody>
      </p:sp>
      <p:sp>
        <p:nvSpPr>
          <p:cNvPr id="44" name="TextBox 43"/>
          <p:cNvSpPr txBox="1"/>
          <p:nvPr/>
        </p:nvSpPr>
        <p:spPr>
          <a:xfrm>
            <a:off x="3579874" y="4364806"/>
            <a:ext cx="2080048" cy="584775"/>
          </a:xfrm>
          <a:prstGeom prst="rect">
            <a:avLst/>
          </a:prstGeom>
          <a:noFill/>
        </p:spPr>
        <p:txBody>
          <a:bodyPr wrap="square" rtlCol="0">
            <a:spAutoFit/>
          </a:bodyPr>
          <a:lstStyle/>
          <a:p>
            <a:pPr algn="ctr"/>
            <a:r>
              <a:rPr lang="en-US" sz="1600" b="1" dirty="0">
                <a:solidFill>
                  <a:srgbClr val="FFFFFF"/>
                </a:solidFill>
                <a:latin typeface="Arial"/>
                <a:cs typeface="Arial"/>
              </a:rPr>
              <a:t>11.45 – 12.00</a:t>
            </a:r>
          </a:p>
          <a:p>
            <a:pPr algn="ctr"/>
            <a:r>
              <a:rPr lang="en-US" sz="1600" dirty="0">
                <a:solidFill>
                  <a:srgbClr val="FFFFFF"/>
                </a:solidFill>
                <a:latin typeface="Arial"/>
                <a:cs typeface="Arial"/>
              </a:rPr>
              <a:t>Next Steps</a:t>
            </a:r>
          </a:p>
        </p:txBody>
      </p:sp>
      <p:sp>
        <p:nvSpPr>
          <p:cNvPr id="45" name="TextBox 44"/>
          <p:cNvSpPr txBox="1"/>
          <p:nvPr/>
        </p:nvSpPr>
        <p:spPr>
          <a:xfrm>
            <a:off x="6283988" y="4364806"/>
            <a:ext cx="2080048" cy="1077218"/>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sixth agenda item from your talk.</a:t>
            </a:r>
          </a:p>
        </p:txBody>
      </p:sp>
      <p:sp>
        <p:nvSpPr>
          <p:cNvPr id="24" name="TextBox 23"/>
          <p:cNvSpPr txBox="1"/>
          <p:nvPr/>
        </p:nvSpPr>
        <p:spPr>
          <a:xfrm>
            <a:off x="651511"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3350124"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604873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30" name="TextBox 29"/>
          <p:cNvSpPr txBox="1"/>
          <p:nvPr/>
        </p:nvSpPr>
        <p:spPr>
          <a:xfrm>
            <a:off x="651511"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4</a:t>
            </a:r>
          </a:p>
        </p:txBody>
      </p:sp>
      <p:sp>
        <p:nvSpPr>
          <p:cNvPr id="31" name="TextBox 30"/>
          <p:cNvSpPr txBox="1"/>
          <p:nvPr/>
        </p:nvSpPr>
        <p:spPr>
          <a:xfrm>
            <a:off x="3350124"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5</a:t>
            </a:r>
          </a:p>
        </p:txBody>
      </p:sp>
      <p:sp>
        <p:nvSpPr>
          <p:cNvPr id="2" name="Title 1"/>
          <p:cNvSpPr>
            <a:spLocks noGrp="1"/>
          </p:cNvSpPr>
          <p:nvPr>
            <p:ph type="title"/>
          </p:nvPr>
        </p:nvSpPr>
        <p:spPr/>
        <p:txBody>
          <a:bodyPr/>
          <a:lstStyle/>
          <a:p>
            <a:r>
              <a:rPr lang="en-US" dirty="0"/>
              <a:t>Agenda </a:t>
            </a:r>
          </a:p>
        </p:txBody>
      </p:sp>
    </p:spTree>
    <p:extLst>
      <p:ext uri="{BB962C8B-B14F-4D97-AF65-F5344CB8AC3E}">
        <p14:creationId xmlns:p14="http://schemas.microsoft.com/office/powerpoint/2010/main" val="29625808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Setting the Scene &amp; </a:t>
            </a:r>
            <a:r>
              <a:rPr lang="en-US" dirty="0" err="1"/>
              <a:t>Introducion</a:t>
            </a:r>
            <a:endParaRPr lang="en-US" dirty="0"/>
          </a:p>
        </p:txBody>
      </p:sp>
      <p:sp>
        <p:nvSpPr>
          <p:cNvPr id="5" name="Text Placeholder 4"/>
          <p:cNvSpPr>
            <a:spLocks noGrp="1"/>
          </p:cNvSpPr>
          <p:nvPr>
            <p:ph type="body" sz="quarter" idx="11"/>
          </p:nvPr>
        </p:nvSpPr>
        <p:spPr/>
        <p:txBody>
          <a:bodyPr/>
          <a:lstStyle/>
          <a:p>
            <a:r>
              <a:rPr lang="en-US" dirty="0"/>
              <a:t>Agenda Item #1</a:t>
            </a:r>
          </a:p>
        </p:txBody>
      </p:sp>
    </p:spTree>
    <p:extLst>
      <p:ext uri="{BB962C8B-B14F-4D97-AF65-F5344CB8AC3E}">
        <p14:creationId xmlns:p14="http://schemas.microsoft.com/office/powerpoint/2010/main" val="1376595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Why is this session being held?</a:t>
            </a:r>
          </a:p>
        </p:txBody>
      </p:sp>
      <p:sp>
        <p:nvSpPr>
          <p:cNvPr id="3" name="Content Placeholder 2"/>
          <p:cNvSpPr>
            <a:spLocks noGrp="1"/>
          </p:cNvSpPr>
          <p:nvPr>
            <p:ph sz="quarter" idx="10"/>
          </p:nvPr>
        </p:nvSpPr>
        <p:spPr>
          <a:xfrm>
            <a:off x="374904" y="860612"/>
            <a:ext cx="8273796" cy="4571813"/>
          </a:xfrm>
        </p:spPr>
        <p:txBody>
          <a:bodyPr/>
          <a:lstStyle/>
          <a:p>
            <a:pPr marL="0" indent="0" defTabSz="914400" eaLnBrk="0" fontAlgn="base" hangingPunct="0">
              <a:spcBef>
                <a:spcPct val="0"/>
              </a:spcBef>
              <a:spcAft>
                <a:spcPct val="0"/>
              </a:spcAft>
              <a:buClrTx/>
              <a:buSzTx/>
              <a:buNone/>
            </a:pPr>
            <a:r>
              <a:rPr lang="en-US" altLang="en-US" sz="2000" dirty="0">
                <a:solidFill>
                  <a:schemeClr val="tx1"/>
                </a:solidFill>
                <a:latin typeface="Arial" panose="020B0604020202020204" pitchFamily="34" charset="0"/>
              </a:rPr>
              <a:t>Conversation started during GNSO Council Strategic Planning Session in Jan 2018 where the Council observed in its role of manager of the PDP:</a:t>
            </a:r>
          </a:p>
          <a:p>
            <a:pPr marL="0" indent="0" defTabSz="914400" eaLnBrk="0" fontAlgn="base" hangingPunct="0">
              <a:spcBef>
                <a:spcPct val="0"/>
              </a:spcBef>
              <a:spcAft>
                <a:spcPct val="0"/>
              </a:spcAft>
              <a:buClrTx/>
              <a:buSzTx/>
              <a:buNone/>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Challenges for PDP WG meeting timelines – work plans are adjusted by WGs with limited Council or community input/oversight; </a:t>
            </a:r>
          </a:p>
          <a:p>
            <a:pPr marL="0" indent="0" defTabSz="914400" eaLnBrk="0" fontAlgn="base" hangingPunct="0">
              <a:spcBef>
                <a:spcPct val="0"/>
              </a:spcBef>
              <a:spcAft>
                <a:spcPct val="0"/>
              </a:spcAft>
              <a:buClrTx/>
              <a:buSzTx/>
              <a:buNone/>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Significant increase in time to Initial Report;</a:t>
            </a:r>
          </a:p>
          <a:p>
            <a:pPr defTabSz="914400" eaLnBrk="0" fontAlgn="base" hangingPunct="0">
              <a:spcBef>
                <a:spcPct val="0"/>
              </a:spcBef>
              <a:spcAft>
                <a:spcPct val="0"/>
              </a:spcAft>
              <a:buClrTx/>
              <a:buSzTx/>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Significant increase in membership numbers with limited corresponding change to those doing the ‘heavy lifting’;</a:t>
            </a:r>
          </a:p>
          <a:p>
            <a:pPr defTabSz="914400" eaLnBrk="0" fontAlgn="base" hangingPunct="0">
              <a:spcBef>
                <a:spcPct val="0"/>
              </a:spcBef>
              <a:spcAft>
                <a:spcPct val="0"/>
              </a:spcAft>
              <a:buClrTx/>
              <a:buSzTx/>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Possible mismatch of skills &amp; knowledge of members;</a:t>
            </a:r>
          </a:p>
          <a:p>
            <a:pPr defTabSz="914400" eaLnBrk="0" fontAlgn="base" hangingPunct="0">
              <a:spcBef>
                <a:spcPct val="0"/>
              </a:spcBef>
              <a:spcAft>
                <a:spcPct val="0"/>
              </a:spcAft>
              <a:buClrTx/>
              <a:buSzTx/>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Increased demands on leadership teams in terms of commitments and skills;</a:t>
            </a:r>
          </a:p>
          <a:p>
            <a:pPr defTabSz="914400" eaLnBrk="0" fontAlgn="base" hangingPunct="0">
              <a:spcBef>
                <a:spcPct val="0"/>
              </a:spcBef>
              <a:spcAft>
                <a:spcPct val="0"/>
              </a:spcAft>
              <a:buClrTx/>
              <a:buSzTx/>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Focus is moving away from finding consensus to zero sum game.</a:t>
            </a:r>
          </a:p>
        </p:txBody>
      </p:sp>
    </p:spTree>
    <p:extLst>
      <p:ext uri="{BB962C8B-B14F-4D97-AF65-F5344CB8AC3E}">
        <p14:creationId xmlns:p14="http://schemas.microsoft.com/office/powerpoint/2010/main" val="928687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Macro-level challenges / concerns</a:t>
            </a:r>
          </a:p>
        </p:txBody>
      </p:sp>
      <p:sp>
        <p:nvSpPr>
          <p:cNvPr id="3" name="Content Placeholder 2"/>
          <p:cNvSpPr>
            <a:spLocks noGrp="1"/>
          </p:cNvSpPr>
          <p:nvPr>
            <p:ph sz="quarter" idx="10"/>
          </p:nvPr>
        </p:nvSpPr>
        <p:spPr>
          <a:xfrm>
            <a:off x="374904" y="860612"/>
            <a:ext cx="8273796" cy="4571813"/>
          </a:xfrm>
        </p:spPr>
        <p:txBody>
          <a:bodyPr/>
          <a:lstStyle/>
          <a:p>
            <a:pPr marL="0" indent="0" defTabSz="914400" eaLnBrk="0" fontAlgn="base" hangingPunct="0">
              <a:spcBef>
                <a:spcPct val="0"/>
              </a:spcBef>
              <a:spcAft>
                <a:spcPct val="0"/>
              </a:spcAft>
              <a:buClrTx/>
              <a:buSzTx/>
              <a:buNone/>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Pressure on the budget / resources</a:t>
            </a:r>
          </a:p>
          <a:p>
            <a:pPr defTabSz="914400" eaLnBrk="0" fontAlgn="base" hangingPunct="0">
              <a:spcBef>
                <a:spcPct val="0"/>
              </a:spcBef>
              <a:spcAft>
                <a:spcPct val="0"/>
              </a:spcAft>
              <a:buClrTx/>
              <a:buSzTx/>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Not reasonable to expect volunteers to participate actively in a PDP WG for 4 years or more</a:t>
            </a:r>
          </a:p>
          <a:p>
            <a:pPr defTabSz="914400" eaLnBrk="0" fontAlgn="base" hangingPunct="0">
              <a:spcBef>
                <a:spcPct val="0"/>
              </a:spcBef>
              <a:spcAft>
                <a:spcPct val="0"/>
              </a:spcAft>
              <a:buClrTx/>
              <a:buSzTx/>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Credibility of multi-stakeholder model and reputation of GNSO is at stake</a:t>
            </a:r>
          </a:p>
          <a:p>
            <a:pPr defTabSz="914400" eaLnBrk="0" fontAlgn="base" hangingPunct="0">
              <a:spcBef>
                <a:spcPct val="0"/>
              </a:spcBef>
              <a:spcAft>
                <a:spcPct val="0"/>
              </a:spcAft>
              <a:buClrTx/>
              <a:buSzTx/>
            </a:pPr>
            <a:endParaRPr lang="en-US" altLang="en-US" sz="2000" dirty="0">
              <a:solidFill>
                <a:schemeClr val="tx1"/>
              </a:solidFill>
              <a:latin typeface="Arial" panose="020B0604020202020204" pitchFamily="34" charset="0"/>
            </a:endParaRPr>
          </a:p>
          <a:p>
            <a:pPr defTabSz="914400" eaLnBrk="0" fontAlgn="base" hangingPunct="0">
              <a:spcBef>
                <a:spcPct val="0"/>
              </a:spcBef>
              <a:spcAft>
                <a:spcPct val="0"/>
              </a:spcAft>
              <a:buClrTx/>
              <a:buSzTx/>
            </a:pPr>
            <a:r>
              <a:rPr lang="en-US" altLang="en-US" sz="2000" dirty="0">
                <a:solidFill>
                  <a:schemeClr val="tx1"/>
                </a:solidFill>
                <a:latin typeface="Arial" panose="020B0604020202020204" pitchFamily="34" charset="0"/>
              </a:rPr>
              <a:t>Legitimacy &amp; robustness of PDP</a:t>
            </a:r>
          </a:p>
        </p:txBody>
      </p:sp>
    </p:spTree>
    <p:extLst>
      <p:ext uri="{BB962C8B-B14F-4D97-AF65-F5344CB8AC3E}">
        <p14:creationId xmlns:p14="http://schemas.microsoft.com/office/powerpoint/2010/main" val="34270494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br>
              <a:rPr lang="en-US" dirty="0"/>
            </a:br>
            <a:r>
              <a:rPr lang="en-US" dirty="0"/>
              <a:t>Current Dynamics of GNSO PDP WGs</a:t>
            </a:r>
          </a:p>
        </p:txBody>
      </p:sp>
      <p:sp>
        <p:nvSpPr>
          <p:cNvPr id="3" name="Text Placeholder 2"/>
          <p:cNvSpPr>
            <a:spLocks noGrp="1"/>
          </p:cNvSpPr>
          <p:nvPr>
            <p:ph type="body" sz="quarter" idx="10"/>
          </p:nvPr>
        </p:nvSpPr>
        <p:spPr>
          <a:xfrm>
            <a:off x="610723" y="4058204"/>
            <a:ext cx="8119872" cy="716808"/>
          </a:xfrm>
        </p:spPr>
        <p:txBody>
          <a:bodyPr/>
          <a:lstStyle/>
          <a:p>
            <a:r>
              <a:rPr lang="en-US" dirty="0"/>
              <a:t>Marika Konings</a:t>
            </a:r>
          </a:p>
        </p:txBody>
      </p:sp>
      <p:sp>
        <p:nvSpPr>
          <p:cNvPr id="6" name="Text Placeholder 5"/>
          <p:cNvSpPr>
            <a:spLocks noGrp="1"/>
          </p:cNvSpPr>
          <p:nvPr>
            <p:ph type="body" sz="quarter" idx="13"/>
          </p:nvPr>
        </p:nvSpPr>
        <p:spPr/>
        <p:txBody>
          <a:bodyPr>
            <a:normAutofit/>
          </a:bodyPr>
          <a:lstStyle/>
          <a:p>
            <a:r>
              <a:rPr lang="en-US" i="1" dirty="0"/>
              <a:t>Staff Discussion Paper – Optimizing increased engagement &amp; participation while ensuring efficient &amp; effective policy development</a:t>
            </a:r>
          </a:p>
        </p:txBody>
      </p:sp>
    </p:spTree>
    <p:extLst>
      <p:ext uri="{BB962C8B-B14F-4D97-AF65-F5344CB8AC3E}">
        <p14:creationId xmlns:p14="http://schemas.microsoft.com/office/powerpoint/2010/main" val="11571085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p:cNvSpPr/>
          <p:nvPr/>
        </p:nvSpPr>
        <p:spPr>
          <a:xfrm>
            <a:off x="3350124" y="1299014"/>
            <a:ext cx="2539800" cy="2175252"/>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dirty="0">
              <a:latin typeface="Arial"/>
              <a:cs typeface="Arial"/>
            </a:endParaRPr>
          </a:p>
        </p:txBody>
      </p:sp>
      <p:sp>
        <p:nvSpPr>
          <p:cNvPr id="16" name="Rectangle 15"/>
          <p:cNvSpPr/>
          <p:nvPr/>
        </p:nvSpPr>
        <p:spPr>
          <a:xfrm>
            <a:off x="6048738" y="1299014"/>
            <a:ext cx="2539800" cy="2175252"/>
          </a:xfrm>
          <a:prstGeom prst="rect">
            <a:avLst/>
          </a:prstGeom>
          <a:solidFill>
            <a:schemeClr val="accent4">
              <a:alpha val="63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latin typeface="Arial"/>
              <a:cs typeface="Arial"/>
            </a:endParaRPr>
          </a:p>
        </p:txBody>
      </p:sp>
      <p:sp>
        <p:nvSpPr>
          <p:cNvPr id="21" name="Rectangle 20"/>
          <p:cNvSpPr/>
          <p:nvPr/>
        </p:nvSpPr>
        <p:spPr>
          <a:xfrm>
            <a:off x="3350124" y="1299014"/>
            <a:ext cx="2539800" cy="87588"/>
          </a:xfrm>
          <a:prstGeom prst="rect">
            <a:avLst/>
          </a:prstGeom>
          <a:solidFill>
            <a:srgbClr val="145357">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2" name="Rectangle 21"/>
          <p:cNvSpPr/>
          <p:nvPr/>
        </p:nvSpPr>
        <p:spPr>
          <a:xfrm>
            <a:off x="6048738" y="1299014"/>
            <a:ext cx="2539800" cy="87588"/>
          </a:xfrm>
          <a:prstGeom prst="rect">
            <a:avLst/>
          </a:prstGeom>
          <a:solidFill>
            <a:srgbClr val="EA903A"/>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7" name="Rectangle 36"/>
          <p:cNvSpPr/>
          <p:nvPr/>
        </p:nvSpPr>
        <p:spPr>
          <a:xfrm>
            <a:off x="651511" y="3681668"/>
            <a:ext cx="2539800" cy="2175252"/>
          </a:xfrm>
          <a:prstGeom prst="rect">
            <a:avLst/>
          </a:prstGeom>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Arial"/>
              <a:cs typeface="Arial"/>
            </a:endParaRPr>
          </a:p>
        </p:txBody>
      </p:sp>
      <p:sp>
        <p:nvSpPr>
          <p:cNvPr id="38" name="Rectangle 37"/>
          <p:cNvSpPr/>
          <p:nvPr/>
        </p:nvSpPr>
        <p:spPr>
          <a:xfrm>
            <a:off x="3350124" y="3681668"/>
            <a:ext cx="2539800" cy="2175252"/>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a:latin typeface="Arial"/>
              <a:cs typeface="Arial"/>
            </a:endParaRPr>
          </a:p>
        </p:txBody>
      </p:sp>
      <p:sp>
        <p:nvSpPr>
          <p:cNvPr id="40" name="Rectangle 39"/>
          <p:cNvSpPr/>
          <p:nvPr/>
        </p:nvSpPr>
        <p:spPr>
          <a:xfrm>
            <a:off x="651511" y="3681668"/>
            <a:ext cx="2539800" cy="87588"/>
          </a:xfrm>
          <a:prstGeom prst="rect">
            <a:avLst/>
          </a:prstGeom>
          <a:solidFill>
            <a:srgbClr val="AC441E"/>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1" name="Rectangle 40"/>
          <p:cNvSpPr/>
          <p:nvPr/>
        </p:nvSpPr>
        <p:spPr>
          <a:xfrm>
            <a:off x="3350124" y="3681668"/>
            <a:ext cx="2539800" cy="87588"/>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6" name="Oval 45"/>
          <p:cNvSpPr/>
          <p:nvPr/>
        </p:nvSpPr>
        <p:spPr>
          <a:xfrm>
            <a:off x="4367741" y="1501265"/>
            <a:ext cx="498944" cy="498944"/>
          </a:xfrm>
          <a:prstGeom prst="ellipse">
            <a:avLst/>
          </a:prstGeom>
          <a:solidFill>
            <a:schemeClr val="accent3">
              <a:lumMod val="75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latin typeface="Arial"/>
              <a:cs typeface="Arial"/>
            </a:endParaRPr>
          </a:p>
        </p:txBody>
      </p:sp>
      <p:sp>
        <p:nvSpPr>
          <p:cNvPr id="47" name="Oval 46"/>
          <p:cNvSpPr/>
          <p:nvPr/>
        </p:nvSpPr>
        <p:spPr>
          <a:xfrm>
            <a:off x="7074908" y="1501265"/>
            <a:ext cx="498944" cy="498944"/>
          </a:xfrm>
          <a:prstGeom prst="ellipse">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48" name="Oval 47"/>
          <p:cNvSpPr/>
          <p:nvPr/>
        </p:nvSpPr>
        <p:spPr>
          <a:xfrm>
            <a:off x="4367741" y="3895123"/>
            <a:ext cx="498944" cy="498944"/>
          </a:xfrm>
          <a:prstGeom prst="ellipse">
            <a:avLst/>
          </a:prstGeom>
          <a:solidFill>
            <a:srgbClr val="0A325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50" name="Oval 49"/>
          <p:cNvSpPr/>
          <p:nvPr/>
        </p:nvSpPr>
        <p:spPr>
          <a:xfrm>
            <a:off x="1675282" y="3895123"/>
            <a:ext cx="498944" cy="498944"/>
          </a:xfrm>
          <a:prstGeom prst="ellipse">
            <a:avLst/>
          </a:prstGeom>
          <a:solidFill>
            <a:schemeClr val="accent5">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14" name="Rectangle 13"/>
          <p:cNvSpPr/>
          <p:nvPr/>
        </p:nvSpPr>
        <p:spPr>
          <a:xfrm>
            <a:off x="651511" y="1299014"/>
            <a:ext cx="2539800" cy="2175252"/>
          </a:xfrm>
          <a:prstGeom prst="rect">
            <a:avLst/>
          </a:prstGeom>
          <a:solidFill>
            <a:schemeClr val="accent1">
              <a:alpha val="7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Arial"/>
              <a:cs typeface="Arial"/>
            </a:endParaRPr>
          </a:p>
        </p:txBody>
      </p:sp>
      <p:sp>
        <p:nvSpPr>
          <p:cNvPr id="20" name="Rectangle 19"/>
          <p:cNvSpPr/>
          <p:nvPr/>
        </p:nvSpPr>
        <p:spPr>
          <a:xfrm>
            <a:off x="651511" y="1299014"/>
            <a:ext cx="2539800" cy="8758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3" name="Oval 2"/>
          <p:cNvSpPr/>
          <p:nvPr/>
        </p:nvSpPr>
        <p:spPr>
          <a:xfrm>
            <a:off x="1666927" y="1510650"/>
            <a:ext cx="498944" cy="498944"/>
          </a:xfrm>
          <a:prstGeom prst="ellipse">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latin typeface="Arial"/>
              <a:cs typeface="Arial"/>
            </a:endParaRPr>
          </a:p>
        </p:txBody>
      </p:sp>
      <p:sp>
        <p:nvSpPr>
          <p:cNvPr id="26" name="TextBox 25"/>
          <p:cNvSpPr txBox="1"/>
          <p:nvPr/>
        </p:nvSpPr>
        <p:spPr>
          <a:xfrm>
            <a:off x="886759" y="1982152"/>
            <a:ext cx="2080048" cy="338554"/>
          </a:xfrm>
          <a:prstGeom prst="rect">
            <a:avLst/>
          </a:prstGeom>
          <a:noFill/>
        </p:spPr>
        <p:txBody>
          <a:bodyPr wrap="square" rtlCol="0">
            <a:spAutoFit/>
          </a:bodyPr>
          <a:lstStyle/>
          <a:p>
            <a:pPr algn="ctr"/>
            <a:r>
              <a:rPr lang="en-US" sz="1600" dirty="0">
                <a:solidFill>
                  <a:srgbClr val="FFFFFF"/>
                </a:solidFill>
                <a:latin typeface="Arial"/>
                <a:cs typeface="Arial"/>
              </a:rPr>
              <a:t>The Past</a:t>
            </a:r>
          </a:p>
        </p:txBody>
      </p:sp>
      <p:sp>
        <p:nvSpPr>
          <p:cNvPr id="28" name="TextBox 27"/>
          <p:cNvSpPr txBox="1"/>
          <p:nvPr/>
        </p:nvSpPr>
        <p:spPr>
          <a:xfrm>
            <a:off x="3579874" y="1982152"/>
            <a:ext cx="2080048" cy="338554"/>
          </a:xfrm>
          <a:prstGeom prst="rect">
            <a:avLst/>
          </a:prstGeom>
          <a:noFill/>
        </p:spPr>
        <p:txBody>
          <a:bodyPr wrap="square" rtlCol="0">
            <a:spAutoFit/>
          </a:bodyPr>
          <a:lstStyle/>
          <a:p>
            <a:pPr algn="ctr"/>
            <a:r>
              <a:rPr lang="en-US" sz="1600" dirty="0">
                <a:solidFill>
                  <a:srgbClr val="FFFFFF"/>
                </a:solidFill>
                <a:latin typeface="Arial"/>
                <a:cs typeface="Arial"/>
              </a:rPr>
              <a:t>The Present</a:t>
            </a:r>
          </a:p>
        </p:txBody>
      </p:sp>
      <p:sp>
        <p:nvSpPr>
          <p:cNvPr id="29" name="TextBox 28"/>
          <p:cNvSpPr txBox="1"/>
          <p:nvPr/>
        </p:nvSpPr>
        <p:spPr>
          <a:xfrm>
            <a:off x="6283988" y="1982152"/>
            <a:ext cx="2080048" cy="338554"/>
          </a:xfrm>
          <a:prstGeom prst="rect">
            <a:avLst/>
          </a:prstGeom>
          <a:noFill/>
        </p:spPr>
        <p:txBody>
          <a:bodyPr wrap="square" rtlCol="0">
            <a:spAutoFit/>
          </a:bodyPr>
          <a:lstStyle/>
          <a:p>
            <a:pPr algn="ctr"/>
            <a:r>
              <a:rPr lang="en-US" sz="1600" dirty="0">
                <a:solidFill>
                  <a:srgbClr val="FFFFFF"/>
                </a:solidFill>
                <a:latin typeface="Arial"/>
                <a:cs typeface="Arial"/>
              </a:rPr>
              <a:t>Challenges</a:t>
            </a:r>
          </a:p>
        </p:txBody>
      </p:sp>
      <p:sp>
        <p:nvSpPr>
          <p:cNvPr id="43" name="TextBox 42"/>
          <p:cNvSpPr txBox="1"/>
          <p:nvPr/>
        </p:nvSpPr>
        <p:spPr>
          <a:xfrm>
            <a:off x="886759" y="4364806"/>
            <a:ext cx="2080048" cy="338554"/>
          </a:xfrm>
          <a:prstGeom prst="rect">
            <a:avLst/>
          </a:prstGeom>
          <a:noFill/>
        </p:spPr>
        <p:txBody>
          <a:bodyPr wrap="square" rtlCol="0">
            <a:spAutoFit/>
          </a:bodyPr>
          <a:lstStyle/>
          <a:p>
            <a:pPr algn="ctr"/>
            <a:r>
              <a:rPr lang="en-US" sz="1600" dirty="0">
                <a:solidFill>
                  <a:srgbClr val="FFFFFF"/>
                </a:solidFill>
                <a:latin typeface="Arial"/>
                <a:cs typeface="Arial"/>
              </a:rPr>
              <a:t>The Future</a:t>
            </a:r>
          </a:p>
        </p:txBody>
      </p:sp>
      <p:sp>
        <p:nvSpPr>
          <p:cNvPr id="44" name="TextBox 43"/>
          <p:cNvSpPr txBox="1"/>
          <p:nvPr/>
        </p:nvSpPr>
        <p:spPr>
          <a:xfrm>
            <a:off x="3579874" y="4364806"/>
            <a:ext cx="2080048" cy="338554"/>
          </a:xfrm>
          <a:prstGeom prst="rect">
            <a:avLst/>
          </a:prstGeom>
          <a:noFill/>
        </p:spPr>
        <p:txBody>
          <a:bodyPr wrap="square" rtlCol="0">
            <a:spAutoFit/>
          </a:bodyPr>
          <a:lstStyle/>
          <a:p>
            <a:pPr algn="ctr"/>
            <a:r>
              <a:rPr lang="en-US" sz="1600" dirty="0">
                <a:solidFill>
                  <a:srgbClr val="FFFFFF"/>
                </a:solidFill>
                <a:latin typeface="Arial"/>
                <a:cs typeface="Arial"/>
              </a:rPr>
              <a:t>Discussion</a:t>
            </a:r>
          </a:p>
        </p:txBody>
      </p:sp>
      <p:sp>
        <p:nvSpPr>
          <p:cNvPr id="45" name="TextBox 44"/>
          <p:cNvSpPr txBox="1"/>
          <p:nvPr/>
        </p:nvSpPr>
        <p:spPr>
          <a:xfrm>
            <a:off x="6283988" y="4364806"/>
            <a:ext cx="2080048" cy="1077218"/>
          </a:xfrm>
          <a:prstGeom prst="rect">
            <a:avLst/>
          </a:prstGeom>
          <a:noFill/>
        </p:spPr>
        <p:txBody>
          <a:bodyPr wrap="square" rtlCol="0">
            <a:spAutoFit/>
          </a:bodyPr>
          <a:lstStyle/>
          <a:p>
            <a:pPr algn="ctr"/>
            <a:r>
              <a:rPr lang="en-US" sz="1600" dirty="0">
                <a:solidFill>
                  <a:srgbClr val="FFFFFF"/>
                </a:solidFill>
                <a:latin typeface="Arial"/>
                <a:cs typeface="Arial"/>
              </a:rPr>
              <a:t>Here’s a place to introduce your sixth agenda item from your talk.</a:t>
            </a:r>
          </a:p>
        </p:txBody>
      </p:sp>
      <p:sp>
        <p:nvSpPr>
          <p:cNvPr id="24" name="TextBox 23"/>
          <p:cNvSpPr txBox="1"/>
          <p:nvPr/>
        </p:nvSpPr>
        <p:spPr>
          <a:xfrm>
            <a:off x="651511" y="1519144"/>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1</a:t>
            </a:r>
          </a:p>
        </p:txBody>
      </p:sp>
      <p:sp>
        <p:nvSpPr>
          <p:cNvPr id="25" name="TextBox 24"/>
          <p:cNvSpPr txBox="1"/>
          <p:nvPr/>
        </p:nvSpPr>
        <p:spPr>
          <a:xfrm>
            <a:off x="3350124"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2</a:t>
            </a:r>
          </a:p>
        </p:txBody>
      </p:sp>
      <p:sp>
        <p:nvSpPr>
          <p:cNvPr id="27" name="TextBox 26"/>
          <p:cNvSpPr txBox="1"/>
          <p:nvPr/>
        </p:nvSpPr>
        <p:spPr>
          <a:xfrm>
            <a:off x="6048738" y="1508195"/>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3</a:t>
            </a:r>
          </a:p>
        </p:txBody>
      </p:sp>
      <p:sp>
        <p:nvSpPr>
          <p:cNvPr id="30" name="TextBox 29"/>
          <p:cNvSpPr txBox="1"/>
          <p:nvPr/>
        </p:nvSpPr>
        <p:spPr>
          <a:xfrm>
            <a:off x="651511"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4</a:t>
            </a:r>
          </a:p>
        </p:txBody>
      </p:sp>
      <p:sp>
        <p:nvSpPr>
          <p:cNvPr id="31" name="TextBox 30"/>
          <p:cNvSpPr txBox="1"/>
          <p:nvPr/>
        </p:nvSpPr>
        <p:spPr>
          <a:xfrm>
            <a:off x="3350124" y="3910762"/>
            <a:ext cx="2539800" cy="446276"/>
          </a:xfrm>
          <a:prstGeom prst="rect">
            <a:avLst/>
          </a:prstGeom>
          <a:noFill/>
        </p:spPr>
        <p:txBody>
          <a:bodyPr wrap="square" rtlCol="0">
            <a:spAutoFit/>
          </a:bodyPr>
          <a:lstStyle/>
          <a:p>
            <a:pPr algn="ctr"/>
            <a:r>
              <a:rPr lang="en-US" sz="2300" b="1" dirty="0">
                <a:solidFill>
                  <a:srgbClr val="FFFFFF"/>
                </a:solidFill>
                <a:latin typeface="Arial"/>
                <a:cs typeface="Arial"/>
              </a:rPr>
              <a:t>5</a:t>
            </a:r>
          </a:p>
        </p:txBody>
      </p:sp>
      <p:sp>
        <p:nvSpPr>
          <p:cNvPr id="2" name="Title 1"/>
          <p:cNvSpPr>
            <a:spLocks noGrp="1"/>
          </p:cNvSpPr>
          <p:nvPr>
            <p:ph type="title"/>
          </p:nvPr>
        </p:nvSpPr>
        <p:spPr/>
        <p:txBody>
          <a:bodyPr/>
          <a:lstStyle/>
          <a:p>
            <a:r>
              <a:rPr lang="en-US" dirty="0"/>
              <a:t>Agenda</a:t>
            </a:r>
          </a:p>
        </p:txBody>
      </p:sp>
    </p:spTree>
    <p:extLst>
      <p:ext uri="{BB962C8B-B14F-4D97-AF65-F5344CB8AC3E}">
        <p14:creationId xmlns:p14="http://schemas.microsoft.com/office/powerpoint/2010/main" val="17701677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The Past – GNSO Task Force Model</a:t>
            </a:r>
          </a:p>
        </p:txBody>
      </p:sp>
      <p:sp>
        <p:nvSpPr>
          <p:cNvPr id="3" name="Content Placeholder 2"/>
          <p:cNvSpPr>
            <a:spLocks noGrp="1"/>
          </p:cNvSpPr>
          <p:nvPr>
            <p:ph sz="quarter" idx="10"/>
          </p:nvPr>
        </p:nvSpPr>
        <p:spPr>
          <a:xfrm>
            <a:off x="374904" y="1140012"/>
            <a:ext cx="7907338" cy="4571813"/>
          </a:xfrm>
        </p:spPr>
        <p:txBody>
          <a:bodyPr/>
          <a:lstStyle/>
          <a:p>
            <a:r>
              <a:rPr lang="en-US" dirty="0"/>
              <a:t>Each Constituency and/or Stakeholder Groups of the GNSO invited to appoint one individual </a:t>
            </a:r>
          </a:p>
          <a:p>
            <a:r>
              <a:rPr lang="en-US" dirty="0"/>
              <a:t>Additionally, the Council could appoint up to three outside advisors to sit on the task force. </a:t>
            </a:r>
          </a:p>
          <a:p>
            <a:r>
              <a:rPr lang="en-US" dirty="0"/>
              <a:t>The Council could increase the number of Representatives per Constituency or Stakeholder Group that may sit on a task force in its discretion in circumstances that it deems necessary or appropriate.</a:t>
            </a:r>
          </a:p>
          <a:p>
            <a:pPr marL="0" indent="0">
              <a:buNone/>
            </a:pPr>
            <a:r>
              <a:rPr lang="en-US" dirty="0"/>
              <a:t> </a:t>
            </a:r>
          </a:p>
          <a:p>
            <a:pPr marL="857250">
              <a:buFont typeface="Wingdings" panose="05000000000000000000" pitchFamily="2" charset="2"/>
              <a:buChar char="Ø"/>
            </a:pPr>
            <a:r>
              <a:rPr lang="en-US" dirty="0"/>
              <a:t>TF Model considered too limiting and not allowing for input from non-GNSO members / communities. GNSO Review recommends Open WG Model. </a:t>
            </a:r>
          </a:p>
        </p:txBody>
      </p:sp>
    </p:spTree>
    <p:extLst>
      <p:ext uri="{BB962C8B-B14F-4D97-AF65-F5344CB8AC3E}">
        <p14:creationId xmlns:p14="http://schemas.microsoft.com/office/powerpoint/2010/main" val="3197555665"/>
      </p:ext>
    </p:extLst>
  </p:cSld>
  <p:clrMapOvr>
    <a:masterClrMapping/>
  </p:clrMapOvr>
</p:sld>
</file>

<file path=ppt/theme/theme1.xml><?xml version="1.0" encoding="utf-8"?>
<a:theme xmlns:a="http://schemas.openxmlformats.org/drawingml/2006/main" name="ICANNPPT_Arial_4x3_June 2017_potx">
  <a:themeElements>
    <a:clrScheme name="ICANN PPT Colors">
      <a:dk1>
        <a:srgbClr val="0A1F24"/>
      </a:dk1>
      <a:lt1>
        <a:sysClr val="window" lastClr="FFFFFF"/>
      </a:lt1>
      <a:dk2>
        <a:srgbClr val="1A87C9"/>
      </a:dk2>
      <a:lt2>
        <a:srgbClr val="EEECE1"/>
      </a:lt2>
      <a:accent1>
        <a:srgbClr val="1A87C9"/>
      </a:accent1>
      <a:accent2>
        <a:srgbClr val="0D436C"/>
      </a:accent2>
      <a:accent3>
        <a:srgbClr val="1B6F74"/>
      </a:accent3>
      <a:accent4>
        <a:srgbClr val="EA903A"/>
      </a:accent4>
      <a:accent5>
        <a:srgbClr val="DB6033"/>
      </a:accent5>
      <a:accent6>
        <a:srgbClr val="1768B1"/>
      </a:accent6>
      <a:hlink>
        <a:srgbClr val="1D98D3"/>
      </a:hlink>
      <a:folHlink>
        <a:srgbClr val="427BB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12700">
          <a:solidFill>
            <a:schemeClr val="bg1"/>
          </a:solidFill>
        </a:ln>
        <a:effectLst/>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dirty="0" err="1" smtClean="0">
            <a:cs typeface="Source Sans Pro"/>
          </a:defRPr>
        </a:defPPr>
      </a:lstStyle>
    </a:txDef>
  </a:objectDefaults>
  <a:extraClrSchemeLst/>
  <a:extLst>
    <a:ext uri="{05A4C25C-085E-4340-85A3-A5531E510DB2}">
      <thm15:themeFamily xmlns:thm15="http://schemas.microsoft.com/office/thememl/2012/main" name="ICANN PPT Template 4x3 20170607.potx" id="{99719EB8-08D5-4EC4-8738-AAF721777DA7}" vid="{6963FD61-D754-4021-9B52-5D28287E54B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ICANN PPT Template 4x3 20170607</Template>
  <TotalTime>111</TotalTime>
  <Words>1738</Words>
  <Application>Microsoft Macintosh PowerPoint</Application>
  <PresentationFormat>On-screen Show (4:3)</PresentationFormat>
  <Paragraphs>193</Paragraphs>
  <Slides>28</Slides>
  <Notes>12</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28</vt:i4>
      </vt:variant>
    </vt:vector>
  </HeadingPairs>
  <TitlesOfParts>
    <vt:vector size="37" baseType="lpstr">
      <vt:lpstr>ＭＳ Ｐゴシック</vt:lpstr>
      <vt:lpstr>Arial</vt:lpstr>
      <vt:lpstr>Calibri</vt:lpstr>
      <vt:lpstr>Courier New</vt:lpstr>
      <vt:lpstr>Helvetica</vt:lpstr>
      <vt:lpstr>Segoe UI</vt:lpstr>
      <vt:lpstr>Source Sans Pro</vt:lpstr>
      <vt:lpstr>Wingdings</vt:lpstr>
      <vt:lpstr>ICANNPPT_Arial_4x3_June 2017_potx</vt:lpstr>
      <vt:lpstr>PowerPoint Presentation</vt:lpstr>
      <vt:lpstr>Strategic Planning on effective and efficient GNSO policy development  </vt:lpstr>
      <vt:lpstr>Agenda </vt:lpstr>
      <vt:lpstr>Setting the Scene &amp; Introducion</vt:lpstr>
      <vt:lpstr>Why is this session being held?</vt:lpstr>
      <vt:lpstr>Macro-level challenges / concerns</vt:lpstr>
      <vt:lpstr> Current Dynamics of GNSO PDP WGs</vt:lpstr>
      <vt:lpstr>Agenda</vt:lpstr>
      <vt:lpstr>The Past – GNSO Task Force Model</vt:lpstr>
      <vt:lpstr>The Present – Open Working Group Model</vt:lpstr>
      <vt:lpstr>The Present – Open Working Group Model</vt:lpstr>
      <vt:lpstr>PDP Timelines</vt:lpstr>
      <vt:lpstr>Staff Discussion Paper – observations &amp; research</vt:lpstr>
      <vt:lpstr>The Present - Challenges</vt:lpstr>
      <vt:lpstr>Engage with ICANN – Thank You and Questions</vt:lpstr>
      <vt:lpstr>GNSO Policy Development Process</vt:lpstr>
      <vt:lpstr>GNSO Policy Development Process</vt:lpstr>
      <vt:lpstr>Hearing from PDP leaders and the broader GNSO community – What are the main challenges to deliver consensus recommendations in a timely manner ? </vt:lpstr>
      <vt:lpstr>Proposed Rules</vt:lpstr>
      <vt:lpstr>Presenters (max. 10 minutes each)</vt:lpstr>
      <vt:lpstr>Break – Brainstorm on how these challenges can be overcome</vt:lpstr>
      <vt:lpstr>What does good look like in a PDP? How to overcome these hurdles &amp; deep dive on ideas/suggestions (Designing PDP 2.0)</vt:lpstr>
      <vt:lpstr>The Future – What does good look like?</vt:lpstr>
      <vt:lpstr>Ideas / Suggestions</vt:lpstr>
      <vt:lpstr>White Boarding Exercise</vt:lpstr>
      <vt:lpstr>Next Steps</vt:lpstr>
      <vt:lpstr>Next Steps</vt:lpstr>
      <vt:lpstr>Engage with ICANN – Thank You and Questions</vt:lpstr>
    </vt:vector>
  </TitlesOfParts>
  <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title here (75 characters maximum)</dc:title>
  <dc:creator>Marika Konings</dc:creator>
  <cp:lastModifiedBy>Emily Barabas</cp:lastModifiedBy>
  <cp:revision>14</cp:revision>
  <cp:lastPrinted>2017-01-26T19:29:02Z</cp:lastPrinted>
  <dcterms:created xsi:type="dcterms:W3CDTF">2017-06-15T19:24:39Z</dcterms:created>
  <dcterms:modified xsi:type="dcterms:W3CDTF">2018-03-10T21:40:04Z</dcterms:modified>
</cp:coreProperties>
</file>