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ags/tag13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26" r:id="rId4"/>
    <p:sldMasterId id="2147483708" r:id="rId5"/>
    <p:sldMasterId id="2147483744" r:id="rId6"/>
    <p:sldMasterId id="2147483691" r:id="rId7"/>
  </p:sldMasterIdLst>
  <p:notesMasterIdLst>
    <p:notesMasterId r:id="rId11"/>
  </p:notesMasterIdLst>
  <p:handoutMasterIdLst>
    <p:handoutMasterId r:id="rId12"/>
  </p:handoutMasterIdLst>
  <p:sldIdLst>
    <p:sldId id="298" r:id="rId8"/>
    <p:sldId id="415" r:id="rId9"/>
    <p:sldId id="403" r:id="rId10"/>
  </p:sldIdLst>
  <p:sldSz cx="9144000" cy="6858000" type="screen4x3"/>
  <p:notesSz cx="7315200" cy="96012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56">
          <p15:clr>
            <a:srgbClr val="A4A3A4"/>
          </p15:clr>
        </p15:guide>
        <p15:guide id="3" orient="horz" pos="325">
          <p15:clr>
            <a:srgbClr val="A4A3A4"/>
          </p15:clr>
        </p15:guide>
        <p15:guide id="4" pos="144">
          <p15:clr>
            <a:srgbClr val="A4A3A4"/>
          </p15:clr>
        </p15:guide>
        <p15:guide id="5" pos="4987">
          <p15:clr>
            <a:srgbClr val="A4A3A4"/>
          </p15:clr>
        </p15:guide>
        <p15:guide id="6" pos="580">
          <p15:clr>
            <a:srgbClr val="A4A3A4"/>
          </p15:clr>
        </p15:guide>
        <p15:guide id="7" pos="5615">
          <p15:clr>
            <a:srgbClr val="A4A3A4"/>
          </p15:clr>
        </p15:guide>
        <p15:guide id="8" pos="18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fert, Greg" initials="RG" lastIdx="1" clrIdx="0">
    <p:extLst>
      <p:ext uri="{19B8F6BF-5375-455C-9EA6-DF929625EA0E}">
        <p15:presenceInfo xmlns:p15="http://schemas.microsoft.com/office/powerpoint/2012/main" userId="S-1-5-21-1600150946-976098915-2076119496-15408" providerId="AD"/>
      </p:ext>
    </p:extLst>
  </p:cmAuthor>
  <p:cmAuthor id="2" name="Greg Rafert" initials="GR" lastIdx="11" clrIdx="1">
    <p:extLst>
      <p:ext uri="{19B8F6BF-5375-455C-9EA6-DF929625EA0E}">
        <p15:presenceInfo xmlns:p15="http://schemas.microsoft.com/office/powerpoint/2012/main" userId="Greg Rafert" providerId="None"/>
      </p:ext>
    </p:extLst>
  </p:cmAuthor>
  <p:cmAuthor id="3" name="Ungerer, Andrew" initials="UA" lastIdx="3" clrIdx="2">
    <p:extLst>
      <p:ext uri="{19B8F6BF-5375-455C-9EA6-DF929625EA0E}">
        <p15:presenceInfo xmlns:p15="http://schemas.microsoft.com/office/powerpoint/2012/main" userId="S-1-5-21-1600150946-976098915-2076119496-333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6F8"/>
    <a:srgbClr val="666666"/>
    <a:srgbClr val="AECBDA"/>
    <a:srgbClr val="002868"/>
    <a:srgbClr val="003E7E"/>
    <a:srgbClr val="002663"/>
    <a:srgbClr val="A6A6A6"/>
    <a:srgbClr val="D9D9D9"/>
    <a:srgbClr val="B4522E"/>
    <a:srgbClr val="CCC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2" autoAdjust="0"/>
    <p:restoredTop sz="92153" autoAdjust="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orient="horz" pos="1056"/>
        <p:guide orient="horz" pos="325"/>
        <p:guide pos="144"/>
        <p:guide pos="4987"/>
        <p:guide pos="580"/>
        <p:guide pos="5615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74"/>
    </p:cViewPr>
  </p:sorterViewPr>
  <p:notesViewPr>
    <p:cSldViewPr>
      <p:cViewPr varScale="1">
        <p:scale>
          <a:sx n="98" d="100"/>
          <a:sy n="98" d="100"/>
        </p:scale>
        <p:origin x="3594" y="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r">
              <a:defRPr sz="1200"/>
            </a:lvl1pPr>
          </a:lstStyle>
          <a:p>
            <a:fld id="{1104E3DD-4792-40F0-9F05-D26BFFBF40F5}" type="datetimeFigureOut">
              <a:rPr lang="en-US" smtClean="0"/>
              <a:t>8/2/2018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078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20078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r">
              <a:defRPr sz="1200"/>
            </a:lvl1pPr>
          </a:lstStyle>
          <a:p>
            <a:fld id="{C18790DD-43FF-4C16-AFA3-916AFA81A7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944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768EE1B-603F-4DA5-9E5A-E962D9AAF069}" type="datetimeFigureOut">
              <a:rPr lang="en-US" smtClean="0"/>
              <a:pPr/>
              <a:t>8/2/2018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07" tIns="47604" rIns="95207" bIns="476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5207" tIns="47604" rIns="95207" bIns="4760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007EAE37-8389-4B79-AEDE-92E0D025AD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57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53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1.png"/><Relationship Id="rId4" Type="http://schemas.openxmlformats.org/officeDocument/2006/relationships/tags" Target="../tags/tag4.xml"/><Relationship Id="rId9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tags" Target="../tags/tag11.xml"/><Relationship Id="rId11" Type="http://schemas.openxmlformats.org/officeDocument/2006/relationships/image" Target="../media/image1.png"/><Relationship Id="rId5" Type="http://schemas.openxmlformats.org/officeDocument/2006/relationships/tags" Target="../tags/tag10.xml"/><Relationship Id="rId10" Type="http://schemas.openxmlformats.org/officeDocument/2006/relationships/image" Target="../media/image2.emf"/><Relationship Id="rId4" Type="http://schemas.openxmlformats.org/officeDocument/2006/relationships/tags" Target="../tags/tag9.xml"/><Relationship Id="rId9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2389721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2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5055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8" name="Picture 13" descr="AG_white3.pn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5150" y="523875"/>
            <a:ext cx="30734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 userDrawn="1">
            <p:ph type="ctrTitle"/>
            <p:custDataLst>
              <p:tags r:id="rId5"/>
            </p:custDataLst>
          </p:nvPr>
        </p:nvSpPr>
        <p:spPr bwMode="white"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  <p:custDataLst>
              <p:tags r:id="rId6"/>
            </p:custDataLst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3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3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8006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399" y="1676400"/>
            <a:ext cx="7764463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3442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15679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7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5055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  <p:custDataLst>
              <p:tags r:id="rId4"/>
            </p:custDataLst>
          </p:nvPr>
        </p:nvSpPr>
        <p:spPr bwMode="white"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  <p:custDataLst>
              <p:tags r:id="rId5"/>
            </p:custDataLst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extBox 8"/>
          <p:cNvSpPr txBox="1"/>
          <p:nvPr userDrawn="1">
            <p:custDataLst>
              <p:tags r:id="rId6"/>
            </p:custDataLst>
          </p:nvPr>
        </p:nvSpPr>
        <p:spPr>
          <a:xfrm>
            <a:off x="7715773" y="483209"/>
            <a:ext cx="1104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0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10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315460" y="477748"/>
            <a:ext cx="3296072" cy="594360"/>
            <a:chOff x="4315460" y="477748"/>
            <a:chExt cx="3296072" cy="594360"/>
          </a:xfrm>
        </p:grpSpPr>
        <p:cxnSp>
          <p:nvCxnSpPr>
            <p:cNvPr id="11" name="Straight Connector 10"/>
            <p:cNvCxnSpPr>
              <a:stCxn id="14" idx="4"/>
              <a:endCxn id="14" idx="7"/>
            </p:cNvCxnSpPr>
            <p:nvPr userDrawn="1"/>
          </p:nvCxnSpPr>
          <p:spPr bwMode="gray">
            <a:xfrm>
              <a:off x="7591586" y="506762"/>
              <a:ext cx="1588" cy="53633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 userDrawn="1"/>
          </p:nvGrpSpPr>
          <p:grpSpPr>
            <a:xfrm>
              <a:off x="4315460" y="477748"/>
              <a:ext cx="3296072" cy="594360"/>
              <a:chOff x="4315460" y="477748"/>
              <a:chExt cx="3296072" cy="594360"/>
            </a:xfrm>
          </p:grpSpPr>
          <p:pic>
            <p:nvPicPr>
              <p:cNvPr id="13" name="Picture 13" descr="AG_white3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315460" y="523875"/>
                <a:ext cx="3073400" cy="441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Freeform 13"/>
              <p:cNvSpPr/>
              <p:nvPr userDrawn="1"/>
            </p:nvSpPr>
            <p:spPr bwMode="auto">
              <a:xfrm>
                <a:off x="5377919" y="477748"/>
                <a:ext cx="2233613" cy="594360"/>
              </a:xfrm>
              <a:custGeom>
                <a:avLst/>
                <a:gdLst>
                  <a:gd name="connsiteX0" fmla="*/ 0 w 2233613"/>
                  <a:gd name="connsiteY0" fmla="*/ 68104 h 408623"/>
                  <a:gd name="connsiteX1" fmla="*/ 19947 w 2233613"/>
                  <a:gd name="connsiteY1" fmla="*/ 19947 h 408623"/>
                  <a:gd name="connsiteX2" fmla="*/ 68104 w 2233613"/>
                  <a:gd name="connsiteY2" fmla="*/ 0 h 408623"/>
                  <a:gd name="connsiteX3" fmla="*/ 2165509 w 2233613"/>
                  <a:gd name="connsiteY3" fmla="*/ 0 h 408623"/>
                  <a:gd name="connsiteX4" fmla="*/ 2213666 w 2233613"/>
                  <a:gd name="connsiteY4" fmla="*/ 19947 h 408623"/>
                  <a:gd name="connsiteX5" fmla="*/ 2233613 w 2233613"/>
                  <a:gd name="connsiteY5" fmla="*/ 68104 h 408623"/>
                  <a:gd name="connsiteX6" fmla="*/ 2233613 w 2233613"/>
                  <a:gd name="connsiteY6" fmla="*/ 340519 h 408623"/>
                  <a:gd name="connsiteX7" fmla="*/ 2213666 w 2233613"/>
                  <a:gd name="connsiteY7" fmla="*/ 388676 h 408623"/>
                  <a:gd name="connsiteX8" fmla="*/ 2165509 w 2233613"/>
                  <a:gd name="connsiteY8" fmla="*/ 408623 h 408623"/>
                  <a:gd name="connsiteX9" fmla="*/ 68104 w 2233613"/>
                  <a:gd name="connsiteY9" fmla="*/ 408623 h 408623"/>
                  <a:gd name="connsiteX10" fmla="*/ 19947 w 2233613"/>
                  <a:gd name="connsiteY10" fmla="*/ 388676 h 408623"/>
                  <a:gd name="connsiteX11" fmla="*/ 0 w 2233613"/>
                  <a:gd name="connsiteY11" fmla="*/ 340519 h 408623"/>
                  <a:gd name="connsiteX12" fmla="*/ 0 w 2233613"/>
                  <a:gd name="connsiteY12" fmla="*/ 68104 h 40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3613" h="408623">
                    <a:moveTo>
                      <a:pt x="0" y="68104"/>
                    </a:moveTo>
                    <a:cubicBezTo>
                      <a:pt x="0" y="50042"/>
                      <a:pt x="7175" y="32719"/>
                      <a:pt x="19947" y="19947"/>
                    </a:cubicBezTo>
                    <a:cubicBezTo>
                      <a:pt x="32719" y="7175"/>
                      <a:pt x="50042" y="0"/>
                      <a:pt x="68104" y="0"/>
                    </a:cubicBezTo>
                    <a:lnTo>
                      <a:pt x="2165509" y="0"/>
                    </a:lnTo>
                    <a:cubicBezTo>
                      <a:pt x="2183571" y="0"/>
                      <a:pt x="2200894" y="7175"/>
                      <a:pt x="2213666" y="19947"/>
                    </a:cubicBezTo>
                    <a:cubicBezTo>
                      <a:pt x="2226438" y="32719"/>
                      <a:pt x="2233613" y="50042"/>
                      <a:pt x="2233613" y="68104"/>
                    </a:cubicBezTo>
                    <a:lnTo>
                      <a:pt x="2233613" y="340519"/>
                    </a:lnTo>
                    <a:cubicBezTo>
                      <a:pt x="2233613" y="358581"/>
                      <a:pt x="2226438" y="375904"/>
                      <a:pt x="2213666" y="388676"/>
                    </a:cubicBezTo>
                    <a:cubicBezTo>
                      <a:pt x="2200894" y="401448"/>
                      <a:pt x="2183571" y="408623"/>
                      <a:pt x="2165509" y="408623"/>
                    </a:cubicBezTo>
                    <a:lnTo>
                      <a:pt x="68104" y="408623"/>
                    </a:lnTo>
                    <a:cubicBezTo>
                      <a:pt x="50042" y="408623"/>
                      <a:pt x="32719" y="401448"/>
                      <a:pt x="19947" y="388676"/>
                    </a:cubicBezTo>
                    <a:cubicBezTo>
                      <a:pt x="7175" y="375904"/>
                      <a:pt x="0" y="358581"/>
                      <a:pt x="0" y="340519"/>
                    </a:cubicBezTo>
                    <a:lnTo>
                      <a:pt x="0" y="68104"/>
                    </a:lnTo>
                    <a:close/>
                  </a:path>
                </a:pathLst>
              </a:custGeom>
              <a:noFill/>
              <a:ln w="8001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5720" tIns="45720" rIns="4572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4559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718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0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96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0834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151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999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724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9819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399" y="1676400"/>
            <a:ext cx="7764463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9516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823686" y="3033486"/>
            <a:ext cx="6400800" cy="6431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31" name="Straight Connector 30"/>
          <p:cNvCxnSpPr/>
          <p:nvPr/>
        </p:nvCxnSpPr>
        <p:spPr bwMode="gray">
          <a:xfrm rot="5400000">
            <a:off x="7239794" y="685006"/>
            <a:ext cx="7620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281blue-logo_ko-30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319585" y="513743"/>
            <a:ext cx="3072384" cy="457805"/>
          </a:xfrm>
          <a:prstGeom prst="rect">
            <a:avLst/>
          </a:prstGeom>
          <a:ln>
            <a:noFill/>
          </a:ln>
        </p:spPr>
      </p:pic>
      <p:cxnSp>
        <p:nvCxnSpPr>
          <p:cNvPr id="9" name="Straight Connector 8"/>
          <p:cNvCxnSpPr/>
          <p:nvPr userDrawn="1"/>
        </p:nvCxnSpPr>
        <p:spPr bwMode="gray">
          <a:xfrm>
            <a:off x="228600" y="62484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>
            <p:custDataLst>
              <p:tags r:id="rId1"/>
            </p:custDataLst>
          </p:nvPr>
        </p:nvSpPr>
        <p:spPr>
          <a:xfrm>
            <a:off x="7715773" y="483209"/>
            <a:ext cx="1104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000" baseline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1000" baseline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cxnSp>
        <p:nvCxnSpPr>
          <p:cNvPr id="17" name="Straight Connector 16"/>
          <p:cNvCxnSpPr/>
          <p:nvPr userDrawn="1"/>
        </p:nvCxnSpPr>
        <p:spPr bwMode="gray">
          <a:xfrm>
            <a:off x="228600" y="12192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361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1752600"/>
          </a:xfrm>
        </p:spPr>
        <p:txBody>
          <a:bodyPr/>
          <a:lstStyle>
            <a:lvl1pPr>
              <a:spcBef>
                <a:spcPts val="300"/>
              </a:spcBef>
              <a:spcAft>
                <a:spcPts val="600"/>
              </a:spcAft>
              <a:defRPr/>
            </a:lvl1pPr>
            <a:lvl2pPr>
              <a:spcBef>
                <a:spcPts val="300"/>
              </a:spcBef>
              <a:spcAft>
                <a:spcPts val="600"/>
              </a:spcAft>
              <a:defRPr/>
            </a:lvl2pPr>
            <a:lvl3pPr>
              <a:spcBef>
                <a:spcPts val="300"/>
              </a:spcBef>
              <a:spcAft>
                <a:spcPts val="600"/>
              </a:spcAft>
              <a:defRPr/>
            </a:lvl3pPr>
            <a:lvl4pPr>
              <a:spcBef>
                <a:spcPts val="300"/>
              </a:spcBef>
              <a:spcAft>
                <a:spcPts val="600"/>
              </a:spcAft>
              <a:defRPr/>
            </a:lvl4pPr>
            <a:lvl5pPr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592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4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9729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2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1041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8006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1300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67818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5348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895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0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65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7244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00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6324600" cy="121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5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 bwMode="gray">
          <a:xfrm>
            <a:off x="228600" y="12192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281blue-logo_ko-30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641848" y="521208"/>
            <a:ext cx="3072384" cy="457805"/>
          </a:xfrm>
          <a:prstGeom prst="rect">
            <a:avLst/>
          </a:prstGeom>
          <a:ln>
            <a:noFill/>
          </a:ln>
        </p:spPr>
      </p:pic>
      <p:cxnSp>
        <p:nvCxnSpPr>
          <p:cNvPr id="6" name="Straight Connector 5"/>
          <p:cNvCxnSpPr/>
          <p:nvPr userDrawn="1"/>
        </p:nvCxnSpPr>
        <p:spPr bwMode="gray">
          <a:xfrm>
            <a:off x="228600" y="62484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8600" y="0"/>
            <a:ext cx="8685213" cy="5937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5" name="Picture 12" descr="AG_white3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27800" y="152400"/>
            <a:ext cx="20351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28600" y="6401197"/>
            <a:ext cx="8685213" cy="26193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28600" y="6399577"/>
            <a:ext cx="268287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ln>
                <a:solidFill>
                  <a:schemeClr val="tx2"/>
                </a:solidFill>
              </a:ln>
              <a:cs typeface="+mn-cs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581899" y="6398022"/>
            <a:ext cx="1331914" cy="2682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white">
          <a:xfrm>
            <a:off x="8208899" y="6452239"/>
            <a:ext cx="6303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anchor="ctr" anchorCtr="0">
            <a:spAutoFit/>
          </a:bodyPr>
          <a:lstStyle/>
          <a:p>
            <a:pPr algn="r">
              <a:defRPr/>
            </a:pPr>
            <a:r>
              <a:rPr lang="en-US" sz="800" b="1" dirty="0">
                <a:solidFill>
                  <a:schemeClr val="bg1"/>
                </a:solidFill>
                <a:cs typeface="+mn-cs"/>
              </a:rPr>
              <a:t>PAGE </a:t>
            </a:r>
            <a:fld id="{BD0D89C4-DEA2-45B8-80B7-E351DF9FEB8E}" type="slidenum">
              <a:rPr lang="en-US" sz="800" b="1" smtClean="0">
                <a:solidFill>
                  <a:schemeClr val="bg1"/>
                </a:solidFill>
                <a:cs typeface="+mn-cs"/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" name="Text Placeholder 9"/>
          <p:cNvSpPr txBox="1">
            <a:spLocks/>
          </p:cNvSpPr>
          <p:nvPr/>
        </p:nvSpPr>
        <p:spPr bwMode="gray">
          <a:xfrm>
            <a:off x="495300" y="6408137"/>
            <a:ext cx="6943725" cy="253916"/>
          </a:xfrm>
          <a:prstGeom prst="rect">
            <a:avLst/>
          </a:prstGeom>
          <a:noFill/>
          <a:ln w="6350">
            <a:noFill/>
          </a:ln>
        </p:spPr>
        <p:txBody>
          <a:bodyPr wrap="square" lIns="91440" tIns="45720" rIns="91440" bIns="45720" anchor="ctr" anchorCtr="0">
            <a:sp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ICANN SSAC Review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August 2, 2018</a:t>
            </a:r>
          </a:p>
        </p:txBody>
      </p:sp>
    </p:spTree>
    <p:extLst>
      <p:ext uri="{BB962C8B-B14F-4D97-AF65-F5344CB8AC3E}">
        <p14:creationId xmlns:p14="http://schemas.microsoft.com/office/powerpoint/2010/main" val="409698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33463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cxnSp>
        <p:nvCxnSpPr>
          <p:cNvPr id="14" name="Straight Connector 13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9"/>
          <p:cNvSpPr txBox="1">
            <a:spLocks/>
          </p:cNvSpPr>
          <p:nvPr/>
        </p:nvSpPr>
        <p:spPr bwMode="gray">
          <a:xfrm>
            <a:off x="8286523" y="6506811"/>
            <a:ext cx="617726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200" cap="none" spc="-4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PAGE </a:t>
            </a:r>
            <a:fld id="{4C0A01DB-95A0-4963-A805-1507492C4AD5}" type="slidenum">
              <a:rPr kumimoji="0" lang="en-US" sz="800" b="0" i="0" u="none" strike="noStrike" kern="1200" cap="none" spc="-4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E7E"/>
                </a:buClr>
                <a:buSzTx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-4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/>
            </a:endParaRPr>
          </a:p>
        </p:txBody>
      </p:sp>
      <p:sp>
        <p:nvSpPr>
          <p:cNvPr id="16" name="Rectangle 15"/>
          <p:cNvSpPr/>
          <p:nvPr/>
        </p:nvSpPr>
        <p:spPr bwMode="gray">
          <a:xfrm>
            <a:off x="228600" y="6503989"/>
            <a:ext cx="8686800" cy="228600"/>
          </a:xfrm>
          <a:prstGeom prst="rect">
            <a:avLst/>
          </a:prstGeom>
          <a:noFill/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 rot="5400000">
            <a:off x="8115300" y="6617495"/>
            <a:ext cx="2286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9"/>
          <p:cNvSpPr txBox="1">
            <a:spLocks/>
          </p:cNvSpPr>
          <p:nvPr/>
        </p:nvSpPr>
        <p:spPr bwMode="gray">
          <a:xfrm>
            <a:off x="228600" y="6506811"/>
            <a:ext cx="8077200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 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MONTH DD, YYYY     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ATTORNEY WORK PRODUCT – PRIVILEGED AND CONFIDENTIAL</a:t>
            </a:r>
          </a:p>
        </p:txBody>
      </p:sp>
      <p:pic>
        <p:nvPicPr>
          <p:cNvPr id="13" name="Picture 12" descr="281blue-logo_ko-30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51675" y="243435"/>
            <a:ext cx="1828800" cy="272503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7" r:id="rId2"/>
    <p:sldLayoutId id="2147483710" r:id="rId3"/>
    <p:sldLayoutId id="2147483713" r:id="rId4"/>
    <p:sldLayoutId id="2147483715" r:id="rId5"/>
    <p:sldLayoutId id="2147483712" r:id="rId6"/>
    <p:sldLayoutId id="2147483716" r:id="rId7"/>
    <p:sldLayoutId id="214748371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33463" indent="-233363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8600" y="6398022"/>
            <a:ext cx="8685213" cy="265176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28600" y="6398022"/>
            <a:ext cx="268287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ln>
                <a:solidFill>
                  <a:schemeClr val="tx2"/>
                </a:solidFill>
              </a:ln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8600" y="0"/>
            <a:ext cx="8685213" cy="5937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581899" y="6398022"/>
            <a:ext cx="1331914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white">
          <a:xfrm>
            <a:off x="8208899" y="6440978"/>
            <a:ext cx="6303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anchor="ctr" anchorCtr="0">
            <a:spAutoFit/>
          </a:bodyPr>
          <a:lstStyle/>
          <a:p>
            <a:pPr algn="r">
              <a:defRPr/>
            </a:pPr>
            <a:r>
              <a:rPr lang="en-US" sz="800" b="1" dirty="0">
                <a:solidFill>
                  <a:schemeClr val="bg1"/>
                </a:solidFill>
                <a:cs typeface="+mn-cs"/>
              </a:rPr>
              <a:t>PAGE </a:t>
            </a:r>
            <a:fld id="{BD0D89C4-DEA2-45B8-80B7-E351DF9FEB8E}" type="slidenum">
              <a:rPr lang="en-US" sz="800" b="1" smtClean="0">
                <a:solidFill>
                  <a:schemeClr val="bg1"/>
                </a:solidFill>
                <a:cs typeface="+mn-cs"/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" name="Text Placeholder 9"/>
          <p:cNvSpPr txBox="1">
            <a:spLocks/>
          </p:cNvSpPr>
          <p:nvPr/>
        </p:nvSpPr>
        <p:spPr bwMode="gray">
          <a:xfrm>
            <a:off x="495300" y="6402506"/>
            <a:ext cx="6943725" cy="253916"/>
          </a:xfrm>
          <a:prstGeom prst="rect">
            <a:avLst/>
          </a:prstGeom>
          <a:noFill/>
          <a:ln w="6350">
            <a:noFill/>
          </a:ln>
        </p:spPr>
        <p:txBody>
          <a:bodyPr wrap="square" lIns="91440" tIns="45720" rIns="91440" bIns="45720" anchor="ctr" anchorCtr="0">
            <a:sp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month dd, yyyy  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ATTORNEY WORK PRODUCT – Privileged AND CONFIDENTIAL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53350" y="69850"/>
            <a:ext cx="1104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9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9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cxnSp>
        <p:nvCxnSpPr>
          <p:cNvPr id="16" name="Straight Connector 15"/>
          <p:cNvCxnSpPr>
            <a:stCxn id="25" idx="4"/>
            <a:endCxn id="25" idx="7"/>
          </p:cNvCxnSpPr>
          <p:nvPr/>
        </p:nvCxnSpPr>
        <p:spPr bwMode="gray">
          <a:xfrm>
            <a:off x="7709591" y="126639"/>
            <a:ext cx="1588" cy="368729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495924" y="106692"/>
            <a:ext cx="2233613" cy="408623"/>
            <a:chOff x="5495924" y="106692"/>
            <a:chExt cx="2233613" cy="408623"/>
          </a:xfrm>
        </p:grpSpPr>
        <p:pic>
          <p:nvPicPr>
            <p:cNvPr id="24" name="Picture 12" descr="AG_white3.pn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49201" y="152400"/>
              <a:ext cx="2035175" cy="29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Freeform 24"/>
            <p:cNvSpPr/>
            <p:nvPr userDrawn="1"/>
          </p:nvSpPr>
          <p:spPr bwMode="auto">
            <a:xfrm>
              <a:off x="5495924" y="106692"/>
              <a:ext cx="2233613" cy="408623"/>
            </a:xfrm>
            <a:custGeom>
              <a:avLst/>
              <a:gdLst>
                <a:gd name="connsiteX0" fmla="*/ 0 w 2233613"/>
                <a:gd name="connsiteY0" fmla="*/ 68104 h 408623"/>
                <a:gd name="connsiteX1" fmla="*/ 19947 w 2233613"/>
                <a:gd name="connsiteY1" fmla="*/ 19947 h 408623"/>
                <a:gd name="connsiteX2" fmla="*/ 68104 w 2233613"/>
                <a:gd name="connsiteY2" fmla="*/ 0 h 408623"/>
                <a:gd name="connsiteX3" fmla="*/ 2165509 w 2233613"/>
                <a:gd name="connsiteY3" fmla="*/ 0 h 408623"/>
                <a:gd name="connsiteX4" fmla="*/ 2213666 w 2233613"/>
                <a:gd name="connsiteY4" fmla="*/ 19947 h 408623"/>
                <a:gd name="connsiteX5" fmla="*/ 2233613 w 2233613"/>
                <a:gd name="connsiteY5" fmla="*/ 68104 h 408623"/>
                <a:gd name="connsiteX6" fmla="*/ 2233613 w 2233613"/>
                <a:gd name="connsiteY6" fmla="*/ 340519 h 408623"/>
                <a:gd name="connsiteX7" fmla="*/ 2213666 w 2233613"/>
                <a:gd name="connsiteY7" fmla="*/ 388676 h 408623"/>
                <a:gd name="connsiteX8" fmla="*/ 2165509 w 2233613"/>
                <a:gd name="connsiteY8" fmla="*/ 408623 h 408623"/>
                <a:gd name="connsiteX9" fmla="*/ 68104 w 2233613"/>
                <a:gd name="connsiteY9" fmla="*/ 408623 h 408623"/>
                <a:gd name="connsiteX10" fmla="*/ 19947 w 2233613"/>
                <a:gd name="connsiteY10" fmla="*/ 388676 h 408623"/>
                <a:gd name="connsiteX11" fmla="*/ 0 w 2233613"/>
                <a:gd name="connsiteY11" fmla="*/ 340519 h 408623"/>
                <a:gd name="connsiteX12" fmla="*/ 0 w 2233613"/>
                <a:gd name="connsiteY12" fmla="*/ 68104 h 40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3613" h="408623">
                  <a:moveTo>
                    <a:pt x="0" y="68104"/>
                  </a:moveTo>
                  <a:cubicBezTo>
                    <a:pt x="0" y="50042"/>
                    <a:pt x="7175" y="32719"/>
                    <a:pt x="19947" y="19947"/>
                  </a:cubicBezTo>
                  <a:cubicBezTo>
                    <a:pt x="32719" y="7175"/>
                    <a:pt x="50042" y="0"/>
                    <a:pt x="68104" y="0"/>
                  </a:cubicBezTo>
                  <a:lnTo>
                    <a:pt x="2165509" y="0"/>
                  </a:lnTo>
                  <a:cubicBezTo>
                    <a:pt x="2183571" y="0"/>
                    <a:pt x="2200894" y="7175"/>
                    <a:pt x="2213666" y="19947"/>
                  </a:cubicBezTo>
                  <a:cubicBezTo>
                    <a:pt x="2226438" y="32719"/>
                    <a:pt x="2233613" y="50042"/>
                    <a:pt x="2233613" y="68104"/>
                  </a:cubicBezTo>
                  <a:lnTo>
                    <a:pt x="2233613" y="340519"/>
                  </a:lnTo>
                  <a:cubicBezTo>
                    <a:pt x="2233613" y="358581"/>
                    <a:pt x="2226438" y="375904"/>
                    <a:pt x="2213666" y="388676"/>
                  </a:cubicBezTo>
                  <a:cubicBezTo>
                    <a:pt x="2200894" y="401448"/>
                    <a:pt x="2183571" y="408623"/>
                    <a:pt x="2165509" y="408623"/>
                  </a:cubicBezTo>
                  <a:lnTo>
                    <a:pt x="68104" y="408623"/>
                  </a:lnTo>
                  <a:cubicBezTo>
                    <a:pt x="50042" y="408623"/>
                    <a:pt x="32719" y="401448"/>
                    <a:pt x="19947" y="388676"/>
                  </a:cubicBezTo>
                  <a:cubicBezTo>
                    <a:pt x="7175" y="375904"/>
                    <a:pt x="0" y="358581"/>
                    <a:pt x="0" y="340519"/>
                  </a:cubicBezTo>
                  <a:lnTo>
                    <a:pt x="0" y="68104"/>
                  </a:lnTo>
                  <a:close/>
                </a:path>
              </a:pathLst>
            </a:custGeom>
            <a:noFill/>
            <a:ln w="8001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" tIns="45720" rIns="4572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91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7886700" y="50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2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9"/>
          <p:cNvSpPr txBox="1">
            <a:spLocks/>
          </p:cNvSpPr>
          <p:nvPr/>
        </p:nvSpPr>
        <p:spPr bwMode="gray">
          <a:xfrm>
            <a:off x="8286523" y="6505749"/>
            <a:ext cx="617726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200" cap="none" spc="-4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PAGE </a:t>
            </a:r>
            <a:fld id="{4C0A01DB-95A0-4963-A805-1507492C4AD5}" type="slidenum">
              <a:rPr kumimoji="0" lang="en-US" sz="800" b="0" i="0" u="none" strike="noStrike" kern="1200" cap="none" spc="-4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E7E"/>
                </a:buClr>
                <a:buSzTx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-4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/>
            </a:endParaRPr>
          </a:p>
        </p:txBody>
      </p:sp>
      <p:sp>
        <p:nvSpPr>
          <p:cNvPr id="13" name="Text Placeholder 9"/>
          <p:cNvSpPr txBox="1">
            <a:spLocks/>
          </p:cNvSpPr>
          <p:nvPr/>
        </p:nvSpPr>
        <p:spPr bwMode="gray">
          <a:xfrm>
            <a:off x="228600" y="6505749"/>
            <a:ext cx="8077200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 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MONTH DD, YYYY     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ATTORNEY WORK PRODUCT – PRIVILEGED AND CONFIDENTIAL</a:t>
            </a:r>
          </a:p>
        </p:txBody>
      </p:sp>
      <p:sp>
        <p:nvSpPr>
          <p:cNvPr id="16" name="Rectangle 15"/>
          <p:cNvSpPr/>
          <p:nvPr/>
        </p:nvSpPr>
        <p:spPr bwMode="gray">
          <a:xfrm>
            <a:off x="228600" y="6503989"/>
            <a:ext cx="8686800" cy="2286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  <a:latin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 rot="5400000">
            <a:off x="8115300" y="6617495"/>
            <a:ext cx="2286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810250" y="-10357"/>
            <a:ext cx="2027198" cy="762000"/>
            <a:chOff x="5810250" y="-10357"/>
            <a:chExt cx="2027198" cy="762000"/>
          </a:xfrm>
        </p:grpSpPr>
        <p:cxnSp>
          <p:nvCxnSpPr>
            <p:cNvPr id="19" name="Straight Connector 18"/>
            <p:cNvCxnSpPr/>
            <p:nvPr/>
          </p:nvCxnSpPr>
          <p:spPr bwMode="gray">
            <a:xfrm rot="5400000">
              <a:off x="7455654" y="369849"/>
              <a:ext cx="762000" cy="1588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281blue-logo_ko-300.png"/>
            <p:cNvPicPr>
              <a:picLocks noChangeAspect="1"/>
            </p:cNvPicPr>
            <p:nvPr userDrawn="1"/>
          </p:nvPicPr>
          <p:blipFill>
            <a:blip r:embed="rId10" cstate="print"/>
            <a:stretch>
              <a:fillRect/>
            </a:stretch>
          </p:blipFill>
          <p:spPr>
            <a:xfrm>
              <a:off x="5810250" y="243435"/>
              <a:ext cx="1828800" cy="27250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19" r:id="rId2"/>
    <p:sldLayoutId id="2147483693" r:id="rId3"/>
    <p:sldLayoutId id="2147483721" r:id="rId4"/>
    <p:sldLayoutId id="2147483722" r:id="rId5"/>
    <p:sldLayoutId id="2147483723" r:id="rId6"/>
    <p:sldLayoutId id="2147483724" r:id="rId7"/>
    <p:sldLayoutId id="214748372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 bwMode="white">
          <a:xfrm>
            <a:off x="823686" y="1730375"/>
            <a:ext cx="7696200" cy="1470025"/>
          </a:xfrm>
        </p:spPr>
        <p:txBody>
          <a:bodyPr/>
          <a:lstStyle/>
          <a:p>
            <a:r>
              <a:rPr lang="en-US" sz="3200" dirty="0"/>
              <a:t>ICANN SSAC Review:</a:t>
            </a:r>
            <a:br>
              <a:rPr lang="en-US" sz="3200" dirty="0"/>
            </a:br>
            <a:r>
              <a:rPr lang="en-US" sz="3200" i="1" dirty="0"/>
              <a:t>Update by the Independent Examiner</a:t>
            </a:r>
          </a:p>
        </p:txBody>
      </p:sp>
      <p:sp>
        <p:nvSpPr>
          <p:cNvPr id="9" name="TextBox 8"/>
          <p:cNvSpPr txBox="1"/>
          <p:nvPr/>
        </p:nvSpPr>
        <p:spPr bwMode="white">
          <a:xfrm>
            <a:off x="824943" y="4114800"/>
            <a:ext cx="2599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prstClr val="white"/>
                </a:solidFill>
              </a:rPr>
              <a:t>SSAC RWP Meeting</a:t>
            </a:r>
          </a:p>
        </p:txBody>
      </p:sp>
      <p:sp>
        <p:nvSpPr>
          <p:cNvPr id="10" name="TextBox 9"/>
          <p:cNvSpPr txBox="1"/>
          <p:nvPr/>
        </p:nvSpPr>
        <p:spPr bwMode="white">
          <a:xfrm>
            <a:off x="823686" y="4594260"/>
            <a:ext cx="1388522" cy="86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500"/>
              </a:spcAft>
            </a:pPr>
            <a:endParaRPr lang="en-US" sz="1400" dirty="0">
              <a:solidFill>
                <a:prstClr val="white"/>
              </a:solidFill>
            </a:endParaRPr>
          </a:p>
          <a:p>
            <a:pPr>
              <a:spcAft>
                <a:spcPts val="500"/>
              </a:spcAft>
            </a:pPr>
            <a:r>
              <a:rPr lang="en-US" sz="1400" dirty="0">
                <a:solidFill>
                  <a:prstClr val="white"/>
                </a:solidFill>
              </a:rPr>
              <a:t>August 2, 2018</a:t>
            </a:r>
          </a:p>
          <a:p>
            <a:pPr>
              <a:spcAft>
                <a:spcPts val="500"/>
              </a:spcAft>
            </a:pPr>
            <a:endParaRPr 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3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 dirty="0"/>
              <a:t>Project Timeline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/>
          <a:p>
            <a:pPr lvl="1"/>
            <a:endParaRPr lang="en-US" b="1" dirty="0"/>
          </a:p>
          <a:p>
            <a:pPr marL="7937" lvl="1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EAF5D23-3B54-49D2-A0E9-46B4CDC71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311336"/>
              </p:ext>
            </p:extLst>
          </p:nvPr>
        </p:nvGraphicFramePr>
        <p:xfrm>
          <a:off x="304437" y="1371600"/>
          <a:ext cx="8549640" cy="4053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8840">
                  <a:extLst>
                    <a:ext uri="{9D8B030D-6E8A-4147-A177-3AD203B41FA5}">
                      <a16:colId xmlns:a16="http://schemas.microsoft.com/office/drawing/2014/main" val="206457102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955596881"/>
                    </a:ext>
                  </a:extLst>
                </a:gridCol>
              </a:tblGrid>
              <a:tr h="39487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Milestone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Estimated Date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683066"/>
                  </a:ext>
                </a:extLst>
              </a:tr>
              <a:tr h="405001">
                <a:tc>
                  <a:txBody>
                    <a:bodyPr/>
                    <a:lstStyle/>
                    <a:p>
                      <a:pPr marL="342900" indent="-342900" algn="l" rtl="0" fontAlgn="ctr">
                        <a:buFont typeface="+mj-lt"/>
                        <a:buAutoNum type="arabicPeriod"/>
                      </a:pPr>
                      <a:r>
                        <a:rPr lang="en-US" sz="17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</a:rPr>
                        <a:t>Review relevant background documents</a:t>
                      </a:r>
                      <a:endParaRPr lang="en-US" sz="17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</a:rPr>
                        <a:t>February</a:t>
                      </a:r>
                      <a:endParaRPr lang="en-US" sz="17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4193589523"/>
                  </a:ext>
                </a:extLst>
              </a:tr>
              <a:tr h="68152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70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32920200"/>
                  </a:ext>
                </a:extLst>
              </a:tr>
              <a:tr h="423597">
                <a:tc>
                  <a:txBody>
                    <a:bodyPr/>
                    <a:lstStyle/>
                    <a:p>
                      <a:pPr marL="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8"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Present Assessment Report at ICANN62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June 25 - 28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690656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7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9a. Deliver Draft Final Report to RWP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August 20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3559839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9b. Preferred Date for RWP Feedback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September 7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96484434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0"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Draft</a:t>
                      </a:r>
                      <a:r>
                        <a:rPr lang="en-US" sz="17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Final </a:t>
                      </a:r>
                      <a:r>
                        <a:rPr lang="en-US" sz="17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Report published for public comment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Sept. 20</a:t>
                      </a:r>
                      <a:r>
                        <a:rPr lang="en-US" sz="1700" b="0" i="0" u="none" strike="noStrike" baseline="0" dirty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 - Oct. 31</a:t>
                      </a:r>
                      <a:endParaRPr lang="en-US" sz="1700" b="0" i="0" u="none" strike="noStrike" dirty="0">
                        <a:solidFill>
                          <a:srgbClr val="0A1F24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39546576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1"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Public Session at ICANN63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October 20 - 25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1883256387"/>
                  </a:ext>
                </a:extLst>
              </a:tr>
              <a:tr h="39562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2"/>
                        <a:tabLst/>
                        <a:defRPr/>
                      </a:pPr>
                      <a:r>
                        <a:rPr lang="en-US" sz="17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Final Report published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November 21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035002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60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0" y="2819400"/>
            <a:ext cx="9144000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0" baseline="0">
                <a:solidFill>
                  <a:schemeClr val="tx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time!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72717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SWDOBUvUaZyEACKrrjO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z5F5tCn0mkrtrCmNzUc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cffOBxFfUihh409V.lib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z5F5tCn0mkrtrCmNzUc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aW1m72UaLMM9hJX7k6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JrbmYnVUW3ob4_ralt6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tYljTgCEe96ekEFLVes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SWDOBUvUaZyEACKrrjO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aW1m72UaLMM9hJX7k6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tYljTgCEe96ekEFLVesA"/>
</p:tagLst>
</file>

<file path=ppt/theme/theme1.xml><?xml version="1.0" encoding="utf-8"?>
<a:theme xmlns:a="http://schemas.openxmlformats.org/drawingml/2006/main" name="Analysis_Group_Large_Template_2013_04-24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Analysis Group Large White Template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Analysis Group Large Blue Co-Branded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Analysis Group Large White Co-Branded">
  <a:themeElements>
    <a:clrScheme name="Custom 29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 w="6350">
          <a:solidFill>
            <a:schemeClr val="accent4"/>
          </a:solidFill>
        </a:ln>
      </a:spPr>
      <a:bodyPr rtlCol="0" anchor="ctr"/>
      <a:lstStyle>
        <a:defPPr algn="ctr">
          <a:defRPr sz="10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G Info Document" ma:contentTypeID="0x010100B1CF8EC54CA89F4181A8E689D32BE3B300770E3B5AECE7EA428F340960104155AF" ma:contentTypeVersion="21" ma:contentTypeDescription="" ma:contentTypeScope="" ma:versionID="950ffc93898df06b0f12441cb9af18aa">
  <xsd:schema xmlns:xsd="http://www.w3.org/2001/XMLSchema" xmlns:xs="http://www.w3.org/2001/XMLSchema" xmlns:p="http://schemas.microsoft.com/office/2006/metadata/properties" xmlns:ns2="9dd685ff-0050-4851-bdf7-e46d31d129a7" xmlns:ns3="f84f04f2-95d3-4a2d-8d01-e4bf5d385f00" targetNamespace="http://schemas.microsoft.com/office/2006/metadata/properties" ma:root="true" ma:fieldsID="58fd98a86dd749647ed5af75d593fda0" ns2:_="" ns3:_="">
    <xsd:import namespace="9dd685ff-0050-4851-bdf7-e46d31d129a7"/>
    <xsd:import namespace="f84f04f2-95d3-4a2d-8d01-e4bf5d385f00"/>
    <xsd:element name="properties">
      <xsd:complexType>
        <xsd:sequence>
          <xsd:element name="documentManagement">
            <xsd:complexType>
              <xsd:all>
                <xsd:element ref="ns2:DocType" minOccurs="0"/>
                <xsd:element ref="ns2:InfoDescription" minOccurs="0"/>
                <xsd:element ref="ns2:Reviewed" minOccurs="0"/>
                <xsd:element ref="ns2:AGDepartmentTaxHTField0" minOccurs="0"/>
                <xsd:element ref="ns2:AGOfficeTaxHTField0" minOccurs="0"/>
                <xsd:element ref="ns2:SiteNavigationTaxHTField0" minOccurs="0"/>
                <xsd:element ref="ns2:TaxCatchAllLabel" minOccurs="0"/>
                <xsd:element ref="ns2:TaxCatchAll" minOccurs="0"/>
                <xsd:element ref="ns2:TaxKeywordTaxHTField" minOccurs="0"/>
                <xsd:element ref="ns3:NotesUNID" minOccurs="0"/>
                <xsd:element ref="ns3:NotesTimeStamp" minOccurs="0"/>
                <xsd:element ref="ns3:NotesPart" minOccurs="0"/>
                <xsd:element ref="ns2:_AttachmentTitle" minOccurs="0"/>
                <xsd:element ref="ns2:_LinkToAttachment" minOccurs="0"/>
                <xsd:element ref="ns3:WhotoCall" minOccurs="0"/>
                <xsd:element ref="ns3:WhotoCall_x003a_Contact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685ff-0050-4851-bdf7-e46d31d129a7" elementFormDefault="qualified">
    <xsd:import namespace="http://schemas.microsoft.com/office/2006/documentManagement/types"/>
    <xsd:import namespace="http://schemas.microsoft.com/office/infopath/2007/PartnerControls"/>
    <xsd:element name="DocType" ma:index="2" nillable="true" ma:displayName="DocType" ma:format="Dropdown" ma:internalName="DocType">
      <xsd:simpleType>
        <xsd:restriction base="dms:Choice">
          <xsd:enumeration value="Article"/>
          <xsd:enumeration value="Brochure"/>
          <xsd:enumeration value="Bulletin"/>
          <xsd:enumeration value="Newsletter"/>
          <xsd:enumeration value="Presentation"/>
          <xsd:enumeration value="Template"/>
        </xsd:restriction>
      </xsd:simpleType>
    </xsd:element>
    <xsd:element name="InfoDescription" ma:index="3" nillable="true" ma:displayName="InfoDescription" ma:internalName="InfoDescription">
      <xsd:simpleType>
        <xsd:restriction base="dms:Note">
          <xsd:maxLength value="255"/>
        </xsd:restriction>
      </xsd:simpleType>
    </xsd:element>
    <xsd:element name="Reviewed" ma:index="8" nillable="true" ma:displayName="Reviewed" ma:default="0" ma:internalName="Reviewed">
      <xsd:simpleType>
        <xsd:restriction base="dms:Boolean"/>
      </xsd:simpleType>
    </xsd:element>
    <xsd:element name="AGDepartmentTaxHTField0" ma:index="9" nillable="true" ma:taxonomy="true" ma:internalName="AGDepartmentTaxHTField0" ma:taxonomyFieldName="AGDepartment" ma:displayName="AGDepartment" ma:default="" ma:fieldId="{f5882577-d1a7-4d25-a77e-0f4d46ec0a85}" ma:taxonomyMulti="true" ma:sspId="f4760f17-1b95-43aa-9454-7669e53e7277" ma:termSetId="1f1d9db6-7587-4c5a-bc47-7240d9349331" ma:anchorId="992b16f2-d3e8-4563-bad7-10ff656b111f" ma:open="false" ma:isKeyword="false">
      <xsd:complexType>
        <xsd:sequence>
          <xsd:element ref="pc:Terms" minOccurs="0" maxOccurs="1"/>
        </xsd:sequence>
      </xsd:complexType>
    </xsd:element>
    <xsd:element name="AGOfficeTaxHTField0" ma:index="11" nillable="true" ma:taxonomy="true" ma:internalName="AGOfficeTaxHTField0" ma:taxonomyFieldName="AGOffice" ma:displayName="AGOffice" ma:default="" ma:fieldId="{be430756-1b5b-4cbe-bf0c-89284eeabf1b}" ma:taxonomyMulti="true" ma:sspId="f4760f17-1b95-43aa-9454-7669e53e7277" ma:termSetId="1f1d9db6-7587-4c5a-bc47-7240d9349331" ma:anchorId="e8d04724-0ddb-4cd2-bda4-3853211cebf5" ma:open="false" ma:isKeyword="false">
      <xsd:complexType>
        <xsd:sequence>
          <xsd:element ref="pc:Terms" minOccurs="0" maxOccurs="1"/>
        </xsd:sequence>
      </xsd:complexType>
    </xsd:element>
    <xsd:element name="SiteNavigationTaxHTField0" ma:index="13" nillable="true" ma:taxonomy="true" ma:internalName="SiteNavigationTaxHTField0" ma:taxonomyFieldName="SiteNavigation" ma:displayName="SiteNavigation" ma:default="" ma:fieldId="{16ef2543-3048-44cb-9435-1dbfd07fbdc0}" ma:taxonomyMulti="true" ma:sspId="f4760f17-1b95-43aa-9454-7669e53e7277" ma:termSetId="2d7ed40d-4640-43f8-a9bf-d0481fd1a01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14" nillable="true" ma:displayName="Taxonomy Catch All Column1" ma:hidden="true" ma:list="{8d53e72e-d7f9-42c1-8dbe-b9c18c0c69b2}" ma:internalName="TaxCatchAllLabel" ma:readOnly="true" ma:showField="CatchAllDataLabel" ma:web="9dd685ff-0050-4851-bdf7-e46d31d129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16" nillable="true" ma:displayName="Taxonomy Catch All Column" ma:hidden="true" ma:list="{8d53e72e-d7f9-42c1-8dbe-b9c18c0c69b2}" ma:internalName="TaxCatchAll" ma:showField="CatchAllData" ma:web="9dd685ff-0050-4851-bdf7-e46d31d129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3712b26-0e37-4530-8ede-8e2676ebee2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AttachmentTitle" ma:index="24" nillable="true" ma:displayName="_AttachmentTitle" ma:hidden="true" ma:internalName="_AttachmentTitle" ma:readOnly="false">
      <xsd:simpleType>
        <xsd:restriction base="dms:Text">
          <xsd:maxLength value="255"/>
        </xsd:restriction>
      </xsd:simpleType>
    </xsd:element>
    <xsd:element name="_LinkToAttachment" ma:index="25" nillable="true" ma:displayName="_LinkToAttachment" ma:hidden="true" ma:internalName="_LinkToAttachment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4f04f2-95d3-4a2d-8d01-e4bf5d385f00" elementFormDefault="qualified">
    <xsd:import namespace="http://schemas.microsoft.com/office/2006/documentManagement/types"/>
    <xsd:import namespace="http://schemas.microsoft.com/office/infopath/2007/PartnerControls"/>
    <xsd:element name="NotesUNID" ma:index="21" nillable="true" ma:displayName="NotesUNID" ma:hidden="true" ma:internalName="NotesUNID">
      <xsd:simpleType>
        <xsd:restriction base="dms:Text"/>
      </xsd:simpleType>
    </xsd:element>
    <xsd:element name="NotesTimeStamp" ma:index="22" nillable="true" ma:displayName="NotesTimeStamp" ma:hidden="true" ma:internalName="NotesTimeStamp">
      <xsd:simpleType>
        <xsd:restriction base="dms:DateTime"/>
      </xsd:simpleType>
    </xsd:element>
    <xsd:element name="NotesPart" ma:index="23" nillable="true" ma:displayName="NotesPart" ma:hidden="true" ma:internalName="NotesPart">
      <xsd:simpleType>
        <xsd:restriction base="dms:Text"/>
      </xsd:simpleType>
    </xsd:element>
    <xsd:element name="WhotoCall" ma:index="26" nillable="true" ma:displayName="WhotoCall" ma:list="{3e8d8627-f53e-43d7-98d5-bf2cfc5527e2}" ma:internalName="WhotoCall" ma:showField="Title">
      <xsd:simpleType>
        <xsd:restriction base="dms:Lookup"/>
      </xsd:simpleType>
    </xsd:element>
    <xsd:element name="WhotoCall_x003a_ContactInfo" ma:index="27" nillable="true" ma:displayName="WhotoCall:ContactInfo" ma:list="{3e8d8627-f53e-43d7-98d5-bf2cfc5527e2}" ma:internalName="WhotoCall_x003a_ContactInfo" ma:readOnly="true" ma:showField="ContactInfo1" ma:web="6b0be318-06b7-4f29-be74-d3f3353bd09c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ttachmentTitle xmlns="9dd685ff-0050-4851-bdf7-e46d31d129a7" xsi:nil="true"/>
    <InfoDescription xmlns="9dd685ff-0050-4851-bdf7-e46d31d129a7" xsi:nil="true"/>
    <TaxKeywordTaxHTField xmlns="9dd685ff-0050-4851-bdf7-e46d31d129a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ae6fe715-e981-495b-8d5a-ea9ba1370600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2e65a2a9-9057-4189-b9fd-0981b84c752b</TermId>
        </TermInfo>
        <TermInfo xmlns="http://schemas.microsoft.com/office/infopath/2007/PartnerControls">
          <TermName xmlns="http://schemas.microsoft.com/office/infopath/2007/PartnerControls">PowerPoint</TermName>
          <TermId xmlns="http://schemas.microsoft.com/office/infopath/2007/PartnerControls">6ef518c9-a75d-4a41-b748-b6a832b8678b</TermId>
        </TermInfo>
      </Terms>
    </TaxKeywordTaxHTField>
    <WhotoCall xmlns="f84f04f2-95d3-4a2d-8d01-e4bf5d385f00">11</WhotoCall>
    <TaxCatchAll xmlns="9dd685ff-0050-4851-bdf7-e46d31d129a7">
      <Value>136</Value>
      <Value>174</Value>
      <Value>653</Value>
      <Value>37</Value>
    </TaxCatchAll>
    <_LinkToAttachment xmlns="9dd685ff-0050-4851-bdf7-e46d31d129a7" xsi:nil="true"/>
    <AGDepartmentTaxHTField0 xmlns="9dd685ff-0050-4851-bdf7-e46d31d129a7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Marketing</TermName>
          <TermId xmlns="http://schemas.microsoft.com/office/infopath/2007/PartnerControls">0aaed759-1241-4875-b16b-b56bcae212dd</TermId>
        </TermInfo>
      </Terms>
    </AGDepartmentTaxHTField0>
    <NotesPart xmlns="f84f04f2-95d3-4a2d-8d01-e4bf5d385f00" xsi:nil="true"/>
    <AGOfficeTaxHTField0 xmlns="9dd685ff-0050-4851-bdf7-e46d31d129a7">
      <Terms xmlns="http://schemas.microsoft.com/office/infopath/2007/PartnerControls"/>
    </AGOfficeTaxHTField0>
    <SiteNavigationTaxHTField0 xmlns="9dd685ff-0050-4851-bdf7-e46d31d129a7">
      <Terms xmlns="http://schemas.microsoft.com/office/infopath/2007/PartnerControls"/>
    </SiteNavigationTaxHTField0>
    <DocType xmlns="9dd685ff-0050-4851-bdf7-e46d31d129a7">Template</DocType>
    <NotesTimeStamp xmlns="f84f04f2-95d3-4a2d-8d01-e4bf5d385f00" xsi:nil="true"/>
    <Reviewed xmlns="9dd685ff-0050-4851-bdf7-e46d31d129a7">true</Reviewed>
    <NotesUNID xmlns="f84f04f2-95d3-4a2d-8d01-e4bf5d385f0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54F39F-7E1E-46C1-A989-73377CE567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685ff-0050-4851-bdf7-e46d31d129a7"/>
    <ds:schemaRef ds:uri="f84f04f2-95d3-4a2d-8d01-e4bf5d385f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D96BEE-6A02-4B70-B062-8D3ED2257A89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f84f04f2-95d3-4a2d-8d01-e4bf5d385f00"/>
    <ds:schemaRef ds:uri="9dd685ff-0050-4851-bdf7-e46d31d129a7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C6F9B6E-2EBE-4AC0-802B-DA48F8ADE0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Analysis_Group_Large_Template_2013_04-24</Template>
  <TotalTime>6433</TotalTime>
  <Words>88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Arial (Body)</vt:lpstr>
      <vt:lpstr>Calibri</vt:lpstr>
      <vt:lpstr>Source Sans Pro</vt:lpstr>
      <vt:lpstr>Wingdings</vt:lpstr>
      <vt:lpstr>Analysis_Group_Large_Template_2013_04-24</vt:lpstr>
      <vt:lpstr>Analysis Group Large White Template</vt:lpstr>
      <vt:lpstr>Analysis Group Large Blue Co-Branded</vt:lpstr>
      <vt:lpstr>Analysis Group Large White Co-Branded</vt:lpstr>
      <vt:lpstr>think-cell Slide</vt:lpstr>
      <vt:lpstr>ICANN SSAC Review: Update by the Independent Examiner</vt:lpstr>
      <vt:lpstr>Project Timeline</vt:lpstr>
      <vt:lpstr>PowerPoint Presentation</vt:lpstr>
    </vt:vector>
  </TitlesOfParts>
  <Company>Analysis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Group PowerPoint</dc:title>
  <dc:creator>Andrew Ungerer</dc:creator>
  <cp:keywords>PowerPoint; template; presentation</cp:keywords>
  <cp:lastModifiedBy>Angie Graves</cp:lastModifiedBy>
  <cp:revision>513</cp:revision>
  <cp:lastPrinted>2017-10-09T15:59:42Z</cp:lastPrinted>
  <dcterms:created xsi:type="dcterms:W3CDTF">2015-09-09T15:46:05Z</dcterms:created>
  <dcterms:modified xsi:type="dcterms:W3CDTF">2018-08-02T19:15:06Z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0x010100B1CF8EC54CA89F4181A8E689D32BE3B300770E3B5AECE7EA428F340960104155AF</vt:lpwstr>
  </property>
  <property fmtid="{D5CDD505-2E9C-101B-9397-08002B2CF9AE}" pid="3" name="TaxKeyword">
    <vt:lpwstr>136;#presentation|ae6fe715-e981-495b-8d5a-ea9ba1370600;#174;#template|2e65a2a9-9057-4189-b9fd-0981b84c752b;#653;#PowerPoint|6ef518c9-a75d-4a41-b748-b6a832b8678b</vt:lpwstr>
  </property>
  <property fmtid="{D5CDD505-2E9C-101B-9397-08002B2CF9AE}" pid="4" name="AGDepartment">
    <vt:lpwstr>37;#Marketing|0aaed759-1241-4875-b16b-b56bcae212dd</vt:lpwstr>
  </property>
  <property fmtid="{D5CDD505-2E9C-101B-9397-08002B2CF9AE}" pid="5" name="AGOffice">
    <vt:lpwstr/>
  </property>
  <property fmtid="{D5CDD505-2E9C-101B-9397-08002B2CF9AE}" pid="6" name="SiteNavigation">
    <vt:lpwstr/>
  </property>
  <property fmtid="{D5CDD505-2E9C-101B-9397-08002B2CF9AE}" pid="7" name="Office2010EditCount">
    <vt:lpwstr>1</vt:lpwstr>
  </property>
  <property fmtid="{D5CDD505-2E9C-101B-9397-08002B2CF9AE}" pid="8" name="Office2003EditCount">
    <vt:lpwstr>0</vt:lpwstr>
  </property>
  <property fmtid="{D5CDD505-2E9C-101B-9397-08002B2CF9AE}" pid="9" name="LastEditedOfficeVersion">
    <vt:lpwstr>Office2010</vt:lpwstr>
  </property>
  <property fmtid="{D5CDD505-2E9C-101B-9397-08002B2CF9AE}" pid="10" name="Office2010WasSaved">
    <vt:lpwstr>1</vt:lpwstr>
  </property>
</Properties>
</file>