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3.xml" ContentType="application/vnd.openxmlformats-officedocument.theme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4.xml" ContentType="application/vnd.openxmlformats-officedocument.theme+xml"/>
  <Override PartName="/ppt/tags/tag13.xml" ContentType="application/vnd.openxmlformats-officedocument.presentationml.tags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>
  <p:sldMasterIdLst>
    <p:sldMasterId id="2147483726" r:id="rId4"/>
    <p:sldMasterId id="2147483708" r:id="rId5"/>
    <p:sldMasterId id="2147483744" r:id="rId6"/>
    <p:sldMasterId id="2147483691" r:id="rId7"/>
  </p:sldMasterIdLst>
  <p:notesMasterIdLst>
    <p:notesMasterId r:id="rId24"/>
  </p:notesMasterIdLst>
  <p:handoutMasterIdLst>
    <p:handoutMasterId r:id="rId25"/>
  </p:handoutMasterIdLst>
  <p:sldIdLst>
    <p:sldId id="298" r:id="rId8"/>
    <p:sldId id="370" r:id="rId9"/>
    <p:sldId id="394" r:id="rId10"/>
    <p:sldId id="396" r:id="rId11"/>
    <p:sldId id="378" r:id="rId12"/>
    <p:sldId id="365" r:id="rId13"/>
    <p:sldId id="400" r:id="rId14"/>
    <p:sldId id="401" r:id="rId15"/>
    <p:sldId id="397" r:id="rId16"/>
    <p:sldId id="393" r:id="rId17"/>
    <p:sldId id="402" r:id="rId18"/>
    <p:sldId id="403" r:id="rId19"/>
    <p:sldId id="398" r:id="rId20"/>
    <p:sldId id="404" r:id="rId21"/>
    <p:sldId id="399" r:id="rId22"/>
    <p:sldId id="368" r:id="rId23"/>
  </p:sldIdLst>
  <p:sldSz cx="9144000" cy="6858000" type="screen4x3"/>
  <p:notesSz cx="7315200" cy="9601200"/>
  <p:custDataLst>
    <p:tags r:id="rId26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orient="horz" pos="1056">
          <p15:clr>
            <a:srgbClr val="A4A3A4"/>
          </p15:clr>
        </p15:guide>
        <p15:guide id="3" orient="horz" pos="325">
          <p15:clr>
            <a:srgbClr val="A4A3A4"/>
          </p15:clr>
        </p15:guide>
        <p15:guide id="4" pos="144">
          <p15:clr>
            <a:srgbClr val="A4A3A4"/>
          </p15:clr>
        </p15:guide>
        <p15:guide id="5" pos="4987">
          <p15:clr>
            <a:srgbClr val="A4A3A4"/>
          </p15:clr>
        </p15:guide>
        <p15:guide id="6" pos="580">
          <p15:clr>
            <a:srgbClr val="A4A3A4"/>
          </p15:clr>
        </p15:guide>
        <p15:guide id="7" pos="5615">
          <p15:clr>
            <a:srgbClr val="A4A3A4"/>
          </p15:clr>
        </p15:guide>
        <p15:guide id="8" pos="1872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024" userDrawn="1">
          <p15:clr>
            <a:srgbClr val="A4A3A4"/>
          </p15:clr>
        </p15:guide>
        <p15:guide id="2" pos="2304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Rafert, Greg" initials="RG" lastIdx="1" clrIdx="0">
    <p:extLst>
      <p:ext uri="{19B8F6BF-5375-455C-9EA6-DF929625EA0E}">
        <p15:presenceInfo xmlns:p15="http://schemas.microsoft.com/office/powerpoint/2012/main" userId="S-1-5-21-1600150946-976098915-2076119496-15408" providerId="AD"/>
      </p:ext>
    </p:extLst>
  </p:cmAuthor>
  <p:cmAuthor id="2" name="Greg Rafert" initials="GR" lastIdx="11" clrIdx="1">
    <p:extLst>
      <p:ext uri="{19B8F6BF-5375-455C-9EA6-DF929625EA0E}">
        <p15:presenceInfo xmlns:p15="http://schemas.microsoft.com/office/powerpoint/2012/main" userId="Greg Rafert" providerId="None"/>
      </p:ext>
    </p:extLst>
  </p:cmAuthor>
  <p:cmAuthor id="3" name="Ungerer, Andrew" initials="UA" lastIdx="3" clrIdx="2">
    <p:extLst>
      <p:ext uri="{19B8F6BF-5375-455C-9EA6-DF929625EA0E}">
        <p15:presenceInfo xmlns:p15="http://schemas.microsoft.com/office/powerpoint/2012/main" userId="S-1-5-21-1600150946-976098915-2076119496-33392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2F6F8"/>
    <a:srgbClr val="666666"/>
    <a:srgbClr val="AECBDA"/>
    <a:srgbClr val="002868"/>
    <a:srgbClr val="003E7E"/>
    <a:srgbClr val="002663"/>
    <a:srgbClr val="A6A6A6"/>
    <a:srgbClr val="D9D9D9"/>
    <a:srgbClr val="B4522E"/>
    <a:srgbClr val="CCCE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092" autoAdjust="0"/>
    <p:restoredTop sz="96395" autoAdjust="0"/>
  </p:normalViewPr>
  <p:slideViewPr>
    <p:cSldViewPr>
      <p:cViewPr varScale="1">
        <p:scale>
          <a:sx n="73" d="100"/>
          <a:sy n="73" d="100"/>
        </p:scale>
        <p:origin x="1440" y="72"/>
      </p:cViewPr>
      <p:guideLst>
        <p:guide orient="horz" pos="2160"/>
        <p:guide orient="horz" pos="1056"/>
        <p:guide orient="horz" pos="325"/>
        <p:guide pos="144"/>
        <p:guide pos="4987"/>
        <p:guide pos="580"/>
        <p:guide pos="5615"/>
        <p:guide pos="1872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-774"/>
    </p:cViewPr>
  </p:sorterViewPr>
  <p:notesViewPr>
    <p:cSldViewPr>
      <p:cViewPr varScale="1">
        <p:scale>
          <a:sx n="98" d="100"/>
          <a:sy n="98" d="100"/>
        </p:scale>
        <p:origin x="3594" y="78"/>
      </p:cViewPr>
      <p:guideLst>
        <p:guide orient="horz" pos="3024"/>
        <p:guide pos="230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slide" Target="slides/slide6.xml"/><Relationship Id="rId18" Type="http://schemas.openxmlformats.org/officeDocument/2006/relationships/slide" Target="slides/slide11.xml"/><Relationship Id="rId26" Type="http://schemas.openxmlformats.org/officeDocument/2006/relationships/tags" Target="tags/tag1.xml"/><Relationship Id="rId3" Type="http://schemas.openxmlformats.org/officeDocument/2006/relationships/customXml" Target="../customXml/item3.xml"/><Relationship Id="rId21" Type="http://schemas.openxmlformats.org/officeDocument/2006/relationships/slide" Target="slides/slide14.xml"/><Relationship Id="rId7" Type="http://schemas.openxmlformats.org/officeDocument/2006/relationships/slideMaster" Target="slideMasters/slideMaster4.xml"/><Relationship Id="rId12" Type="http://schemas.openxmlformats.org/officeDocument/2006/relationships/slide" Target="slides/slide5.xml"/><Relationship Id="rId17" Type="http://schemas.openxmlformats.org/officeDocument/2006/relationships/slide" Target="slides/slide10.xml"/><Relationship Id="rId25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9.xml"/><Relationship Id="rId20" Type="http://schemas.openxmlformats.org/officeDocument/2006/relationships/slide" Target="slides/slide13.xml"/><Relationship Id="rId29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4.xml"/><Relationship Id="rId24" Type="http://schemas.openxmlformats.org/officeDocument/2006/relationships/notesMaster" Target="notesMasters/notesMaster1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8.xml"/><Relationship Id="rId23" Type="http://schemas.openxmlformats.org/officeDocument/2006/relationships/slide" Target="slides/slide16.xml"/><Relationship Id="rId28" Type="http://schemas.openxmlformats.org/officeDocument/2006/relationships/presProps" Target="presProps.xml"/><Relationship Id="rId10" Type="http://schemas.openxmlformats.org/officeDocument/2006/relationships/slide" Target="slides/slide3.xml"/><Relationship Id="rId19" Type="http://schemas.openxmlformats.org/officeDocument/2006/relationships/slide" Target="slides/slide12.xml"/><Relationship Id="rId31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2.xml"/><Relationship Id="rId14" Type="http://schemas.openxmlformats.org/officeDocument/2006/relationships/slide" Target="slides/slide7.xml"/><Relationship Id="rId22" Type="http://schemas.openxmlformats.org/officeDocument/2006/relationships/slide" Target="slides/slide15.xml"/><Relationship Id="rId27" Type="http://schemas.openxmlformats.org/officeDocument/2006/relationships/commentAuthors" Target="commentAuthors.xml"/><Relationship Id="rId30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1124"/>
          </a:xfrm>
          <a:prstGeom prst="rect">
            <a:avLst/>
          </a:prstGeom>
        </p:spPr>
        <p:txBody>
          <a:bodyPr vert="horz" lIns="95207" tIns="47604" rIns="95207" bIns="47604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143587" y="0"/>
            <a:ext cx="3169920" cy="481124"/>
          </a:xfrm>
          <a:prstGeom prst="rect">
            <a:avLst/>
          </a:prstGeom>
        </p:spPr>
        <p:txBody>
          <a:bodyPr vert="horz" lIns="95207" tIns="47604" rIns="95207" bIns="47604" rtlCol="0"/>
          <a:lstStyle>
            <a:lvl1pPr algn="r">
              <a:defRPr sz="1200"/>
            </a:lvl1pPr>
          </a:lstStyle>
          <a:p>
            <a:fld id="{1104E3DD-4792-40F0-9F05-D26BFFBF40F5}" type="datetimeFigureOut">
              <a:rPr lang="en-US" smtClean="0"/>
              <a:t>4/9/2018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120078"/>
            <a:ext cx="3169920" cy="481124"/>
          </a:xfrm>
          <a:prstGeom prst="rect">
            <a:avLst/>
          </a:prstGeom>
        </p:spPr>
        <p:txBody>
          <a:bodyPr vert="horz" lIns="95207" tIns="47604" rIns="95207" bIns="47604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143587" y="9120078"/>
            <a:ext cx="3169920" cy="481124"/>
          </a:xfrm>
          <a:prstGeom prst="rect">
            <a:avLst/>
          </a:prstGeom>
        </p:spPr>
        <p:txBody>
          <a:bodyPr vert="horz" lIns="95207" tIns="47604" rIns="95207" bIns="47604" rtlCol="0" anchor="b"/>
          <a:lstStyle>
            <a:lvl1pPr algn="r">
              <a:defRPr sz="1200"/>
            </a:lvl1pPr>
          </a:lstStyle>
          <a:p>
            <a:fld id="{C18790DD-43FF-4C16-AFA3-916AFA81A7A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194480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0060"/>
          </a:xfrm>
          <a:prstGeom prst="rect">
            <a:avLst/>
          </a:prstGeom>
        </p:spPr>
        <p:txBody>
          <a:bodyPr vert="horz" lIns="95207" tIns="47604" rIns="95207" bIns="47604" rtlCol="0"/>
          <a:lstStyle>
            <a:lvl1pPr algn="l">
              <a:defRPr sz="1200">
                <a:latin typeface="Arial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87" y="0"/>
            <a:ext cx="3169920" cy="480060"/>
          </a:xfrm>
          <a:prstGeom prst="rect">
            <a:avLst/>
          </a:prstGeom>
        </p:spPr>
        <p:txBody>
          <a:bodyPr vert="horz" lIns="95207" tIns="47604" rIns="95207" bIns="47604" rtlCol="0"/>
          <a:lstStyle>
            <a:lvl1pPr algn="r">
              <a:defRPr sz="1200">
                <a:latin typeface="Arial" pitchFamily="34" charset="0"/>
              </a:defRPr>
            </a:lvl1pPr>
          </a:lstStyle>
          <a:p>
            <a:fld id="{B768EE1B-603F-4DA5-9E5A-E962D9AAF069}" type="datetimeFigureOut">
              <a:rPr lang="en-US" smtClean="0"/>
              <a:pPr/>
              <a:t>4/9/2018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19138"/>
            <a:ext cx="4800600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5207" tIns="47604" rIns="95207" bIns="47604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0" y="4560571"/>
            <a:ext cx="5852160" cy="4320540"/>
          </a:xfrm>
          <a:prstGeom prst="rect">
            <a:avLst/>
          </a:prstGeom>
        </p:spPr>
        <p:txBody>
          <a:bodyPr vert="horz" lIns="95207" tIns="47604" rIns="95207" bIns="47604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19475"/>
            <a:ext cx="3169920" cy="480060"/>
          </a:xfrm>
          <a:prstGeom prst="rect">
            <a:avLst/>
          </a:prstGeom>
        </p:spPr>
        <p:txBody>
          <a:bodyPr vert="horz" lIns="95207" tIns="47604" rIns="95207" bIns="47604" rtlCol="0" anchor="b"/>
          <a:lstStyle>
            <a:lvl1pPr algn="l">
              <a:defRPr sz="1200">
                <a:latin typeface="Arial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87" y="9119475"/>
            <a:ext cx="3169920" cy="480060"/>
          </a:xfrm>
          <a:prstGeom prst="rect">
            <a:avLst/>
          </a:prstGeom>
        </p:spPr>
        <p:txBody>
          <a:bodyPr vert="horz" lIns="95207" tIns="47604" rIns="95207" bIns="47604" rtlCol="0" anchor="b"/>
          <a:lstStyle>
            <a:lvl1pPr algn="r">
              <a:defRPr sz="1200">
                <a:latin typeface="Arial" pitchFamily="34" charset="0"/>
              </a:defRPr>
            </a:lvl1pPr>
          </a:lstStyle>
          <a:p>
            <a:fld id="{007EAE37-8389-4B79-AEDE-92E0D025AD3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65777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7EAE37-8389-4B79-AEDE-92E0D025AD33}" type="slidenum">
              <a:rPr lang="en-US" smtClean="0">
                <a:solidFill>
                  <a:prstClr val="black"/>
                </a:solidFill>
              </a:rPr>
              <a:pPr/>
              <a:t>0</a:t>
            </a:fld>
            <a:endParaRPr lang="en-US" dirty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1"/>
            <a:r>
              <a:rPr lang="en-US" b="1" dirty="0"/>
              <a:t>Survey </a:t>
            </a:r>
            <a:r>
              <a:rPr lang="en-US" b="1" dirty="0" smtClean="0"/>
              <a:t>will</a:t>
            </a:r>
            <a:r>
              <a:rPr lang="en-US" b="1" baseline="0" dirty="0" smtClean="0"/>
              <a:t> </a:t>
            </a:r>
            <a:r>
              <a:rPr lang="en-US" b="1" dirty="0" smtClean="0"/>
              <a:t>reflect </a:t>
            </a:r>
            <a:r>
              <a:rPr lang="en-US" b="1" dirty="0"/>
              <a:t>the most insightful questions based on our interview experience, touching on the criteria outlined previously</a:t>
            </a:r>
          </a:p>
          <a:p>
            <a:pPr lvl="2"/>
            <a:r>
              <a:rPr lang="en-US" dirty="0"/>
              <a:t>Survey also provides an opportunity for free-form responses to avoid limiting survey responses to those we have already received</a:t>
            </a:r>
          </a:p>
          <a:p>
            <a:pPr lvl="1"/>
            <a:r>
              <a:rPr lang="en-US" b="1" dirty="0"/>
              <a:t>Promotion of the survey has included</a:t>
            </a:r>
          </a:p>
          <a:p>
            <a:pPr lvl="2"/>
            <a:r>
              <a:rPr lang="en-US" dirty="0"/>
              <a:t>ICANN announcements and through ICANN social media</a:t>
            </a:r>
          </a:p>
          <a:p>
            <a:pPr lvl="2"/>
            <a:r>
              <a:rPr lang="en-US" dirty="0"/>
              <a:t>Outreach to community members conducted by the </a:t>
            </a:r>
            <a:r>
              <a:rPr lang="en-US" dirty="0" smtClean="0"/>
              <a:t>RWP</a:t>
            </a:r>
            <a:endParaRPr lang="en-US" dirty="0"/>
          </a:p>
          <a:p>
            <a:pPr lvl="1"/>
            <a:r>
              <a:rPr lang="en-US" b="1" dirty="0"/>
              <a:t>Remains open until </a:t>
            </a:r>
            <a:r>
              <a:rPr lang="en-US" b="1" dirty="0" smtClean="0"/>
              <a:t>mid-May</a:t>
            </a:r>
            <a:endParaRPr lang="en-US" b="1" dirty="0"/>
          </a:p>
          <a:p>
            <a:pPr lvl="2"/>
            <a:r>
              <a:rPr lang="en-US" dirty="0"/>
              <a:t>Everyone is encouraged to take the </a:t>
            </a:r>
            <a:r>
              <a:rPr lang="en-US" dirty="0" smtClean="0"/>
              <a:t>survey.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7EAE37-8389-4B79-AEDE-92E0D025AD33}" type="slidenum">
              <a:rPr lang="en-US" smtClean="0">
                <a:solidFill>
                  <a:prstClr val="black"/>
                </a:solidFill>
              </a:rPr>
              <a:pPr/>
              <a:t>9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210877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1"/>
            <a:r>
              <a:rPr lang="en-US" b="1" dirty="0"/>
              <a:t>Survey </a:t>
            </a:r>
            <a:r>
              <a:rPr lang="en-US" b="1" dirty="0" smtClean="0"/>
              <a:t>will</a:t>
            </a:r>
            <a:r>
              <a:rPr lang="en-US" b="1" baseline="0" dirty="0" smtClean="0"/>
              <a:t> </a:t>
            </a:r>
            <a:r>
              <a:rPr lang="en-US" b="1" dirty="0" smtClean="0"/>
              <a:t>reflect </a:t>
            </a:r>
            <a:r>
              <a:rPr lang="en-US" b="1" dirty="0"/>
              <a:t>the most insightful questions based on our interview experience, touching on the criteria outlined previously</a:t>
            </a:r>
          </a:p>
          <a:p>
            <a:pPr lvl="2"/>
            <a:r>
              <a:rPr lang="en-US" dirty="0"/>
              <a:t>Survey also provides an opportunity for free-form responses to avoid limiting survey responses to those we have already received</a:t>
            </a:r>
          </a:p>
          <a:p>
            <a:pPr lvl="1"/>
            <a:r>
              <a:rPr lang="en-US" b="1" dirty="0"/>
              <a:t>Promotion of the survey has included</a:t>
            </a:r>
          </a:p>
          <a:p>
            <a:pPr lvl="2"/>
            <a:r>
              <a:rPr lang="en-US" dirty="0"/>
              <a:t>ICANN announcements and through ICANN social media</a:t>
            </a:r>
          </a:p>
          <a:p>
            <a:pPr lvl="2"/>
            <a:r>
              <a:rPr lang="en-US" dirty="0"/>
              <a:t>Outreach to community members conducted by the </a:t>
            </a:r>
            <a:r>
              <a:rPr lang="en-US" dirty="0" smtClean="0"/>
              <a:t>RWP</a:t>
            </a:r>
            <a:endParaRPr lang="en-US" dirty="0"/>
          </a:p>
          <a:p>
            <a:pPr lvl="1"/>
            <a:r>
              <a:rPr lang="en-US" b="1" dirty="0"/>
              <a:t>Remains open until </a:t>
            </a:r>
            <a:r>
              <a:rPr lang="en-US" b="1" dirty="0" smtClean="0"/>
              <a:t>mid-May</a:t>
            </a:r>
            <a:endParaRPr lang="en-US" b="1" dirty="0"/>
          </a:p>
          <a:p>
            <a:pPr lvl="2"/>
            <a:r>
              <a:rPr lang="en-US" dirty="0"/>
              <a:t>Everyone is encouraged to take the </a:t>
            </a:r>
            <a:r>
              <a:rPr lang="en-US" dirty="0" smtClean="0"/>
              <a:t>survey.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7EAE37-8389-4B79-AEDE-92E0D025AD33}" type="slidenum">
              <a:rPr lang="en-US" smtClean="0">
                <a:solidFill>
                  <a:prstClr val="black"/>
                </a:solidFill>
              </a:rPr>
              <a:pPr/>
              <a:t>10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449295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7EAE37-8389-4B79-AEDE-92E0D025AD33}" type="slidenum">
              <a:rPr lang="en-US" smtClean="0">
                <a:solidFill>
                  <a:prstClr val="black"/>
                </a:solidFill>
              </a:rPr>
              <a:pPr/>
              <a:t>11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021468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7EAE37-8389-4B79-AEDE-92E0D025AD33}" type="slidenum">
              <a:rPr lang="en-US" smtClean="0">
                <a:solidFill>
                  <a:prstClr val="black"/>
                </a:solidFill>
              </a:rPr>
              <a:pPr/>
              <a:t>12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823873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7EAE37-8389-4B79-AEDE-92E0D025AD33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773532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7EAE37-8389-4B79-AEDE-92E0D025AD33}" type="slidenum">
              <a:rPr lang="en-US" smtClean="0">
                <a:solidFill>
                  <a:prstClr val="black"/>
                </a:solidFill>
              </a:rPr>
              <a:pPr/>
              <a:t>14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665292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7EAE37-8389-4B79-AEDE-92E0D025AD33}" type="slidenum">
              <a:rPr lang="en-US" smtClean="0">
                <a:solidFill>
                  <a:prstClr val="black"/>
                </a:solidFill>
              </a:rPr>
              <a:pPr/>
              <a:t>1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099565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7EAE37-8389-4B79-AEDE-92E0D025AD33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168627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7EAE37-8389-4B79-AEDE-92E0D025AD33}" type="slidenum">
              <a:rPr lang="en-US" smtClean="0">
                <a:solidFill>
                  <a:prstClr val="black"/>
                </a:solidFill>
              </a:rPr>
              <a:pPr/>
              <a:t>3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048557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7EAE37-8389-4B79-AEDE-92E0D025AD33}" type="slidenum">
              <a:rPr lang="en-US" smtClean="0">
                <a:solidFill>
                  <a:prstClr val="black"/>
                </a:solidFill>
              </a:rPr>
              <a:pPr/>
              <a:t>4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14828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7EAE37-8389-4B79-AEDE-92E0D025AD33}" type="slidenum">
              <a:rPr lang="en-US" smtClean="0">
                <a:solidFill>
                  <a:prstClr val="black"/>
                </a:solidFill>
              </a:rPr>
              <a:pPr/>
              <a:t>5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95399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7EAE37-8389-4B79-AEDE-92E0D025AD33}" type="slidenum">
              <a:rPr lang="en-US" smtClean="0">
                <a:solidFill>
                  <a:prstClr val="black"/>
                </a:solidFill>
              </a:rPr>
              <a:pPr/>
              <a:t>6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894388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7EAE37-8389-4B79-AEDE-92E0D025AD33}" type="slidenum">
              <a:rPr lang="en-US" smtClean="0">
                <a:solidFill>
                  <a:prstClr val="black"/>
                </a:solidFill>
              </a:rPr>
              <a:pPr/>
              <a:t>7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655390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7EAE37-8389-4B79-AEDE-92E0D025AD33}" type="slidenum">
              <a:rPr lang="en-US" smtClean="0">
                <a:solidFill>
                  <a:prstClr val="black"/>
                </a:solidFill>
              </a:rPr>
              <a:pPr/>
              <a:t>8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1846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.bin"/><Relationship Id="rId3" Type="http://schemas.openxmlformats.org/officeDocument/2006/relationships/tags" Target="../tags/tag3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2.xml"/><Relationship Id="rId1" Type="http://schemas.openxmlformats.org/officeDocument/2006/relationships/vmlDrawing" Target="../drawings/vmlDrawing1.vml"/><Relationship Id="rId6" Type="http://schemas.openxmlformats.org/officeDocument/2006/relationships/tags" Target="../tags/tag6.xml"/><Relationship Id="rId5" Type="http://schemas.openxmlformats.org/officeDocument/2006/relationships/tags" Target="../tags/tag5.xml"/><Relationship Id="rId10" Type="http://schemas.openxmlformats.org/officeDocument/2006/relationships/image" Target="../media/image1.png"/><Relationship Id="rId4" Type="http://schemas.openxmlformats.org/officeDocument/2006/relationships/tags" Target="../tags/tag4.xml"/><Relationship Id="rId9" Type="http://schemas.openxmlformats.org/officeDocument/2006/relationships/image" Target="../media/image2.emf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8" Type="http://schemas.openxmlformats.org/officeDocument/2006/relationships/slideMaster" Target="../slideMasters/slideMaster3.xml"/><Relationship Id="rId3" Type="http://schemas.openxmlformats.org/officeDocument/2006/relationships/tags" Target="../tags/tag8.xml"/><Relationship Id="rId7" Type="http://schemas.openxmlformats.org/officeDocument/2006/relationships/tags" Target="../tags/tag12.xml"/><Relationship Id="rId2" Type="http://schemas.openxmlformats.org/officeDocument/2006/relationships/tags" Target="../tags/tag7.xml"/><Relationship Id="rId1" Type="http://schemas.openxmlformats.org/officeDocument/2006/relationships/vmlDrawing" Target="../drawings/vmlDrawing2.vml"/><Relationship Id="rId6" Type="http://schemas.openxmlformats.org/officeDocument/2006/relationships/tags" Target="../tags/tag11.xml"/><Relationship Id="rId11" Type="http://schemas.openxmlformats.org/officeDocument/2006/relationships/image" Target="../media/image1.png"/><Relationship Id="rId5" Type="http://schemas.openxmlformats.org/officeDocument/2006/relationships/tags" Target="../tags/tag10.xml"/><Relationship Id="rId10" Type="http://schemas.openxmlformats.org/officeDocument/2006/relationships/image" Target="../media/image2.emf"/><Relationship Id="rId4" Type="http://schemas.openxmlformats.org/officeDocument/2006/relationships/tags" Target="../tags/tag9.xml"/><Relationship Id="rId9" Type="http://schemas.openxmlformats.org/officeDocument/2006/relationships/oleObject" Target="../embeddings/oleObject2.bin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Master" Target="../slideMasters/slideMaster4.xml"/><Relationship Id="rId1" Type="http://schemas.openxmlformats.org/officeDocument/2006/relationships/tags" Target="../tags/tag1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G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323897211"/>
              </p:ext>
            </p:extLst>
          </p:nvPr>
        </p:nvGraphicFramePr>
        <p:xfrm>
          <a:off x="0" y="0"/>
          <a:ext cx="158750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988" name="think-cell Slide" r:id="rId8" imgW="360" imgH="360" progId="TCLayout.ActiveDocument.1">
                  <p:embed/>
                </p:oleObj>
              </mc:Choice>
              <mc:Fallback>
                <p:oleObj name="think-cell Slide" r:id="rId8" imgW="360" imgH="36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0" y="0"/>
                        <a:ext cx="158750" cy="1587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2"/>
          <p:cNvSpPr>
            <a:spLocks noChangeArrowheads="1"/>
          </p:cNvSpPr>
          <p:nvPr userDrawn="1">
            <p:custDataLst>
              <p:tags r:id="rId3"/>
            </p:custDataLst>
          </p:nvPr>
        </p:nvSpPr>
        <p:spPr bwMode="auto">
          <a:xfrm>
            <a:off x="0" y="0"/>
            <a:ext cx="9144000" cy="6505575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>
              <a:cs typeface="+mn-cs"/>
            </a:endParaRPr>
          </a:p>
        </p:txBody>
      </p:sp>
      <p:pic>
        <p:nvPicPr>
          <p:cNvPr id="8" name="Picture 13" descr="AG_white3.png"/>
          <p:cNvPicPr>
            <a:picLocks noChangeAspect="1"/>
          </p:cNvPicPr>
          <p:nvPr userDrawn="1">
            <p:custDataLst>
              <p:tags r:id="rId4"/>
            </p:custDataLst>
          </p:nvPr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5645150" y="523875"/>
            <a:ext cx="3073400" cy="44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 userDrawn="1">
            <p:ph type="ctrTitle"/>
            <p:custDataLst>
              <p:tags r:id="rId5"/>
            </p:custDataLst>
          </p:nvPr>
        </p:nvSpPr>
        <p:spPr bwMode="white">
          <a:xfrm>
            <a:off x="823686" y="1534433"/>
            <a:ext cx="7696200" cy="1470025"/>
          </a:xfrm>
        </p:spPr>
        <p:txBody>
          <a:bodyPr anchor="b" anchorCtr="0">
            <a:noAutofit/>
          </a:bodyPr>
          <a:lstStyle>
            <a:lvl1pPr>
              <a:defRPr sz="3600">
                <a:solidFill>
                  <a:schemeClr val="bg1"/>
                </a:solidFill>
                <a:latin typeface="Arial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 userDrawn="1">
            <p:ph type="subTitle" idx="1"/>
            <p:custDataLst>
              <p:tags r:id="rId6"/>
            </p:custDataLst>
          </p:nvPr>
        </p:nvSpPr>
        <p:spPr>
          <a:xfrm>
            <a:off x="823686" y="3033486"/>
            <a:ext cx="6400800" cy="624114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  <a:latin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9334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 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152400" y="823686"/>
            <a:ext cx="8853714" cy="624114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152400" y="1676400"/>
            <a:ext cx="6318250" cy="2362200"/>
          </a:xfrm>
        </p:spPr>
        <p:txBody>
          <a:bodyPr/>
          <a:lstStyle>
            <a:lvl1pPr>
              <a:lnSpc>
                <a:spcPct val="150000"/>
              </a:lnSpc>
              <a:spcBef>
                <a:spcPts val="200"/>
              </a:spcBef>
              <a:spcAft>
                <a:spcPts val="200"/>
              </a:spcAft>
              <a:defRPr sz="2000" b="0">
                <a:solidFill>
                  <a:schemeClr val="bg2"/>
                </a:solidFill>
              </a:defRPr>
            </a:lvl1pPr>
            <a:lvl2pPr>
              <a:lnSpc>
                <a:spcPct val="150000"/>
              </a:lnSpc>
              <a:spcBef>
                <a:spcPts val="200"/>
              </a:spcBef>
              <a:spcAft>
                <a:spcPts val="200"/>
              </a:spcAft>
              <a:defRPr/>
            </a:lvl2pPr>
            <a:lvl3pPr>
              <a:lnSpc>
                <a:spcPct val="150000"/>
              </a:lnSpc>
              <a:spcBef>
                <a:spcPts val="200"/>
              </a:spcBef>
              <a:spcAft>
                <a:spcPts val="200"/>
              </a:spcAft>
              <a:defRPr/>
            </a:lvl3pPr>
            <a:lvl4pPr>
              <a:lnSpc>
                <a:spcPct val="150000"/>
              </a:lnSpc>
              <a:spcBef>
                <a:spcPts val="200"/>
              </a:spcBef>
              <a:spcAft>
                <a:spcPts val="200"/>
              </a:spcAft>
              <a:defRPr/>
            </a:lvl4pPr>
            <a:lvl5pPr>
              <a:lnSpc>
                <a:spcPct val="150000"/>
              </a:lnSpc>
              <a:spcBef>
                <a:spcPts val="200"/>
              </a:spcBef>
              <a:spcAft>
                <a:spcPts val="200"/>
              </a:spcAft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479366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 Standar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152400" y="823686"/>
            <a:ext cx="8853714" cy="624114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152400" y="1676400"/>
            <a:ext cx="8839200" cy="2362200"/>
          </a:xfrm>
        </p:spPr>
        <p:txBody>
          <a:bodyPr/>
          <a:lstStyle>
            <a:lvl1pPr>
              <a:lnSpc>
                <a:spcPct val="100000"/>
              </a:lnSpc>
              <a:spcBef>
                <a:spcPts val="300"/>
              </a:spcBef>
              <a:spcAft>
                <a:spcPts val="600"/>
              </a:spcAft>
              <a:defRPr>
                <a:solidFill>
                  <a:schemeClr val="tx2"/>
                </a:solidFill>
              </a:defRPr>
            </a:lvl1pPr>
            <a:lvl2pPr>
              <a:lnSpc>
                <a:spcPct val="100000"/>
              </a:lnSpc>
              <a:spcBef>
                <a:spcPts val="300"/>
              </a:spcBef>
              <a:spcAft>
                <a:spcPts val="600"/>
              </a:spcAft>
              <a:buClr>
                <a:schemeClr val="tx2"/>
              </a:buClr>
              <a:defRPr/>
            </a:lvl2pPr>
            <a:lvl3pPr>
              <a:lnSpc>
                <a:spcPct val="100000"/>
              </a:lnSpc>
              <a:spcBef>
                <a:spcPts val="300"/>
              </a:spcBef>
              <a:spcAft>
                <a:spcPts val="600"/>
              </a:spcAft>
              <a:defRPr/>
            </a:lvl3pPr>
            <a:lvl4pPr>
              <a:lnSpc>
                <a:spcPct val="100000"/>
              </a:lnSpc>
              <a:spcBef>
                <a:spcPts val="300"/>
              </a:spcBef>
              <a:spcAft>
                <a:spcPts val="600"/>
              </a:spcAft>
              <a:defRPr/>
            </a:lvl4pPr>
            <a:lvl5pPr>
              <a:lnSpc>
                <a:spcPct val="100000"/>
              </a:lnSpc>
              <a:spcBef>
                <a:spcPts val="300"/>
              </a:spcBef>
              <a:spcAft>
                <a:spcPts val="600"/>
              </a:spcAft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 Two Column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52400" y="823686"/>
            <a:ext cx="8853714" cy="62411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152399" y="1676400"/>
            <a:ext cx="4189413" cy="4267200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11"/>
          </p:nvPr>
        </p:nvSpPr>
        <p:spPr>
          <a:xfrm>
            <a:off x="4724399" y="1676400"/>
            <a:ext cx="4189413" cy="4267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228600" y="2057400"/>
            <a:ext cx="8686800" cy="914400"/>
          </a:xfrm>
        </p:spPr>
        <p:txBody>
          <a:bodyPr/>
          <a:lstStyle/>
          <a:p>
            <a:pPr lvl="0"/>
            <a:r>
              <a:rPr lang="en-US" noProof="0" dirty="0"/>
              <a:t>Click icon to add table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G Contact/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 bwMode="ltGray">
          <a:xfrm>
            <a:off x="228600" y="762000"/>
            <a:ext cx="8686800" cy="53340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3686" y="1629228"/>
            <a:ext cx="7772400" cy="1362075"/>
          </a:xfrm>
        </p:spPr>
        <p:txBody>
          <a:bodyPr anchor="b" anchorCtr="0">
            <a:noAutofit/>
          </a:bodyPr>
          <a:lstStyle>
            <a:lvl1pPr algn="l">
              <a:defRPr sz="3000" b="1" i="0" cap="none" baseline="0">
                <a:latin typeface="Arial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 Text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823686"/>
            <a:ext cx="8853714" cy="624114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6" name="Chart Placeholder 5"/>
          <p:cNvSpPr>
            <a:spLocks noGrp="1"/>
          </p:cNvSpPr>
          <p:nvPr>
            <p:ph type="chart" sz="quarter" idx="11"/>
          </p:nvPr>
        </p:nvSpPr>
        <p:spPr>
          <a:xfrm>
            <a:off x="3657600" y="1676400"/>
            <a:ext cx="5486400" cy="4800600"/>
          </a:xfrm>
        </p:spPr>
        <p:txBody>
          <a:bodyPr/>
          <a:lstStyle/>
          <a:p>
            <a:r>
              <a:rPr lang="en-US" dirty="0"/>
              <a:t>Click icon to add chart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/>
          </p:nvPr>
        </p:nvSpPr>
        <p:spPr>
          <a:xfrm>
            <a:off x="152400" y="1676400"/>
            <a:ext cx="4038600" cy="1219200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823686"/>
            <a:ext cx="8853714" cy="624114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6" name="Chart Placeholder 5"/>
          <p:cNvSpPr>
            <a:spLocks noGrp="1"/>
          </p:cNvSpPr>
          <p:nvPr>
            <p:ph type="chart" sz="quarter" idx="11"/>
          </p:nvPr>
        </p:nvSpPr>
        <p:spPr>
          <a:xfrm>
            <a:off x="920750" y="2057400"/>
            <a:ext cx="6996113" cy="3962400"/>
          </a:xfrm>
        </p:spPr>
        <p:txBody>
          <a:bodyPr/>
          <a:lstStyle/>
          <a:p>
            <a:r>
              <a:rPr lang="en-US" dirty="0"/>
              <a:t>Click icon to add chart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/>
          </p:nvPr>
        </p:nvSpPr>
        <p:spPr>
          <a:xfrm>
            <a:off x="152399" y="1676400"/>
            <a:ext cx="7764463" cy="1219200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41344291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G Title Co-bra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861567959"/>
              </p:ext>
            </p:extLst>
          </p:nvPr>
        </p:nvGraphicFramePr>
        <p:xfrm>
          <a:off x="0" y="0"/>
          <a:ext cx="158750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013" name="think-cell Slide" r:id="rId9" imgW="360" imgH="360" progId="TCLayout.ActiveDocument.1">
                  <p:embed/>
                </p:oleObj>
              </mc:Choice>
              <mc:Fallback>
                <p:oleObj name="think-cell Slide" r:id="rId9" imgW="360" imgH="36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0" y="0"/>
                        <a:ext cx="158750" cy="1587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2"/>
          <p:cNvSpPr>
            <a:spLocks noChangeArrowheads="1"/>
          </p:cNvSpPr>
          <p:nvPr userDrawn="1">
            <p:custDataLst>
              <p:tags r:id="rId3"/>
            </p:custDataLst>
          </p:nvPr>
        </p:nvSpPr>
        <p:spPr bwMode="auto">
          <a:xfrm>
            <a:off x="0" y="0"/>
            <a:ext cx="9144000" cy="6505575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 userDrawn="1">
            <p:ph type="ctrTitle"/>
            <p:custDataLst>
              <p:tags r:id="rId4"/>
            </p:custDataLst>
          </p:nvPr>
        </p:nvSpPr>
        <p:spPr bwMode="white">
          <a:xfrm>
            <a:off x="823686" y="1534433"/>
            <a:ext cx="7696200" cy="1470025"/>
          </a:xfrm>
        </p:spPr>
        <p:txBody>
          <a:bodyPr anchor="b" anchorCtr="0">
            <a:noAutofit/>
          </a:bodyPr>
          <a:lstStyle>
            <a:lvl1pPr>
              <a:defRPr sz="3600">
                <a:solidFill>
                  <a:schemeClr val="bg1"/>
                </a:solidFill>
                <a:latin typeface="Arial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 userDrawn="1">
            <p:ph type="subTitle" idx="1"/>
            <p:custDataLst>
              <p:tags r:id="rId5"/>
            </p:custDataLst>
          </p:nvPr>
        </p:nvSpPr>
        <p:spPr>
          <a:xfrm>
            <a:off x="823686" y="3033486"/>
            <a:ext cx="6400800" cy="624114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  <a:latin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9" name="TextBox 8"/>
          <p:cNvSpPr txBox="1"/>
          <p:nvPr userDrawn="1">
            <p:custDataLst>
              <p:tags r:id="rId6"/>
            </p:custDataLst>
          </p:nvPr>
        </p:nvSpPr>
        <p:spPr>
          <a:xfrm>
            <a:off x="7715773" y="483209"/>
            <a:ext cx="11049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Place proportionate</a:t>
            </a:r>
            <a:r>
              <a:rPr lang="en-US" sz="1000" baseline="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br>
              <a:rPr lang="en-US" sz="1000" baseline="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</a:br>
            <a:r>
              <a:rPr lang="en-US" sz="1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co-brand here</a:t>
            </a:r>
          </a:p>
        </p:txBody>
      </p:sp>
      <p:grpSp>
        <p:nvGrpSpPr>
          <p:cNvPr id="10" name="Group 9"/>
          <p:cNvGrpSpPr/>
          <p:nvPr userDrawn="1"/>
        </p:nvGrpSpPr>
        <p:grpSpPr>
          <a:xfrm>
            <a:off x="4315460" y="477748"/>
            <a:ext cx="3296072" cy="594360"/>
            <a:chOff x="4315460" y="477748"/>
            <a:chExt cx="3296072" cy="594360"/>
          </a:xfrm>
        </p:grpSpPr>
        <p:cxnSp>
          <p:nvCxnSpPr>
            <p:cNvPr id="11" name="Straight Connector 10"/>
            <p:cNvCxnSpPr>
              <a:stCxn id="14" idx="4"/>
              <a:endCxn id="14" idx="7"/>
            </p:cNvCxnSpPr>
            <p:nvPr userDrawn="1"/>
          </p:nvCxnSpPr>
          <p:spPr bwMode="gray">
            <a:xfrm>
              <a:off x="7591586" y="506762"/>
              <a:ext cx="1588" cy="536332"/>
            </a:xfrm>
            <a:prstGeom prst="line">
              <a:avLst/>
            </a:prstGeom>
            <a:ln w="63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2" name="Group 11"/>
            <p:cNvGrpSpPr/>
            <p:nvPr userDrawn="1"/>
          </p:nvGrpSpPr>
          <p:grpSpPr>
            <a:xfrm>
              <a:off x="4315460" y="477748"/>
              <a:ext cx="3296072" cy="594360"/>
              <a:chOff x="4315460" y="477748"/>
              <a:chExt cx="3296072" cy="594360"/>
            </a:xfrm>
          </p:grpSpPr>
          <p:pic>
            <p:nvPicPr>
              <p:cNvPr id="13" name="Picture 13" descr="AG_white3.png"/>
              <p:cNvPicPr>
                <a:picLocks noChangeAspect="1"/>
              </p:cNvPicPr>
              <p:nvPr>
                <p:custDataLst>
                  <p:tags r:id="rId7"/>
                </p:custDataLst>
              </p:nvPr>
            </p:nvPicPr>
            <p:blipFill>
              <a:blip r:embed="rId11" cstate="print"/>
              <a:srcRect/>
              <a:stretch>
                <a:fillRect/>
              </a:stretch>
            </p:blipFill>
            <p:spPr bwMode="auto">
              <a:xfrm>
                <a:off x="4315460" y="523875"/>
                <a:ext cx="3073400" cy="44132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4" name="Freeform 13"/>
              <p:cNvSpPr/>
              <p:nvPr userDrawn="1"/>
            </p:nvSpPr>
            <p:spPr bwMode="auto">
              <a:xfrm>
                <a:off x="5377919" y="477748"/>
                <a:ext cx="2233613" cy="594360"/>
              </a:xfrm>
              <a:custGeom>
                <a:avLst/>
                <a:gdLst>
                  <a:gd name="connsiteX0" fmla="*/ 0 w 2233613"/>
                  <a:gd name="connsiteY0" fmla="*/ 68104 h 408623"/>
                  <a:gd name="connsiteX1" fmla="*/ 19947 w 2233613"/>
                  <a:gd name="connsiteY1" fmla="*/ 19947 h 408623"/>
                  <a:gd name="connsiteX2" fmla="*/ 68104 w 2233613"/>
                  <a:gd name="connsiteY2" fmla="*/ 0 h 408623"/>
                  <a:gd name="connsiteX3" fmla="*/ 2165509 w 2233613"/>
                  <a:gd name="connsiteY3" fmla="*/ 0 h 408623"/>
                  <a:gd name="connsiteX4" fmla="*/ 2213666 w 2233613"/>
                  <a:gd name="connsiteY4" fmla="*/ 19947 h 408623"/>
                  <a:gd name="connsiteX5" fmla="*/ 2233613 w 2233613"/>
                  <a:gd name="connsiteY5" fmla="*/ 68104 h 408623"/>
                  <a:gd name="connsiteX6" fmla="*/ 2233613 w 2233613"/>
                  <a:gd name="connsiteY6" fmla="*/ 340519 h 408623"/>
                  <a:gd name="connsiteX7" fmla="*/ 2213666 w 2233613"/>
                  <a:gd name="connsiteY7" fmla="*/ 388676 h 408623"/>
                  <a:gd name="connsiteX8" fmla="*/ 2165509 w 2233613"/>
                  <a:gd name="connsiteY8" fmla="*/ 408623 h 408623"/>
                  <a:gd name="connsiteX9" fmla="*/ 68104 w 2233613"/>
                  <a:gd name="connsiteY9" fmla="*/ 408623 h 408623"/>
                  <a:gd name="connsiteX10" fmla="*/ 19947 w 2233613"/>
                  <a:gd name="connsiteY10" fmla="*/ 388676 h 408623"/>
                  <a:gd name="connsiteX11" fmla="*/ 0 w 2233613"/>
                  <a:gd name="connsiteY11" fmla="*/ 340519 h 408623"/>
                  <a:gd name="connsiteX12" fmla="*/ 0 w 2233613"/>
                  <a:gd name="connsiteY12" fmla="*/ 68104 h 4086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233613" h="408623">
                    <a:moveTo>
                      <a:pt x="0" y="68104"/>
                    </a:moveTo>
                    <a:cubicBezTo>
                      <a:pt x="0" y="50042"/>
                      <a:pt x="7175" y="32719"/>
                      <a:pt x="19947" y="19947"/>
                    </a:cubicBezTo>
                    <a:cubicBezTo>
                      <a:pt x="32719" y="7175"/>
                      <a:pt x="50042" y="0"/>
                      <a:pt x="68104" y="0"/>
                    </a:cubicBezTo>
                    <a:lnTo>
                      <a:pt x="2165509" y="0"/>
                    </a:lnTo>
                    <a:cubicBezTo>
                      <a:pt x="2183571" y="0"/>
                      <a:pt x="2200894" y="7175"/>
                      <a:pt x="2213666" y="19947"/>
                    </a:cubicBezTo>
                    <a:cubicBezTo>
                      <a:pt x="2226438" y="32719"/>
                      <a:pt x="2233613" y="50042"/>
                      <a:pt x="2233613" y="68104"/>
                    </a:cubicBezTo>
                    <a:lnTo>
                      <a:pt x="2233613" y="340519"/>
                    </a:lnTo>
                    <a:cubicBezTo>
                      <a:pt x="2233613" y="358581"/>
                      <a:pt x="2226438" y="375904"/>
                      <a:pt x="2213666" y="388676"/>
                    </a:cubicBezTo>
                    <a:cubicBezTo>
                      <a:pt x="2200894" y="401448"/>
                      <a:pt x="2183571" y="408623"/>
                      <a:pt x="2165509" y="408623"/>
                    </a:cubicBezTo>
                    <a:lnTo>
                      <a:pt x="68104" y="408623"/>
                    </a:lnTo>
                    <a:cubicBezTo>
                      <a:pt x="50042" y="408623"/>
                      <a:pt x="32719" y="401448"/>
                      <a:pt x="19947" y="388676"/>
                    </a:cubicBezTo>
                    <a:cubicBezTo>
                      <a:pt x="7175" y="375904"/>
                      <a:pt x="0" y="358581"/>
                      <a:pt x="0" y="340519"/>
                    </a:cubicBezTo>
                    <a:lnTo>
                      <a:pt x="0" y="68104"/>
                    </a:lnTo>
                    <a:close/>
                  </a:path>
                </a:pathLst>
              </a:custGeom>
              <a:noFill/>
              <a:ln w="8001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45720" tIns="45720" rIns="45720" bIns="45720" numCol="1" rtlCol="0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56455976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 Agenda Co-bra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152400" y="823686"/>
            <a:ext cx="8853714" cy="6241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152400" y="1676400"/>
            <a:ext cx="6318250" cy="2362200"/>
          </a:xfrm>
        </p:spPr>
        <p:txBody>
          <a:bodyPr/>
          <a:lstStyle>
            <a:lvl1pPr>
              <a:lnSpc>
                <a:spcPct val="150000"/>
              </a:lnSpc>
              <a:spcBef>
                <a:spcPts val="200"/>
              </a:spcBef>
              <a:spcAft>
                <a:spcPts val="200"/>
              </a:spcAft>
              <a:defRPr sz="2000" b="0">
                <a:solidFill>
                  <a:schemeClr val="bg2"/>
                </a:solidFill>
              </a:defRPr>
            </a:lvl1pPr>
            <a:lvl2pPr>
              <a:lnSpc>
                <a:spcPct val="150000"/>
              </a:lnSpc>
              <a:spcBef>
                <a:spcPts val="200"/>
              </a:spcBef>
              <a:spcAft>
                <a:spcPts val="200"/>
              </a:spcAft>
              <a:defRPr/>
            </a:lvl2pPr>
            <a:lvl3pPr>
              <a:lnSpc>
                <a:spcPct val="150000"/>
              </a:lnSpc>
              <a:spcBef>
                <a:spcPts val="200"/>
              </a:spcBef>
              <a:spcAft>
                <a:spcPts val="200"/>
              </a:spcAft>
              <a:defRPr/>
            </a:lvl3pPr>
            <a:lvl4pPr>
              <a:lnSpc>
                <a:spcPct val="150000"/>
              </a:lnSpc>
              <a:spcBef>
                <a:spcPts val="200"/>
              </a:spcBef>
              <a:spcAft>
                <a:spcPts val="200"/>
              </a:spcAft>
              <a:defRPr/>
            </a:lvl4pPr>
            <a:lvl5pPr>
              <a:lnSpc>
                <a:spcPct val="150000"/>
              </a:lnSpc>
              <a:spcBef>
                <a:spcPts val="200"/>
              </a:spcBef>
              <a:spcAft>
                <a:spcPts val="200"/>
              </a:spcAft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73271810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 Standard Text Co-bra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152400" y="823686"/>
            <a:ext cx="8853714" cy="6241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152400" y="1676400"/>
            <a:ext cx="8839200" cy="2362200"/>
          </a:xfrm>
        </p:spPr>
        <p:txBody>
          <a:bodyPr/>
          <a:lstStyle>
            <a:lvl1pPr>
              <a:lnSpc>
                <a:spcPct val="100000"/>
              </a:lnSpc>
              <a:spcBef>
                <a:spcPts val="300"/>
              </a:spcBef>
              <a:spcAft>
                <a:spcPts val="600"/>
              </a:spcAft>
              <a:defRPr>
                <a:solidFill>
                  <a:schemeClr val="tx1"/>
                </a:solidFill>
              </a:defRPr>
            </a:lvl1pPr>
            <a:lvl2pPr>
              <a:lnSpc>
                <a:spcPct val="100000"/>
              </a:lnSpc>
              <a:spcBef>
                <a:spcPts val="300"/>
              </a:spcBef>
              <a:spcAft>
                <a:spcPts val="600"/>
              </a:spcAft>
              <a:buClr>
                <a:schemeClr val="tx2"/>
              </a:buClr>
              <a:defRPr/>
            </a:lvl2pPr>
            <a:lvl3pPr>
              <a:lnSpc>
                <a:spcPct val="100000"/>
              </a:lnSpc>
              <a:spcBef>
                <a:spcPts val="300"/>
              </a:spcBef>
              <a:spcAft>
                <a:spcPts val="600"/>
              </a:spcAft>
              <a:defRPr/>
            </a:lvl3pPr>
            <a:lvl4pPr>
              <a:lnSpc>
                <a:spcPct val="100000"/>
              </a:lnSpc>
              <a:spcBef>
                <a:spcPts val="300"/>
              </a:spcBef>
              <a:spcAft>
                <a:spcPts val="600"/>
              </a:spcAft>
              <a:defRPr/>
            </a:lvl4pPr>
            <a:lvl5pPr>
              <a:lnSpc>
                <a:spcPct val="100000"/>
              </a:lnSpc>
              <a:spcBef>
                <a:spcPts val="300"/>
              </a:spcBef>
              <a:spcAft>
                <a:spcPts val="600"/>
              </a:spcAft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75025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 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152400" y="823686"/>
            <a:ext cx="8853714" cy="6241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152400" y="1676400"/>
            <a:ext cx="6318250" cy="2362200"/>
          </a:xfrm>
        </p:spPr>
        <p:txBody>
          <a:bodyPr/>
          <a:lstStyle>
            <a:lvl1pPr>
              <a:lnSpc>
                <a:spcPct val="150000"/>
              </a:lnSpc>
              <a:spcBef>
                <a:spcPts val="200"/>
              </a:spcBef>
              <a:spcAft>
                <a:spcPts val="200"/>
              </a:spcAft>
              <a:defRPr sz="2000" b="0">
                <a:solidFill>
                  <a:schemeClr val="bg2"/>
                </a:solidFill>
              </a:defRPr>
            </a:lvl1pPr>
            <a:lvl2pPr>
              <a:lnSpc>
                <a:spcPct val="150000"/>
              </a:lnSpc>
              <a:spcBef>
                <a:spcPts val="200"/>
              </a:spcBef>
              <a:spcAft>
                <a:spcPts val="200"/>
              </a:spcAft>
              <a:defRPr/>
            </a:lvl2pPr>
            <a:lvl3pPr>
              <a:lnSpc>
                <a:spcPct val="150000"/>
              </a:lnSpc>
              <a:spcBef>
                <a:spcPts val="200"/>
              </a:spcBef>
              <a:spcAft>
                <a:spcPts val="200"/>
              </a:spcAft>
              <a:defRPr/>
            </a:lvl3pPr>
            <a:lvl4pPr>
              <a:lnSpc>
                <a:spcPct val="150000"/>
              </a:lnSpc>
              <a:spcBef>
                <a:spcPts val="200"/>
              </a:spcBef>
              <a:spcAft>
                <a:spcPts val="200"/>
              </a:spcAft>
              <a:defRPr/>
            </a:lvl4pPr>
            <a:lvl5pPr>
              <a:lnSpc>
                <a:spcPct val="150000"/>
              </a:lnSpc>
              <a:spcBef>
                <a:spcPts val="200"/>
              </a:spcBef>
              <a:spcAft>
                <a:spcPts val="200"/>
              </a:spcAft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309621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 Two Column Text Co-bra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52400" y="823686"/>
            <a:ext cx="8853714" cy="62411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152399" y="1676400"/>
            <a:ext cx="4189413" cy="4267200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11"/>
          </p:nvPr>
        </p:nvSpPr>
        <p:spPr>
          <a:xfrm>
            <a:off x="4724399" y="1676400"/>
            <a:ext cx="4189413" cy="4267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53083478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 Table Co-bra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228600" y="2057400"/>
            <a:ext cx="8686800" cy="914400"/>
          </a:xfrm>
        </p:spPr>
        <p:txBody>
          <a:bodyPr/>
          <a:lstStyle/>
          <a:p>
            <a:pPr lvl="0"/>
            <a:r>
              <a:rPr lang="en-US" noProof="0" dirty="0"/>
              <a:t>Click icon to add table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415172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G Contact/Section Co-bra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 bwMode="ltGray">
          <a:xfrm>
            <a:off x="228600" y="762000"/>
            <a:ext cx="8686800" cy="53340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3686" y="1629228"/>
            <a:ext cx="7772400" cy="1362075"/>
          </a:xfrm>
        </p:spPr>
        <p:txBody>
          <a:bodyPr anchor="b" anchorCtr="0">
            <a:noAutofit/>
          </a:bodyPr>
          <a:lstStyle>
            <a:lvl1pPr algn="l">
              <a:defRPr sz="3000" b="1" i="0" cap="none" baseline="0">
                <a:latin typeface="Arial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52199924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 Text and Chart Co-bra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823686"/>
            <a:ext cx="8853714" cy="624114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6" name="Chart Placeholder 5"/>
          <p:cNvSpPr>
            <a:spLocks noGrp="1"/>
          </p:cNvSpPr>
          <p:nvPr>
            <p:ph type="chart" sz="quarter" idx="11"/>
          </p:nvPr>
        </p:nvSpPr>
        <p:spPr>
          <a:xfrm>
            <a:off x="3657600" y="1676400"/>
            <a:ext cx="5486400" cy="4724400"/>
          </a:xfrm>
        </p:spPr>
        <p:txBody>
          <a:bodyPr/>
          <a:lstStyle/>
          <a:p>
            <a:r>
              <a:rPr lang="en-US" dirty="0"/>
              <a:t>Click icon to add chart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/>
          </p:nvPr>
        </p:nvSpPr>
        <p:spPr>
          <a:xfrm>
            <a:off x="152400" y="1676400"/>
            <a:ext cx="4038600" cy="1219200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65981927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 Chart Co-bra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823686"/>
            <a:ext cx="8853714" cy="624114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6" name="Chart Placeholder 5"/>
          <p:cNvSpPr>
            <a:spLocks noGrp="1"/>
          </p:cNvSpPr>
          <p:nvPr>
            <p:ph type="chart" sz="quarter" idx="11"/>
          </p:nvPr>
        </p:nvSpPr>
        <p:spPr>
          <a:xfrm>
            <a:off x="920750" y="2057400"/>
            <a:ext cx="6996113" cy="3962400"/>
          </a:xfrm>
        </p:spPr>
        <p:txBody>
          <a:bodyPr/>
          <a:lstStyle/>
          <a:p>
            <a:r>
              <a:rPr lang="en-US" dirty="0"/>
              <a:t>Click icon to add chart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/>
          </p:nvPr>
        </p:nvSpPr>
        <p:spPr>
          <a:xfrm>
            <a:off x="152399" y="1676400"/>
            <a:ext cx="7764463" cy="1219200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78951686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G Title Co-Bra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 userDrawn="1">
            <p:ph type="ctrTitle"/>
          </p:nvPr>
        </p:nvSpPr>
        <p:spPr>
          <a:xfrm>
            <a:off x="823686" y="1534433"/>
            <a:ext cx="7696200" cy="1470025"/>
          </a:xfrm>
        </p:spPr>
        <p:txBody>
          <a:bodyPr anchor="b" anchorCtr="0">
            <a:noAutofit/>
          </a:bodyPr>
          <a:lstStyle>
            <a:lvl1pPr>
              <a:defRPr sz="3600">
                <a:solidFill>
                  <a:schemeClr val="tx1"/>
                </a:solidFill>
                <a:latin typeface="Arial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 userDrawn="1">
            <p:ph type="subTitle" idx="1"/>
          </p:nvPr>
        </p:nvSpPr>
        <p:spPr>
          <a:xfrm>
            <a:off x="823686" y="3033486"/>
            <a:ext cx="6400800" cy="643164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tx1"/>
                </a:solidFill>
                <a:latin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cxnSp>
        <p:nvCxnSpPr>
          <p:cNvPr id="31" name="Straight Connector 30"/>
          <p:cNvCxnSpPr/>
          <p:nvPr/>
        </p:nvCxnSpPr>
        <p:spPr bwMode="gray">
          <a:xfrm rot="5400000">
            <a:off x="7239794" y="685006"/>
            <a:ext cx="762000" cy="1588"/>
          </a:xfrm>
          <a:prstGeom prst="line">
            <a:avLst/>
          </a:prstGeom>
          <a:ln w="635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2" name="Picture 31" descr="281blue-logo_ko-300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4319585" y="513743"/>
            <a:ext cx="3072384" cy="457805"/>
          </a:xfrm>
          <a:prstGeom prst="rect">
            <a:avLst/>
          </a:prstGeom>
          <a:ln>
            <a:noFill/>
          </a:ln>
        </p:spPr>
      </p:pic>
      <p:cxnSp>
        <p:nvCxnSpPr>
          <p:cNvPr id="9" name="Straight Connector 8"/>
          <p:cNvCxnSpPr/>
          <p:nvPr userDrawn="1"/>
        </p:nvCxnSpPr>
        <p:spPr bwMode="gray">
          <a:xfrm>
            <a:off x="228600" y="6248400"/>
            <a:ext cx="8686800" cy="1588"/>
          </a:xfrm>
          <a:prstGeom prst="line">
            <a:avLst/>
          </a:prstGeom>
          <a:ln w="635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 userDrawn="1">
            <p:custDataLst>
              <p:tags r:id="rId1"/>
            </p:custDataLst>
          </p:nvPr>
        </p:nvSpPr>
        <p:spPr>
          <a:xfrm>
            <a:off x="7715773" y="483209"/>
            <a:ext cx="11049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Place proportionate</a:t>
            </a:r>
            <a:r>
              <a:rPr lang="en-US" sz="1000" baseline="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br>
              <a:rPr lang="en-US" sz="1000" baseline="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r>
              <a:rPr lang="en-US" sz="10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co-brand here</a:t>
            </a:r>
          </a:p>
        </p:txBody>
      </p:sp>
      <p:cxnSp>
        <p:nvCxnSpPr>
          <p:cNvPr id="17" name="Straight Connector 16"/>
          <p:cNvCxnSpPr/>
          <p:nvPr userDrawn="1"/>
        </p:nvCxnSpPr>
        <p:spPr bwMode="gray">
          <a:xfrm>
            <a:off x="228600" y="1219200"/>
            <a:ext cx="8686800" cy="1588"/>
          </a:xfrm>
          <a:prstGeom prst="line">
            <a:avLst/>
          </a:prstGeom>
          <a:ln w="635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 Agenda Co-Bra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152400" y="823686"/>
            <a:ext cx="8853714" cy="624114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152400" y="1676400"/>
            <a:ext cx="6318250" cy="2362200"/>
          </a:xfrm>
        </p:spPr>
        <p:txBody>
          <a:bodyPr/>
          <a:lstStyle>
            <a:lvl1pPr>
              <a:lnSpc>
                <a:spcPct val="150000"/>
              </a:lnSpc>
              <a:spcBef>
                <a:spcPts val="200"/>
              </a:spcBef>
              <a:spcAft>
                <a:spcPts val="200"/>
              </a:spcAft>
              <a:defRPr sz="2000" b="0">
                <a:solidFill>
                  <a:schemeClr val="bg2"/>
                </a:solidFill>
              </a:defRPr>
            </a:lvl1pPr>
            <a:lvl2pPr>
              <a:lnSpc>
                <a:spcPct val="150000"/>
              </a:lnSpc>
              <a:spcBef>
                <a:spcPts val="200"/>
              </a:spcBef>
              <a:spcAft>
                <a:spcPts val="200"/>
              </a:spcAft>
              <a:defRPr/>
            </a:lvl2pPr>
            <a:lvl3pPr>
              <a:lnSpc>
                <a:spcPct val="150000"/>
              </a:lnSpc>
              <a:spcBef>
                <a:spcPts val="200"/>
              </a:spcBef>
              <a:spcAft>
                <a:spcPts val="200"/>
              </a:spcAft>
              <a:defRPr/>
            </a:lvl3pPr>
            <a:lvl4pPr>
              <a:lnSpc>
                <a:spcPct val="150000"/>
              </a:lnSpc>
              <a:spcBef>
                <a:spcPts val="200"/>
              </a:spcBef>
              <a:spcAft>
                <a:spcPts val="200"/>
              </a:spcAft>
              <a:defRPr/>
            </a:lvl4pPr>
            <a:lvl5pPr>
              <a:lnSpc>
                <a:spcPct val="150000"/>
              </a:lnSpc>
              <a:spcBef>
                <a:spcPts val="200"/>
              </a:spcBef>
              <a:spcAft>
                <a:spcPts val="200"/>
              </a:spcAft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03836171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 Standard Text Co-Bra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152400" y="823686"/>
            <a:ext cx="8853714" cy="624114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152400" y="1676400"/>
            <a:ext cx="8839200" cy="1752600"/>
          </a:xfrm>
        </p:spPr>
        <p:txBody>
          <a:bodyPr/>
          <a:lstStyle>
            <a:lvl1pPr>
              <a:spcBef>
                <a:spcPts val="300"/>
              </a:spcBef>
              <a:spcAft>
                <a:spcPts val="600"/>
              </a:spcAft>
              <a:defRPr/>
            </a:lvl1pPr>
            <a:lvl2pPr>
              <a:spcBef>
                <a:spcPts val="300"/>
              </a:spcBef>
              <a:spcAft>
                <a:spcPts val="600"/>
              </a:spcAft>
              <a:defRPr/>
            </a:lvl2pPr>
            <a:lvl3pPr>
              <a:spcBef>
                <a:spcPts val="300"/>
              </a:spcBef>
              <a:spcAft>
                <a:spcPts val="600"/>
              </a:spcAft>
              <a:defRPr/>
            </a:lvl3pPr>
            <a:lvl4pPr>
              <a:spcBef>
                <a:spcPts val="300"/>
              </a:spcBef>
              <a:spcAft>
                <a:spcPts val="600"/>
              </a:spcAft>
              <a:defRPr/>
            </a:lvl4pPr>
            <a:lvl5pPr>
              <a:spcBef>
                <a:spcPts val="300"/>
              </a:spcBef>
              <a:spcAft>
                <a:spcPts val="600"/>
              </a:spcAft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 Two Column Text Co-Bra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52400" y="823686"/>
            <a:ext cx="8853714" cy="62411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152399" y="1676400"/>
            <a:ext cx="4189413" cy="4267200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11"/>
          </p:nvPr>
        </p:nvSpPr>
        <p:spPr>
          <a:xfrm>
            <a:off x="4724399" y="1676400"/>
            <a:ext cx="4189413" cy="4267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20459272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 Table Co-Bra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228600" y="2057400"/>
            <a:ext cx="8686800" cy="914400"/>
          </a:xfrm>
        </p:spPr>
        <p:txBody>
          <a:bodyPr/>
          <a:lstStyle/>
          <a:p>
            <a:pPr lvl="0"/>
            <a:r>
              <a:rPr lang="en-US" noProof="0" dirty="0"/>
              <a:t>Click icon to add table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64477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 Standar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152400" y="823686"/>
            <a:ext cx="8853714" cy="6241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152400" y="1676400"/>
            <a:ext cx="8839200" cy="2362200"/>
          </a:xfrm>
        </p:spPr>
        <p:txBody>
          <a:bodyPr/>
          <a:lstStyle>
            <a:lvl1pPr>
              <a:lnSpc>
                <a:spcPct val="100000"/>
              </a:lnSpc>
              <a:spcBef>
                <a:spcPts val="300"/>
              </a:spcBef>
              <a:spcAft>
                <a:spcPts val="600"/>
              </a:spcAft>
              <a:defRPr>
                <a:solidFill>
                  <a:schemeClr val="tx1"/>
                </a:solidFill>
              </a:defRPr>
            </a:lvl1pPr>
            <a:lvl2pPr>
              <a:lnSpc>
                <a:spcPct val="100000"/>
              </a:lnSpc>
              <a:spcBef>
                <a:spcPts val="300"/>
              </a:spcBef>
              <a:spcAft>
                <a:spcPts val="600"/>
              </a:spcAft>
              <a:buClr>
                <a:schemeClr val="tx2"/>
              </a:buClr>
              <a:defRPr/>
            </a:lvl2pPr>
            <a:lvl3pPr>
              <a:lnSpc>
                <a:spcPct val="100000"/>
              </a:lnSpc>
              <a:spcBef>
                <a:spcPts val="300"/>
              </a:spcBef>
              <a:spcAft>
                <a:spcPts val="600"/>
              </a:spcAft>
              <a:defRPr/>
            </a:lvl3pPr>
            <a:lvl4pPr>
              <a:lnSpc>
                <a:spcPct val="100000"/>
              </a:lnSpc>
              <a:spcBef>
                <a:spcPts val="300"/>
              </a:spcBef>
              <a:spcAft>
                <a:spcPts val="600"/>
              </a:spcAft>
              <a:defRPr/>
            </a:lvl4pPr>
            <a:lvl5pPr>
              <a:lnSpc>
                <a:spcPct val="100000"/>
              </a:lnSpc>
              <a:spcBef>
                <a:spcPts val="300"/>
              </a:spcBef>
              <a:spcAft>
                <a:spcPts val="600"/>
              </a:spcAft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459729997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G Contact/Section Co-Bra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 bwMode="ltGray">
          <a:xfrm>
            <a:off x="228600" y="762000"/>
            <a:ext cx="8686800" cy="53340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3686" y="1629228"/>
            <a:ext cx="7772400" cy="1362075"/>
          </a:xfrm>
        </p:spPr>
        <p:txBody>
          <a:bodyPr anchor="b" anchorCtr="0">
            <a:noAutofit/>
          </a:bodyPr>
          <a:lstStyle>
            <a:lvl1pPr algn="l">
              <a:defRPr sz="3000" b="1" i="0" cap="none" baseline="0">
                <a:latin typeface="Arial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55104190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 Text and Chart Co-Bra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823686"/>
            <a:ext cx="8853714" cy="624114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6" name="Chart Placeholder 5"/>
          <p:cNvSpPr>
            <a:spLocks noGrp="1"/>
          </p:cNvSpPr>
          <p:nvPr>
            <p:ph type="chart" sz="quarter" idx="11"/>
          </p:nvPr>
        </p:nvSpPr>
        <p:spPr>
          <a:xfrm>
            <a:off x="3657600" y="1676400"/>
            <a:ext cx="5486400" cy="4800600"/>
          </a:xfrm>
        </p:spPr>
        <p:txBody>
          <a:bodyPr/>
          <a:lstStyle/>
          <a:p>
            <a:r>
              <a:rPr lang="en-US" dirty="0"/>
              <a:t>Click icon to add chart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/>
          </p:nvPr>
        </p:nvSpPr>
        <p:spPr>
          <a:xfrm>
            <a:off x="152400" y="1676400"/>
            <a:ext cx="4038600" cy="1219200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27413001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 Chart Co-Bra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823686"/>
            <a:ext cx="8853714" cy="624114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6" name="Chart Placeholder 5"/>
          <p:cNvSpPr>
            <a:spLocks noGrp="1"/>
          </p:cNvSpPr>
          <p:nvPr>
            <p:ph type="chart" sz="quarter" idx="11"/>
          </p:nvPr>
        </p:nvSpPr>
        <p:spPr>
          <a:xfrm>
            <a:off x="920750" y="2057400"/>
            <a:ext cx="6996113" cy="3962400"/>
          </a:xfrm>
        </p:spPr>
        <p:txBody>
          <a:bodyPr/>
          <a:lstStyle/>
          <a:p>
            <a:r>
              <a:rPr lang="en-US" dirty="0"/>
              <a:t>Click icon to add chart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/>
          </p:nvPr>
        </p:nvSpPr>
        <p:spPr>
          <a:xfrm>
            <a:off x="152400" y="1676400"/>
            <a:ext cx="6781800" cy="1219200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0353480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 Two Column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52400" y="823686"/>
            <a:ext cx="8853714" cy="62411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152399" y="1676400"/>
            <a:ext cx="4189413" cy="4267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11"/>
          </p:nvPr>
        </p:nvSpPr>
        <p:spPr>
          <a:xfrm>
            <a:off x="4724399" y="1676400"/>
            <a:ext cx="4189413" cy="4267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4489582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228600" y="2057400"/>
            <a:ext cx="8686800" cy="914400"/>
          </a:xfrm>
        </p:spPr>
        <p:txBody>
          <a:bodyPr/>
          <a:lstStyle/>
          <a:p>
            <a:pPr lvl="0"/>
            <a:r>
              <a:rPr lang="en-US" noProof="0" dirty="0"/>
              <a:t>Click icon to add table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31033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G Contact/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 bwMode="ltGray">
          <a:xfrm>
            <a:off x="228600" y="762000"/>
            <a:ext cx="8686800" cy="53340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3686" y="1629228"/>
            <a:ext cx="7772400" cy="1362075"/>
          </a:xfrm>
        </p:spPr>
        <p:txBody>
          <a:bodyPr anchor="b" anchorCtr="0">
            <a:noAutofit/>
          </a:bodyPr>
          <a:lstStyle>
            <a:lvl1pPr algn="l">
              <a:defRPr sz="3000" b="1" i="0" cap="none" baseline="0">
                <a:latin typeface="Arial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48656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 Text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823686"/>
            <a:ext cx="8853714" cy="624114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6" name="Chart Placeholder 5"/>
          <p:cNvSpPr>
            <a:spLocks noGrp="1"/>
          </p:cNvSpPr>
          <p:nvPr>
            <p:ph type="chart" sz="quarter" idx="11"/>
          </p:nvPr>
        </p:nvSpPr>
        <p:spPr>
          <a:xfrm>
            <a:off x="3657600" y="1676400"/>
            <a:ext cx="5486400" cy="4724400"/>
          </a:xfrm>
        </p:spPr>
        <p:txBody>
          <a:bodyPr/>
          <a:lstStyle>
            <a:lvl1pPr>
              <a:defRPr sz="1400"/>
            </a:lvl1pPr>
          </a:lstStyle>
          <a:p>
            <a:r>
              <a:rPr lang="en-US" dirty="0"/>
              <a:t>Click icon to add chart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/>
          </p:nvPr>
        </p:nvSpPr>
        <p:spPr>
          <a:xfrm>
            <a:off x="152400" y="1676400"/>
            <a:ext cx="4038600" cy="1219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30062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823686"/>
            <a:ext cx="8853714" cy="624114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6" name="Chart Placeholder 5"/>
          <p:cNvSpPr>
            <a:spLocks noGrp="1"/>
          </p:cNvSpPr>
          <p:nvPr>
            <p:ph type="chart" sz="quarter" idx="11"/>
          </p:nvPr>
        </p:nvSpPr>
        <p:spPr>
          <a:xfrm>
            <a:off x="920750" y="2057400"/>
            <a:ext cx="6996113" cy="3962400"/>
          </a:xfrm>
        </p:spPr>
        <p:txBody>
          <a:bodyPr/>
          <a:lstStyle>
            <a:lvl1pPr>
              <a:defRPr sz="1600"/>
            </a:lvl1pPr>
          </a:lstStyle>
          <a:p>
            <a:r>
              <a:rPr lang="en-US" dirty="0"/>
              <a:t>Click icon to add chart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/>
          </p:nvPr>
        </p:nvSpPr>
        <p:spPr>
          <a:xfrm>
            <a:off x="152400" y="1676400"/>
            <a:ext cx="6324600" cy="1219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91544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G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 userDrawn="1">
            <p:ph type="ctrTitle"/>
          </p:nvPr>
        </p:nvSpPr>
        <p:spPr>
          <a:xfrm>
            <a:off x="823686" y="1534433"/>
            <a:ext cx="7696200" cy="1470025"/>
          </a:xfrm>
        </p:spPr>
        <p:txBody>
          <a:bodyPr anchor="b" anchorCtr="0">
            <a:noAutofit/>
          </a:bodyPr>
          <a:lstStyle>
            <a:lvl1pPr>
              <a:defRPr sz="3600">
                <a:solidFill>
                  <a:schemeClr val="tx1"/>
                </a:solidFill>
                <a:latin typeface="Arial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 userDrawn="1">
            <p:ph type="subTitle" idx="1"/>
          </p:nvPr>
        </p:nvSpPr>
        <p:spPr>
          <a:xfrm>
            <a:off x="823686" y="3033486"/>
            <a:ext cx="6400800" cy="624114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tx1"/>
                </a:solidFill>
                <a:latin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cxnSp>
        <p:nvCxnSpPr>
          <p:cNvPr id="27" name="Straight Connector 26"/>
          <p:cNvCxnSpPr/>
          <p:nvPr userDrawn="1"/>
        </p:nvCxnSpPr>
        <p:spPr bwMode="gray">
          <a:xfrm>
            <a:off x="228600" y="1219200"/>
            <a:ext cx="8686800" cy="1588"/>
          </a:xfrm>
          <a:prstGeom prst="line">
            <a:avLst/>
          </a:prstGeom>
          <a:ln w="635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" name="Picture 29" descr="281blue-logo_ko-300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5641848" y="521208"/>
            <a:ext cx="3072384" cy="457805"/>
          </a:xfrm>
          <a:prstGeom prst="rect">
            <a:avLst/>
          </a:prstGeom>
          <a:ln>
            <a:noFill/>
          </a:ln>
        </p:spPr>
      </p:pic>
      <p:cxnSp>
        <p:nvCxnSpPr>
          <p:cNvPr id="6" name="Straight Connector 5"/>
          <p:cNvCxnSpPr/>
          <p:nvPr userDrawn="1"/>
        </p:nvCxnSpPr>
        <p:spPr bwMode="gray">
          <a:xfrm>
            <a:off x="228600" y="6248400"/>
            <a:ext cx="8686800" cy="1588"/>
          </a:xfrm>
          <a:prstGeom prst="line">
            <a:avLst/>
          </a:prstGeom>
          <a:ln w="635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.xml"/><Relationship Id="rId3" Type="http://schemas.openxmlformats.org/officeDocument/2006/relationships/slideLayout" Target="../slideLayouts/slideLayout11.xml"/><Relationship Id="rId7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6" Type="http://schemas.openxmlformats.org/officeDocument/2006/relationships/slideLayout" Target="../slideLayouts/slideLayout14.xml"/><Relationship Id="rId5" Type="http://schemas.openxmlformats.org/officeDocument/2006/relationships/slideLayout" Target="../slideLayouts/slideLayout13.xml"/><Relationship Id="rId10" Type="http://schemas.openxmlformats.org/officeDocument/2006/relationships/image" Target="../media/image3.png"/><Relationship Id="rId4" Type="http://schemas.openxmlformats.org/officeDocument/2006/relationships/slideLayout" Target="../slideLayouts/slideLayout12.xml"/><Relationship Id="rId9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9.xml"/><Relationship Id="rId7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8.xml"/><Relationship Id="rId1" Type="http://schemas.openxmlformats.org/officeDocument/2006/relationships/slideLayout" Target="../slideLayouts/slideLayout17.xml"/><Relationship Id="rId6" Type="http://schemas.openxmlformats.org/officeDocument/2006/relationships/slideLayout" Target="../slideLayouts/slideLayout22.xml"/><Relationship Id="rId5" Type="http://schemas.openxmlformats.org/officeDocument/2006/relationships/slideLayout" Target="../slideLayouts/slideLayout21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20.xml"/><Relationship Id="rId9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5" Type="http://schemas.openxmlformats.org/officeDocument/2006/relationships/slideLayout" Target="../slideLayouts/slideLayout29.xml"/><Relationship Id="rId10" Type="http://schemas.openxmlformats.org/officeDocument/2006/relationships/image" Target="../media/image3.png"/><Relationship Id="rId4" Type="http://schemas.openxmlformats.org/officeDocument/2006/relationships/slideLayout" Target="../slideLayouts/slideLayout28.xml"/><Relationship Id="rId9" Type="http://schemas.openxmlformats.org/officeDocument/2006/relationships/theme" Target="../theme/theme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52400" y="823686"/>
            <a:ext cx="8853714" cy="624114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 bwMode="gray">
          <a:xfrm>
            <a:off x="137886" y="1693409"/>
            <a:ext cx="8853714" cy="452596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dirty="0"/>
              <a:t>Text</a:t>
            </a:r>
          </a:p>
          <a:p>
            <a:pPr lvl="1"/>
            <a:r>
              <a:rPr lang="en-US" dirty="0"/>
              <a:t>Text</a:t>
            </a:r>
          </a:p>
          <a:p>
            <a:pPr lvl="2"/>
            <a:r>
              <a:rPr lang="en-US" dirty="0"/>
              <a:t>Text</a:t>
            </a:r>
          </a:p>
          <a:p>
            <a:pPr lvl="3"/>
            <a:r>
              <a:rPr lang="en-US" dirty="0"/>
              <a:t>Text</a:t>
            </a:r>
          </a:p>
          <a:p>
            <a:pPr lvl="4"/>
            <a:r>
              <a:rPr lang="en-US" dirty="0"/>
              <a:t>Text </a:t>
            </a:r>
          </a:p>
        </p:txBody>
      </p:sp>
      <p:sp>
        <p:nvSpPr>
          <p:cNvPr id="11" name="Rectangle 5"/>
          <p:cNvSpPr>
            <a:spLocks noChangeArrowheads="1"/>
          </p:cNvSpPr>
          <p:nvPr/>
        </p:nvSpPr>
        <p:spPr bwMode="auto">
          <a:xfrm>
            <a:off x="228600" y="0"/>
            <a:ext cx="8685213" cy="593725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>
              <a:cs typeface="+mn-cs"/>
            </a:endParaRPr>
          </a:p>
        </p:txBody>
      </p:sp>
      <p:pic>
        <p:nvPicPr>
          <p:cNvPr id="15" name="Picture 12" descr="AG_white3.png"/>
          <p:cNvPicPr>
            <a:picLocks noChangeAspect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6527800" y="152400"/>
            <a:ext cx="2035175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Rectangle 8"/>
          <p:cNvSpPr>
            <a:spLocks noChangeArrowheads="1"/>
          </p:cNvSpPr>
          <p:nvPr/>
        </p:nvSpPr>
        <p:spPr bwMode="auto">
          <a:xfrm>
            <a:off x="228600" y="6401197"/>
            <a:ext cx="8685213" cy="261937"/>
          </a:xfrm>
          <a:prstGeom prst="rect">
            <a:avLst/>
          </a:prstGeom>
          <a:noFill/>
          <a:ln w="12700">
            <a:solidFill>
              <a:schemeClr val="tx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sz="2000" dirty="0">
              <a:cs typeface="+mn-cs"/>
            </a:endParaRPr>
          </a:p>
        </p:txBody>
      </p:sp>
      <p:sp>
        <p:nvSpPr>
          <p:cNvPr id="19" name="Rectangle 9"/>
          <p:cNvSpPr>
            <a:spLocks noChangeArrowheads="1"/>
          </p:cNvSpPr>
          <p:nvPr/>
        </p:nvSpPr>
        <p:spPr bwMode="auto">
          <a:xfrm>
            <a:off x="228600" y="6399577"/>
            <a:ext cx="268287" cy="265176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sz="2000" dirty="0">
              <a:ln>
                <a:solidFill>
                  <a:schemeClr val="tx2"/>
                </a:solidFill>
              </a:ln>
              <a:cs typeface="+mn-cs"/>
            </a:endParaRPr>
          </a:p>
        </p:txBody>
      </p:sp>
      <p:sp>
        <p:nvSpPr>
          <p:cNvPr id="21" name="Rectangle 10"/>
          <p:cNvSpPr>
            <a:spLocks noChangeArrowheads="1"/>
          </p:cNvSpPr>
          <p:nvPr/>
        </p:nvSpPr>
        <p:spPr bwMode="auto">
          <a:xfrm>
            <a:off x="7581899" y="6398022"/>
            <a:ext cx="1331914" cy="268287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sz="2000" dirty="0">
              <a:cs typeface="+mn-cs"/>
            </a:endParaRPr>
          </a:p>
        </p:txBody>
      </p:sp>
      <p:sp>
        <p:nvSpPr>
          <p:cNvPr id="22" name="Text Box 11"/>
          <p:cNvSpPr txBox="1">
            <a:spLocks noChangeArrowheads="1"/>
          </p:cNvSpPr>
          <p:nvPr/>
        </p:nvSpPr>
        <p:spPr bwMode="white">
          <a:xfrm>
            <a:off x="8208899" y="6452239"/>
            <a:ext cx="630301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anchor="ctr" anchorCtr="0">
            <a:spAutoFit/>
          </a:bodyPr>
          <a:lstStyle/>
          <a:p>
            <a:pPr algn="r">
              <a:defRPr/>
            </a:pPr>
            <a:r>
              <a:rPr lang="en-US" sz="800" b="1" dirty="0">
                <a:solidFill>
                  <a:schemeClr val="bg1"/>
                </a:solidFill>
                <a:cs typeface="+mn-cs"/>
              </a:rPr>
              <a:t>PAGE </a:t>
            </a:r>
            <a:fld id="{BD0D89C4-DEA2-45B8-80B7-E351DF9FEB8E}" type="slidenum">
              <a:rPr lang="en-US" sz="800" b="1" smtClean="0">
                <a:solidFill>
                  <a:schemeClr val="bg1"/>
                </a:solidFill>
                <a:cs typeface="+mn-cs"/>
              </a:rPr>
              <a:pPr algn="r">
                <a:defRPr/>
              </a:pPr>
              <a:t>‹#›</a:t>
            </a:fld>
            <a:endParaRPr lang="en-US" sz="800" b="1" dirty="0">
              <a:solidFill>
                <a:schemeClr val="bg1"/>
              </a:solidFill>
              <a:cs typeface="+mn-cs"/>
            </a:endParaRPr>
          </a:p>
        </p:txBody>
      </p:sp>
      <p:sp>
        <p:nvSpPr>
          <p:cNvPr id="23" name="Text Placeholder 9"/>
          <p:cNvSpPr txBox="1">
            <a:spLocks/>
          </p:cNvSpPr>
          <p:nvPr/>
        </p:nvSpPr>
        <p:spPr bwMode="gray">
          <a:xfrm>
            <a:off x="495300" y="6408137"/>
            <a:ext cx="6943725" cy="253916"/>
          </a:xfrm>
          <a:prstGeom prst="rect">
            <a:avLst/>
          </a:prstGeom>
          <a:noFill/>
          <a:ln w="6350">
            <a:noFill/>
          </a:ln>
        </p:spPr>
        <p:txBody>
          <a:bodyPr wrap="square" lIns="91440" tIns="45720" rIns="91440" bIns="45720" anchor="ctr" anchorCtr="0">
            <a:spAutoFit/>
          </a:bodyPr>
          <a:lstStyle>
            <a:lvl1pPr algn="l">
              <a:defRPr sz="800" b="0" spc="20" baseline="0">
                <a:solidFill>
                  <a:srgbClr val="A6A6A6"/>
                </a:solidFill>
                <a:latin typeface="Frutiger Linotype"/>
                <a:sym typeface="Wingding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3E7E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en-US" sz="800" b="1" i="0" u="none" strike="noStrike" kern="0" cap="all" spc="-2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  <a:sym typeface="Wingdings"/>
              </a:rPr>
              <a:t>ICANN </a:t>
            </a:r>
            <a:r>
              <a:rPr kumimoji="0" lang="en-US" sz="800" b="1" i="0" u="none" strike="noStrike" kern="0" cap="all" spc="-2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  <a:sym typeface="Wingdings"/>
              </a:rPr>
              <a:t>SSAC </a:t>
            </a:r>
            <a:r>
              <a:rPr kumimoji="0" lang="en-US" sz="800" b="1" i="0" u="none" strike="noStrike" kern="0" cap="all" spc="-2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  <a:sym typeface="Wingdings"/>
              </a:rPr>
              <a:t>Review </a:t>
            </a:r>
            <a:r>
              <a:rPr kumimoji="0" lang="en-US" sz="1050" b="1" i="0" u="none" strike="noStrike" kern="0" cap="all" spc="-2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pitchFamily="34" charset="0"/>
                <a:ea typeface="+mn-ea"/>
                <a:cs typeface="Arial" charset="0"/>
                <a:sym typeface="Wingdings"/>
              </a:rPr>
              <a:t>■ </a:t>
            </a:r>
            <a:r>
              <a:rPr kumimoji="0" lang="en-US" sz="800" b="1" i="0" u="none" strike="noStrike" kern="0" cap="all" spc="-2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  <a:sym typeface="Wingdings"/>
              </a:rPr>
              <a:t>April 12, 2018</a:t>
            </a:r>
            <a:endParaRPr kumimoji="0" lang="en-US" sz="800" b="1" i="0" u="none" strike="noStrike" kern="0" cap="all" spc="-2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Arial" pitchFamily="34" charset="0"/>
              <a:ea typeface="+mn-ea"/>
              <a:cs typeface="+mn-cs"/>
              <a:sym typeface="Wingdings"/>
            </a:endParaRPr>
          </a:p>
        </p:txBody>
      </p:sp>
    </p:spTree>
    <p:extLst>
      <p:ext uri="{BB962C8B-B14F-4D97-AF65-F5344CB8AC3E}">
        <p14:creationId xmlns:p14="http://schemas.microsoft.com/office/powerpoint/2010/main" val="40969853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7" r:id="rId1"/>
    <p:sldLayoutId id="2147483728" r:id="rId2"/>
    <p:sldLayoutId id="2147483729" r:id="rId3"/>
    <p:sldLayoutId id="2147483730" r:id="rId4"/>
    <p:sldLayoutId id="2147483731" r:id="rId5"/>
    <p:sldLayoutId id="2147483732" r:id="rId6"/>
    <p:sldLayoutId id="2147483733" r:id="rId7"/>
    <p:sldLayoutId id="2147483734" r:id="rId8"/>
  </p:sldLayoutIdLst>
  <p:txStyles>
    <p:titleStyle>
      <a:lvl1pPr algn="l" defTabSz="914400" rtl="0" eaLnBrk="1" latinLnBrk="0" hangingPunct="1">
        <a:spcBef>
          <a:spcPct val="0"/>
        </a:spcBef>
        <a:buNone/>
        <a:defRPr sz="2800" b="1" kern="0" baseline="0">
          <a:solidFill>
            <a:schemeClr val="tx2"/>
          </a:solidFill>
          <a:latin typeface="Arial" pitchFamily="34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ts val="300"/>
        </a:spcBef>
        <a:spcAft>
          <a:spcPts val="600"/>
        </a:spcAft>
        <a:buClr>
          <a:srgbClr val="003E7E"/>
        </a:buClr>
        <a:buFont typeface="Wingdings" pitchFamily="2" charset="2"/>
        <a:buNone/>
        <a:defRPr sz="2200" b="1" kern="1200">
          <a:solidFill>
            <a:schemeClr val="tx1"/>
          </a:solidFill>
          <a:latin typeface="Arial" pitchFamily="34" charset="0"/>
          <a:ea typeface="+mn-ea"/>
          <a:cs typeface="+mn-cs"/>
        </a:defRPr>
      </a:lvl1pPr>
      <a:lvl2pPr marL="228600" indent="-220663" algn="l" defTabSz="914400" rtl="0" eaLnBrk="1" latinLnBrk="0" hangingPunct="1">
        <a:spcBef>
          <a:spcPts val="300"/>
        </a:spcBef>
        <a:spcAft>
          <a:spcPts val="600"/>
        </a:spcAft>
        <a:buClr>
          <a:schemeClr val="tx2"/>
        </a:buClr>
        <a:buSzPct val="100000"/>
        <a:buFont typeface="Wingdings" pitchFamily="2" charset="2"/>
        <a:buChar char="§"/>
        <a:defRPr sz="2000" kern="1200" baseline="0">
          <a:solidFill>
            <a:schemeClr val="bg2"/>
          </a:solidFill>
          <a:latin typeface="Arial" pitchFamily="34" charset="0"/>
          <a:ea typeface="+mn-ea"/>
          <a:cs typeface="+mn-cs"/>
        </a:defRPr>
      </a:lvl2pPr>
      <a:lvl3pPr marL="571500" indent="-228600" algn="l" defTabSz="914400" rtl="0" eaLnBrk="1" latinLnBrk="0" hangingPunct="1">
        <a:spcBef>
          <a:spcPts val="300"/>
        </a:spcBef>
        <a:spcAft>
          <a:spcPts val="600"/>
        </a:spcAft>
        <a:buClr>
          <a:schemeClr val="tx2"/>
        </a:buClr>
        <a:buSzPct val="100000"/>
        <a:buFont typeface="Arial" pitchFamily="34" charset="0"/>
        <a:buChar char="̶"/>
        <a:defRPr sz="2000" kern="1200">
          <a:solidFill>
            <a:schemeClr val="bg2"/>
          </a:solidFill>
          <a:latin typeface="Arial" pitchFamily="34" charset="0"/>
          <a:ea typeface="+mn-ea"/>
          <a:cs typeface="+mn-cs"/>
        </a:defRPr>
      </a:lvl3pPr>
      <a:lvl4pPr marL="800100" indent="-228600" algn="l" defTabSz="914400" rtl="0" eaLnBrk="1" latinLnBrk="0" hangingPunct="1">
        <a:spcBef>
          <a:spcPts val="300"/>
        </a:spcBef>
        <a:spcAft>
          <a:spcPts val="600"/>
        </a:spcAft>
        <a:buClr>
          <a:schemeClr val="tx2"/>
        </a:buClr>
        <a:buSzPct val="100000"/>
        <a:buFont typeface="Wingdings" pitchFamily="2" charset="2"/>
        <a:buChar char="§"/>
        <a:defRPr sz="2000" kern="1200">
          <a:solidFill>
            <a:schemeClr val="bg2"/>
          </a:solidFill>
          <a:latin typeface="Arial" pitchFamily="34" charset="0"/>
          <a:ea typeface="+mn-ea"/>
          <a:cs typeface="+mn-cs"/>
        </a:defRPr>
      </a:lvl4pPr>
      <a:lvl5pPr marL="1033463" indent="-228600" algn="l" defTabSz="914400" rtl="0" eaLnBrk="1" latinLnBrk="0" hangingPunct="1">
        <a:spcBef>
          <a:spcPts val="300"/>
        </a:spcBef>
        <a:spcAft>
          <a:spcPts val="600"/>
        </a:spcAft>
        <a:buClr>
          <a:srgbClr val="003E7E"/>
        </a:buClr>
        <a:buSzPct val="100000"/>
        <a:buFont typeface="Wingdings" pitchFamily="2" charset="2"/>
        <a:buChar char="§"/>
        <a:defRPr sz="1600" kern="1200">
          <a:solidFill>
            <a:schemeClr val="bg2"/>
          </a:solidFill>
          <a:latin typeface="Arial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52400" y="823686"/>
            <a:ext cx="8853714" cy="624114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 bwMode="gray">
          <a:xfrm>
            <a:off x="137886" y="1693409"/>
            <a:ext cx="8853714" cy="452596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dirty="0"/>
              <a:t>Text</a:t>
            </a:r>
          </a:p>
          <a:p>
            <a:pPr lvl="1"/>
            <a:r>
              <a:rPr lang="en-US" dirty="0"/>
              <a:t>Text</a:t>
            </a:r>
          </a:p>
          <a:p>
            <a:pPr lvl="2"/>
            <a:r>
              <a:rPr lang="en-US" dirty="0"/>
              <a:t>Text</a:t>
            </a:r>
          </a:p>
          <a:p>
            <a:pPr lvl="3"/>
            <a:r>
              <a:rPr lang="en-US" dirty="0"/>
              <a:t>Text</a:t>
            </a:r>
          </a:p>
          <a:p>
            <a:pPr lvl="4"/>
            <a:r>
              <a:rPr lang="en-US" dirty="0"/>
              <a:t>Text </a:t>
            </a:r>
          </a:p>
        </p:txBody>
      </p:sp>
      <p:cxnSp>
        <p:nvCxnSpPr>
          <p:cNvPr id="14" name="Straight Connector 13"/>
          <p:cNvCxnSpPr/>
          <p:nvPr/>
        </p:nvCxnSpPr>
        <p:spPr bwMode="gray">
          <a:xfrm>
            <a:off x="228600" y="762000"/>
            <a:ext cx="8686800" cy="1588"/>
          </a:xfrm>
          <a:prstGeom prst="line">
            <a:avLst/>
          </a:prstGeom>
          <a:ln w="635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 Placeholder 9"/>
          <p:cNvSpPr txBox="1">
            <a:spLocks/>
          </p:cNvSpPr>
          <p:nvPr/>
        </p:nvSpPr>
        <p:spPr bwMode="gray">
          <a:xfrm>
            <a:off x="8286523" y="6506811"/>
            <a:ext cx="617726" cy="228600"/>
          </a:xfrm>
          <a:prstGeom prst="rect">
            <a:avLst/>
          </a:prstGeom>
          <a:noFill/>
          <a:ln w="6350">
            <a:noFill/>
          </a:ln>
        </p:spPr>
        <p:txBody>
          <a:bodyPr lIns="45720" tIns="27432" rIns="45720" bIns="27432" anchor="ctr" anchorCtr="0">
            <a:noAutofit/>
          </a:bodyPr>
          <a:lstStyle>
            <a:lvl1pPr algn="l">
              <a:defRPr sz="800" b="0" spc="20" baseline="0">
                <a:solidFill>
                  <a:srgbClr val="A6A6A6"/>
                </a:solidFill>
                <a:latin typeface="Frutiger Linotype"/>
                <a:sym typeface="Wingding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3E7E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en-US" sz="800" b="0" i="0" u="none" strike="noStrike" kern="1200" cap="none" spc="-4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  <a:sym typeface="Wingdings"/>
              </a:rPr>
              <a:t> PAGE </a:t>
            </a:r>
            <a:fld id="{4C0A01DB-95A0-4963-A805-1507492C4AD5}" type="slidenum">
              <a:rPr kumimoji="0" lang="en-US" sz="800" b="0" i="0" u="none" strike="noStrike" kern="1200" cap="none" spc="-40" normalizeH="0" baseline="0" noProof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  <a:sym typeface="Wingding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3E7E"/>
                </a:buClr>
                <a:buSzTx/>
                <a:buFont typeface="Wingdings" pitchFamily="2" charset="2"/>
                <a:buNone/>
                <a:tabLst/>
                <a:defRPr/>
              </a:pPr>
              <a:t>‹#›</a:t>
            </a:fld>
            <a:endParaRPr kumimoji="0" lang="en-US" sz="800" b="0" i="0" u="none" strike="noStrike" kern="1200" cap="none" spc="-4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Arial" pitchFamily="34" charset="0"/>
              <a:ea typeface="+mn-ea"/>
              <a:cs typeface="+mn-cs"/>
              <a:sym typeface="Wingdings"/>
            </a:endParaRPr>
          </a:p>
        </p:txBody>
      </p:sp>
      <p:sp>
        <p:nvSpPr>
          <p:cNvPr id="16" name="Rectangle 15"/>
          <p:cNvSpPr/>
          <p:nvPr/>
        </p:nvSpPr>
        <p:spPr bwMode="gray">
          <a:xfrm>
            <a:off x="228600" y="6503989"/>
            <a:ext cx="8686800" cy="228600"/>
          </a:xfrm>
          <a:prstGeom prst="rect">
            <a:avLst/>
          </a:prstGeom>
          <a:noFill/>
          <a:ln w="635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00" dirty="0">
              <a:latin typeface="Arial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 bwMode="gray">
          <a:xfrm rot="5400000">
            <a:off x="8115300" y="6617495"/>
            <a:ext cx="228600" cy="1588"/>
          </a:xfrm>
          <a:prstGeom prst="line">
            <a:avLst/>
          </a:prstGeom>
          <a:ln w="635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 bwMode="gray">
          <a:xfrm>
            <a:off x="228600" y="762000"/>
            <a:ext cx="8686800" cy="1588"/>
          </a:xfrm>
          <a:prstGeom prst="line">
            <a:avLst/>
          </a:prstGeom>
          <a:ln w="635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 Placeholder 9"/>
          <p:cNvSpPr txBox="1">
            <a:spLocks/>
          </p:cNvSpPr>
          <p:nvPr/>
        </p:nvSpPr>
        <p:spPr bwMode="gray">
          <a:xfrm>
            <a:off x="228600" y="6506811"/>
            <a:ext cx="8077200" cy="228600"/>
          </a:xfrm>
          <a:prstGeom prst="rect">
            <a:avLst/>
          </a:prstGeom>
          <a:noFill/>
          <a:ln w="6350">
            <a:noFill/>
          </a:ln>
        </p:spPr>
        <p:txBody>
          <a:bodyPr lIns="45720" tIns="27432" rIns="45720" bIns="27432" anchor="ctr" anchorCtr="0">
            <a:noAutofit/>
          </a:bodyPr>
          <a:lstStyle>
            <a:lvl1pPr algn="l">
              <a:defRPr sz="800" b="0" spc="20" baseline="0">
                <a:solidFill>
                  <a:srgbClr val="A6A6A6"/>
                </a:solidFill>
                <a:latin typeface="Frutiger Linotype"/>
                <a:sym typeface="Wingding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3E7E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en-US" sz="800" b="0" i="0" u="none" strike="noStrike" kern="100" cap="all" spc="-2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  <a:sym typeface="Wingdings"/>
              </a:rPr>
              <a:t>INSERT PRESENTATION OR CLIENT NAME HERE</a:t>
            </a:r>
            <a:r>
              <a:rPr kumimoji="0" lang="en-US" sz="1050" b="0" i="0" u="none" strike="noStrike" kern="100" cap="all" spc="-20" normalizeH="0" baseline="0" noProof="0" dirty="0">
                <a:ln>
                  <a:noFill/>
                </a:ln>
                <a:solidFill>
                  <a:schemeClr val="bg2">
                    <a:lumMod val="20000"/>
                    <a:lumOff val="80000"/>
                  </a:schemeClr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  <a:sym typeface="Wingdings"/>
              </a:rPr>
              <a:t>     ■</a:t>
            </a:r>
            <a:r>
              <a:rPr kumimoji="0" lang="en-US" sz="800" b="0" i="0" u="none" strike="noStrike" kern="100" cap="all" spc="-2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  <a:sym typeface="Wingdings"/>
              </a:rPr>
              <a:t>    MONTH DD, YYYY     </a:t>
            </a:r>
            <a:r>
              <a:rPr kumimoji="0" lang="en-US" sz="1050" b="0" i="0" u="none" strike="noStrike" kern="100" cap="all" spc="-20" normalizeH="0" baseline="0" noProof="0" dirty="0">
                <a:ln>
                  <a:noFill/>
                </a:ln>
                <a:solidFill>
                  <a:schemeClr val="bg2">
                    <a:lumMod val="20000"/>
                    <a:lumOff val="80000"/>
                  </a:schemeClr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  <a:sym typeface="Wingdings"/>
              </a:rPr>
              <a:t>■</a:t>
            </a:r>
            <a:r>
              <a:rPr kumimoji="0" lang="en-US" sz="800" b="0" i="0" u="none" strike="noStrike" kern="100" cap="all" spc="-2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  <a:sym typeface="Wingdings"/>
              </a:rPr>
              <a:t>    ATTORNEY WORK PRODUCT – PRIVILEGED AND CONFIDENTIAL</a:t>
            </a:r>
          </a:p>
        </p:txBody>
      </p:sp>
      <p:pic>
        <p:nvPicPr>
          <p:cNvPr id="13" name="Picture 12" descr="281blue-logo_ko-300.pn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7051675" y="243435"/>
            <a:ext cx="1828800" cy="272503"/>
          </a:xfrm>
          <a:prstGeom prst="rect">
            <a:avLst/>
          </a:prstGeom>
          <a:ln>
            <a:noFill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7" r:id="rId2"/>
    <p:sldLayoutId id="2147483710" r:id="rId3"/>
    <p:sldLayoutId id="2147483713" r:id="rId4"/>
    <p:sldLayoutId id="2147483715" r:id="rId5"/>
    <p:sldLayoutId id="2147483712" r:id="rId6"/>
    <p:sldLayoutId id="2147483716" r:id="rId7"/>
    <p:sldLayoutId id="2147483718" r:id="rId8"/>
  </p:sldLayoutIdLst>
  <p:txStyles>
    <p:titleStyle>
      <a:lvl1pPr algn="l" defTabSz="914400" rtl="0" eaLnBrk="1" latinLnBrk="0" hangingPunct="1">
        <a:spcBef>
          <a:spcPct val="0"/>
        </a:spcBef>
        <a:buNone/>
        <a:defRPr sz="2800" b="1" kern="0" baseline="0">
          <a:solidFill>
            <a:schemeClr val="tx1"/>
          </a:solidFill>
          <a:latin typeface="Arial" pitchFamily="34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ts val="300"/>
        </a:spcBef>
        <a:spcAft>
          <a:spcPts val="600"/>
        </a:spcAft>
        <a:buClr>
          <a:srgbClr val="003E7E"/>
        </a:buClr>
        <a:buFont typeface="Wingdings" pitchFamily="2" charset="2"/>
        <a:buNone/>
        <a:defRPr sz="2200" b="1" kern="1200">
          <a:solidFill>
            <a:schemeClr val="tx2"/>
          </a:solidFill>
          <a:latin typeface="Arial" pitchFamily="34" charset="0"/>
          <a:ea typeface="+mn-ea"/>
          <a:cs typeface="+mn-cs"/>
        </a:defRPr>
      </a:lvl1pPr>
      <a:lvl2pPr marL="228600" indent="-220663" algn="l" defTabSz="914400" rtl="0" eaLnBrk="1" latinLnBrk="0" hangingPunct="1">
        <a:spcBef>
          <a:spcPts val="300"/>
        </a:spcBef>
        <a:spcAft>
          <a:spcPts val="600"/>
        </a:spcAft>
        <a:buClr>
          <a:schemeClr val="tx2"/>
        </a:buClr>
        <a:buSzPct val="100000"/>
        <a:buFont typeface="Wingdings" pitchFamily="2" charset="2"/>
        <a:buChar char="§"/>
        <a:defRPr sz="2000" kern="1200" baseline="0">
          <a:solidFill>
            <a:schemeClr val="bg2"/>
          </a:solidFill>
          <a:latin typeface="Arial" pitchFamily="34" charset="0"/>
          <a:ea typeface="+mn-ea"/>
          <a:cs typeface="+mn-cs"/>
        </a:defRPr>
      </a:lvl2pPr>
      <a:lvl3pPr marL="571500" indent="-228600" algn="l" defTabSz="914400" rtl="0" eaLnBrk="1" latinLnBrk="0" hangingPunct="1">
        <a:spcBef>
          <a:spcPts val="300"/>
        </a:spcBef>
        <a:spcAft>
          <a:spcPts val="600"/>
        </a:spcAft>
        <a:buClr>
          <a:schemeClr val="tx2"/>
        </a:buClr>
        <a:buSzPct val="100000"/>
        <a:buFont typeface="Arial" pitchFamily="34" charset="0"/>
        <a:buChar char="̶"/>
        <a:defRPr sz="2000" kern="1200">
          <a:solidFill>
            <a:schemeClr val="bg2"/>
          </a:solidFill>
          <a:latin typeface="Arial" pitchFamily="34" charset="0"/>
          <a:ea typeface="+mn-ea"/>
          <a:cs typeface="+mn-cs"/>
        </a:defRPr>
      </a:lvl3pPr>
      <a:lvl4pPr marL="800100" indent="-228600" algn="l" defTabSz="914400" rtl="0" eaLnBrk="1" latinLnBrk="0" hangingPunct="1">
        <a:spcBef>
          <a:spcPts val="300"/>
        </a:spcBef>
        <a:spcAft>
          <a:spcPts val="600"/>
        </a:spcAft>
        <a:buClr>
          <a:schemeClr val="tx2"/>
        </a:buClr>
        <a:buSzPct val="100000"/>
        <a:buFont typeface="Wingdings" pitchFamily="2" charset="2"/>
        <a:buChar char="§"/>
        <a:defRPr sz="2000" kern="1200">
          <a:solidFill>
            <a:schemeClr val="bg2"/>
          </a:solidFill>
          <a:latin typeface="Arial" pitchFamily="34" charset="0"/>
          <a:ea typeface="+mn-ea"/>
          <a:cs typeface="+mn-cs"/>
        </a:defRPr>
      </a:lvl4pPr>
      <a:lvl5pPr marL="1033463" indent="-233363" algn="l" defTabSz="914400" rtl="0" eaLnBrk="1" latinLnBrk="0" hangingPunct="1">
        <a:spcBef>
          <a:spcPts val="300"/>
        </a:spcBef>
        <a:spcAft>
          <a:spcPts val="600"/>
        </a:spcAft>
        <a:buClr>
          <a:srgbClr val="003E7E"/>
        </a:buClr>
        <a:buSzPct val="100000"/>
        <a:buFont typeface="Wingdings" pitchFamily="2" charset="2"/>
        <a:buChar char="§"/>
        <a:defRPr sz="1600" kern="1200">
          <a:solidFill>
            <a:schemeClr val="bg2"/>
          </a:solidFill>
          <a:latin typeface="Arial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8"/>
          <p:cNvSpPr>
            <a:spLocks noChangeArrowheads="1"/>
          </p:cNvSpPr>
          <p:nvPr/>
        </p:nvSpPr>
        <p:spPr bwMode="auto">
          <a:xfrm>
            <a:off x="228600" y="6398022"/>
            <a:ext cx="8685213" cy="265176"/>
          </a:xfrm>
          <a:prstGeom prst="rect">
            <a:avLst/>
          </a:prstGeom>
          <a:noFill/>
          <a:ln w="12700">
            <a:solidFill>
              <a:schemeClr val="tx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sz="2000" dirty="0">
              <a:cs typeface="+mn-cs"/>
            </a:endParaRPr>
          </a:p>
        </p:txBody>
      </p:sp>
      <p:sp>
        <p:nvSpPr>
          <p:cNvPr id="20" name="Rectangle 9"/>
          <p:cNvSpPr>
            <a:spLocks noChangeArrowheads="1"/>
          </p:cNvSpPr>
          <p:nvPr/>
        </p:nvSpPr>
        <p:spPr bwMode="auto">
          <a:xfrm>
            <a:off x="228600" y="6398022"/>
            <a:ext cx="268287" cy="265176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sz="2000" dirty="0">
              <a:ln>
                <a:solidFill>
                  <a:schemeClr val="tx2"/>
                </a:solidFill>
              </a:ln>
              <a:cs typeface="+mn-cs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52400" y="823686"/>
            <a:ext cx="8853714" cy="624114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 bwMode="gray">
          <a:xfrm>
            <a:off x="137886" y="1693409"/>
            <a:ext cx="8853714" cy="452596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dirty="0"/>
              <a:t>Text</a:t>
            </a:r>
          </a:p>
          <a:p>
            <a:pPr lvl="1"/>
            <a:r>
              <a:rPr lang="en-US" dirty="0"/>
              <a:t>Text</a:t>
            </a:r>
          </a:p>
          <a:p>
            <a:pPr lvl="2"/>
            <a:r>
              <a:rPr lang="en-US" dirty="0"/>
              <a:t>Text</a:t>
            </a:r>
          </a:p>
          <a:p>
            <a:pPr lvl="3"/>
            <a:r>
              <a:rPr lang="en-US" dirty="0"/>
              <a:t>Text</a:t>
            </a:r>
          </a:p>
          <a:p>
            <a:pPr lvl="4"/>
            <a:r>
              <a:rPr lang="en-US" dirty="0"/>
              <a:t>Text </a:t>
            </a:r>
          </a:p>
        </p:txBody>
      </p:sp>
      <p:sp>
        <p:nvSpPr>
          <p:cNvPr id="11" name="Rectangle 5"/>
          <p:cNvSpPr>
            <a:spLocks noChangeArrowheads="1"/>
          </p:cNvSpPr>
          <p:nvPr/>
        </p:nvSpPr>
        <p:spPr bwMode="auto">
          <a:xfrm>
            <a:off x="228600" y="0"/>
            <a:ext cx="8685213" cy="593725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>
              <a:cs typeface="+mn-cs"/>
            </a:endParaRPr>
          </a:p>
        </p:txBody>
      </p:sp>
      <p:sp>
        <p:nvSpPr>
          <p:cNvPr id="21" name="Rectangle 10"/>
          <p:cNvSpPr>
            <a:spLocks noChangeArrowheads="1"/>
          </p:cNvSpPr>
          <p:nvPr/>
        </p:nvSpPr>
        <p:spPr bwMode="auto">
          <a:xfrm>
            <a:off x="7581899" y="6398022"/>
            <a:ext cx="1331914" cy="265176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>
              <a:cs typeface="+mn-cs"/>
            </a:endParaRPr>
          </a:p>
        </p:txBody>
      </p:sp>
      <p:sp>
        <p:nvSpPr>
          <p:cNvPr id="22" name="Text Box 11"/>
          <p:cNvSpPr txBox="1">
            <a:spLocks noChangeArrowheads="1"/>
          </p:cNvSpPr>
          <p:nvPr/>
        </p:nvSpPr>
        <p:spPr bwMode="white">
          <a:xfrm>
            <a:off x="8208899" y="6440978"/>
            <a:ext cx="630301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anchor="ctr" anchorCtr="0">
            <a:spAutoFit/>
          </a:bodyPr>
          <a:lstStyle/>
          <a:p>
            <a:pPr algn="r">
              <a:defRPr/>
            </a:pPr>
            <a:r>
              <a:rPr lang="en-US" sz="800" b="1" dirty="0">
                <a:solidFill>
                  <a:schemeClr val="bg1"/>
                </a:solidFill>
                <a:cs typeface="+mn-cs"/>
              </a:rPr>
              <a:t>PAGE </a:t>
            </a:r>
            <a:fld id="{BD0D89C4-DEA2-45B8-80B7-E351DF9FEB8E}" type="slidenum">
              <a:rPr lang="en-US" sz="800" b="1" smtClean="0">
                <a:solidFill>
                  <a:schemeClr val="bg1"/>
                </a:solidFill>
                <a:cs typeface="+mn-cs"/>
              </a:rPr>
              <a:pPr algn="r">
                <a:defRPr/>
              </a:pPr>
              <a:t>‹#›</a:t>
            </a:fld>
            <a:endParaRPr lang="en-US" sz="800" b="1" dirty="0">
              <a:solidFill>
                <a:schemeClr val="bg1"/>
              </a:solidFill>
              <a:cs typeface="+mn-cs"/>
            </a:endParaRPr>
          </a:p>
        </p:txBody>
      </p:sp>
      <p:sp>
        <p:nvSpPr>
          <p:cNvPr id="23" name="Text Placeholder 9"/>
          <p:cNvSpPr txBox="1">
            <a:spLocks/>
          </p:cNvSpPr>
          <p:nvPr/>
        </p:nvSpPr>
        <p:spPr bwMode="gray">
          <a:xfrm>
            <a:off x="495300" y="6402506"/>
            <a:ext cx="6943725" cy="253916"/>
          </a:xfrm>
          <a:prstGeom prst="rect">
            <a:avLst/>
          </a:prstGeom>
          <a:noFill/>
          <a:ln w="6350">
            <a:noFill/>
          </a:ln>
        </p:spPr>
        <p:txBody>
          <a:bodyPr wrap="square" lIns="91440" tIns="45720" rIns="91440" bIns="45720" anchor="ctr" anchorCtr="0">
            <a:spAutoFit/>
          </a:bodyPr>
          <a:lstStyle>
            <a:lvl1pPr algn="l">
              <a:defRPr sz="800" b="0" spc="20" baseline="0">
                <a:solidFill>
                  <a:srgbClr val="A6A6A6"/>
                </a:solidFill>
                <a:latin typeface="Frutiger Linotype"/>
                <a:sym typeface="Wingding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3E7E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en-US" sz="800" b="1" i="0" u="none" strike="noStrike" kern="0" cap="all" spc="-2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  <a:sym typeface="Wingdings"/>
              </a:rPr>
              <a:t>Insert Presentation or client name here </a:t>
            </a:r>
            <a:r>
              <a:rPr kumimoji="0" lang="en-US" sz="1050" b="1" i="0" u="none" strike="noStrike" kern="0" cap="all" spc="-2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pitchFamily="34" charset="0"/>
                <a:ea typeface="+mn-ea"/>
                <a:cs typeface="Arial" charset="0"/>
                <a:sym typeface="Wingdings"/>
              </a:rPr>
              <a:t>■ </a:t>
            </a:r>
            <a:r>
              <a:rPr kumimoji="0" lang="en-US" sz="800" b="1" i="0" u="none" strike="noStrike" kern="0" cap="all" spc="-2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  <a:sym typeface="Wingdings"/>
              </a:rPr>
              <a:t>month dd, yyyy   </a:t>
            </a:r>
            <a:r>
              <a:rPr kumimoji="0" lang="en-US" sz="1050" b="1" i="0" u="none" strike="noStrike" kern="0" cap="all" spc="-2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  <a:sym typeface="Wingdings"/>
              </a:rPr>
              <a:t>■ </a:t>
            </a:r>
            <a:r>
              <a:rPr kumimoji="0" lang="en-US" sz="800" b="1" i="0" u="none" strike="noStrike" kern="0" cap="all" spc="-2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  <a:sym typeface="Wingdings"/>
              </a:rPr>
              <a:t>ATTORNEY WORK PRODUCT – Privileged AND CONFIDENTIAL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753350" y="69850"/>
            <a:ext cx="1104900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Place proportionate</a:t>
            </a:r>
            <a:r>
              <a:rPr lang="en-US" sz="900" baseline="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br>
              <a:rPr lang="en-US" sz="900" baseline="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</a:br>
            <a:r>
              <a:rPr lang="en-US" sz="9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co-brand here</a:t>
            </a:r>
          </a:p>
        </p:txBody>
      </p:sp>
      <p:cxnSp>
        <p:nvCxnSpPr>
          <p:cNvPr id="16" name="Straight Connector 15"/>
          <p:cNvCxnSpPr>
            <a:stCxn id="25" idx="4"/>
            <a:endCxn id="25" idx="7"/>
          </p:cNvCxnSpPr>
          <p:nvPr/>
        </p:nvCxnSpPr>
        <p:spPr bwMode="gray">
          <a:xfrm>
            <a:off x="7709591" y="126639"/>
            <a:ext cx="1588" cy="368729"/>
          </a:xfrm>
          <a:prstGeom prst="line">
            <a:avLst/>
          </a:prstGeom>
          <a:ln w="63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8" name="Group 17"/>
          <p:cNvGrpSpPr/>
          <p:nvPr/>
        </p:nvGrpSpPr>
        <p:grpSpPr>
          <a:xfrm>
            <a:off x="5495924" y="106692"/>
            <a:ext cx="2233613" cy="408623"/>
            <a:chOff x="5495924" y="106692"/>
            <a:chExt cx="2233613" cy="408623"/>
          </a:xfrm>
        </p:grpSpPr>
        <p:pic>
          <p:nvPicPr>
            <p:cNvPr id="24" name="Picture 12" descr="AG_white3.png"/>
            <p:cNvPicPr>
              <a:picLocks noChangeAspect="1"/>
            </p:cNvPicPr>
            <p:nvPr/>
          </p:nvPicPr>
          <p:blipFill>
            <a:blip r:embed="rId10" cstate="print"/>
            <a:srcRect/>
            <a:stretch>
              <a:fillRect/>
            </a:stretch>
          </p:blipFill>
          <p:spPr bwMode="auto">
            <a:xfrm>
              <a:off x="5549201" y="152400"/>
              <a:ext cx="2035175" cy="2921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5" name="Freeform 24"/>
            <p:cNvSpPr/>
            <p:nvPr userDrawn="1"/>
          </p:nvSpPr>
          <p:spPr bwMode="auto">
            <a:xfrm>
              <a:off x="5495924" y="106692"/>
              <a:ext cx="2233613" cy="408623"/>
            </a:xfrm>
            <a:custGeom>
              <a:avLst/>
              <a:gdLst>
                <a:gd name="connsiteX0" fmla="*/ 0 w 2233613"/>
                <a:gd name="connsiteY0" fmla="*/ 68104 h 408623"/>
                <a:gd name="connsiteX1" fmla="*/ 19947 w 2233613"/>
                <a:gd name="connsiteY1" fmla="*/ 19947 h 408623"/>
                <a:gd name="connsiteX2" fmla="*/ 68104 w 2233613"/>
                <a:gd name="connsiteY2" fmla="*/ 0 h 408623"/>
                <a:gd name="connsiteX3" fmla="*/ 2165509 w 2233613"/>
                <a:gd name="connsiteY3" fmla="*/ 0 h 408623"/>
                <a:gd name="connsiteX4" fmla="*/ 2213666 w 2233613"/>
                <a:gd name="connsiteY4" fmla="*/ 19947 h 408623"/>
                <a:gd name="connsiteX5" fmla="*/ 2233613 w 2233613"/>
                <a:gd name="connsiteY5" fmla="*/ 68104 h 408623"/>
                <a:gd name="connsiteX6" fmla="*/ 2233613 w 2233613"/>
                <a:gd name="connsiteY6" fmla="*/ 340519 h 408623"/>
                <a:gd name="connsiteX7" fmla="*/ 2213666 w 2233613"/>
                <a:gd name="connsiteY7" fmla="*/ 388676 h 408623"/>
                <a:gd name="connsiteX8" fmla="*/ 2165509 w 2233613"/>
                <a:gd name="connsiteY8" fmla="*/ 408623 h 408623"/>
                <a:gd name="connsiteX9" fmla="*/ 68104 w 2233613"/>
                <a:gd name="connsiteY9" fmla="*/ 408623 h 408623"/>
                <a:gd name="connsiteX10" fmla="*/ 19947 w 2233613"/>
                <a:gd name="connsiteY10" fmla="*/ 388676 h 408623"/>
                <a:gd name="connsiteX11" fmla="*/ 0 w 2233613"/>
                <a:gd name="connsiteY11" fmla="*/ 340519 h 408623"/>
                <a:gd name="connsiteX12" fmla="*/ 0 w 2233613"/>
                <a:gd name="connsiteY12" fmla="*/ 68104 h 4086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233613" h="408623">
                  <a:moveTo>
                    <a:pt x="0" y="68104"/>
                  </a:moveTo>
                  <a:cubicBezTo>
                    <a:pt x="0" y="50042"/>
                    <a:pt x="7175" y="32719"/>
                    <a:pt x="19947" y="19947"/>
                  </a:cubicBezTo>
                  <a:cubicBezTo>
                    <a:pt x="32719" y="7175"/>
                    <a:pt x="50042" y="0"/>
                    <a:pt x="68104" y="0"/>
                  </a:cubicBezTo>
                  <a:lnTo>
                    <a:pt x="2165509" y="0"/>
                  </a:lnTo>
                  <a:cubicBezTo>
                    <a:pt x="2183571" y="0"/>
                    <a:pt x="2200894" y="7175"/>
                    <a:pt x="2213666" y="19947"/>
                  </a:cubicBezTo>
                  <a:cubicBezTo>
                    <a:pt x="2226438" y="32719"/>
                    <a:pt x="2233613" y="50042"/>
                    <a:pt x="2233613" y="68104"/>
                  </a:cubicBezTo>
                  <a:lnTo>
                    <a:pt x="2233613" y="340519"/>
                  </a:lnTo>
                  <a:cubicBezTo>
                    <a:pt x="2233613" y="358581"/>
                    <a:pt x="2226438" y="375904"/>
                    <a:pt x="2213666" y="388676"/>
                  </a:cubicBezTo>
                  <a:cubicBezTo>
                    <a:pt x="2200894" y="401448"/>
                    <a:pt x="2183571" y="408623"/>
                    <a:pt x="2165509" y="408623"/>
                  </a:cubicBezTo>
                  <a:lnTo>
                    <a:pt x="68104" y="408623"/>
                  </a:lnTo>
                  <a:cubicBezTo>
                    <a:pt x="50042" y="408623"/>
                    <a:pt x="32719" y="401448"/>
                    <a:pt x="19947" y="388676"/>
                  </a:cubicBezTo>
                  <a:cubicBezTo>
                    <a:pt x="7175" y="375904"/>
                    <a:pt x="0" y="358581"/>
                    <a:pt x="0" y="340519"/>
                  </a:cubicBezTo>
                  <a:lnTo>
                    <a:pt x="0" y="68104"/>
                  </a:lnTo>
                  <a:close/>
                </a:path>
              </a:pathLst>
            </a:custGeom>
            <a:noFill/>
            <a:ln w="8001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45720" tIns="45720" rIns="4572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199164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</p:sldLayoutIdLst>
  <p:txStyles>
    <p:titleStyle>
      <a:lvl1pPr algn="l" defTabSz="914400" rtl="0" eaLnBrk="1" latinLnBrk="0" hangingPunct="1">
        <a:spcBef>
          <a:spcPct val="0"/>
        </a:spcBef>
        <a:buNone/>
        <a:defRPr sz="2800" b="1" kern="0" baseline="0">
          <a:solidFill>
            <a:schemeClr val="tx2"/>
          </a:solidFill>
          <a:latin typeface="Arial" pitchFamily="34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ts val="300"/>
        </a:spcBef>
        <a:spcAft>
          <a:spcPts val="600"/>
        </a:spcAft>
        <a:buClr>
          <a:srgbClr val="003E7E"/>
        </a:buClr>
        <a:buFont typeface="Wingdings" pitchFamily="2" charset="2"/>
        <a:buNone/>
        <a:defRPr sz="2200" b="1" kern="1200">
          <a:solidFill>
            <a:schemeClr val="tx1"/>
          </a:solidFill>
          <a:latin typeface="Arial" pitchFamily="34" charset="0"/>
          <a:ea typeface="+mn-ea"/>
          <a:cs typeface="+mn-cs"/>
        </a:defRPr>
      </a:lvl1pPr>
      <a:lvl2pPr marL="228600" indent="-220663" algn="l" defTabSz="914400" rtl="0" eaLnBrk="1" latinLnBrk="0" hangingPunct="1">
        <a:spcBef>
          <a:spcPts val="300"/>
        </a:spcBef>
        <a:spcAft>
          <a:spcPts val="600"/>
        </a:spcAft>
        <a:buClr>
          <a:schemeClr val="tx2"/>
        </a:buClr>
        <a:buSzPct val="100000"/>
        <a:buFont typeface="Wingdings" pitchFamily="2" charset="2"/>
        <a:buChar char="§"/>
        <a:defRPr sz="2000" kern="1200" baseline="0">
          <a:solidFill>
            <a:schemeClr val="bg2"/>
          </a:solidFill>
          <a:latin typeface="Arial" pitchFamily="34" charset="0"/>
          <a:ea typeface="+mn-ea"/>
          <a:cs typeface="+mn-cs"/>
        </a:defRPr>
      </a:lvl2pPr>
      <a:lvl3pPr marL="571500" indent="-228600" algn="l" defTabSz="914400" rtl="0" eaLnBrk="1" latinLnBrk="0" hangingPunct="1">
        <a:spcBef>
          <a:spcPts val="300"/>
        </a:spcBef>
        <a:spcAft>
          <a:spcPts val="600"/>
        </a:spcAft>
        <a:buClr>
          <a:schemeClr val="tx2"/>
        </a:buClr>
        <a:buSzPct val="100000"/>
        <a:buFont typeface="Arial" pitchFamily="34" charset="0"/>
        <a:buChar char="̶"/>
        <a:defRPr sz="2000" kern="1200">
          <a:solidFill>
            <a:schemeClr val="bg2"/>
          </a:solidFill>
          <a:latin typeface="Arial" pitchFamily="34" charset="0"/>
          <a:ea typeface="+mn-ea"/>
          <a:cs typeface="+mn-cs"/>
        </a:defRPr>
      </a:lvl3pPr>
      <a:lvl4pPr marL="800100" indent="-228600" algn="l" defTabSz="914400" rtl="0" eaLnBrk="1" latinLnBrk="0" hangingPunct="1">
        <a:spcBef>
          <a:spcPts val="300"/>
        </a:spcBef>
        <a:spcAft>
          <a:spcPts val="600"/>
        </a:spcAft>
        <a:buClr>
          <a:schemeClr val="tx2"/>
        </a:buClr>
        <a:buSzPct val="100000"/>
        <a:buFont typeface="Wingdings" pitchFamily="2" charset="2"/>
        <a:buChar char="§"/>
        <a:defRPr sz="2000" kern="1200">
          <a:solidFill>
            <a:schemeClr val="bg2"/>
          </a:solidFill>
          <a:latin typeface="Arial" pitchFamily="34" charset="0"/>
          <a:ea typeface="+mn-ea"/>
          <a:cs typeface="+mn-cs"/>
        </a:defRPr>
      </a:lvl4pPr>
      <a:lvl5pPr marL="1028700" indent="-228600" algn="l" defTabSz="914400" rtl="0" eaLnBrk="1" latinLnBrk="0" hangingPunct="1">
        <a:spcBef>
          <a:spcPts val="300"/>
        </a:spcBef>
        <a:spcAft>
          <a:spcPts val="600"/>
        </a:spcAft>
        <a:buClr>
          <a:srgbClr val="003E7E"/>
        </a:buClr>
        <a:buSzPct val="100000"/>
        <a:buFont typeface="Wingdings" pitchFamily="2" charset="2"/>
        <a:buChar char="§"/>
        <a:defRPr sz="1600" kern="1200">
          <a:solidFill>
            <a:schemeClr val="bg2"/>
          </a:solidFill>
          <a:latin typeface="Arial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extBox 47"/>
          <p:cNvSpPr txBox="1"/>
          <p:nvPr/>
        </p:nvSpPr>
        <p:spPr>
          <a:xfrm>
            <a:off x="7886700" y="50800"/>
            <a:ext cx="1219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Arial" pitchFamily="34" charset="0"/>
                <a:cs typeface="Arial" pitchFamily="34" charset="0"/>
              </a:rPr>
              <a:t>Place proportionate</a:t>
            </a:r>
            <a:r>
              <a:rPr lang="en-US" sz="1200" baseline="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1200" dirty="0">
                <a:latin typeface="Arial" pitchFamily="34" charset="0"/>
                <a:cs typeface="Arial" pitchFamily="34" charset="0"/>
              </a:rPr>
              <a:t>co-brand here</a:t>
            </a: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52400" y="823686"/>
            <a:ext cx="8853714" cy="624114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 bwMode="gray">
          <a:xfrm>
            <a:off x="228600" y="762000"/>
            <a:ext cx="8686800" cy="1588"/>
          </a:xfrm>
          <a:prstGeom prst="line">
            <a:avLst/>
          </a:prstGeom>
          <a:ln w="635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 Placeholder 9"/>
          <p:cNvSpPr txBox="1">
            <a:spLocks/>
          </p:cNvSpPr>
          <p:nvPr/>
        </p:nvSpPr>
        <p:spPr bwMode="gray">
          <a:xfrm>
            <a:off x="8286523" y="6505749"/>
            <a:ext cx="617726" cy="228600"/>
          </a:xfrm>
          <a:prstGeom prst="rect">
            <a:avLst/>
          </a:prstGeom>
          <a:noFill/>
          <a:ln w="6350">
            <a:noFill/>
          </a:ln>
        </p:spPr>
        <p:txBody>
          <a:bodyPr lIns="45720" tIns="27432" rIns="45720" bIns="27432" anchor="ctr" anchorCtr="0">
            <a:noAutofit/>
          </a:bodyPr>
          <a:lstStyle>
            <a:lvl1pPr algn="l">
              <a:defRPr sz="800" b="0" spc="20" baseline="0">
                <a:solidFill>
                  <a:srgbClr val="A6A6A6"/>
                </a:solidFill>
                <a:latin typeface="Frutiger Linotype"/>
                <a:sym typeface="Wingding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3E7E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en-US" sz="800" b="0" i="0" u="none" strike="noStrike" kern="1200" cap="none" spc="-4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  <a:sym typeface="Wingdings"/>
              </a:rPr>
              <a:t> PAGE </a:t>
            </a:r>
            <a:fld id="{4C0A01DB-95A0-4963-A805-1507492C4AD5}" type="slidenum">
              <a:rPr kumimoji="0" lang="en-US" sz="800" b="0" i="0" u="none" strike="noStrike" kern="1200" cap="none" spc="-40" normalizeH="0" baseline="0" noProof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  <a:sym typeface="Wingding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3E7E"/>
                </a:buClr>
                <a:buSzTx/>
                <a:buFont typeface="Wingdings" pitchFamily="2" charset="2"/>
                <a:buNone/>
                <a:tabLst/>
                <a:defRPr/>
              </a:pPr>
              <a:t>‹#›</a:t>
            </a:fld>
            <a:endParaRPr kumimoji="0" lang="en-US" sz="800" b="0" i="0" u="none" strike="noStrike" kern="1200" cap="none" spc="-4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Arial" pitchFamily="34" charset="0"/>
              <a:ea typeface="+mn-ea"/>
              <a:cs typeface="+mn-cs"/>
              <a:sym typeface="Wingdings"/>
            </a:endParaRPr>
          </a:p>
        </p:txBody>
      </p:sp>
      <p:sp>
        <p:nvSpPr>
          <p:cNvPr id="13" name="Text Placeholder 9"/>
          <p:cNvSpPr txBox="1">
            <a:spLocks/>
          </p:cNvSpPr>
          <p:nvPr/>
        </p:nvSpPr>
        <p:spPr bwMode="gray">
          <a:xfrm>
            <a:off x="228600" y="6505749"/>
            <a:ext cx="8077200" cy="228600"/>
          </a:xfrm>
          <a:prstGeom prst="rect">
            <a:avLst/>
          </a:prstGeom>
          <a:noFill/>
          <a:ln w="6350">
            <a:noFill/>
          </a:ln>
        </p:spPr>
        <p:txBody>
          <a:bodyPr lIns="45720" tIns="27432" rIns="45720" bIns="27432" anchor="ctr" anchorCtr="0">
            <a:noAutofit/>
          </a:bodyPr>
          <a:lstStyle>
            <a:lvl1pPr algn="l">
              <a:defRPr sz="800" b="0" spc="20" baseline="0">
                <a:solidFill>
                  <a:srgbClr val="A6A6A6"/>
                </a:solidFill>
                <a:latin typeface="Frutiger Linotype"/>
                <a:sym typeface="Wingding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3E7E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en-US" sz="800" b="0" i="0" u="none" strike="noStrike" kern="100" cap="all" spc="-2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  <a:sym typeface="Wingdings"/>
              </a:rPr>
              <a:t>INSERT PRESENTATION OR CLIENT NAME HERE</a:t>
            </a:r>
            <a:r>
              <a:rPr kumimoji="0" lang="en-US" sz="1050" b="0" i="0" u="none" strike="noStrike" kern="100" cap="all" spc="-20" normalizeH="0" baseline="0" noProof="0" dirty="0">
                <a:ln>
                  <a:noFill/>
                </a:ln>
                <a:solidFill>
                  <a:schemeClr val="bg2">
                    <a:lumMod val="20000"/>
                    <a:lumOff val="80000"/>
                  </a:schemeClr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  <a:sym typeface="Wingdings"/>
              </a:rPr>
              <a:t>     ■</a:t>
            </a:r>
            <a:r>
              <a:rPr kumimoji="0" lang="en-US" sz="800" b="0" i="0" u="none" strike="noStrike" kern="100" cap="all" spc="-2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  <a:sym typeface="Wingdings"/>
              </a:rPr>
              <a:t>    MONTH DD, YYYY     </a:t>
            </a:r>
            <a:r>
              <a:rPr kumimoji="0" lang="en-US" sz="1050" b="0" i="0" u="none" strike="noStrike" kern="100" cap="all" spc="-20" normalizeH="0" baseline="0" noProof="0" dirty="0">
                <a:ln>
                  <a:noFill/>
                </a:ln>
                <a:solidFill>
                  <a:schemeClr val="bg2">
                    <a:lumMod val="20000"/>
                    <a:lumOff val="80000"/>
                  </a:schemeClr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  <a:sym typeface="Wingdings"/>
              </a:rPr>
              <a:t>■</a:t>
            </a:r>
            <a:r>
              <a:rPr kumimoji="0" lang="en-US" sz="800" b="0" i="0" u="none" strike="noStrike" kern="100" cap="all" spc="-2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  <a:sym typeface="Wingdings"/>
              </a:rPr>
              <a:t>    ATTORNEY WORK PRODUCT – PRIVILEGED AND CONFIDENTIAL</a:t>
            </a:r>
          </a:p>
        </p:txBody>
      </p:sp>
      <p:sp>
        <p:nvSpPr>
          <p:cNvPr id="16" name="Rectangle 15"/>
          <p:cNvSpPr/>
          <p:nvPr/>
        </p:nvSpPr>
        <p:spPr bwMode="gray">
          <a:xfrm>
            <a:off x="228600" y="6503989"/>
            <a:ext cx="8686800" cy="228600"/>
          </a:xfrm>
          <a:prstGeom prst="rect">
            <a:avLst/>
          </a:prstGeom>
          <a:noFill/>
          <a:ln w="635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2"/>
              </a:solidFill>
              <a:latin typeface="Arial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 bwMode="gray">
          <a:xfrm rot="5400000">
            <a:off x="8115300" y="6617495"/>
            <a:ext cx="228600" cy="1588"/>
          </a:xfrm>
          <a:prstGeom prst="line">
            <a:avLst/>
          </a:prstGeom>
          <a:ln w="635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2" name="Group 21"/>
          <p:cNvGrpSpPr/>
          <p:nvPr/>
        </p:nvGrpSpPr>
        <p:grpSpPr>
          <a:xfrm>
            <a:off x="5810250" y="-10357"/>
            <a:ext cx="2027198" cy="762000"/>
            <a:chOff x="5810250" y="-10357"/>
            <a:chExt cx="2027198" cy="762000"/>
          </a:xfrm>
        </p:grpSpPr>
        <p:cxnSp>
          <p:nvCxnSpPr>
            <p:cNvPr id="19" name="Straight Connector 18"/>
            <p:cNvCxnSpPr/>
            <p:nvPr/>
          </p:nvCxnSpPr>
          <p:spPr bwMode="gray">
            <a:xfrm rot="5400000">
              <a:off x="7455654" y="369849"/>
              <a:ext cx="762000" cy="1588"/>
            </a:xfrm>
            <a:prstGeom prst="line">
              <a:avLst/>
            </a:prstGeom>
            <a:ln w="6350"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5" name="Picture 14" descr="281blue-logo_ko-300.png"/>
            <p:cNvPicPr>
              <a:picLocks noChangeAspect="1"/>
            </p:cNvPicPr>
            <p:nvPr userDrawn="1"/>
          </p:nvPicPr>
          <p:blipFill>
            <a:blip r:embed="rId10" cstate="print"/>
            <a:stretch>
              <a:fillRect/>
            </a:stretch>
          </p:blipFill>
          <p:spPr>
            <a:xfrm>
              <a:off x="5810250" y="243435"/>
              <a:ext cx="1828800" cy="272503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7" name="Text Placeholder 2"/>
          <p:cNvSpPr>
            <a:spLocks noGrp="1"/>
          </p:cNvSpPr>
          <p:nvPr>
            <p:ph type="body" idx="1"/>
          </p:nvPr>
        </p:nvSpPr>
        <p:spPr bwMode="gray">
          <a:xfrm>
            <a:off x="137886" y="1693409"/>
            <a:ext cx="8853714" cy="452596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dirty="0"/>
              <a:t>Text</a:t>
            </a:r>
          </a:p>
          <a:p>
            <a:pPr lvl="1"/>
            <a:r>
              <a:rPr lang="en-US" dirty="0"/>
              <a:t>Text</a:t>
            </a:r>
          </a:p>
          <a:p>
            <a:pPr lvl="2"/>
            <a:r>
              <a:rPr lang="en-US" dirty="0"/>
              <a:t>Text</a:t>
            </a:r>
          </a:p>
          <a:p>
            <a:pPr lvl="3"/>
            <a:r>
              <a:rPr lang="en-US" dirty="0"/>
              <a:t>Text</a:t>
            </a:r>
          </a:p>
          <a:p>
            <a:pPr lvl="4"/>
            <a:r>
              <a:rPr lang="en-US" dirty="0"/>
              <a:t>Text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2" r:id="rId1"/>
    <p:sldLayoutId id="2147483719" r:id="rId2"/>
    <p:sldLayoutId id="2147483693" r:id="rId3"/>
    <p:sldLayoutId id="2147483721" r:id="rId4"/>
    <p:sldLayoutId id="2147483722" r:id="rId5"/>
    <p:sldLayoutId id="2147483723" r:id="rId6"/>
    <p:sldLayoutId id="2147483724" r:id="rId7"/>
    <p:sldLayoutId id="2147483725" r:id="rId8"/>
  </p:sldLayoutIdLst>
  <p:txStyles>
    <p:titleStyle>
      <a:lvl1pPr algn="l" defTabSz="914400" rtl="0" eaLnBrk="1" latinLnBrk="0" hangingPunct="1">
        <a:spcBef>
          <a:spcPct val="0"/>
        </a:spcBef>
        <a:buNone/>
        <a:defRPr sz="2800" b="1" kern="0" baseline="0">
          <a:solidFill>
            <a:schemeClr val="tx1"/>
          </a:solidFill>
          <a:latin typeface="Arial" pitchFamily="34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ts val="300"/>
        </a:spcBef>
        <a:spcAft>
          <a:spcPts val="600"/>
        </a:spcAft>
        <a:buClr>
          <a:srgbClr val="003E7E"/>
        </a:buClr>
        <a:buFont typeface="Wingdings" pitchFamily="2" charset="2"/>
        <a:buNone/>
        <a:defRPr sz="2200" b="1" kern="1200">
          <a:solidFill>
            <a:schemeClr val="tx2"/>
          </a:solidFill>
          <a:latin typeface="Arial" pitchFamily="34" charset="0"/>
          <a:ea typeface="+mn-ea"/>
          <a:cs typeface="+mn-cs"/>
        </a:defRPr>
      </a:lvl1pPr>
      <a:lvl2pPr marL="228600" indent="-220663" algn="l" defTabSz="914400" rtl="0" eaLnBrk="1" latinLnBrk="0" hangingPunct="1">
        <a:spcBef>
          <a:spcPts val="300"/>
        </a:spcBef>
        <a:spcAft>
          <a:spcPts val="600"/>
        </a:spcAft>
        <a:buClr>
          <a:schemeClr val="tx2"/>
        </a:buClr>
        <a:buSzPct val="100000"/>
        <a:buFont typeface="Wingdings" pitchFamily="2" charset="2"/>
        <a:buChar char="§"/>
        <a:defRPr sz="2000" kern="1200" baseline="0">
          <a:solidFill>
            <a:schemeClr val="bg2"/>
          </a:solidFill>
          <a:latin typeface="Arial" pitchFamily="34" charset="0"/>
          <a:ea typeface="+mn-ea"/>
          <a:cs typeface="+mn-cs"/>
        </a:defRPr>
      </a:lvl2pPr>
      <a:lvl3pPr marL="571500" indent="-228600" algn="l" defTabSz="914400" rtl="0" eaLnBrk="1" latinLnBrk="0" hangingPunct="1">
        <a:spcBef>
          <a:spcPts val="300"/>
        </a:spcBef>
        <a:spcAft>
          <a:spcPts val="600"/>
        </a:spcAft>
        <a:buClr>
          <a:schemeClr val="tx2"/>
        </a:buClr>
        <a:buSzPct val="100000"/>
        <a:buFont typeface="Arial" pitchFamily="34" charset="0"/>
        <a:buChar char="̶"/>
        <a:defRPr sz="2000" kern="1200">
          <a:solidFill>
            <a:schemeClr val="bg2"/>
          </a:solidFill>
          <a:latin typeface="Arial" pitchFamily="34" charset="0"/>
          <a:ea typeface="+mn-ea"/>
          <a:cs typeface="+mn-cs"/>
        </a:defRPr>
      </a:lvl3pPr>
      <a:lvl4pPr marL="800100" indent="-228600" algn="l" defTabSz="914400" rtl="0" eaLnBrk="1" latinLnBrk="0" hangingPunct="1">
        <a:spcBef>
          <a:spcPts val="300"/>
        </a:spcBef>
        <a:spcAft>
          <a:spcPts val="600"/>
        </a:spcAft>
        <a:buClr>
          <a:schemeClr val="tx2"/>
        </a:buClr>
        <a:buSzPct val="100000"/>
        <a:buFont typeface="Wingdings" pitchFamily="2" charset="2"/>
        <a:buChar char="§"/>
        <a:defRPr sz="2000" kern="1200">
          <a:solidFill>
            <a:schemeClr val="bg2"/>
          </a:solidFill>
          <a:latin typeface="Arial" pitchFamily="34" charset="0"/>
          <a:ea typeface="+mn-ea"/>
          <a:cs typeface="+mn-cs"/>
        </a:defRPr>
      </a:lvl4pPr>
      <a:lvl5pPr marL="1028700" indent="-228600" algn="l" defTabSz="914400" rtl="0" eaLnBrk="1" latinLnBrk="0" hangingPunct="1">
        <a:spcBef>
          <a:spcPts val="300"/>
        </a:spcBef>
        <a:spcAft>
          <a:spcPts val="600"/>
        </a:spcAft>
        <a:buClr>
          <a:srgbClr val="003E7E"/>
        </a:buClr>
        <a:buSzPct val="100000"/>
        <a:buFont typeface="Wingdings" pitchFamily="2" charset="2"/>
        <a:buChar char="§"/>
        <a:defRPr sz="1600" kern="1200">
          <a:solidFill>
            <a:schemeClr val="bg2"/>
          </a:solidFill>
          <a:latin typeface="Arial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.bin"/><Relationship Id="rId3" Type="http://schemas.openxmlformats.org/officeDocument/2006/relationships/tags" Target="../tags/tag27.xml"/><Relationship Id="rId7" Type="http://schemas.openxmlformats.org/officeDocument/2006/relationships/notesSlide" Target="../notesSlides/notesSlide13.xml"/><Relationship Id="rId2" Type="http://schemas.openxmlformats.org/officeDocument/2006/relationships/tags" Target="../tags/tag26.xml"/><Relationship Id="rId1" Type="http://schemas.openxmlformats.org/officeDocument/2006/relationships/vmlDrawing" Target="../drawings/vmlDrawing6.vml"/><Relationship Id="rId6" Type="http://schemas.openxmlformats.org/officeDocument/2006/relationships/slideLayout" Target="../slideLayouts/slideLayout2.xml"/><Relationship Id="rId5" Type="http://schemas.openxmlformats.org/officeDocument/2006/relationships/tags" Target="../tags/tag29.xml"/><Relationship Id="rId4" Type="http://schemas.openxmlformats.org/officeDocument/2006/relationships/tags" Target="../tags/tag28.xml"/><Relationship Id="rId9" Type="http://schemas.openxmlformats.org/officeDocument/2006/relationships/image" Target="../media/image4.emf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.bin"/><Relationship Id="rId3" Type="http://schemas.openxmlformats.org/officeDocument/2006/relationships/tags" Target="../tags/tag31.xml"/><Relationship Id="rId7" Type="http://schemas.openxmlformats.org/officeDocument/2006/relationships/notesSlide" Target="../notesSlides/notesSlide15.xml"/><Relationship Id="rId2" Type="http://schemas.openxmlformats.org/officeDocument/2006/relationships/tags" Target="../tags/tag30.xml"/><Relationship Id="rId1" Type="http://schemas.openxmlformats.org/officeDocument/2006/relationships/vmlDrawing" Target="../drawings/vmlDrawing7.vml"/><Relationship Id="rId6" Type="http://schemas.openxmlformats.org/officeDocument/2006/relationships/slideLayout" Target="../slideLayouts/slideLayout2.xml"/><Relationship Id="rId5" Type="http://schemas.openxmlformats.org/officeDocument/2006/relationships/tags" Target="../tags/tag33.xml"/><Relationship Id="rId4" Type="http://schemas.openxmlformats.org/officeDocument/2006/relationships/tags" Target="../tags/tag32.xml"/><Relationship Id="rId9" Type="http://schemas.openxmlformats.org/officeDocument/2006/relationships/image" Target="../media/image4.emf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.bin"/><Relationship Id="rId3" Type="http://schemas.openxmlformats.org/officeDocument/2006/relationships/tags" Target="../tags/tag15.xml"/><Relationship Id="rId7" Type="http://schemas.openxmlformats.org/officeDocument/2006/relationships/notesSlide" Target="../notesSlides/notesSlide2.xml"/><Relationship Id="rId2" Type="http://schemas.openxmlformats.org/officeDocument/2006/relationships/tags" Target="../tags/tag14.xml"/><Relationship Id="rId1" Type="http://schemas.openxmlformats.org/officeDocument/2006/relationships/vmlDrawing" Target="../drawings/vmlDrawing3.vml"/><Relationship Id="rId6" Type="http://schemas.openxmlformats.org/officeDocument/2006/relationships/slideLayout" Target="../slideLayouts/slideLayout2.xml"/><Relationship Id="rId5" Type="http://schemas.openxmlformats.org/officeDocument/2006/relationships/tags" Target="../tags/tag17.xml"/><Relationship Id="rId4" Type="http://schemas.openxmlformats.org/officeDocument/2006/relationships/tags" Target="../tags/tag16.xml"/><Relationship Id="rId9" Type="http://schemas.openxmlformats.org/officeDocument/2006/relationships/image" Target="../media/image4.em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.bin"/><Relationship Id="rId3" Type="http://schemas.openxmlformats.org/officeDocument/2006/relationships/tags" Target="../tags/tag19.xml"/><Relationship Id="rId7" Type="http://schemas.openxmlformats.org/officeDocument/2006/relationships/notesSlide" Target="../notesSlides/notesSlide4.xml"/><Relationship Id="rId2" Type="http://schemas.openxmlformats.org/officeDocument/2006/relationships/tags" Target="../tags/tag18.xml"/><Relationship Id="rId1" Type="http://schemas.openxmlformats.org/officeDocument/2006/relationships/vmlDrawing" Target="../drawings/vmlDrawing4.vml"/><Relationship Id="rId6" Type="http://schemas.openxmlformats.org/officeDocument/2006/relationships/slideLayout" Target="../slideLayouts/slideLayout2.xml"/><Relationship Id="rId5" Type="http://schemas.openxmlformats.org/officeDocument/2006/relationships/tags" Target="../tags/tag21.xml"/><Relationship Id="rId4" Type="http://schemas.openxmlformats.org/officeDocument/2006/relationships/tags" Target="../tags/tag20.xml"/><Relationship Id="rId9" Type="http://schemas.openxmlformats.org/officeDocument/2006/relationships/image" Target="../media/image4.em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.bin"/><Relationship Id="rId3" Type="http://schemas.openxmlformats.org/officeDocument/2006/relationships/tags" Target="../tags/tag23.xml"/><Relationship Id="rId7" Type="http://schemas.openxmlformats.org/officeDocument/2006/relationships/notesSlide" Target="../notesSlides/notesSlide9.xml"/><Relationship Id="rId2" Type="http://schemas.openxmlformats.org/officeDocument/2006/relationships/tags" Target="../tags/tag22.xml"/><Relationship Id="rId1" Type="http://schemas.openxmlformats.org/officeDocument/2006/relationships/vmlDrawing" Target="../drawings/vmlDrawing5.vml"/><Relationship Id="rId6" Type="http://schemas.openxmlformats.org/officeDocument/2006/relationships/slideLayout" Target="../slideLayouts/slideLayout2.xml"/><Relationship Id="rId5" Type="http://schemas.openxmlformats.org/officeDocument/2006/relationships/tags" Target="../tags/tag25.xml"/><Relationship Id="rId4" Type="http://schemas.openxmlformats.org/officeDocument/2006/relationships/tags" Target="../tags/tag24.xml"/><Relationship Id="rId9" Type="http://schemas.openxmlformats.org/officeDocument/2006/relationships/image" Target="../media/image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ctrTitle"/>
          </p:nvPr>
        </p:nvSpPr>
        <p:spPr bwMode="white"/>
        <p:txBody>
          <a:bodyPr/>
          <a:lstStyle/>
          <a:p>
            <a:r>
              <a:rPr lang="en-US" sz="3200" dirty="0"/>
              <a:t>ICANN </a:t>
            </a:r>
            <a:r>
              <a:rPr lang="en-US" sz="3200" dirty="0" smtClean="0"/>
              <a:t>SSAC </a:t>
            </a:r>
            <a:r>
              <a:rPr lang="en-US" sz="3200" dirty="0"/>
              <a:t>Review</a:t>
            </a:r>
            <a:br>
              <a:rPr lang="en-US" sz="3200" dirty="0"/>
            </a:br>
            <a:r>
              <a:rPr lang="en-US" sz="3200" dirty="0" smtClean="0"/>
              <a:t>by </a:t>
            </a:r>
            <a:r>
              <a:rPr lang="en-US" sz="3200" dirty="0"/>
              <a:t>the Independent Examiner</a:t>
            </a:r>
          </a:p>
        </p:txBody>
      </p:sp>
      <p:sp>
        <p:nvSpPr>
          <p:cNvPr id="9" name="TextBox 8"/>
          <p:cNvSpPr txBox="1"/>
          <p:nvPr/>
        </p:nvSpPr>
        <p:spPr bwMode="white">
          <a:xfrm>
            <a:off x="824943" y="4114800"/>
            <a:ext cx="325621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prstClr val="white"/>
                </a:solidFill>
              </a:rPr>
              <a:t>Discussion with the RWP</a:t>
            </a:r>
            <a:endParaRPr lang="en-US" sz="2000" b="1" dirty="0">
              <a:solidFill>
                <a:prstClr val="white"/>
              </a:solidFill>
            </a:endParaRPr>
          </a:p>
        </p:txBody>
      </p:sp>
      <p:sp>
        <p:nvSpPr>
          <p:cNvPr id="10" name="TextBox 9"/>
          <p:cNvSpPr txBox="1"/>
          <p:nvPr/>
        </p:nvSpPr>
        <p:spPr bwMode="white">
          <a:xfrm>
            <a:off x="823686" y="4594260"/>
            <a:ext cx="1309974" cy="86690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Aft>
                <a:spcPts val="500"/>
              </a:spcAft>
            </a:pPr>
            <a:endParaRPr lang="en-US" sz="1400" dirty="0">
              <a:solidFill>
                <a:prstClr val="white"/>
              </a:solidFill>
            </a:endParaRPr>
          </a:p>
          <a:p>
            <a:pPr>
              <a:spcAft>
                <a:spcPts val="500"/>
              </a:spcAft>
            </a:pPr>
            <a:r>
              <a:rPr lang="en-US" sz="1400" dirty="0" smtClean="0">
                <a:solidFill>
                  <a:prstClr val="white"/>
                </a:solidFill>
              </a:rPr>
              <a:t>April 12, 2018</a:t>
            </a:r>
            <a:endParaRPr lang="en-US" sz="1400" dirty="0">
              <a:solidFill>
                <a:prstClr val="white"/>
              </a:solidFill>
            </a:endParaRPr>
          </a:p>
          <a:p>
            <a:pPr>
              <a:spcAft>
                <a:spcPts val="500"/>
              </a:spcAft>
            </a:pPr>
            <a:endParaRPr lang="en-US" sz="1400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383603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Survey Process</a:t>
            </a:r>
          </a:p>
        </p:txBody>
      </p:sp>
      <p:sp>
        <p:nvSpPr>
          <p:cNvPr id="5" name="Content Placeholder 7"/>
          <p:cNvSpPr>
            <a:spLocks noGrp="1"/>
          </p:cNvSpPr>
          <p:nvPr>
            <p:ph type="body" sz="quarter" idx="10"/>
          </p:nvPr>
        </p:nvSpPr>
        <p:spPr>
          <a:xfrm>
            <a:off x="152400" y="1676400"/>
            <a:ext cx="8839200" cy="2362200"/>
          </a:xfrm>
        </p:spPr>
        <p:txBody>
          <a:bodyPr/>
          <a:lstStyle/>
          <a:p>
            <a:pPr lvl="1"/>
            <a:r>
              <a:rPr lang="en-US" b="1" dirty="0" smtClean="0"/>
              <a:t>Is designed to </a:t>
            </a:r>
            <a:r>
              <a:rPr lang="en-US" b="1" dirty="0"/>
              <a:t>elicit feedback on the </a:t>
            </a:r>
            <a:r>
              <a:rPr lang="en-US" b="1" dirty="0" smtClean="0"/>
              <a:t>SSAC’s strengths </a:t>
            </a:r>
            <a:r>
              <a:rPr lang="en-US" b="1" dirty="0"/>
              <a:t>and weaknesses from the </a:t>
            </a:r>
            <a:r>
              <a:rPr lang="en-US" b="1" dirty="0" smtClean="0"/>
              <a:t>community.</a:t>
            </a:r>
            <a:endParaRPr lang="en-US" b="1" dirty="0"/>
          </a:p>
          <a:p>
            <a:pPr lvl="2"/>
            <a:r>
              <a:rPr lang="en-US" dirty="0"/>
              <a:t>The survey is an information gathering tool and will </a:t>
            </a:r>
            <a:r>
              <a:rPr lang="en-US" dirty="0" smtClean="0"/>
              <a:t>not be </a:t>
            </a:r>
            <a:r>
              <a:rPr lang="en-US" dirty="0"/>
              <a:t>analyzed in a statistical manner. But, we will provide a quantitative analysis of the survey results.</a:t>
            </a:r>
          </a:p>
          <a:p>
            <a:pPr lvl="2"/>
            <a:r>
              <a:rPr lang="en-US" dirty="0"/>
              <a:t>Supplements interviews and casts </a:t>
            </a:r>
            <a:r>
              <a:rPr lang="en-US" dirty="0" smtClean="0"/>
              <a:t>a wider </a:t>
            </a:r>
            <a:r>
              <a:rPr lang="en-US" dirty="0"/>
              <a:t>net </a:t>
            </a:r>
            <a:r>
              <a:rPr lang="en-US" dirty="0" smtClean="0"/>
              <a:t>in the </a:t>
            </a:r>
            <a:r>
              <a:rPr lang="en-US" dirty="0"/>
              <a:t>ICANN community</a:t>
            </a:r>
            <a:r>
              <a:rPr lang="en-US" dirty="0" smtClean="0"/>
              <a:t>.</a:t>
            </a:r>
          </a:p>
          <a:p>
            <a:pPr lvl="2"/>
            <a:endParaRPr lang="en-US" dirty="0"/>
          </a:p>
          <a:p>
            <a:pPr lvl="1"/>
            <a:r>
              <a:rPr lang="en-US" b="1" dirty="0"/>
              <a:t>Informed by interview </a:t>
            </a:r>
            <a:r>
              <a:rPr lang="en-US" b="1" dirty="0" smtClean="0"/>
              <a:t>experience.</a:t>
            </a:r>
            <a:endParaRPr lang="en-US" b="1" dirty="0"/>
          </a:p>
          <a:p>
            <a:pPr lvl="2"/>
            <a:r>
              <a:rPr lang="en-US" dirty="0"/>
              <a:t>The survey also provides an opportunity for free-form responses</a:t>
            </a:r>
            <a:r>
              <a:rPr lang="en-US" dirty="0" smtClean="0"/>
              <a:t>.</a:t>
            </a:r>
          </a:p>
          <a:p>
            <a:pPr lvl="2"/>
            <a:endParaRPr lang="en-US" b="1" dirty="0"/>
          </a:p>
          <a:p>
            <a:pPr lvl="1"/>
            <a:r>
              <a:rPr lang="en-US" b="1" dirty="0"/>
              <a:t>Will run from April </a:t>
            </a:r>
            <a:r>
              <a:rPr lang="en-US" b="1" dirty="0" smtClean="0"/>
              <a:t>18</a:t>
            </a:r>
            <a:r>
              <a:rPr lang="en-US" b="1" baseline="30000" dirty="0" smtClean="0"/>
              <a:t>th</a:t>
            </a:r>
            <a:r>
              <a:rPr lang="en-US" b="1" dirty="0" smtClean="0"/>
              <a:t> through </a:t>
            </a:r>
            <a:r>
              <a:rPr lang="en-US" b="1" dirty="0"/>
              <a:t>May </a:t>
            </a:r>
            <a:r>
              <a:rPr lang="en-US" b="1" dirty="0" smtClean="0"/>
              <a:t>18</a:t>
            </a:r>
            <a:r>
              <a:rPr lang="en-US" b="1" baseline="30000" dirty="0" smtClean="0"/>
              <a:t>th</a:t>
            </a:r>
            <a:r>
              <a:rPr lang="en-US" b="1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751022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Survey </a:t>
            </a:r>
            <a:r>
              <a:rPr lang="en-US" dirty="0" smtClean="0"/>
              <a:t>Process</a:t>
            </a:r>
            <a:endParaRPr lang="en-US" dirty="0"/>
          </a:p>
        </p:txBody>
      </p:sp>
      <p:sp>
        <p:nvSpPr>
          <p:cNvPr id="5" name="Content Placeholder 7"/>
          <p:cNvSpPr>
            <a:spLocks noGrp="1"/>
          </p:cNvSpPr>
          <p:nvPr>
            <p:ph type="body" sz="quarter" idx="10"/>
          </p:nvPr>
        </p:nvSpPr>
        <p:spPr>
          <a:xfrm>
            <a:off x="152400" y="1676400"/>
            <a:ext cx="8839200" cy="2362200"/>
          </a:xfrm>
        </p:spPr>
        <p:txBody>
          <a:bodyPr/>
          <a:lstStyle/>
          <a:p>
            <a:pPr lvl="1"/>
            <a:r>
              <a:rPr lang="en-US" b="1" dirty="0" smtClean="0"/>
              <a:t>Survey design based on survey best </a:t>
            </a:r>
            <a:r>
              <a:rPr lang="en-US" b="1" dirty="0"/>
              <a:t>practices. For example:</a:t>
            </a:r>
          </a:p>
          <a:p>
            <a:pPr lvl="2"/>
            <a:r>
              <a:rPr lang="en-US" dirty="0" smtClean="0"/>
              <a:t>Randomized answer order to avoid </a:t>
            </a:r>
            <a:r>
              <a:rPr lang="en-US" dirty="0"/>
              <a:t>potential bias (where appropriate).</a:t>
            </a:r>
          </a:p>
          <a:p>
            <a:pPr lvl="2"/>
            <a:r>
              <a:rPr lang="en-US" dirty="0"/>
              <a:t>Minimized open-ended questions to reduce survey fatigue.</a:t>
            </a:r>
          </a:p>
          <a:p>
            <a:pPr lvl="2"/>
            <a:r>
              <a:rPr lang="en-US" dirty="0"/>
              <a:t>The option of “Don’t know / unsure” is included to ensure respondents do not feel forced to answer a question where they have limited knowledge.</a:t>
            </a:r>
          </a:p>
          <a:p>
            <a:pPr lvl="2"/>
            <a:r>
              <a:rPr lang="en-US" dirty="0" smtClean="0"/>
              <a:t>Ordered </a:t>
            </a:r>
            <a:r>
              <a:rPr lang="en-US" dirty="0"/>
              <a:t>questions to reduce respondent drop-out</a:t>
            </a:r>
            <a:r>
              <a:rPr lang="en-US" dirty="0" smtClean="0"/>
              <a:t>.</a:t>
            </a:r>
            <a:endParaRPr lang="en-US" b="1" dirty="0" smtClean="0"/>
          </a:p>
          <a:p>
            <a:pPr lvl="1"/>
            <a:r>
              <a:rPr lang="en-US" b="1" dirty="0" smtClean="0"/>
              <a:t>Promotion </a:t>
            </a:r>
            <a:r>
              <a:rPr lang="en-US" b="1" dirty="0"/>
              <a:t>of the </a:t>
            </a:r>
            <a:r>
              <a:rPr lang="en-US" b="1" dirty="0" smtClean="0"/>
              <a:t>survey includes:</a:t>
            </a:r>
            <a:endParaRPr lang="en-US" b="1" dirty="0"/>
          </a:p>
          <a:p>
            <a:pPr lvl="2"/>
            <a:r>
              <a:rPr lang="en-US" dirty="0"/>
              <a:t>ICANN announcements and through ICANN social media.</a:t>
            </a:r>
          </a:p>
          <a:p>
            <a:pPr lvl="2"/>
            <a:r>
              <a:rPr lang="en-US" dirty="0"/>
              <a:t>Outreach to community members conducted by the RWP</a:t>
            </a:r>
            <a:r>
              <a:rPr lang="en-US" dirty="0" smtClean="0"/>
              <a:t>.</a:t>
            </a:r>
          </a:p>
          <a:p>
            <a:pPr lvl="2"/>
            <a:r>
              <a:rPr lang="en-US" dirty="0" smtClean="0"/>
              <a:t>Follow-up with interviewees.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50799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Survey Process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lvl="1"/>
            <a:r>
              <a:rPr lang="en-US" b="1" dirty="0" smtClean="0"/>
              <a:t>Draft survey instrument.</a:t>
            </a:r>
            <a:endParaRPr lang="en-US" b="1" dirty="0"/>
          </a:p>
          <a:p>
            <a:pPr lvl="2"/>
            <a:r>
              <a:rPr lang="en-US" dirty="0"/>
              <a:t>Draft </a:t>
            </a:r>
            <a:r>
              <a:rPr lang="en-US" dirty="0" smtClean="0"/>
              <a:t>survey instrument </a:t>
            </a:r>
            <a:r>
              <a:rPr lang="en-US" dirty="0"/>
              <a:t>was </a:t>
            </a:r>
            <a:r>
              <a:rPr lang="en-US" dirty="0" smtClean="0"/>
              <a:t>provided to the SSAC RWP </a:t>
            </a:r>
            <a:r>
              <a:rPr lang="en-US" dirty="0"/>
              <a:t>on April </a:t>
            </a:r>
            <a:r>
              <a:rPr lang="en-US" dirty="0" smtClean="0"/>
              <a:t>4</a:t>
            </a:r>
            <a:r>
              <a:rPr lang="en-US" baseline="30000" dirty="0" smtClean="0"/>
              <a:t>th</a:t>
            </a:r>
            <a:r>
              <a:rPr lang="en-US" dirty="0" smtClean="0"/>
              <a:t>.</a:t>
            </a:r>
            <a:endParaRPr lang="en-US" dirty="0"/>
          </a:p>
          <a:p>
            <a:pPr lvl="2"/>
            <a:r>
              <a:rPr lang="en-US" dirty="0"/>
              <a:t>It </a:t>
            </a:r>
            <a:r>
              <a:rPr lang="en-US" dirty="0" smtClean="0"/>
              <a:t>was designed to be over-inclusive and will </a:t>
            </a:r>
            <a:r>
              <a:rPr lang="en-US" dirty="0"/>
              <a:t>be refined to reduce the length of taking the survey (to increase the response rate).</a:t>
            </a:r>
          </a:p>
          <a:p>
            <a:pPr lvl="2"/>
            <a:r>
              <a:rPr lang="en-US" dirty="0"/>
              <a:t>The survey will go “live” on April 18th via an online link. The survey will be coded in Sawtooth.</a:t>
            </a:r>
          </a:p>
          <a:p>
            <a:pPr lvl="1"/>
            <a:r>
              <a:rPr lang="en-US" b="1" dirty="0"/>
              <a:t>Discussion of </a:t>
            </a:r>
            <a:r>
              <a:rPr lang="en-US" b="1" dirty="0" smtClean="0"/>
              <a:t>draft survey questions.</a:t>
            </a:r>
            <a:endParaRPr lang="en-US" b="1" dirty="0"/>
          </a:p>
          <a:p>
            <a:pPr lvl="2"/>
            <a:r>
              <a:rPr lang="en-US" dirty="0" smtClean="0"/>
              <a:t>Are any questions missing that you feel are important?</a:t>
            </a:r>
          </a:p>
          <a:p>
            <a:pPr lvl="2"/>
            <a:r>
              <a:rPr lang="en-US" dirty="0" smtClean="0"/>
              <a:t>Are there certain questions you feel are not useful to ask?</a:t>
            </a:r>
          </a:p>
          <a:p>
            <a:pPr lvl="2"/>
            <a:r>
              <a:rPr lang="en-US" dirty="0" smtClean="0"/>
              <a:t>Are there any sensitivities around </a:t>
            </a:r>
            <a:r>
              <a:rPr lang="en-US" dirty="0"/>
              <a:t>question wording (and options provided to questions), that we should </a:t>
            </a:r>
            <a:r>
              <a:rPr lang="en-US" dirty="0" smtClean="0"/>
              <a:t>be aware of?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686803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232229" y="1714500"/>
            <a:ext cx="8681584" cy="2572021"/>
            <a:chOff x="920750" y="1751230"/>
            <a:chExt cx="6996112" cy="2541409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920750" y="1751230"/>
              <a:ext cx="6996112" cy="1604"/>
            </a:xfrm>
            <a:prstGeom prst="line">
              <a:avLst/>
            </a:prstGeom>
            <a:ln w="6350" cap="rnd">
              <a:solidFill>
                <a:schemeClr val="accent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920750" y="2259191"/>
              <a:ext cx="6996112" cy="1604"/>
            </a:xfrm>
            <a:prstGeom prst="line">
              <a:avLst/>
            </a:prstGeom>
            <a:ln w="6350" cap="rnd">
              <a:solidFill>
                <a:schemeClr val="accent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920750" y="2767152"/>
              <a:ext cx="6996112" cy="1604"/>
            </a:xfrm>
            <a:prstGeom prst="line">
              <a:avLst/>
            </a:prstGeom>
            <a:ln w="6350" cap="rnd">
              <a:solidFill>
                <a:schemeClr val="accent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>
              <a:off x="920750" y="3275113"/>
              <a:ext cx="6996112" cy="1604"/>
            </a:xfrm>
            <a:prstGeom prst="line">
              <a:avLst/>
            </a:prstGeom>
            <a:ln w="6350" cap="rnd">
              <a:solidFill>
                <a:schemeClr val="accent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>
              <a:off x="920750" y="3783074"/>
              <a:ext cx="6996112" cy="1604"/>
            </a:xfrm>
            <a:prstGeom prst="line">
              <a:avLst/>
            </a:prstGeom>
            <a:ln w="6350" cap="rnd">
              <a:solidFill>
                <a:schemeClr val="accent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>
              <a:off x="920750" y="4291035"/>
              <a:ext cx="6996112" cy="1604"/>
            </a:xfrm>
            <a:prstGeom prst="line">
              <a:avLst/>
            </a:prstGeom>
            <a:ln w="6350" cap="rnd">
              <a:solidFill>
                <a:schemeClr val="accent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aphicFrame>
        <p:nvGraphicFramePr>
          <p:cNvPr id="3" name="Object 2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158750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35" name="think-cell Slide" r:id="rId8" imgW="270" imgH="270" progId="TCLayout.ActiveDocument.1">
                  <p:embed/>
                </p:oleObj>
              </mc:Choice>
              <mc:Fallback>
                <p:oleObj name="think-cell Slide" r:id="rId8" imgW="270" imgH="270" progId="TCLayout.ActiveDocument.1">
                  <p:embed/>
                  <p:pic>
                    <p:nvPicPr>
                      <p:cNvPr id="3" name="Object 2" hidden="1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0" y="0"/>
                        <a:ext cx="158750" cy="1587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8" name="Text Placeholder 14"/>
          <p:cNvSpPr txBox="1">
            <a:spLocks/>
          </p:cNvSpPr>
          <p:nvPr>
            <p:custDataLst>
              <p:tags r:id="rId3"/>
            </p:custDataLst>
          </p:nvPr>
        </p:nvSpPr>
        <p:spPr bwMode="gray">
          <a:xfrm>
            <a:off x="587298" y="1696845"/>
            <a:ext cx="7642302" cy="44958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spcBef>
                <a:spcPts val="500"/>
              </a:spcBef>
              <a:spcAft>
                <a:spcPts val="500"/>
              </a:spcAft>
              <a:buClr>
                <a:srgbClr val="003E7E"/>
              </a:buClr>
              <a:buFont typeface="Wingdings" pitchFamily="2" charset="2"/>
              <a:buNone/>
              <a:defRPr sz="1200" b="1" kern="1200">
                <a:solidFill>
                  <a:schemeClr val="tx2"/>
                </a:solidFill>
                <a:latin typeface="Arial" pitchFamily="34" charset="0"/>
                <a:ea typeface="+mn-ea"/>
                <a:cs typeface="+mn-cs"/>
              </a:defRPr>
            </a:lvl1pPr>
            <a:lvl2pPr marL="231775" indent="3175" algn="l" defTabSz="914400" rtl="0" eaLnBrk="1" latinLnBrk="0" hangingPunct="1">
              <a:lnSpc>
                <a:spcPct val="200000"/>
              </a:lnSpc>
              <a:spcBef>
                <a:spcPts val="200"/>
              </a:spcBef>
              <a:spcAft>
                <a:spcPts val="200"/>
              </a:spcAft>
              <a:buClr>
                <a:schemeClr val="tx2"/>
              </a:buClr>
              <a:buSzPct val="120000"/>
              <a:buFont typeface="Wingdings" pitchFamily="2" charset="2"/>
              <a:buNone/>
              <a:defRPr sz="1200" b="1" kern="1200" baseline="0">
                <a:solidFill>
                  <a:schemeClr val="bg2"/>
                </a:solidFill>
                <a:latin typeface="Arial" pitchFamily="34" charset="0"/>
                <a:ea typeface="+mn-ea"/>
                <a:cs typeface="+mn-cs"/>
              </a:defRPr>
            </a:lvl2pPr>
            <a:lvl3pPr marL="571500" indent="-228600" algn="l" defTabSz="914400" rtl="0" eaLnBrk="1" latinLnBrk="0" hangingPunct="1">
              <a:lnSpc>
                <a:spcPct val="200000"/>
              </a:lnSpc>
              <a:spcBef>
                <a:spcPts val="200"/>
              </a:spcBef>
              <a:spcAft>
                <a:spcPts val="200"/>
              </a:spcAft>
              <a:buClr>
                <a:schemeClr val="tx2"/>
              </a:buClr>
              <a:buSzPct val="100000"/>
              <a:buFont typeface="Arial" pitchFamily="34" charset="0"/>
              <a:buChar char="̶"/>
              <a:defRPr sz="1200" kern="1200">
                <a:solidFill>
                  <a:schemeClr val="bg2"/>
                </a:solidFill>
                <a:latin typeface="Arial" pitchFamily="34" charset="0"/>
                <a:ea typeface="+mn-ea"/>
                <a:cs typeface="+mn-cs"/>
              </a:defRPr>
            </a:lvl3pPr>
            <a:lvl4pPr marL="795338" indent="-223838" algn="l" defTabSz="914400" rtl="0" eaLnBrk="1" latinLnBrk="0" hangingPunct="1">
              <a:lnSpc>
                <a:spcPct val="200000"/>
              </a:lnSpc>
              <a:spcBef>
                <a:spcPts val="200"/>
              </a:spcBef>
              <a:spcAft>
                <a:spcPts val="200"/>
              </a:spcAft>
              <a:buClr>
                <a:schemeClr val="tx2"/>
              </a:buClr>
              <a:buSzPct val="100000"/>
              <a:buFont typeface="Wingdings" pitchFamily="2" charset="2"/>
              <a:buChar char="§"/>
              <a:defRPr sz="1200" kern="1200">
                <a:solidFill>
                  <a:schemeClr val="bg2"/>
                </a:solidFill>
                <a:latin typeface="Arial" pitchFamily="34" charset="0"/>
                <a:ea typeface="+mn-ea"/>
                <a:cs typeface="+mn-cs"/>
              </a:defRPr>
            </a:lvl4pPr>
            <a:lvl5pPr marL="1376363" indent="-228600" algn="l" defTabSz="914400" rtl="0" eaLnBrk="1" latinLnBrk="0" hangingPunct="1">
              <a:lnSpc>
                <a:spcPct val="200000"/>
              </a:lnSpc>
              <a:spcBef>
                <a:spcPts val="200"/>
              </a:spcBef>
              <a:spcAft>
                <a:spcPts val="200"/>
              </a:spcAft>
              <a:buClr>
                <a:srgbClr val="003E7E"/>
              </a:buClr>
              <a:buSzPct val="120000"/>
              <a:buFont typeface="Wingdings" pitchFamily="2" charset="2"/>
              <a:buNone/>
              <a:defRPr sz="1200" kern="1200">
                <a:solidFill>
                  <a:schemeClr val="bg2"/>
                </a:solidFill>
                <a:latin typeface="Arial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>
              <a:buClr>
                <a:srgbClr val="003E7E"/>
              </a:buClr>
            </a:pPr>
            <a:endParaRPr lang="en-US" dirty="0">
              <a:solidFill>
                <a:srgbClr val="4D4D4D"/>
              </a:solidFill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/>
        <p:txBody>
          <a:bodyPr/>
          <a:lstStyle/>
          <a:p>
            <a:r>
              <a:rPr lang="en-US" dirty="0"/>
              <a:t>Agenda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0"/>
          </p:nvPr>
        </p:nvSpPr>
        <p:spPr>
          <a:xfrm>
            <a:off x="152400" y="1676400"/>
            <a:ext cx="8229600" cy="3581400"/>
          </a:xfrm>
        </p:spPr>
        <p:txBody>
          <a:bodyPr/>
          <a:lstStyle/>
          <a:p>
            <a:r>
              <a:rPr lang="en-US" dirty="0" smtClean="0"/>
              <a:t>Project Timeline</a:t>
            </a:r>
            <a:endParaRPr lang="en-US" dirty="0"/>
          </a:p>
          <a:p>
            <a:r>
              <a:rPr lang="en-US" dirty="0" smtClean="0"/>
              <a:t>Summary of Interviews to Date</a:t>
            </a:r>
            <a:endParaRPr lang="en-US" dirty="0"/>
          </a:p>
          <a:p>
            <a:r>
              <a:rPr lang="en-US" dirty="0" smtClean="0"/>
              <a:t>Discussion of the Draft Survey </a:t>
            </a:r>
            <a:r>
              <a:rPr lang="en-US" dirty="0"/>
              <a:t>Instrument</a:t>
            </a:r>
          </a:p>
          <a:p>
            <a:r>
              <a:rPr lang="en-US" dirty="0"/>
              <a:t>Next Steps</a:t>
            </a:r>
          </a:p>
          <a:p>
            <a:r>
              <a:rPr lang="en-US" dirty="0"/>
              <a:t>Q&amp;A</a:t>
            </a:r>
          </a:p>
          <a:p>
            <a:endParaRPr lang="en-US" dirty="0"/>
          </a:p>
        </p:txBody>
      </p:sp>
      <p:sp>
        <p:nvSpPr>
          <p:cNvPr id="14" name="Rectangle 13"/>
          <p:cNvSpPr/>
          <p:nvPr>
            <p:custDataLst>
              <p:tags r:id="rId5"/>
            </p:custDataLst>
          </p:nvPr>
        </p:nvSpPr>
        <p:spPr>
          <a:xfrm>
            <a:off x="228600" y="3257787"/>
            <a:ext cx="8681584" cy="516733"/>
          </a:xfrm>
          <a:prstGeom prst="rect">
            <a:avLst/>
          </a:prstGeom>
          <a:solidFill>
            <a:schemeClr val="accent1">
              <a:alpha val="2470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202737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2"/>
          <p:cNvSpPr>
            <a:spLocks noGrp="1"/>
          </p:cNvSpPr>
          <p:nvPr>
            <p:ph type="title"/>
          </p:nvPr>
        </p:nvSpPr>
        <p:spPr>
          <a:xfrm>
            <a:off x="152400" y="823686"/>
            <a:ext cx="8853714" cy="624114"/>
          </a:xfrm>
        </p:spPr>
        <p:txBody>
          <a:bodyPr/>
          <a:lstStyle/>
          <a:p>
            <a:r>
              <a:rPr lang="en-US" dirty="0" smtClean="0"/>
              <a:t>Project Timeline</a:t>
            </a:r>
            <a:endParaRPr lang="en-US" dirty="0"/>
          </a:p>
        </p:txBody>
      </p:sp>
      <p:sp>
        <p:nvSpPr>
          <p:cNvPr id="7" name="Content Placeholder 7"/>
          <p:cNvSpPr>
            <a:spLocks noGrp="1"/>
          </p:cNvSpPr>
          <p:nvPr>
            <p:ph type="body" sz="quarter" idx="10"/>
          </p:nvPr>
        </p:nvSpPr>
        <p:spPr>
          <a:xfrm>
            <a:off x="152400" y="1676400"/>
            <a:ext cx="8839200" cy="2362200"/>
          </a:xfrm>
        </p:spPr>
        <p:txBody>
          <a:bodyPr/>
          <a:lstStyle/>
          <a:p>
            <a:pPr lvl="1"/>
            <a:endParaRPr lang="en-US" b="1" dirty="0" smtClean="0"/>
          </a:p>
          <a:p>
            <a:pPr marL="7937" lvl="1" indent="0">
              <a:buNone/>
            </a:pPr>
            <a:endParaRPr lang="en-US" dirty="0" smtClean="0"/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AEAF5D23-3B54-49D2-A0E9-46B4CDC7113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44226331"/>
              </p:ext>
            </p:extLst>
          </p:nvPr>
        </p:nvGraphicFramePr>
        <p:xfrm>
          <a:off x="304437" y="1371600"/>
          <a:ext cx="8549640" cy="471062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958840">
                  <a:extLst>
                    <a:ext uri="{9D8B030D-6E8A-4147-A177-3AD203B41FA5}">
                      <a16:colId xmlns:a16="http://schemas.microsoft.com/office/drawing/2014/main" val="2064571021"/>
                    </a:ext>
                  </a:extLst>
                </a:gridCol>
                <a:gridCol w="2590800">
                  <a:extLst>
                    <a:ext uri="{9D8B030D-6E8A-4147-A177-3AD203B41FA5}">
                      <a16:colId xmlns:a16="http://schemas.microsoft.com/office/drawing/2014/main" val="1955596881"/>
                    </a:ext>
                  </a:extLst>
                </a:gridCol>
              </a:tblGrid>
              <a:tr h="315913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700" u="none" strike="noStrike" dirty="0" smtClean="0">
                          <a:effectLst/>
                        </a:rPr>
                        <a:t>Milestone</a:t>
                      </a:r>
                      <a:endParaRPr lang="en-US" sz="1700" b="1" i="0" u="none" strike="noStrike" dirty="0">
                        <a:solidFill>
                          <a:srgbClr val="FFFFFF"/>
                        </a:solidFill>
                        <a:effectLst/>
                        <a:latin typeface="Source Sans Pro" panose="020B0503030403020204" pitchFamily="34" charset="0"/>
                      </a:endParaRPr>
                    </a:p>
                  </a:txBody>
                  <a:tcPr marL="7403" marR="7403" marT="7403" marB="0"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700" u="none" strike="noStrike" dirty="0">
                          <a:effectLst/>
                        </a:rPr>
                        <a:t>Estimated Date</a:t>
                      </a:r>
                      <a:endParaRPr lang="en-US" sz="1700" b="1" i="0" u="none" strike="noStrike" dirty="0">
                        <a:solidFill>
                          <a:srgbClr val="FFFFFF"/>
                        </a:solidFill>
                        <a:effectLst/>
                        <a:latin typeface="Source Sans Pro" panose="020B0503030403020204" pitchFamily="34" charset="0"/>
                      </a:endParaRPr>
                    </a:p>
                  </a:txBody>
                  <a:tcPr marL="7403" marR="7403" marT="7403" marB="0" anchor="ctr">
                    <a:solidFill>
                      <a:schemeClr val="tx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1683066"/>
                  </a:ext>
                </a:extLst>
              </a:tr>
              <a:tr h="324013">
                <a:tc>
                  <a:txBody>
                    <a:bodyPr/>
                    <a:lstStyle/>
                    <a:p>
                      <a:pPr marL="342900" indent="-342900" algn="l" rtl="0" fontAlgn="ctr">
                        <a:buFont typeface="+mj-lt"/>
                        <a:buAutoNum type="arabicPeriod"/>
                      </a:pPr>
                      <a:r>
                        <a:rPr lang="en-US" sz="1700" u="none" strike="noStrike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  <a:latin typeface="Arial (Body)"/>
                        </a:rPr>
                        <a:t>Review relevant background documents</a:t>
                      </a:r>
                      <a:endParaRPr lang="en-US" sz="1700" b="0" i="0" u="none" strike="noStrike" dirty="0"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  <a:latin typeface="Arial (Body)"/>
                      </a:endParaRPr>
                    </a:p>
                  </a:txBody>
                  <a:tcPr marL="7403" marR="7403" marT="7403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700" u="none" strike="noStrike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  <a:latin typeface="Arial (Body)"/>
                        </a:rPr>
                        <a:t>February</a:t>
                      </a:r>
                      <a:endParaRPr lang="en-US" sz="1700" b="0" i="0" u="none" strike="noStrike" dirty="0"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  <a:latin typeface="Arial (Body)"/>
                      </a:endParaRPr>
                    </a:p>
                  </a:txBody>
                  <a:tcPr marL="7403" marR="7403" marT="7403" marB="0" anchor="ctr"/>
                </a:tc>
                <a:extLst>
                  <a:ext uri="{0D108BD9-81ED-4DB2-BD59-A6C34878D82A}">
                    <a16:rowId xmlns:a16="http://schemas.microsoft.com/office/drawing/2014/main" val="4193589523"/>
                  </a:ext>
                </a:extLst>
              </a:tr>
              <a:tr h="545243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 startAt="2"/>
                        <a:tabLst/>
                        <a:defRPr/>
                      </a:pPr>
                      <a:r>
                        <a:rPr lang="en-US" sz="1700" u="none" strike="noStrike" kern="120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  <a:latin typeface="Arial (Body)"/>
                          <a:ea typeface="+mn-ea"/>
                          <a:cs typeface="+mn-cs"/>
                        </a:rPr>
                        <a:t>Develop interview questions and solicit</a:t>
                      </a:r>
                      <a:r>
                        <a:rPr lang="en-US" sz="1700" u="none" strike="noStrike" kern="1200" baseline="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  <a:latin typeface="Arial (Body)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700" u="none" strike="noStrike" kern="120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  <a:latin typeface="Arial (Body)"/>
                          <a:ea typeface="+mn-ea"/>
                          <a:cs typeface="+mn-cs"/>
                        </a:rPr>
                        <a:t>RWP interview question feedback</a:t>
                      </a:r>
                    </a:p>
                  </a:txBody>
                  <a:tcPr marL="7403" marR="7403" marT="7403" marB="0" anchor="ctr"/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n-US" sz="1700" u="none" strike="noStrike" kern="120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  <a:latin typeface="Arial (Body)"/>
                          <a:ea typeface="+mn-ea"/>
                          <a:cs typeface="+mn-cs"/>
                        </a:rPr>
                        <a:t>Finalize by March 5</a:t>
                      </a:r>
                      <a:endParaRPr lang="en-US" sz="1700" u="none" strike="noStrike" kern="1200" dirty="0"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  <a:latin typeface="Arial (Body)"/>
                        <a:ea typeface="+mn-ea"/>
                        <a:cs typeface="+mn-cs"/>
                      </a:endParaRPr>
                    </a:p>
                  </a:txBody>
                  <a:tcPr marL="7403" marR="7403" marT="7403" marB="0" anchor="ctr"/>
                </a:tc>
                <a:extLst>
                  <a:ext uri="{0D108BD9-81ED-4DB2-BD59-A6C34878D82A}">
                    <a16:rowId xmlns:a16="http://schemas.microsoft.com/office/drawing/2014/main" val="2732920200"/>
                  </a:ext>
                </a:extLst>
              </a:tr>
              <a:tr h="315913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 startAt="3"/>
                        <a:tabLst/>
                        <a:defRPr/>
                      </a:pPr>
                      <a:r>
                        <a:rPr lang="en-US" sz="1700" u="none" strike="noStrike" kern="120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  <a:latin typeface="Arial (Body)"/>
                          <a:ea typeface="+mn-ea"/>
                          <a:cs typeface="+mn-cs"/>
                        </a:rPr>
                        <a:t>Interviews at ICANN61 (and </a:t>
                      </a:r>
                      <a:r>
                        <a:rPr lang="en-US" sz="1700" u="none" strike="noStrike" kern="1200" dirty="0" smtClean="0">
                          <a:solidFill>
                            <a:srgbClr val="C00000"/>
                          </a:solidFill>
                          <a:effectLst/>
                          <a:latin typeface="Arial (Body)"/>
                          <a:ea typeface="+mn-ea"/>
                          <a:cs typeface="+mn-cs"/>
                        </a:rPr>
                        <a:t>remotely as needed</a:t>
                      </a:r>
                      <a:r>
                        <a:rPr lang="en-US" sz="1700" u="none" strike="noStrike" kern="120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  <a:latin typeface="Arial (Body)"/>
                          <a:ea typeface="+mn-ea"/>
                          <a:cs typeface="+mn-cs"/>
                        </a:rPr>
                        <a:t>)</a:t>
                      </a:r>
                      <a:endParaRPr lang="en-US" sz="1700" u="none" strike="noStrike" kern="1200" dirty="0"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  <a:latin typeface="Arial (Body)"/>
                        <a:ea typeface="+mn-ea"/>
                        <a:cs typeface="+mn-cs"/>
                      </a:endParaRPr>
                    </a:p>
                  </a:txBody>
                  <a:tcPr marL="7403" marR="7403" marT="7403" marB="0" anchor="ctr"/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n-US" sz="1700" u="none" strike="noStrike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  <a:latin typeface="Arial (Body)"/>
                        </a:rPr>
                        <a:t>March - </a:t>
                      </a:r>
                      <a:r>
                        <a:rPr lang="en-US" sz="1700" b="0" i="0" u="none" strike="noStrike" kern="1200" dirty="0" smtClean="0">
                          <a:solidFill>
                            <a:srgbClr val="C00000"/>
                          </a:solidFill>
                          <a:effectLst/>
                          <a:latin typeface="Arial (Body)"/>
                          <a:ea typeface="+mn-ea"/>
                          <a:cs typeface="+mn-cs"/>
                        </a:rPr>
                        <a:t>Late April</a:t>
                      </a:r>
                      <a:endParaRPr lang="en-US" sz="1700" b="0" i="0" u="none" strike="noStrike" kern="1200" dirty="0">
                        <a:solidFill>
                          <a:srgbClr val="C00000"/>
                        </a:solidFill>
                        <a:effectLst/>
                        <a:latin typeface="Arial (Body)"/>
                        <a:ea typeface="+mn-ea"/>
                        <a:cs typeface="+mn-cs"/>
                      </a:endParaRPr>
                    </a:p>
                  </a:txBody>
                  <a:tcPr marL="7403" marR="7403" marT="7403" marB="0" anchor="ctr"/>
                </a:tc>
                <a:extLst>
                  <a:ext uri="{0D108BD9-81ED-4DB2-BD59-A6C34878D82A}">
                    <a16:rowId xmlns:a16="http://schemas.microsoft.com/office/drawing/2014/main" val="276906560"/>
                  </a:ext>
                </a:extLst>
              </a:tr>
              <a:tr h="545243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 startAt="4"/>
                        <a:tabLst/>
                        <a:defRPr/>
                      </a:pPr>
                      <a:r>
                        <a:rPr lang="en-US" sz="1700" u="none" strike="noStrike" kern="1200" dirty="0" smtClean="0">
                          <a:solidFill>
                            <a:srgbClr val="C00000"/>
                          </a:solidFill>
                          <a:effectLst/>
                          <a:latin typeface="Arial (Body)"/>
                          <a:ea typeface="+mn-ea"/>
                          <a:cs typeface="+mn-cs"/>
                        </a:rPr>
                        <a:t>Process interview notes,</a:t>
                      </a:r>
                      <a:r>
                        <a:rPr lang="en-US" sz="1700" u="none" strike="noStrike" kern="1200" baseline="0" dirty="0" smtClean="0">
                          <a:solidFill>
                            <a:srgbClr val="C00000"/>
                          </a:solidFill>
                          <a:effectLst/>
                          <a:latin typeface="Arial (Body)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700" u="none" strike="noStrike" kern="1200" dirty="0" smtClean="0">
                          <a:solidFill>
                            <a:srgbClr val="C00000"/>
                          </a:solidFill>
                          <a:effectLst/>
                          <a:latin typeface="Arial (Body)"/>
                          <a:ea typeface="+mn-ea"/>
                          <a:cs typeface="+mn-cs"/>
                        </a:rPr>
                        <a:t>design survey, and solicit RWP survey feedback</a:t>
                      </a:r>
                      <a:endParaRPr lang="en-US" sz="1700" u="none" strike="noStrike" kern="1200" dirty="0">
                        <a:solidFill>
                          <a:srgbClr val="C00000"/>
                        </a:solidFill>
                        <a:effectLst/>
                        <a:latin typeface="Arial (Body)"/>
                        <a:ea typeface="+mn-ea"/>
                        <a:cs typeface="+mn-cs"/>
                      </a:endParaRPr>
                    </a:p>
                  </a:txBody>
                  <a:tcPr marL="7403" marR="7403" marT="7403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700" b="0" i="0" u="none" strike="noStrike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  <a:latin typeface="Arial (Body)"/>
                        </a:rPr>
                        <a:t>March -</a:t>
                      </a:r>
                      <a:r>
                        <a:rPr lang="en-US" sz="1700" b="0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Arial (Body)"/>
                        </a:rPr>
                        <a:t> Mid</a:t>
                      </a:r>
                      <a:r>
                        <a:rPr lang="en-US" sz="1700" b="0" i="0" u="none" strike="noStrike" baseline="0" dirty="0" smtClean="0">
                          <a:solidFill>
                            <a:srgbClr val="C00000"/>
                          </a:solidFill>
                          <a:effectLst/>
                          <a:latin typeface="Arial (Body)"/>
                        </a:rPr>
                        <a:t> April</a:t>
                      </a:r>
                      <a:endParaRPr lang="en-US" sz="1700" b="0" i="0" u="none" strike="noStrike" dirty="0">
                        <a:solidFill>
                          <a:srgbClr val="C00000"/>
                        </a:solidFill>
                        <a:effectLst/>
                        <a:latin typeface="Arial (Body)"/>
                      </a:endParaRPr>
                    </a:p>
                  </a:txBody>
                  <a:tcPr marL="7403" marR="7403" marT="7403" marB="0" anchor="ctr"/>
                </a:tc>
                <a:extLst>
                  <a:ext uri="{0D108BD9-81ED-4DB2-BD59-A6C34878D82A}">
                    <a16:rowId xmlns:a16="http://schemas.microsoft.com/office/drawing/2014/main" val="2355983934"/>
                  </a:ext>
                </a:extLst>
              </a:tr>
              <a:tr h="315913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 startAt="5"/>
                        <a:tabLst/>
                        <a:defRPr/>
                      </a:pPr>
                      <a:r>
                        <a:rPr kumimoji="0" lang="en-US" sz="17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uLnTx/>
                          <a:uFillTx/>
                          <a:latin typeface="Arial (Body)"/>
                          <a:ea typeface="+mn-ea"/>
                          <a:cs typeface="+mn-cs"/>
                        </a:rPr>
                        <a:t>Survey period</a:t>
                      </a:r>
                      <a:endParaRPr kumimoji="0" lang="en-US" sz="17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uLnTx/>
                        <a:uFillTx/>
                        <a:latin typeface="Arial (Body)"/>
                        <a:ea typeface="+mn-ea"/>
                        <a:cs typeface="+mn-cs"/>
                      </a:endParaRPr>
                    </a:p>
                  </a:txBody>
                  <a:tcPr marL="7403" marR="7403" marT="7403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700" b="0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Arial (Body)"/>
                        </a:rPr>
                        <a:t>Mid</a:t>
                      </a:r>
                      <a:r>
                        <a:rPr lang="en-US" sz="1700" b="0" i="0" u="none" strike="noStrike" baseline="0" dirty="0" smtClean="0">
                          <a:solidFill>
                            <a:srgbClr val="C00000"/>
                          </a:solidFill>
                          <a:effectLst/>
                          <a:latin typeface="Arial (Body)"/>
                        </a:rPr>
                        <a:t> </a:t>
                      </a:r>
                      <a:r>
                        <a:rPr lang="en-US" sz="1700" b="0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Arial (Body)"/>
                        </a:rPr>
                        <a:t>April</a:t>
                      </a:r>
                      <a:r>
                        <a:rPr lang="en-US" sz="1700" b="0" i="0" u="none" strike="noStrike" baseline="0" dirty="0" smtClean="0">
                          <a:solidFill>
                            <a:srgbClr val="C00000"/>
                          </a:solidFill>
                          <a:effectLst/>
                          <a:latin typeface="Arial (Body)"/>
                        </a:rPr>
                        <a:t> - Mid May</a:t>
                      </a:r>
                      <a:endParaRPr lang="en-US" sz="1700" b="0" i="0" u="none" strike="noStrike" dirty="0">
                        <a:solidFill>
                          <a:srgbClr val="C00000"/>
                        </a:solidFill>
                        <a:effectLst/>
                        <a:latin typeface="Arial (Body)"/>
                      </a:endParaRPr>
                    </a:p>
                  </a:txBody>
                  <a:tcPr marL="7403" marR="7403" marT="7403" marB="0" anchor="ctr"/>
                </a:tc>
                <a:extLst>
                  <a:ext uri="{0D108BD9-81ED-4DB2-BD59-A6C34878D82A}">
                    <a16:rowId xmlns:a16="http://schemas.microsoft.com/office/drawing/2014/main" val="964844343"/>
                  </a:ext>
                </a:extLst>
              </a:tr>
              <a:tr h="297306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 startAt="6"/>
                        <a:tabLst/>
                        <a:defRPr/>
                      </a:pPr>
                      <a:r>
                        <a:rPr lang="en-US" sz="17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Arial (Body)"/>
                          <a:ea typeface="+mn-ea"/>
                          <a:cs typeface="+mn-cs"/>
                        </a:rPr>
                        <a:t>Send</a:t>
                      </a:r>
                      <a:r>
                        <a:rPr lang="en-US" sz="1700" u="none" strike="noStrike" kern="1200" baseline="0" dirty="0" smtClean="0">
                          <a:solidFill>
                            <a:schemeClr val="dk1"/>
                          </a:solidFill>
                          <a:effectLst/>
                          <a:latin typeface="Arial (Body)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7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Arial (Body)"/>
                          <a:ea typeface="+mn-ea"/>
                          <a:cs typeface="+mn-cs"/>
                        </a:rPr>
                        <a:t>Draft Assessment Report to RWP for discussion</a:t>
                      </a:r>
                      <a:endParaRPr lang="en-US" sz="1700" u="none" strike="noStrike" kern="1200" dirty="0">
                        <a:solidFill>
                          <a:schemeClr val="dk1"/>
                        </a:solidFill>
                        <a:effectLst/>
                        <a:latin typeface="Arial (Body)"/>
                        <a:ea typeface="+mn-ea"/>
                        <a:cs typeface="+mn-cs"/>
                      </a:endParaRPr>
                    </a:p>
                  </a:txBody>
                  <a:tcPr marL="7403" marR="7403" marT="7403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700" b="0" i="0" u="none" strike="noStrike" dirty="0" smtClean="0">
                          <a:solidFill>
                            <a:srgbClr val="0A1F24"/>
                          </a:solidFill>
                          <a:effectLst/>
                          <a:latin typeface="Arial (Body)"/>
                        </a:rPr>
                        <a:t>Late May</a:t>
                      </a:r>
                      <a:endParaRPr lang="en-US" sz="1700" b="0" i="0" u="none" strike="noStrike" dirty="0">
                        <a:solidFill>
                          <a:srgbClr val="0A1F24"/>
                        </a:solidFill>
                        <a:effectLst/>
                        <a:latin typeface="Arial (Body)"/>
                      </a:endParaRPr>
                    </a:p>
                  </a:txBody>
                  <a:tcPr marL="7403" marR="7403" marT="7403" marB="0" anchor="ctr"/>
                </a:tc>
                <a:extLst>
                  <a:ext uri="{0D108BD9-81ED-4DB2-BD59-A6C34878D82A}">
                    <a16:rowId xmlns:a16="http://schemas.microsoft.com/office/drawing/2014/main" val="3954657656"/>
                  </a:ext>
                </a:extLst>
              </a:tr>
              <a:tr h="315913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 startAt="7"/>
                        <a:tabLst/>
                        <a:defRPr/>
                      </a:pPr>
                      <a:r>
                        <a:rPr lang="en-US" sz="17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Arial (Body)"/>
                          <a:ea typeface="+mn-ea"/>
                          <a:cs typeface="+mn-cs"/>
                        </a:rPr>
                        <a:t>Assessment Report published</a:t>
                      </a:r>
                      <a:endParaRPr lang="en-US" sz="1700" u="none" strike="noStrike" kern="1200" dirty="0">
                        <a:solidFill>
                          <a:schemeClr val="dk1"/>
                        </a:solidFill>
                        <a:effectLst/>
                        <a:latin typeface="Arial (Body)"/>
                        <a:ea typeface="+mn-ea"/>
                        <a:cs typeface="+mn-cs"/>
                      </a:endParaRPr>
                    </a:p>
                  </a:txBody>
                  <a:tcPr marL="7403" marR="7403" marT="7403" marB="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700" b="0" i="0" u="none" strike="noStrike" dirty="0" smtClean="0">
                          <a:solidFill>
                            <a:srgbClr val="0A1F24"/>
                          </a:solidFill>
                          <a:effectLst/>
                          <a:latin typeface="Arial (Body)"/>
                        </a:rPr>
                        <a:t>June 20</a:t>
                      </a:r>
                    </a:p>
                  </a:txBody>
                  <a:tcPr marL="7403" marR="7403" marT="7403" marB="0" anchor="ctr"/>
                </a:tc>
                <a:extLst>
                  <a:ext uri="{0D108BD9-81ED-4DB2-BD59-A6C34878D82A}">
                    <a16:rowId xmlns:a16="http://schemas.microsoft.com/office/drawing/2014/main" val="1883256387"/>
                  </a:ext>
                </a:extLst>
              </a:tr>
              <a:tr h="316515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 startAt="8"/>
                        <a:tabLst/>
                        <a:defRPr/>
                      </a:pPr>
                      <a:r>
                        <a:rPr lang="en-US" sz="17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Arial (Body)"/>
                          <a:ea typeface="+mn-ea"/>
                          <a:cs typeface="+mn-cs"/>
                        </a:rPr>
                        <a:t>Present</a:t>
                      </a:r>
                      <a:r>
                        <a:rPr lang="en-US" sz="1700" u="none" strike="noStrike" kern="1200" baseline="0" dirty="0" smtClean="0">
                          <a:solidFill>
                            <a:schemeClr val="dk1"/>
                          </a:solidFill>
                          <a:effectLst/>
                          <a:latin typeface="Arial (Body)"/>
                          <a:ea typeface="+mn-ea"/>
                          <a:cs typeface="+mn-cs"/>
                        </a:rPr>
                        <a:t> Assessment Report at </a:t>
                      </a:r>
                      <a:r>
                        <a:rPr lang="en-US" sz="17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Arial (Body)"/>
                          <a:ea typeface="+mn-ea"/>
                          <a:cs typeface="+mn-cs"/>
                        </a:rPr>
                        <a:t>ICANN62</a:t>
                      </a:r>
                      <a:endParaRPr lang="en-US" sz="1700" u="none" strike="noStrike" kern="1200" dirty="0">
                        <a:solidFill>
                          <a:schemeClr val="dk1"/>
                        </a:solidFill>
                        <a:effectLst/>
                        <a:latin typeface="Arial (Body)"/>
                        <a:ea typeface="+mn-ea"/>
                        <a:cs typeface="+mn-cs"/>
                      </a:endParaRPr>
                    </a:p>
                  </a:txBody>
                  <a:tcPr marL="7403" marR="7403" marT="7403" marB="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700" b="0" i="0" u="none" strike="noStrike" dirty="0" smtClean="0">
                          <a:solidFill>
                            <a:srgbClr val="0A1F24"/>
                          </a:solidFill>
                          <a:effectLst/>
                          <a:latin typeface="Arial (Body)"/>
                        </a:rPr>
                        <a:t>June 25 - 28</a:t>
                      </a:r>
                    </a:p>
                  </a:txBody>
                  <a:tcPr marL="7403" marR="7403" marT="7403" marB="0" anchor="ctr"/>
                </a:tc>
                <a:extLst>
                  <a:ext uri="{0D108BD9-81ED-4DB2-BD59-A6C34878D82A}">
                    <a16:rowId xmlns:a16="http://schemas.microsoft.com/office/drawing/2014/main" val="2035002002"/>
                  </a:ext>
                </a:extLst>
              </a:tr>
              <a:tr h="403097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 startAt="9"/>
                        <a:tabLst/>
                        <a:defRPr/>
                      </a:pPr>
                      <a:r>
                        <a:rPr lang="en-US" sz="17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Arial (Body)"/>
                          <a:ea typeface="+mn-ea"/>
                          <a:cs typeface="+mn-cs"/>
                        </a:rPr>
                        <a:t>Deliver Recommendations to RWP</a:t>
                      </a:r>
                    </a:p>
                  </a:txBody>
                  <a:tcPr marL="7403" marR="7403" marT="7403" marB="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700" b="0" i="0" u="none" strike="noStrike" dirty="0" smtClean="0">
                          <a:solidFill>
                            <a:srgbClr val="0A1F24"/>
                          </a:solidFill>
                          <a:effectLst/>
                          <a:latin typeface="Arial (Body)"/>
                        </a:rPr>
                        <a:t>August</a:t>
                      </a:r>
                    </a:p>
                  </a:txBody>
                  <a:tcPr marL="7403" marR="7403" marT="7403" marB="0" anchor="ctr"/>
                </a:tc>
                <a:extLst>
                  <a:ext uri="{0D108BD9-81ED-4DB2-BD59-A6C34878D82A}">
                    <a16:rowId xmlns:a16="http://schemas.microsoft.com/office/drawing/2014/main" val="3591257109"/>
                  </a:ext>
                </a:extLst>
              </a:tr>
              <a:tr h="343531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 startAt="10"/>
                        <a:tabLst/>
                        <a:defRPr/>
                      </a:pPr>
                      <a:r>
                        <a:rPr lang="en-US" sz="17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Arial (Body)"/>
                          <a:ea typeface="+mn-ea"/>
                          <a:cs typeface="+mn-cs"/>
                        </a:rPr>
                        <a:t>Draft</a:t>
                      </a:r>
                      <a:r>
                        <a:rPr lang="en-US" sz="1700" u="none" strike="noStrike" kern="1200" baseline="0" dirty="0" smtClean="0">
                          <a:solidFill>
                            <a:schemeClr val="dk1"/>
                          </a:solidFill>
                          <a:effectLst/>
                          <a:latin typeface="Arial (Body)"/>
                          <a:ea typeface="+mn-ea"/>
                          <a:cs typeface="+mn-cs"/>
                        </a:rPr>
                        <a:t> Final </a:t>
                      </a:r>
                      <a:r>
                        <a:rPr lang="en-US" sz="17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Arial (Body)"/>
                          <a:ea typeface="+mn-ea"/>
                          <a:cs typeface="+mn-cs"/>
                        </a:rPr>
                        <a:t>Report published for public comment</a:t>
                      </a:r>
                      <a:endParaRPr lang="en-US" sz="1700" u="none" strike="noStrike" kern="1200" dirty="0">
                        <a:solidFill>
                          <a:schemeClr val="dk1"/>
                        </a:solidFill>
                        <a:effectLst/>
                        <a:latin typeface="Arial (Body)"/>
                        <a:ea typeface="+mn-ea"/>
                        <a:cs typeface="+mn-cs"/>
                      </a:endParaRPr>
                    </a:p>
                  </a:txBody>
                  <a:tcPr marL="7403" marR="7403" marT="7403" marB="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700" b="0" i="0" u="none" strike="noStrike" dirty="0" smtClean="0">
                          <a:solidFill>
                            <a:srgbClr val="0A1F24"/>
                          </a:solidFill>
                          <a:effectLst/>
                          <a:latin typeface="Arial (Body)"/>
                        </a:rPr>
                        <a:t>September</a:t>
                      </a:r>
                    </a:p>
                  </a:txBody>
                  <a:tcPr marL="7403" marR="7403" marT="7403" marB="0" anchor="ctr"/>
                </a:tc>
                <a:extLst>
                  <a:ext uri="{0D108BD9-81ED-4DB2-BD59-A6C34878D82A}">
                    <a16:rowId xmlns:a16="http://schemas.microsoft.com/office/drawing/2014/main" val="2062786566"/>
                  </a:ext>
                </a:extLst>
              </a:tr>
              <a:tr h="395568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 startAt="11"/>
                        <a:tabLst/>
                        <a:defRPr/>
                      </a:pPr>
                      <a:r>
                        <a:rPr lang="en-US" sz="17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Arial (Body)"/>
                          <a:ea typeface="+mn-ea"/>
                          <a:cs typeface="+mn-cs"/>
                        </a:rPr>
                        <a:t>Public Session at ICANN63</a:t>
                      </a:r>
                      <a:endParaRPr lang="en-US" sz="1700" u="none" strike="noStrike" kern="1200" dirty="0">
                        <a:solidFill>
                          <a:schemeClr val="dk1"/>
                        </a:solidFill>
                        <a:effectLst/>
                        <a:latin typeface="Arial (Body)"/>
                        <a:ea typeface="+mn-ea"/>
                        <a:cs typeface="+mn-cs"/>
                      </a:endParaRPr>
                    </a:p>
                  </a:txBody>
                  <a:tcPr marL="7403" marR="7403" marT="7403" marB="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700" b="0" i="0" u="none" strike="noStrike" dirty="0" smtClean="0">
                          <a:solidFill>
                            <a:srgbClr val="0A1F24"/>
                          </a:solidFill>
                          <a:effectLst/>
                          <a:latin typeface="Arial (Body)"/>
                        </a:rPr>
                        <a:t>October 20 - 26</a:t>
                      </a:r>
                    </a:p>
                  </a:txBody>
                  <a:tcPr marL="7403" marR="7403" marT="7403" marB="0" anchor="ctr"/>
                </a:tc>
                <a:extLst>
                  <a:ext uri="{0D108BD9-81ED-4DB2-BD59-A6C34878D82A}">
                    <a16:rowId xmlns:a16="http://schemas.microsoft.com/office/drawing/2014/main" val="908930406"/>
                  </a:ext>
                </a:extLst>
              </a:tr>
              <a:tr h="276461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 startAt="12"/>
                        <a:tabLst/>
                        <a:defRPr/>
                      </a:pPr>
                      <a:r>
                        <a:rPr lang="en-US" sz="17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Arial (Body)"/>
                          <a:ea typeface="+mn-ea"/>
                          <a:cs typeface="+mn-cs"/>
                        </a:rPr>
                        <a:t>Final Report published</a:t>
                      </a:r>
                      <a:endParaRPr lang="en-US" sz="1700" u="none" strike="noStrike" kern="1200" dirty="0">
                        <a:solidFill>
                          <a:schemeClr val="dk1"/>
                        </a:solidFill>
                        <a:effectLst/>
                        <a:latin typeface="Arial (Body)"/>
                        <a:ea typeface="+mn-ea"/>
                        <a:cs typeface="+mn-cs"/>
                      </a:endParaRPr>
                    </a:p>
                  </a:txBody>
                  <a:tcPr marL="7403" marR="7403" marT="7403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700" b="0" i="0" u="none" strike="noStrike" dirty="0" smtClean="0">
                          <a:solidFill>
                            <a:srgbClr val="0A1F24"/>
                          </a:solidFill>
                          <a:effectLst/>
                          <a:latin typeface="Arial (Body)"/>
                        </a:rPr>
                        <a:t>November</a:t>
                      </a:r>
                      <a:endParaRPr lang="en-US" sz="1700" b="0" i="0" u="none" strike="noStrike" dirty="0">
                        <a:solidFill>
                          <a:srgbClr val="0A1F24"/>
                        </a:solidFill>
                        <a:effectLst/>
                        <a:latin typeface="Arial (Body)"/>
                      </a:endParaRPr>
                    </a:p>
                  </a:txBody>
                  <a:tcPr marL="7403" marR="7403" marT="7403" marB="0" anchor="ctr"/>
                </a:tc>
                <a:extLst>
                  <a:ext uri="{0D108BD9-81ED-4DB2-BD59-A6C34878D82A}">
                    <a16:rowId xmlns:a16="http://schemas.microsoft.com/office/drawing/2014/main" val="188954521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1644405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232229" y="1714500"/>
            <a:ext cx="8681584" cy="2572021"/>
            <a:chOff x="920750" y="1751230"/>
            <a:chExt cx="6996112" cy="2541409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920750" y="1751230"/>
              <a:ext cx="6996112" cy="1604"/>
            </a:xfrm>
            <a:prstGeom prst="line">
              <a:avLst/>
            </a:prstGeom>
            <a:ln w="6350" cap="rnd">
              <a:solidFill>
                <a:schemeClr val="accent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920750" y="2259191"/>
              <a:ext cx="6996112" cy="1604"/>
            </a:xfrm>
            <a:prstGeom prst="line">
              <a:avLst/>
            </a:prstGeom>
            <a:ln w="6350" cap="rnd">
              <a:solidFill>
                <a:schemeClr val="accent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920750" y="2767152"/>
              <a:ext cx="6996112" cy="1604"/>
            </a:xfrm>
            <a:prstGeom prst="line">
              <a:avLst/>
            </a:prstGeom>
            <a:ln w="6350" cap="rnd">
              <a:solidFill>
                <a:schemeClr val="accent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>
              <a:off x="920750" y="3275113"/>
              <a:ext cx="6996112" cy="1604"/>
            </a:xfrm>
            <a:prstGeom prst="line">
              <a:avLst/>
            </a:prstGeom>
            <a:ln w="6350" cap="rnd">
              <a:solidFill>
                <a:schemeClr val="accent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>
              <a:off x="920750" y="3783074"/>
              <a:ext cx="6996112" cy="1604"/>
            </a:xfrm>
            <a:prstGeom prst="line">
              <a:avLst/>
            </a:prstGeom>
            <a:ln w="6350" cap="rnd">
              <a:solidFill>
                <a:schemeClr val="accent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>
              <a:off x="920750" y="4291035"/>
              <a:ext cx="6996112" cy="1604"/>
            </a:xfrm>
            <a:prstGeom prst="line">
              <a:avLst/>
            </a:prstGeom>
            <a:ln w="6350" cap="rnd">
              <a:solidFill>
                <a:schemeClr val="accent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aphicFrame>
        <p:nvGraphicFramePr>
          <p:cNvPr id="3" name="Object 2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158750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59" name="think-cell Slide" r:id="rId8" imgW="270" imgH="270" progId="TCLayout.ActiveDocument.1">
                  <p:embed/>
                </p:oleObj>
              </mc:Choice>
              <mc:Fallback>
                <p:oleObj name="think-cell Slide" r:id="rId8" imgW="270" imgH="270" progId="TCLayout.ActiveDocument.1">
                  <p:embed/>
                  <p:pic>
                    <p:nvPicPr>
                      <p:cNvPr id="3" name="Object 2" hidden="1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0" y="0"/>
                        <a:ext cx="158750" cy="1587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8" name="Text Placeholder 14"/>
          <p:cNvSpPr txBox="1">
            <a:spLocks/>
          </p:cNvSpPr>
          <p:nvPr>
            <p:custDataLst>
              <p:tags r:id="rId3"/>
            </p:custDataLst>
          </p:nvPr>
        </p:nvSpPr>
        <p:spPr bwMode="gray">
          <a:xfrm>
            <a:off x="587298" y="1696845"/>
            <a:ext cx="7642302" cy="44958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spcBef>
                <a:spcPts val="500"/>
              </a:spcBef>
              <a:spcAft>
                <a:spcPts val="500"/>
              </a:spcAft>
              <a:buClr>
                <a:srgbClr val="003E7E"/>
              </a:buClr>
              <a:buFont typeface="Wingdings" pitchFamily="2" charset="2"/>
              <a:buNone/>
              <a:defRPr sz="1200" b="1" kern="1200">
                <a:solidFill>
                  <a:schemeClr val="tx2"/>
                </a:solidFill>
                <a:latin typeface="Arial" pitchFamily="34" charset="0"/>
                <a:ea typeface="+mn-ea"/>
                <a:cs typeface="+mn-cs"/>
              </a:defRPr>
            </a:lvl1pPr>
            <a:lvl2pPr marL="231775" indent="3175" algn="l" defTabSz="914400" rtl="0" eaLnBrk="1" latinLnBrk="0" hangingPunct="1">
              <a:lnSpc>
                <a:spcPct val="200000"/>
              </a:lnSpc>
              <a:spcBef>
                <a:spcPts val="200"/>
              </a:spcBef>
              <a:spcAft>
                <a:spcPts val="200"/>
              </a:spcAft>
              <a:buClr>
                <a:schemeClr val="tx2"/>
              </a:buClr>
              <a:buSzPct val="120000"/>
              <a:buFont typeface="Wingdings" pitchFamily="2" charset="2"/>
              <a:buNone/>
              <a:defRPr sz="1200" b="1" kern="1200" baseline="0">
                <a:solidFill>
                  <a:schemeClr val="bg2"/>
                </a:solidFill>
                <a:latin typeface="Arial" pitchFamily="34" charset="0"/>
                <a:ea typeface="+mn-ea"/>
                <a:cs typeface="+mn-cs"/>
              </a:defRPr>
            </a:lvl2pPr>
            <a:lvl3pPr marL="571500" indent="-228600" algn="l" defTabSz="914400" rtl="0" eaLnBrk="1" latinLnBrk="0" hangingPunct="1">
              <a:lnSpc>
                <a:spcPct val="200000"/>
              </a:lnSpc>
              <a:spcBef>
                <a:spcPts val="200"/>
              </a:spcBef>
              <a:spcAft>
                <a:spcPts val="200"/>
              </a:spcAft>
              <a:buClr>
                <a:schemeClr val="tx2"/>
              </a:buClr>
              <a:buSzPct val="100000"/>
              <a:buFont typeface="Arial" pitchFamily="34" charset="0"/>
              <a:buChar char="̶"/>
              <a:defRPr sz="1200" kern="1200">
                <a:solidFill>
                  <a:schemeClr val="bg2"/>
                </a:solidFill>
                <a:latin typeface="Arial" pitchFamily="34" charset="0"/>
                <a:ea typeface="+mn-ea"/>
                <a:cs typeface="+mn-cs"/>
              </a:defRPr>
            </a:lvl3pPr>
            <a:lvl4pPr marL="795338" indent="-223838" algn="l" defTabSz="914400" rtl="0" eaLnBrk="1" latinLnBrk="0" hangingPunct="1">
              <a:lnSpc>
                <a:spcPct val="200000"/>
              </a:lnSpc>
              <a:spcBef>
                <a:spcPts val="200"/>
              </a:spcBef>
              <a:spcAft>
                <a:spcPts val="200"/>
              </a:spcAft>
              <a:buClr>
                <a:schemeClr val="tx2"/>
              </a:buClr>
              <a:buSzPct val="100000"/>
              <a:buFont typeface="Wingdings" pitchFamily="2" charset="2"/>
              <a:buChar char="§"/>
              <a:defRPr sz="1200" kern="1200">
                <a:solidFill>
                  <a:schemeClr val="bg2"/>
                </a:solidFill>
                <a:latin typeface="Arial" pitchFamily="34" charset="0"/>
                <a:ea typeface="+mn-ea"/>
                <a:cs typeface="+mn-cs"/>
              </a:defRPr>
            </a:lvl4pPr>
            <a:lvl5pPr marL="1376363" indent="-228600" algn="l" defTabSz="914400" rtl="0" eaLnBrk="1" latinLnBrk="0" hangingPunct="1">
              <a:lnSpc>
                <a:spcPct val="200000"/>
              </a:lnSpc>
              <a:spcBef>
                <a:spcPts val="200"/>
              </a:spcBef>
              <a:spcAft>
                <a:spcPts val="200"/>
              </a:spcAft>
              <a:buClr>
                <a:srgbClr val="003E7E"/>
              </a:buClr>
              <a:buSzPct val="120000"/>
              <a:buFont typeface="Wingdings" pitchFamily="2" charset="2"/>
              <a:buNone/>
              <a:defRPr sz="1200" kern="1200">
                <a:solidFill>
                  <a:schemeClr val="bg2"/>
                </a:solidFill>
                <a:latin typeface="Arial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>
              <a:buClr>
                <a:srgbClr val="003E7E"/>
              </a:buClr>
            </a:pPr>
            <a:endParaRPr lang="en-US" dirty="0">
              <a:solidFill>
                <a:srgbClr val="4D4D4D"/>
              </a:solidFill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/>
        <p:txBody>
          <a:bodyPr/>
          <a:lstStyle/>
          <a:p>
            <a:r>
              <a:rPr lang="en-US" dirty="0"/>
              <a:t>Agenda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0"/>
          </p:nvPr>
        </p:nvSpPr>
        <p:spPr>
          <a:xfrm>
            <a:off x="152400" y="1676400"/>
            <a:ext cx="8229600" cy="3581400"/>
          </a:xfrm>
        </p:spPr>
        <p:txBody>
          <a:bodyPr/>
          <a:lstStyle/>
          <a:p>
            <a:r>
              <a:rPr lang="en-US" dirty="0" smtClean="0"/>
              <a:t>Project Timeline</a:t>
            </a:r>
            <a:endParaRPr lang="en-US" dirty="0"/>
          </a:p>
          <a:p>
            <a:r>
              <a:rPr lang="en-US" dirty="0" smtClean="0"/>
              <a:t>Summary of Interviews to Date</a:t>
            </a:r>
            <a:endParaRPr lang="en-US" dirty="0"/>
          </a:p>
          <a:p>
            <a:r>
              <a:rPr lang="en-US" dirty="0" smtClean="0"/>
              <a:t>Discussion of the Draft Survey </a:t>
            </a:r>
            <a:r>
              <a:rPr lang="en-US" dirty="0"/>
              <a:t>Instrument</a:t>
            </a:r>
          </a:p>
          <a:p>
            <a:r>
              <a:rPr lang="en-US" dirty="0"/>
              <a:t>Next Steps</a:t>
            </a:r>
          </a:p>
          <a:p>
            <a:r>
              <a:rPr lang="en-US" dirty="0"/>
              <a:t>Q&amp;A</a:t>
            </a:r>
          </a:p>
          <a:p>
            <a:endParaRPr lang="en-US" dirty="0"/>
          </a:p>
        </p:txBody>
      </p:sp>
      <p:sp>
        <p:nvSpPr>
          <p:cNvPr id="14" name="Rectangle 13"/>
          <p:cNvSpPr/>
          <p:nvPr>
            <p:custDataLst>
              <p:tags r:id="rId5"/>
            </p:custDataLst>
          </p:nvPr>
        </p:nvSpPr>
        <p:spPr>
          <a:xfrm>
            <a:off x="228600" y="3770818"/>
            <a:ext cx="8681584" cy="516733"/>
          </a:xfrm>
          <a:prstGeom prst="rect">
            <a:avLst/>
          </a:prstGeom>
          <a:solidFill>
            <a:schemeClr val="accent1">
              <a:alpha val="2470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542933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2"/>
          <p:cNvSpPr txBox="1">
            <a:spLocks/>
          </p:cNvSpPr>
          <p:nvPr/>
        </p:nvSpPr>
        <p:spPr>
          <a:xfrm>
            <a:off x="0" y="2819400"/>
            <a:ext cx="9144000" cy="624114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b="1" kern="0" baseline="0">
                <a:solidFill>
                  <a:schemeClr val="tx2"/>
                </a:solidFill>
                <a:latin typeface="Arial" pitchFamily="34" charset="0"/>
                <a:ea typeface="+mj-ea"/>
                <a:cs typeface="+mj-cs"/>
              </a:defRPr>
            </a:lvl1pPr>
          </a:lstStyle>
          <a:p>
            <a:pPr algn="ctr"/>
            <a:r>
              <a:rPr lang="en-US" dirty="0"/>
              <a:t>Thank you for your time!</a:t>
            </a:r>
          </a:p>
          <a:p>
            <a:pPr algn="ctr"/>
            <a:endParaRPr lang="en-US" dirty="0"/>
          </a:p>
          <a:p>
            <a:pPr algn="ctr"/>
            <a:r>
              <a:rPr lang="en-US" dirty="0"/>
              <a:t>Questions?</a:t>
            </a:r>
          </a:p>
        </p:txBody>
      </p:sp>
    </p:spTree>
    <p:extLst>
      <p:ext uri="{BB962C8B-B14F-4D97-AF65-F5344CB8AC3E}">
        <p14:creationId xmlns:p14="http://schemas.microsoft.com/office/powerpoint/2010/main" val="16266696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>
            <p:custDataLst>
              <p:tags r:id="rId2"/>
            </p:custDataLst>
          </p:nvPr>
        </p:nvSpPr>
        <p:spPr>
          <a:xfrm>
            <a:off x="228600" y="1716877"/>
            <a:ext cx="8681584" cy="516733"/>
          </a:xfrm>
          <a:prstGeom prst="rect">
            <a:avLst/>
          </a:prstGeom>
          <a:solidFill>
            <a:schemeClr val="accent1">
              <a:alpha val="2470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grpSp>
        <p:nvGrpSpPr>
          <p:cNvPr id="16" name="Group 15"/>
          <p:cNvGrpSpPr/>
          <p:nvPr/>
        </p:nvGrpSpPr>
        <p:grpSpPr>
          <a:xfrm>
            <a:off x="232229" y="1714500"/>
            <a:ext cx="8681584" cy="2572021"/>
            <a:chOff x="920750" y="1751230"/>
            <a:chExt cx="6996112" cy="2541409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920750" y="1751230"/>
              <a:ext cx="6996112" cy="1604"/>
            </a:xfrm>
            <a:prstGeom prst="line">
              <a:avLst/>
            </a:prstGeom>
            <a:ln w="6350" cap="rnd">
              <a:solidFill>
                <a:schemeClr val="accent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920750" y="2259191"/>
              <a:ext cx="6996112" cy="1604"/>
            </a:xfrm>
            <a:prstGeom prst="line">
              <a:avLst/>
            </a:prstGeom>
            <a:ln w="6350" cap="rnd">
              <a:solidFill>
                <a:schemeClr val="accent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920750" y="2767152"/>
              <a:ext cx="6996112" cy="1604"/>
            </a:xfrm>
            <a:prstGeom prst="line">
              <a:avLst/>
            </a:prstGeom>
            <a:ln w="6350" cap="rnd">
              <a:solidFill>
                <a:schemeClr val="accent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>
              <a:off x="920750" y="3275113"/>
              <a:ext cx="6996112" cy="1604"/>
            </a:xfrm>
            <a:prstGeom prst="line">
              <a:avLst/>
            </a:prstGeom>
            <a:ln w="6350" cap="rnd">
              <a:solidFill>
                <a:schemeClr val="accent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>
              <a:off x="920750" y="3783074"/>
              <a:ext cx="6996112" cy="1604"/>
            </a:xfrm>
            <a:prstGeom prst="line">
              <a:avLst/>
            </a:prstGeom>
            <a:ln w="6350" cap="rnd">
              <a:solidFill>
                <a:schemeClr val="accent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>
              <a:off x="920750" y="4291035"/>
              <a:ext cx="6996112" cy="1604"/>
            </a:xfrm>
            <a:prstGeom prst="line">
              <a:avLst/>
            </a:prstGeom>
            <a:ln w="6350" cap="rnd">
              <a:solidFill>
                <a:schemeClr val="accent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aphicFrame>
        <p:nvGraphicFramePr>
          <p:cNvPr id="3" name="Object 2" hidden="1"/>
          <p:cNvGraphicFramePr>
            <a:graphicFrameLocks noChangeAspect="1"/>
          </p:cNvGraphicFramePr>
          <p:nvPr>
            <p:custDataLst>
              <p:tags r:id="rId3"/>
            </p:custDataLst>
            <p:extLst/>
          </p:nvPr>
        </p:nvGraphicFramePr>
        <p:xfrm>
          <a:off x="0" y="0"/>
          <a:ext cx="158750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647" name="think-cell Slide" r:id="rId8" imgW="270" imgH="270" progId="TCLayout.ActiveDocument.1">
                  <p:embed/>
                </p:oleObj>
              </mc:Choice>
              <mc:Fallback>
                <p:oleObj name="think-cell Slide" r:id="rId8" imgW="270" imgH="270" progId="TCLayout.ActiveDocument.1">
                  <p:embed/>
                  <p:pic>
                    <p:nvPicPr>
                      <p:cNvPr id="3" name="Object 2" hidden="1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0" y="0"/>
                        <a:ext cx="158750" cy="1587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8" name="Text Placeholder 14"/>
          <p:cNvSpPr txBox="1">
            <a:spLocks/>
          </p:cNvSpPr>
          <p:nvPr>
            <p:custDataLst>
              <p:tags r:id="rId4"/>
            </p:custDataLst>
          </p:nvPr>
        </p:nvSpPr>
        <p:spPr bwMode="gray">
          <a:xfrm>
            <a:off x="587298" y="1696845"/>
            <a:ext cx="7642302" cy="44958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spcBef>
                <a:spcPts val="500"/>
              </a:spcBef>
              <a:spcAft>
                <a:spcPts val="500"/>
              </a:spcAft>
              <a:buClr>
                <a:srgbClr val="003E7E"/>
              </a:buClr>
              <a:buFont typeface="Wingdings" pitchFamily="2" charset="2"/>
              <a:buNone/>
              <a:defRPr sz="1200" b="1" kern="1200">
                <a:solidFill>
                  <a:schemeClr val="tx2"/>
                </a:solidFill>
                <a:latin typeface="Arial" pitchFamily="34" charset="0"/>
                <a:ea typeface="+mn-ea"/>
                <a:cs typeface="+mn-cs"/>
              </a:defRPr>
            </a:lvl1pPr>
            <a:lvl2pPr marL="231775" indent="3175" algn="l" defTabSz="914400" rtl="0" eaLnBrk="1" latinLnBrk="0" hangingPunct="1">
              <a:lnSpc>
                <a:spcPct val="200000"/>
              </a:lnSpc>
              <a:spcBef>
                <a:spcPts val="200"/>
              </a:spcBef>
              <a:spcAft>
                <a:spcPts val="200"/>
              </a:spcAft>
              <a:buClr>
                <a:schemeClr val="tx2"/>
              </a:buClr>
              <a:buSzPct val="120000"/>
              <a:buFont typeface="Wingdings" pitchFamily="2" charset="2"/>
              <a:buNone/>
              <a:defRPr sz="1200" b="1" kern="1200" baseline="0">
                <a:solidFill>
                  <a:schemeClr val="bg2"/>
                </a:solidFill>
                <a:latin typeface="Arial" pitchFamily="34" charset="0"/>
                <a:ea typeface="+mn-ea"/>
                <a:cs typeface="+mn-cs"/>
              </a:defRPr>
            </a:lvl2pPr>
            <a:lvl3pPr marL="571500" indent="-228600" algn="l" defTabSz="914400" rtl="0" eaLnBrk="1" latinLnBrk="0" hangingPunct="1">
              <a:lnSpc>
                <a:spcPct val="200000"/>
              </a:lnSpc>
              <a:spcBef>
                <a:spcPts val="200"/>
              </a:spcBef>
              <a:spcAft>
                <a:spcPts val="200"/>
              </a:spcAft>
              <a:buClr>
                <a:schemeClr val="tx2"/>
              </a:buClr>
              <a:buSzPct val="100000"/>
              <a:buFont typeface="Arial" pitchFamily="34" charset="0"/>
              <a:buChar char="̶"/>
              <a:defRPr sz="1200" kern="1200">
                <a:solidFill>
                  <a:schemeClr val="bg2"/>
                </a:solidFill>
                <a:latin typeface="Arial" pitchFamily="34" charset="0"/>
                <a:ea typeface="+mn-ea"/>
                <a:cs typeface="+mn-cs"/>
              </a:defRPr>
            </a:lvl3pPr>
            <a:lvl4pPr marL="795338" indent="-223838" algn="l" defTabSz="914400" rtl="0" eaLnBrk="1" latinLnBrk="0" hangingPunct="1">
              <a:lnSpc>
                <a:spcPct val="200000"/>
              </a:lnSpc>
              <a:spcBef>
                <a:spcPts val="200"/>
              </a:spcBef>
              <a:spcAft>
                <a:spcPts val="200"/>
              </a:spcAft>
              <a:buClr>
                <a:schemeClr val="tx2"/>
              </a:buClr>
              <a:buSzPct val="100000"/>
              <a:buFont typeface="Wingdings" pitchFamily="2" charset="2"/>
              <a:buChar char="§"/>
              <a:defRPr sz="1200" kern="1200">
                <a:solidFill>
                  <a:schemeClr val="bg2"/>
                </a:solidFill>
                <a:latin typeface="Arial" pitchFamily="34" charset="0"/>
                <a:ea typeface="+mn-ea"/>
                <a:cs typeface="+mn-cs"/>
              </a:defRPr>
            </a:lvl4pPr>
            <a:lvl5pPr marL="1376363" indent="-228600" algn="l" defTabSz="914400" rtl="0" eaLnBrk="1" latinLnBrk="0" hangingPunct="1">
              <a:lnSpc>
                <a:spcPct val="200000"/>
              </a:lnSpc>
              <a:spcBef>
                <a:spcPts val="200"/>
              </a:spcBef>
              <a:spcAft>
                <a:spcPts val="200"/>
              </a:spcAft>
              <a:buClr>
                <a:srgbClr val="003E7E"/>
              </a:buClr>
              <a:buSzPct val="120000"/>
              <a:buFont typeface="Wingdings" pitchFamily="2" charset="2"/>
              <a:buNone/>
              <a:defRPr sz="1200" kern="1200">
                <a:solidFill>
                  <a:schemeClr val="bg2"/>
                </a:solidFill>
                <a:latin typeface="Arial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>
              <a:buClr>
                <a:srgbClr val="003E7E"/>
              </a:buClr>
            </a:pPr>
            <a:endParaRPr lang="en-US" dirty="0">
              <a:solidFill>
                <a:srgbClr val="4D4D4D"/>
              </a:solidFill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  <p:custDataLst>
              <p:tags r:id="rId5"/>
            </p:custDataLst>
          </p:nvPr>
        </p:nvSpPr>
        <p:spPr/>
        <p:txBody>
          <a:bodyPr/>
          <a:lstStyle/>
          <a:p>
            <a:r>
              <a:rPr lang="en-US" dirty="0"/>
              <a:t>Agenda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0"/>
          </p:nvPr>
        </p:nvSpPr>
        <p:spPr>
          <a:xfrm>
            <a:off x="152400" y="1676400"/>
            <a:ext cx="8229600" cy="3581400"/>
          </a:xfrm>
        </p:spPr>
        <p:txBody>
          <a:bodyPr/>
          <a:lstStyle/>
          <a:p>
            <a:r>
              <a:rPr lang="en-US" dirty="0" smtClean="0"/>
              <a:t>Project Timeline</a:t>
            </a:r>
            <a:endParaRPr lang="en-US" dirty="0"/>
          </a:p>
          <a:p>
            <a:r>
              <a:rPr lang="en-US" dirty="0" smtClean="0"/>
              <a:t>Summary of Interviews to Date</a:t>
            </a:r>
            <a:endParaRPr lang="en-US" dirty="0"/>
          </a:p>
          <a:p>
            <a:r>
              <a:rPr lang="en-US" dirty="0" smtClean="0"/>
              <a:t>Discussion of the Draft Survey </a:t>
            </a:r>
            <a:r>
              <a:rPr lang="en-US" dirty="0"/>
              <a:t>Instrument</a:t>
            </a:r>
          </a:p>
          <a:p>
            <a:r>
              <a:rPr lang="en-US" dirty="0"/>
              <a:t>Next Steps</a:t>
            </a:r>
          </a:p>
          <a:p>
            <a:r>
              <a:rPr lang="en-US" dirty="0"/>
              <a:t>Q&amp;A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40349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2"/>
          <p:cNvSpPr>
            <a:spLocks noGrp="1"/>
          </p:cNvSpPr>
          <p:nvPr>
            <p:ph type="title"/>
          </p:nvPr>
        </p:nvSpPr>
        <p:spPr>
          <a:xfrm>
            <a:off x="152400" y="823686"/>
            <a:ext cx="8853714" cy="624114"/>
          </a:xfrm>
        </p:spPr>
        <p:txBody>
          <a:bodyPr/>
          <a:lstStyle/>
          <a:p>
            <a:r>
              <a:rPr lang="en-US" dirty="0" smtClean="0"/>
              <a:t>Project Timeline</a:t>
            </a:r>
            <a:endParaRPr lang="en-US" dirty="0"/>
          </a:p>
        </p:txBody>
      </p:sp>
      <p:sp>
        <p:nvSpPr>
          <p:cNvPr id="7" name="Content Placeholder 7"/>
          <p:cNvSpPr>
            <a:spLocks noGrp="1"/>
          </p:cNvSpPr>
          <p:nvPr>
            <p:ph type="body" sz="quarter" idx="10"/>
          </p:nvPr>
        </p:nvSpPr>
        <p:spPr>
          <a:xfrm>
            <a:off x="152400" y="1676400"/>
            <a:ext cx="8839200" cy="2362200"/>
          </a:xfrm>
        </p:spPr>
        <p:txBody>
          <a:bodyPr/>
          <a:lstStyle/>
          <a:p>
            <a:pPr lvl="1"/>
            <a:endParaRPr lang="en-US" b="1" dirty="0" smtClean="0"/>
          </a:p>
          <a:p>
            <a:pPr marL="7937" lvl="1" indent="0">
              <a:buNone/>
            </a:pPr>
            <a:endParaRPr lang="en-US" dirty="0" smtClean="0"/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AEAF5D23-3B54-49D2-A0E9-46B4CDC7113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26188940"/>
              </p:ext>
            </p:extLst>
          </p:nvPr>
        </p:nvGraphicFramePr>
        <p:xfrm>
          <a:off x="304437" y="1371600"/>
          <a:ext cx="8549640" cy="471062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958840">
                  <a:extLst>
                    <a:ext uri="{9D8B030D-6E8A-4147-A177-3AD203B41FA5}">
                      <a16:colId xmlns:a16="http://schemas.microsoft.com/office/drawing/2014/main" val="2064571021"/>
                    </a:ext>
                  </a:extLst>
                </a:gridCol>
                <a:gridCol w="2590800">
                  <a:extLst>
                    <a:ext uri="{9D8B030D-6E8A-4147-A177-3AD203B41FA5}">
                      <a16:colId xmlns:a16="http://schemas.microsoft.com/office/drawing/2014/main" val="1955596881"/>
                    </a:ext>
                  </a:extLst>
                </a:gridCol>
              </a:tblGrid>
              <a:tr h="315913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700" u="none" strike="noStrike" dirty="0" smtClean="0">
                          <a:effectLst/>
                        </a:rPr>
                        <a:t>Milestone</a:t>
                      </a:r>
                      <a:endParaRPr lang="en-US" sz="1700" b="1" i="0" u="none" strike="noStrike" dirty="0">
                        <a:solidFill>
                          <a:srgbClr val="FFFFFF"/>
                        </a:solidFill>
                        <a:effectLst/>
                        <a:latin typeface="Source Sans Pro" panose="020B0503030403020204" pitchFamily="34" charset="0"/>
                      </a:endParaRPr>
                    </a:p>
                  </a:txBody>
                  <a:tcPr marL="7403" marR="7403" marT="7403" marB="0"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700" u="none" strike="noStrike" dirty="0">
                          <a:effectLst/>
                        </a:rPr>
                        <a:t>Estimated Date</a:t>
                      </a:r>
                      <a:endParaRPr lang="en-US" sz="1700" b="1" i="0" u="none" strike="noStrike" dirty="0">
                        <a:solidFill>
                          <a:srgbClr val="FFFFFF"/>
                        </a:solidFill>
                        <a:effectLst/>
                        <a:latin typeface="Source Sans Pro" panose="020B0503030403020204" pitchFamily="34" charset="0"/>
                      </a:endParaRPr>
                    </a:p>
                  </a:txBody>
                  <a:tcPr marL="7403" marR="7403" marT="7403" marB="0" anchor="ctr">
                    <a:solidFill>
                      <a:schemeClr val="tx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1683066"/>
                  </a:ext>
                </a:extLst>
              </a:tr>
              <a:tr h="324013">
                <a:tc>
                  <a:txBody>
                    <a:bodyPr/>
                    <a:lstStyle/>
                    <a:p>
                      <a:pPr marL="342900" indent="-342900" algn="l" rtl="0" fontAlgn="ctr">
                        <a:buFont typeface="+mj-lt"/>
                        <a:buAutoNum type="arabicPeriod"/>
                      </a:pPr>
                      <a:r>
                        <a:rPr lang="en-US" sz="1700" u="none" strike="noStrike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  <a:latin typeface="Arial (Body)"/>
                        </a:rPr>
                        <a:t>Review relevant background documents</a:t>
                      </a:r>
                      <a:endParaRPr lang="en-US" sz="1700" b="0" i="0" u="none" strike="noStrike" dirty="0"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  <a:latin typeface="Arial (Body)"/>
                      </a:endParaRPr>
                    </a:p>
                  </a:txBody>
                  <a:tcPr marL="7403" marR="7403" marT="7403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700" u="none" strike="noStrike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  <a:latin typeface="Arial (Body)"/>
                        </a:rPr>
                        <a:t>February</a:t>
                      </a:r>
                      <a:endParaRPr lang="en-US" sz="1700" b="0" i="0" u="none" strike="noStrike" dirty="0"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  <a:latin typeface="Arial (Body)"/>
                      </a:endParaRPr>
                    </a:p>
                  </a:txBody>
                  <a:tcPr marL="7403" marR="7403" marT="7403" marB="0" anchor="ctr"/>
                </a:tc>
                <a:extLst>
                  <a:ext uri="{0D108BD9-81ED-4DB2-BD59-A6C34878D82A}">
                    <a16:rowId xmlns:a16="http://schemas.microsoft.com/office/drawing/2014/main" val="4193589523"/>
                  </a:ext>
                </a:extLst>
              </a:tr>
              <a:tr h="545243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 startAt="2"/>
                        <a:tabLst/>
                        <a:defRPr/>
                      </a:pPr>
                      <a:r>
                        <a:rPr lang="en-US" sz="1700" u="none" strike="noStrike" kern="120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  <a:latin typeface="Arial (Body)"/>
                          <a:ea typeface="+mn-ea"/>
                          <a:cs typeface="+mn-cs"/>
                        </a:rPr>
                        <a:t>Develop interview questions and solicit</a:t>
                      </a:r>
                      <a:r>
                        <a:rPr lang="en-US" sz="1700" u="none" strike="noStrike" kern="1200" baseline="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  <a:latin typeface="Arial (Body)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700" u="none" strike="noStrike" kern="120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  <a:latin typeface="Arial (Body)"/>
                          <a:ea typeface="+mn-ea"/>
                          <a:cs typeface="+mn-cs"/>
                        </a:rPr>
                        <a:t>RWP interview question feedback</a:t>
                      </a:r>
                    </a:p>
                  </a:txBody>
                  <a:tcPr marL="7403" marR="7403" marT="7403" marB="0" anchor="ctr"/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n-US" sz="1700" u="none" strike="noStrike" kern="120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  <a:latin typeface="Arial (Body)"/>
                          <a:ea typeface="+mn-ea"/>
                          <a:cs typeface="+mn-cs"/>
                        </a:rPr>
                        <a:t>Finalize by March 5</a:t>
                      </a:r>
                      <a:endParaRPr lang="en-US" sz="1700" u="none" strike="noStrike" kern="1200" dirty="0"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  <a:latin typeface="Arial (Body)"/>
                        <a:ea typeface="+mn-ea"/>
                        <a:cs typeface="+mn-cs"/>
                      </a:endParaRPr>
                    </a:p>
                  </a:txBody>
                  <a:tcPr marL="7403" marR="7403" marT="7403" marB="0" anchor="ctr"/>
                </a:tc>
                <a:extLst>
                  <a:ext uri="{0D108BD9-81ED-4DB2-BD59-A6C34878D82A}">
                    <a16:rowId xmlns:a16="http://schemas.microsoft.com/office/drawing/2014/main" val="2732920200"/>
                  </a:ext>
                </a:extLst>
              </a:tr>
              <a:tr h="315913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 startAt="3"/>
                        <a:tabLst/>
                        <a:defRPr/>
                      </a:pPr>
                      <a:r>
                        <a:rPr lang="en-US" sz="1700" u="none" strike="noStrike" kern="120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  <a:latin typeface="Arial (Body)"/>
                          <a:ea typeface="+mn-ea"/>
                          <a:cs typeface="+mn-cs"/>
                        </a:rPr>
                        <a:t>Interviews at ICANN61 (and </a:t>
                      </a:r>
                      <a:r>
                        <a:rPr lang="en-US" sz="1700" u="none" strike="noStrike" kern="1200" dirty="0" smtClean="0">
                          <a:solidFill>
                            <a:srgbClr val="C00000"/>
                          </a:solidFill>
                          <a:effectLst/>
                          <a:latin typeface="Arial (Body)"/>
                          <a:ea typeface="+mn-ea"/>
                          <a:cs typeface="+mn-cs"/>
                        </a:rPr>
                        <a:t>remotely as needed</a:t>
                      </a:r>
                      <a:r>
                        <a:rPr lang="en-US" sz="1700" u="none" strike="noStrike" kern="120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  <a:latin typeface="Arial (Body)"/>
                          <a:ea typeface="+mn-ea"/>
                          <a:cs typeface="+mn-cs"/>
                        </a:rPr>
                        <a:t>)</a:t>
                      </a:r>
                      <a:endParaRPr lang="en-US" sz="1700" u="none" strike="noStrike" kern="1200" dirty="0">
                        <a:solidFill>
                          <a:schemeClr val="accent5">
                            <a:lumMod val="75000"/>
                          </a:schemeClr>
                        </a:solidFill>
                        <a:effectLst/>
                        <a:latin typeface="Arial (Body)"/>
                        <a:ea typeface="+mn-ea"/>
                        <a:cs typeface="+mn-cs"/>
                      </a:endParaRPr>
                    </a:p>
                  </a:txBody>
                  <a:tcPr marL="7403" marR="7403" marT="7403" marB="0" anchor="ctr"/>
                </a:tc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n-US" sz="1700" u="none" strike="noStrike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  <a:latin typeface="Arial (Body)"/>
                        </a:rPr>
                        <a:t>March - </a:t>
                      </a:r>
                      <a:r>
                        <a:rPr lang="en-US" sz="1700" b="0" i="0" u="none" strike="noStrike" kern="1200" dirty="0" smtClean="0">
                          <a:solidFill>
                            <a:srgbClr val="C00000"/>
                          </a:solidFill>
                          <a:effectLst/>
                          <a:latin typeface="Arial (Body)"/>
                          <a:ea typeface="+mn-ea"/>
                          <a:cs typeface="+mn-cs"/>
                        </a:rPr>
                        <a:t>Late April</a:t>
                      </a:r>
                      <a:endParaRPr lang="en-US" sz="1700" b="0" i="0" u="none" strike="noStrike" kern="1200" dirty="0">
                        <a:solidFill>
                          <a:srgbClr val="C00000"/>
                        </a:solidFill>
                        <a:effectLst/>
                        <a:latin typeface="Arial (Body)"/>
                        <a:ea typeface="+mn-ea"/>
                        <a:cs typeface="+mn-cs"/>
                      </a:endParaRPr>
                    </a:p>
                  </a:txBody>
                  <a:tcPr marL="7403" marR="7403" marT="7403" marB="0" anchor="ctr"/>
                </a:tc>
                <a:extLst>
                  <a:ext uri="{0D108BD9-81ED-4DB2-BD59-A6C34878D82A}">
                    <a16:rowId xmlns:a16="http://schemas.microsoft.com/office/drawing/2014/main" val="276906560"/>
                  </a:ext>
                </a:extLst>
              </a:tr>
              <a:tr h="545243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 startAt="4"/>
                        <a:tabLst/>
                        <a:defRPr/>
                      </a:pPr>
                      <a:r>
                        <a:rPr lang="en-US" sz="1700" u="none" strike="noStrike" kern="1200" dirty="0" smtClean="0">
                          <a:solidFill>
                            <a:srgbClr val="C00000"/>
                          </a:solidFill>
                          <a:effectLst/>
                          <a:latin typeface="Arial (Body)"/>
                          <a:ea typeface="+mn-ea"/>
                          <a:cs typeface="+mn-cs"/>
                        </a:rPr>
                        <a:t>Process interview notes,</a:t>
                      </a:r>
                      <a:r>
                        <a:rPr lang="en-US" sz="1700" u="none" strike="noStrike" kern="1200" baseline="0" dirty="0" smtClean="0">
                          <a:solidFill>
                            <a:srgbClr val="C00000"/>
                          </a:solidFill>
                          <a:effectLst/>
                          <a:latin typeface="Arial (Body)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700" u="none" strike="noStrike" kern="1200" dirty="0" smtClean="0">
                          <a:solidFill>
                            <a:srgbClr val="C00000"/>
                          </a:solidFill>
                          <a:effectLst/>
                          <a:latin typeface="Arial (Body)"/>
                          <a:ea typeface="+mn-ea"/>
                          <a:cs typeface="+mn-cs"/>
                        </a:rPr>
                        <a:t>design survey, and solicit RWP survey feedback</a:t>
                      </a:r>
                      <a:endParaRPr lang="en-US" sz="1700" u="none" strike="noStrike" kern="1200" dirty="0">
                        <a:solidFill>
                          <a:srgbClr val="C00000"/>
                        </a:solidFill>
                        <a:effectLst/>
                        <a:latin typeface="Arial (Body)"/>
                        <a:ea typeface="+mn-ea"/>
                        <a:cs typeface="+mn-cs"/>
                      </a:endParaRPr>
                    </a:p>
                  </a:txBody>
                  <a:tcPr marL="7403" marR="7403" marT="7403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700" b="0" i="0" u="none" strike="noStrike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  <a:effectLst/>
                          <a:latin typeface="Arial (Body)"/>
                        </a:rPr>
                        <a:t>March -</a:t>
                      </a:r>
                      <a:r>
                        <a:rPr lang="en-US" sz="1700" b="0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Arial (Body)"/>
                        </a:rPr>
                        <a:t> Mid</a:t>
                      </a:r>
                      <a:r>
                        <a:rPr lang="en-US" sz="1700" b="0" i="0" u="none" strike="noStrike" baseline="0" dirty="0" smtClean="0">
                          <a:solidFill>
                            <a:srgbClr val="C00000"/>
                          </a:solidFill>
                          <a:effectLst/>
                          <a:latin typeface="Arial (Body)"/>
                        </a:rPr>
                        <a:t> April</a:t>
                      </a:r>
                      <a:endParaRPr lang="en-US" sz="1700" b="0" i="0" u="none" strike="noStrike" dirty="0">
                        <a:solidFill>
                          <a:srgbClr val="C00000"/>
                        </a:solidFill>
                        <a:effectLst/>
                        <a:latin typeface="Arial (Body)"/>
                      </a:endParaRPr>
                    </a:p>
                  </a:txBody>
                  <a:tcPr marL="7403" marR="7403" marT="7403" marB="0" anchor="ctr"/>
                </a:tc>
                <a:extLst>
                  <a:ext uri="{0D108BD9-81ED-4DB2-BD59-A6C34878D82A}">
                    <a16:rowId xmlns:a16="http://schemas.microsoft.com/office/drawing/2014/main" val="2355983934"/>
                  </a:ext>
                </a:extLst>
              </a:tr>
              <a:tr h="315913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 startAt="5"/>
                        <a:tabLst/>
                        <a:defRPr/>
                      </a:pPr>
                      <a:r>
                        <a:rPr kumimoji="0" lang="en-US" sz="17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uLnTx/>
                          <a:uFillTx/>
                          <a:latin typeface="Arial (Body)"/>
                          <a:ea typeface="+mn-ea"/>
                          <a:cs typeface="+mn-cs"/>
                        </a:rPr>
                        <a:t>Survey period</a:t>
                      </a:r>
                      <a:endParaRPr kumimoji="0" lang="en-US" sz="17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uLnTx/>
                        <a:uFillTx/>
                        <a:latin typeface="Arial (Body)"/>
                        <a:ea typeface="+mn-ea"/>
                        <a:cs typeface="+mn-cs"/>
                      </a:endParaRPr>
                    </a:p>
                  </a:txBody>
                  <a:tcPr marL="7403" marR="7403" marT="7403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700" b="0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Arial (Body)"/>
                        </a:rPr>
                        <a:t>Mid</a:t>
                      </a:r>
                      <a:r>
                        <a:rPr lang="en-US" sz="1700" b="0" i="0" u="none" strike="noStrike" baseline="0" dirty="0" smtClean="0">
                          <a:solidFill>
                            <a:srgbClr val="C00000"/>
                          </a:solidFill>
                          <a:effectLst/>
                          <a:latin typeface="Arial (Body)"/>
                        </a:rPr>
                        <a:t> </a:t>
                      </a:r>
                      <a:r>
                        <a:rPr lang="en-US" sz="1700" b="0" i="0" u="none" strike="noStrike" dirty="0" smtClean="0">
                          <a:solidFill>
                            <a:srgbClr val="C00000"/>
                          </a:solidFill>
                          <a:effectLst/>
                          <a:latin typeface="Arial (Body)"/>
                        </a:rPr>
                        <a:t>April</a:t>
                      </a:r>
                      <a:r>
                        <a:rPr lang="en-US" sz="1700" b="0" i="0" u="none" strike="noStrike" baseline="0" dirty="0" smtClean="0">
                          <a:solidFill>
                            <a:srgbClr val="C00000"/>
                          </a:solidFill>
                          <a:effectLst/>
                          <a:latin typeface="Arial (Body)"/>
                        </a:rPr>
                        <a:t> - Mid May</a:t>
                      </a:r>
                      <a:endParaRPr lang="en-US" sz="1700" b="0" i="0" u="none" strike="noStrike" dirty="0">
                        <a:solidFill>
                          <a:srgbClr val="C00000"/>
                        </a:solidFill>
                        <a:effectLst/>
                        <a:latin typeface="Arial (Body)"/>
                      </a:endParaRPr>
                    </a:p>
                  </a:txBody>
                  <a:tcPr marL="7403" marR="7403" marT="7403" marB="0" anchor="ctr"/>
                </a:tc>
                <a:extLst>
                  <a:ext uri="{0D108BD9-81ED-4DB2-BD59-A6C34878D82A}">
                    <a16:rowId xmlns:a16="http://schemas.microsoft.com/office/drawing/2014/main" val="964844343"/>
                  </a:ext>
                </a:extLst>
              </a:tr>
              <a:tr h="297306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 startAt="6"/>
                        <a:tabLst/>
                        <a:defRPr/>
                      </a:pPr>
                      <a:r>
                        <a:rPr lang="en-US" sz="17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Arial (Body)"/>
                          <a:ea typeface="+mn-ea"/>
                          <a:cs typeface="+mn-cs"/>
                        </a:rPr>
                        <a:t>Send</a:t>
                      </a:r>
                      <a:r>
                        <a:rPr lang="en-US" sz="1700" u="none" strike="noStrike" kern="1200" baseline="0" dirty="0" smtClean="0">
                          <a:solidFill>
                            <a:schemeClr val="dk1"/>
                          </a:solidFill>
                          <a:effectLst/>
                          <a:latin typeface="Arial (Body)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7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Arial (Body)"/>
                          <a:ea typeface="+mn-ea"/>
                          <a:cs typeface="+mn-cs"/>
                        </a:rPr>
                        <a:t>Draft Assessment Report to RWP for discussion</a:t>
                      </a:r>
                      <a:endParaRPr lang="en-US" sz="1700" u="none" strike="noStrike" kern="1200" dirty="0">
                        <a:solidFill>
                          <a:schemeClr val="dk1"/>
                        </a:solidFill>
                        <a:effectLst/>
                        <a:latin typeface="Arial (Body)"/>
                        <a:ea typeface="+mn-ea"/>
                        <a:cs typeface="+mn-cs"/>
                      </a:endParaRPr>
                    </a:p>
                  </a:txBody>
                  <a:tcPr marL="7403" marR="7403" marT="7403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700" b="0" i="0" u="none" strike="noStrike" dirty="0" smtClean="0">
                          <a:solidFill>
                            <a:srgbClr val="0A1F24"/>
                          </a:solidFill>
                          <a:effectLst/>
                          <a:latin typeface="Arial (Body)"/>
                        </a:rPr>
                        <a:t>Late May</a:t>
                      </a:r>
                      <a:endParaRPr lang="en-US" sz="1700" b="0" i="0" u="none" strike="noStrike" dirty="0">
                        <a:solidFill>
                          <a:srgbClr val="0A1F24"/>
                        </a:solidFill>
                        <a:effectLst/>
                        <a:latin typeface="Arial (Body)"/>
                      </a:endParaRPr>
                    </a:p>
                  </a:txBody>
                  <a:tcPr marL="7403" marR="7403" marT="7403" marB="0" anchor="ctr"/>
                </a:tc>
                <a:extLst>
                  <a:ext uri="{0D108BD9-81ED-4DB2-BD59-A6C34878D82A}">
                    <a16:rowId xmlns:a16="http://schemas.microsoft.com/office/drawing/2014/main" val="3954657656"/>
                  </a:ext>
                </a:extLst>
              </a:tr>
              <a:tr h="315913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 startAt="7"/>
                        <a:tabLst/>
                        <a:defRPr/>
                      </a:pPr>
                      <a:r>
                        <a:rPr lang="en-US" sz="17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Arial (Body)"/>
                          <a:ea typeface="+mn-ea"/>
                          <a:cs typeface="+mn-cs"/>
                        </a:rPr>
                        <a:t>Assessment Report published</a:t>
                      </a:r>
                      <a:endParaRPr lang="en-US" sz="1700" u="none" strike="noStrike" kern="1200" dirty="0">
                        <a:solidFill>
                          <a:schemeClr val="dk1"/>
                        </a:solidFill>
                        <a:effectLst/>
                        <a:latin typeface="Arial (Body)"/>
                        <a:ea typeface="+mn-ea"/>
                        <a:cs typeface="+mn-cs"/>
                      </a:endParaRPr>
                    </a:p>
                  </a:txBody>
                  <a:tcPr marL="7403" marR="7403" marT="7403" marB="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700" b="0" i="0" u="none" strike="noStrike" dirty="0" smtClean="0">
                          <a:solidFill>
                            <a:srgbClr val="0A1F24"/>
                          </a:solidFill>
                          <a:effectLst/>
                          <a:latin typeface="Arial (Body)"/>
                        </a:rPr>
                        <a:t>June 20</a:t>
                      </a:r>
                    </a:p>
                  </a:txBody>
                  <a:tcPr marL="7403" marR="7403" marT="7403" marB="0" anchor="ctr"/>
                </a:tc>
                <a:extLst>
                  <a:ext uri="{0D108BD9-81ED-4DB2-BD59-A6C34878D82A}">
                    <a16:rowId xmlns:a16="http://schemas.microsoft.com/office/drawing/2014/main" val="1883256387"/>
                  </a:ext>
                </a:extLst>
              </a:tr>
              <a:tr h="316515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 startAt="8"/>
                        <a:tabLst/>
                        <a:defRPr/>
                      </a:pPr>
                      <a:r>
                        <a:rPr lang="en-US" sz="17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Arial (Body)"/>
                          <a:ea typeface="+mn-ea"/>
                          <a:cs typeface="+mn-cs"/>
                        </a:rPr>
                        <a:t>Present</a:t>
                      </a:r>
                      <a:r>
                        <a:rPr lang="en-US" sz="1700" u="none" strike="noStrike" kern="1200" baseline="0" dirty="0" smtClean="0">
                          <a:solidFill>
                            <a:schemeClr val="dk1"/>
                          </a:solidFill>
                          <a:effectLst/>
                          <a:latin typeface="Arial (Body)"/>
                          <a:ea typeface="+mn-ea"/>
                          <a:cs typeface="+mn-cs"/>
                        </a:rPr>
                        <a:t> Assessment Report at </a:t>
                      </a:r>
                      <a:r>
                        <a:rPr lang="en-US" sz="17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Arial (Body)"/>
                          <a:ea typeface="+mn-ea"/>
                          <a:cs typeface="+mn-cs"/>
                        </a:rPr>
                        <a:t>ICANN62</a:t>
                      </a:r>
                      <a:endParaRPr lang="en-US" sz="1700" u="none" strike="noStrike" kern="1200" dirty="0">
                        <a:solidFill>
                          <a:schemeClr val="dk1"/>
                        </a:solidFill>
                        <a:effectLst/>
                        <a:latin typeface="Arial (Body)"/>
                        <a:ea typeface="+mn-ea"/>
                        <a:cs typeface="+mn-cs"/>
                      </a:endParaRPr>
                    </a:p>
                  </a:txBody>
                  <a:tcPr marL="7403" marR="7403" marT="7403" marB="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700" b="0" i="0" u="none" strike="noStrike" dirty="0" smtClean="0">
                          <a:solidFill>
                            <a:srgbClr val="0A1F24"/>
                          </a:solidFill>
                          <a:effectLst/>
                          <a:latin typeface="Arial (Body)"/>
                        </a:rPr>
                        <a:t>June 25 - 28</a:t>
                      </a:r>
                    </a:p>
                  </a:txBody>
                  <a:tcPr marL="7403" marR="7403" marT="7403" marB="0" anchor="ctr"/>
                </a:tc>
                <a:extLst>
                  <a:ext uri="{0D108BD9-81ED-4DB2-BD59-A6C34878D82A}">
                    <a16:rowId xmlns:a16="http://schemas.microsoft.com/office/drawing/2014/main" val="2035002002"/>
                  </a:ext>
                </a:extLst>
              </a:tr>
              <a:tr h="403097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 startAt="9"/>
                        <a:tabLst/>
                        <a:defRPr/>
                      </a:pPr>
                      <a:r>
                        <a:rPr lang="en-US" sz="17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Arial (Body)"/>
                          <a:ea typeface="+mn-ea"/>
                          <a:cs typeface="+mn-cs"/>
                        </a:rPr>
                        <a:t>Deliver Recommendations to RWP</a:t>
                      </a:r>
                    </a:p>
                  </a:txBody>
                  <a:tcPr marL="7403" marR="7403" marT="7403" marB="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700" b="0" i="0" u="none" strike="noStrike" dirty="0" smtClean="0">
                          <a:solidFill>
                            <a:srgbClr val="0A1F24"/>
                          </a:solidFill>
                          <a:effectLst/>
                          <a:latin typeface="Arial (Body)"/>
                        </a:rPr>
                        <a:t>August</a:t>
                      </a:r>
                    </a:p>
                  </a:txBody>
                  <a:tcPr marL="7403" marR="7403" marT="7403" marB="0" anchor="ctr"/>
                </a:tc>
                <a:extLst>
                  <a:ext uri="{0D108BD9-81ED-4DB2-BD59-A6C34878D82A}">
                    <a16:rowId xmlns:a16="http://schemas.microsoft.com/office/drawing/2014/main" val="3591257109"/>
                  </a:ext>
                </a:extLst>
              </a:tr>
              <a:tr h="343531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 startAt="10"/>
                        <a:tabLst/>
                        <a:defRPr/>
                      </a:pPr>
                      <a:r>
                        <a:rPr lang="en-US" sz="17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Arial (Body)"/>
                          <a:ea typeface="+mn-ea"/>
                          <a:cs typeface="+mn-cs"/>
                        </a:rPr>
                        <a:t>Draft</a:t>
                      </a:r>
                      <a:r>
                        <a:rPr lang="en-US" sz="1700" u="none" strike="noStrike" kern="1200" baseline="0" dirty="0" smtClean="0">
                          <a:solidFill>
                            <a:schemeClr val="dk1"/>
                          </a:solidFill>
                          <a:effectLst/>
                          <a:latin typeface="Arial (Body)"/>
                          <a:ea typeface="+mn-ea"/>
                          <a:cs typeface="+mn-cs"/>
                        </a:rPr>
                        <a:t> Final </a:t>
                      </a:r>
                      <a:r>
                        <a:rPr lang="en-US" sz="17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Arial (Body)"/>
                          <a:ea typeface="+mn-ea"/>
                          <a:cs typeface="+mn-cs"/>
                        </a:rPr>
                        <a:t>Report published for public comment</a:t>
                      </a:r>
                      <a:endParaRPr lang="en-US" sz="1700" u="none" strike="noStrike" kern="1200" dirty="0">
                        <a:solidFill>
                          <a:schemeClr val="dk1"/>
                        </a:solidFill>
                        <a:effectLst/>
                        <a:latin typeface="Arial (Body)"/>
                        <a:ea typeface="+mn-ea"/>
                        <a:cs typeface="+mn-cs"/>
                      </a:endParaRPr>
                    </a:p>
                  </a:txBody>
                  <a:tcPr marL="7403" marR="7403" marT="7403" marB="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700" b="0" i="0" u="none" strike="noStrike" dirty="0" smtClean="0">
                          <a:solidFill>
                            <a:srgbClr val="0A1F24"/>
                          </a:solidFill>
                          <a:effectLst/>
                          <a:latin typeface="Arial (Body)"/>
                        </a:rPr>
                        <a:t>September</a:t>
                      </a:r>
                    </a:p>
                  </a:txBody>
                  <a:tcPr marL="7403" marR="7403" marT="7403" marB="0" anchor="ctr"/>
                </a:tc>
                <a:extLst>
                  <a:ext uri="{0D108BD9-81ED-4DB2-BD59-A6C34878D82A}">
                    <a16:rowId xmlns:a16="http://schemas.microsoft.com/office/drawing/2014/main" val="2062786566"/>
                  </a:ext>
                </a:extLst>
              </a:tr>
              <a:tr h="395568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 startAt="11"/>
                        <a:tabLst/>
                        <a:defRPr/>
                      </a:pPr>
                      <a:r>
                        <a:rPr lang="en-US" sz="17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Arial (Body)"/>
                          <a:ea typeface="+mn-ea"/>
                          <a:cs typeface="+mn-cs"/>
                        </a:rPr>
                        <a:t>Public Session at ICANN63</a:t>
                      </a:r>
                      <a:endParaRPr lang="en-US" sz="1700" u="none" strike="noStrike" kern="1200" dirty="0">
                        <a:solidFill>
                          <a:schemeClr val="dk1"/>
                        </a:solidFill>
                        <a:effectLst/>
                        <a:latin typeface="Arial (Body)"/>
                        <a:ea typeface="+mn-ea"/>
                        <a:cs typeface="+mn-cs"/>
                      </a:endParaRPr>
                    </a:p>
                  </a:txBody>
                  <a:tcPr marL="7403" marR="7403" marT="7403" marB="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700" b="0" i="0" u="none" strike="noStrike" dirty="0" smtClean="0">
                          <a:solidFill>
                            <a:srgbClr val="0A1F24"/>
                          </a:solidFill>
                          <a:effectLst/>
                          <a:latin typeface="Arial (Body)"/>
                        </a:rPr>
                        <a:t>October 20 - 26</a:t>
                      </a:r>
                    </a:p>
                  </a:txBody>
                  <a:tcPr marL="7403" marR="7403" marT="7403" marB="0" anchor="ctr"/>
                </a:tc>
                <a:extLst>
                  <a:ext uri="{0D108BD9-81ED-4DB2-BD59-A6C34878D82A}">
                    <a16:rowId xmlns:a16="http://schemas.microsoft.com/office/drawing/2014/main" val="908930406"/>
                  </a:ext>
                </a:extLst>
              </a:tr>
              <a:tr h="276461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 startAt="12"/>
                        <a:tabLst/>
                        <a:defRPr/>
                      </a:pPr>
                      <a:r>
                        <a:rPr lang="en-US" sz="17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Arial (Body)"/>
                          <a:ea typeface="+mn-ea"/>
                          <a:cs typeface="+mn-cs"/>
                        </a:rPr>
                        <a:t>Final Report published</a:t>
                      </a:r>
                      <a:endParaRPr lang="en-US" sz="1700" u="none" strike="noStrike" kern="1200" dirty="0">
                        <a:solidFill>
                          <a:schemeClr val="dk1"/>
                        </a:solidFill>
                        <a:effectLst/>
                        <a:latin typeface="Arial (Body)"/>
                        <a:ea typeface="+mn-ea"/>
                        <a:cs typeface="+mn-cs"/>
                      </a:endParaRPr>
                    </a:p>
                  </a:txBody>
                  <a:tcPr marL="7403" marR="7403" marT="7403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700" b="0" i="0" u="none" strike="noStrike" dirty="0" smtClean="0">
                          <a:solidFill>
                            <a:srgbClr val="0A1F24"/>
                          </a:solidFill>
                          <a:effectLst/>
                          <a:latin typeface="Arial (Body)"/>
                        </a:rPr>
                        <a:t>November</a:t>
                      </a:r>
                      <a:endParaRPr lang="en-US" sz="1700" b="0" i="0" u="none" strike="noStrike" dirty="0">
                        <a:solidFill>
                          <a:srgbClr val="0A1F24"/>
                        </a:solidFill>
                        <a:effectLst/>
                        <a:latin typeface="Arial (Body)"/>
                      </a:endParaRPr>
                    </a:p>
                  </a:txBody>
                  <a:tcPr marL="7403" marR="7403" marT="7403" marB="0" anchor="ctr"/>
                </a:tc>
                <a:extLst>
                  <a:ext uri="{0D108BD9-81ED-4DB2-BD59-A6C34878D82A}">
                    <a16:rowId xmlns:a16="http://schemas.microsoft.com/office/drawing/2014/main" val="188954521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841580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>
            <p:custDataLst>
              <p:tags r:id="rId2"/>
            </p:custDataLst>
          </p:nvPr>
        </p:nvSpPr>
        <p:spPr>
          <a:xfrm>
            <a:off x="228600" y="2228065"/>
            <a:ext cx="8681584" cy="516733"/>
          </a:xfrm>
          <a:prstGeom prst="rect">
            <a:avLst/>
          </a:prstGeom>
          <a:solidFill>
            <a:schemeClr val="accent1">
              <a:alpha val="2470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grpSp>
        <p:nvGrpSpPr>
          <p:cNvPr id="16" name="Group 15"/>
          <p:cNvGrpSpPr/>
          <p:nvPr/>
        </p:nvGrpSpPr>
        <p:grpSpPr>
          <a:xfrm>
            <a:off x="232229" y="1714500"/>
            <a:ext cx="8681584" cy="2572021"/>
            <a:chOff x="920750" y="1751230"/>
            <a:chExt cx="6996112" cy="2541409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920750" y="1751230"/>
              <a:ext cx="6996112" cy="1604"/>
            </a:xfrm>
            <a:prstGeom prst="line">
              <a:avLst/>
            </a:prstGeom>
            <a:ln w="6350" cap="rnd">
              <a:solidFill>
                <a:schemeClr val="accent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920750" y="2259191"/>
              <a:ext cx="6996112" cy="1604"/>
            </a:xfrm>
            <a:prstGeom prst="line">
              <a:avLst/>
            </a:prstGeom>
            <a:ln w="6350" cap="rnd">
              <a:solidFill>
                <a:schemeClr val="accent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920750" y="2767152"/>
              <a:ext cx="6996112" cy="1604"/>
            </a:xfrm>
            <a:prstGeom prst="line">
              <a:avLst/>
            </a:prstGeom>
            <a:ln w="6350" cap="rnd">
              <a:solidFill>
                <a:schemeClr val="accent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>
              <a:off x="920750" y="3275113"/>
              <a:ext cx="6996112" cy="1604"/>
            </a:xfrm>
            <a:prstGeom prst="line">
              <a:avLst/>
            </a:prstGeom>
            <a:ln w="6350" cap="rnd">
              <a:solidFill>
                <a:schemeClr val="accent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>
              <a:off x="920750" y="3783074"/>
              <a:ext cx="6996112" cy="1604"/>
            </a:xfrm>
            <a:prstGeom prst="line">
              <a:avLst/>
            </a:prstGeom>
            <a:ln w="6350" cap="rnd">
              <a:solidFill>
                <a:schemeClr val="accent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>
              <a:off x="920750" y="4291035"/>
              <a:ext cx="6996112" cy="1604"/>
            </a:xfrm>
            <a:prstGeom prst="line">
              <a:avLst/>
            </a:prstGeom>
            <a:ln w="6350" cap="rnd">
              <a:solidFill>
                <a:schemeClr val="accent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aphicFrame>
        <p:nvGraphicFramePr>
          <p:cNvPr id="3" name="Object 2" hidden="1"/>
          <p:cNvGraphicFramePr>
            <a:graphicFrameLocks noChangeAspect="1"/>
          </p:cNvGraphicFramePr>
          <p:nvPr>
            <p:custDataLst>
              <p:tags r:id="rId3"/>
            </p:custDataLst>
            <p:extLst/>
          </p:nvPr>
        </p:nvGraphicFramePr>
        <p:xfrm>
          <a:off x="0" y="0"/>
          <a:ext cx="158750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387" name="think-cell Slide" r:id="rId8" imgW="270" imgH="270" progId="TCLayout.ActiveDocument.1">
                  <p:embed/>
                </p:oleObj>
              </mc:Choice>
              <mc:Fallback>
                <p:oleObj name="think-cell Slide" r:id="rId8" imgW="270" imgH="270" progId="TCLayout.ActiveDocument.1">
                  <p:embed/>
                  <p:pic>
                    <p:nvPicPr>
                      <p:cNvPr id="3" name="Object 2" hidden="1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0" y="0"/>
                        <a:ext cx="158750" cy="1587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8" name="Text Placeholder 14"/>
          <p:cNvSpPr txBox="1">
            <a:spLocks/>
          </p:cNvSpPr>
          <p:nvPr>
            <p:custDataLst>
              <p:tags r:id="rId4"/>
            </p:custDataLst>
          </p:nvPr>
        </p:nvSpPr>
        <p:spPr bwMode="gray">
          <a:xfrm>
            <a:off x="587298" y="1696845"/>
            <a:ext cx="7642302" cy="44958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spcBef>
                <a:spcPts val="500"/>
              </a:spcBef>
              <a:spcAft>
                <a:spcPts val="500"/>
              </a:spcAft>
              <a:buClr>
                <a:srgbClr val="003E7E"/>
              </a:buClr>
              <a:buFont typeface="Wingdings" pitchFamily="2" charset="2"/>
              <a:buNone/>
              <a:defRPr sz="1200" b="1" kern="1200">
                <a:solidFill>
                  <a:schemeClr val="tx2"/>
                </a:solidFill>
                <a:latin typeface="Arial" pitchFamily="34" charset="0"/>
                <a:ea typeface="+mn-ea"/>
                <a:cs typeface="+mn-cs"/>
              </a:defRPr>
            </a:lvl1pPr>
            <a:lvl2pPr marL="231775" indent="3175" algn="l" defTabSz="914400" rtl="0" eaLnBrk="1" latinLnBrk="0" hangingPunct="1">
              <a:lnSpc>
                <a:spcPct val="200000"/>
              </a:lnSpc>
              <a:spcBef>
                <a:spcPts val="200"/>
              </a:spcBef>
              <a:spcAft>
                <a:spcPts val="200"/>
              </a:spcAft>
              <a:buClr>
                <a:schemeClr val="tx2"/>
              </a:buClr>
              <a:buSzPct val="120000"/>
              <a:buFont typeface="Wingdings" pitchFamily="2" charset="2"/>
              <a:buNone/>
              <a:defRPr sz="1200" b="1" kern="1200" baseline="0">
                <a:solidFill>
                  <a:schemeClr val="bg2"/>
                </a:solidFill>
                <a:latin typeface="Arial" pitchFamily="34" charset="0"/>
                <a:ea typeface="+mn-ea"/>
                <a:cs typeface="+mn-cs"/>
              </a:defRPr>
            </a:lvl2pPr>
            <a:lvl3pPr marL="571500" indent="-228600" algn="l" defTabSz="914400" rtl="0" eaLnBrk="1" latinLnBrk="0" hangingPunct="1">
              <a:lnSpc>
                <a:spcPct val="200000"/>
              </a:lnSpc>
              <a:spcBef>
                <a:spcPts val="200"/>
              </a:spcBef>
              <a:spcAft>
                <a:spcPts val="200"/>
              </a:spcAft>
              <a:buClr>
                <a:schemeClr val="tx2"/>
              </a:buClr>
              <a:buSzPct val="100000"/>
              <a:buFont typeface="Arial" pitchFamily="34" charset="0"/>
              <a:buChar char="̶"/>
              <a:defRPr sz="1200" kern="1200">
                <a:solidFill>
                  <a:schemeClr val="bg2"/>
                </a:solidFill>
                <a:latin typeface="Arial" pitchFamily="34" charset="0"/>
                <a:ea typeface="+mn-ea"/>
                <a:cs typeface="+mn-cs"/>
              </a:defRPr>
            </a:lvl3pPr>
            <a:lvl4pPr marL="795338" indent="-223838" algn="l" defTabSz="914400" rtl="0" eaLnBrk="1" latinLnBrk="0" hangingPunct="1">
              <a:lnSpc>
                <a:spcPct val="200000"/>
              </a:lnSpc>
              <a:spcBef>
                <a:spcPts val="200"/>
              </a:spcBef>
              <a:spcAft>
                <a:spcPts val="200"/>
              </a:spcAft>
              <a:buClr>
                <a:schemeClr val="tx2"/>
              </a:buClr>
              <a:buSzPct val="100000"/>
              <a:buFont typeface="Wingdings" pitchFamily="2" charset="2"/>
              <a:buChar char="§"/>
              <a:defRPr sz="1200" kern="1200">
                <a:solidFill>
                  <a:schemeClr val="bg2"/>
                </a:solidFill>
                <a:latin typeface="Arial" pitchFamily="34" charset="0"/>
                <a:ea typeface="+mn-ea"/>
                <a:cs typeface="+mn-cs"/>
              </a:defRPr>
            </a:lvl4pPr>
            <a:lvl5pPr marL="1376363" indent="-228600" algn="l" defTabSz="914400" rtl="0" eaLnBrk="1" latinLnBrk="0" hangingPunct="1">
              <a:lnSpc>
                <a:spcPct val="200000"/>
              </a:lnSpc>
              <a:spcBef>
                <a:spcPts val="200"/>
              </a:spcBef>
              <a:spcAft>
                <a:spcPts val="200"/>
              </a:spcAft>
              <a:buClr>
                <a:srgbClr val="003E7E"/>
              </a:buClr>
              <a:buSzPct val="120000"/>
              <a:buFont typeface="Wingdings" pitchFamily="2" charset="2"/>
              <a:buNone/>
              <a:defRPr sz="1200" kern="1200">
                <a:solidFill>
                  <a:schemeClr val="bg2"/>
                </a:solidFill>
                <a:latin typeface="Arial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>
              <a:buClr>
                <a:srgbClr val="003E7E"/>
              </a:buClr>
            </a:pPr>
            <a:endParaRPr lang="en-US" dirty="0">
              <a:solidFill>
                <a:srgbClr val="4D4D4D"/>
              </a:solidFill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  <p:custDataLst>
              <p:tags r:id="rId5"/>
            </p:custDataLst>
          </p:nvPr>
        </p:nvSpPr>
        <p:spPr/>
        <p:txBody>
          <a:bodyPr/>
          <a:lstStyle/>
          <a:p>
            <a:r>
              <a:rPr lang="en-US" dirty="0"/>
              <a:t>Agenda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0"/>
          </p:nvPr>
        </p:nvSpPr>
        <p:spPr>
          <a:xfrm>
            <a:off x="152400" y="1676400"/>
            <a:ext cx="8229600" cy="3581400"/>
          </a:xfrm>
        </p:spPr>
        <p:txBody>
          <a:bodyPr/>
          <a:lstStyle/>
          <a:p>
            <a:r>
              <a:rPr lang="en-US" dirty="0" smtClean="0"/>
              <a:t>Project Timeline</a:t>
            </a:r>
            <a:endParaRPr lang="en-US" dirty="0"/>
          </a:p>
          <a:p>
            <a:r>
              <a:rPr lang="en-US" dirty="0" smtClean="0"/>
              <a:t>Summary of Interviews to Date</a:t>
            </a:r>
            <a:endParaRPr lang="en-US" dirty="0"/>
          </a:p>
          <a:p>
            <a:r>
              <a:rPr lang="en-US" dirty="0" smtClean="0"/>
              <a:t>Discussion of the Draft Survey </a:t>
            </a:r>
            <a:r>
              <a:rPr lang="en-US" dirty="0"/>
              <a:t>Instrument</a:t>
            </a:r>
          </a:p>
          <a:p>
            <a:r>
              <a:rPr lang="en-US" dirty="0"/>
              <a:t>Next Steps</a:t>
            </a:r>
          </a:p>
          <a:p>
            <a:r>
              <a:rPr lang="en-US" dirty="0"/>
              <a:t>Q&amp;A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81320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Interview </a:t>
            </a:r>
            <a:r>
              <a:rPr lang="en-US" dirty="0" smtClean="0"/>
              <a:t>Process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lvl="1"/>
            <a:r>
              <a:rPr lang="en-US" b="1" dirty="0"/>
              <a:t>Interviews were/are semi-structured, last approximately 45 minutes, and touch on a range of topics that </a:t>
            </a:r>
            <a:r>
              <a:rPr lang="en-US" b="1" dirty="0" smtClean="0"/>
              <a:t>reflect </a:t>
            </a:r>
            <a:r>
              <a:rPr lang="en-US" b="1" dirty="0"/>
              <a:t>the criteria previously mentioned, including:</a:t>
            </a:r>
          </a:p>
          <a:p>
            <a:pPr lvl="2"/>
            <a:r>
              <a:rPr lang="en-US" dirty="0"/>
              <a:t>Purpose and the extent to which the </a:t>
            </a:r>
            <a:r>
              <a:rPr lang="en-US" dirty="0" smtClean="0"/>
              <a:t>SSAC fulfills </a:t>
            </a:r>
            <a:r>
              <a:rPr lang="en-US" dirty="0"/>
              <a:t>its purpose.</a:t>
            </a:r>
          </a:p>
          <a:p>
            <a:pPr lvl="2"/>
            <a:r>
              <a:rPr lang="en-US" dirty="0" smtClean="0"/>
              <a:t>Membership size</a:t>
            </a:r>
            <a:r>
              <a:rPr lang="en-US" dirty="0"/>
              <a:t>, structure, and diversity</a:t>
            </a:r>
            <a:r>
              <a:rPr lang="en-US" dirty="0" smtClean="0"/>
              <a:t>.</a:t>
            </a:r>
          </a:p>
          <a:p>
            <a:pPr lvl="2"/>
            <a:r>
              <a:rPr lang="en-US" dirty="0" smtClean="0"/>
              <a:t>Methods of setting committee focus and developing work product.</a:t>
            </a:r>
          </a:p>
          <a:p>
            <a:pPr lvl="2"/>
            <a:r>
              <a:rPr lang="en-US" dirty="0" smtClean="0"/>
              <a:t>Internal and external communication </a:t>
            </a:r>
            <a:endParaRPr lang="en-US" dirty="0"/>
          </a:p>
          <a:p>
            <a:pPr lvl="2"/>
            <a:r>
              <a:rPr lang="en-US" dirty="0"/>
              <a:t>Transparency, accountability, and fairness</a:t>
            </a:r>
            <a:r>
              <a:rPr lang="en-US" dirty="0" smtClean="0"/>
              <a:t>.</a:t>
            </a:r>
          </a:p>
          <a:p>
            <a:pPr lvl="2"/>
            <a:r>
              <a:rPr lang="en-US" dirty="0" smtClean="0"/>
              <a:t>Implementation of and developments related to last SSAC review.</a:t>
            </a:r>
            <a:endParaRPr lang="en-US" dirty="0"/>
          </a:p>
          <a:p>
            <a:pPr lvl="1"/>
            <a:r>
              <a:rPr lang="en-US" b="1" dirty="0"/>
              <a:t>Interviewees were/are encouraged to share both strengths and weaknesses of the SSAC, and suggestions for improving the </a:t>
            </a:r>
            <a:r>
              <a:rPr lang="en-US" b="1" dirty="0" smtClean="0"/>
              <a:t>SSAC.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76458480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Interview Process</a:t>
            </a:r>
            <a:r>
              <a:rPr lang="en-US" sz="1200" dirty="0">
                <a:solidFill>
                  <a:srgbClr val="FF0000"/>
                </a:solidFill>
              </a:rPr>
              <a:t/>
            </a:r>
            <a:br>
              <a:rPr lang="en-US" sz="1200" dirty="0">
                <a:solidFill>
                  <a:srgbClr val="FF0000"/>
                </a:solidFill>
              </a:rPr>
            </a:br>
            <a:endParaRPr lang="en-US" sz="1200" dirty="0"/>
          </a:p>
        </p:txBody>
      </p:sp>
      <p:sp>
        <p:nvSpPr>
          <p:cNvPr id="8" name="Content Placeholder 7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lvl="1"/>
            <a:r>
              <a:rPr lang="en-US" b="1" dirty="0" smtClean="0"/>
              <a:t>Conducted 32 interviews </a:t>
            </a:r>
            <a:r>
              <a:rPr lang="en-US" b="1" dirty="0"/>
              <a:t>at ICANN61. Remote interviews are being scheduled and will take place over the month of April.</a:t>
            </a:r>
          </a:p>
          <a:p>
            <a:pPr lvl="1"/>
            <a:r>
              <a:rPr lang="en-US" b="1" dirty="0" smtClean="0"/>
              <a:t>ICANN61 interviewees included individuals from the following: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91048" y="2971800"/>
            <a:ext cx="4561905" cy="29619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436274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Interview Process</a:t>
            </a:r>
            <a:r>
              <a:rPr lang="en-US" sz="1200" dirty="0">
                <a:solidFill>
                  <a:srgbClr val="FF0000"/>
                </a:solidFill>
              </a:rPr>
              <a:t/>
            </a:r>
            <a:br>
              <a:rPr lang="en-US" sz="1200" dirty="0">
                <a:solidFill>
                  <a:srgbClr val="FF0000"/>
                </a:solidFill>
              </a:rPr>
            </a:br>
            <a:endParaRPr lang="en-US" sz="12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21382" y="1295400"/>
            <a:ext cx="3701237" cy="49954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502228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Interview </a:t>
            </a:r>
            <a:r>
              <a:rPr lang="en-US" dirty="0" smtClean="0"/>
              <a:t>Process - Discussion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lvl="1"/>
            <a:r>
              <a:rPr lang="en-US" b="1" dirty="0" smtClean="0"/>
              <a:t>Preliminary interview summary.</a:t>
            </a:r>
          </a:p>
          <a:p>
            <a:pPr lvl="2"/>
            <a:r>
              <a:rPr lang="en-US" dirty="0" smtClean="0"/>
              <a:t>Draft summary was provided to the SSAC RWP on April 1</a:t>
            </a:r>
            <a:r>
              <a:rPr lang="en-US" baseline="30000" dirty="0" smtClean="0"/>
              <a:t>st</a:t>
            </a:r>
            <a:r>
              <a:rPr lang="en-US" dirty="0" smtClean="0"/>
              <a:t>.</a:t>
            </a:r>
          </a:p>
          <a:p>
            <a:pPr lvl="2"/>
            <a:r>
              <a:rPr lang="en-US" dirty="0" smtClean="0"/>
              <a:t>It will be updated as remote interviews continue.</a:t>
            </a:r>
          </a:p>
          <a:p>
            <a:pPr lvl="2"/>
            <a:r>
              <a:rPr lang="en-US" dirty="0" smtClean="0"/>
              <a:t>A refined version will be provided as an Appendix to the Assessment Report.</a:t>
            </a:r>
          </a:p>
          <a:p>
            <a:pPr lvl="2"/>
            <a:endParaRPr lang="en-US" dirty="0" smtClean="0"/>
          </a:p>
          <a:p>
            <a:pPr lvl="1"/>
            <a:r>
              <a:rPr lang="en-US" b="1" dirty="0"/>
              <a:t>Discussion of </a:t>
            </a:r>
            <a:r>
              <a:rPr lang="en-US" b="1" dirty="0" smtClean="0"/>
              <a:t>the preliminary </a:t>
            </a:r>
            <a:r>
              <a:rPr lang="en-US" b="1" dirty="0"/>
              <a:t>i</a:t>
            </a:r>
            <a:r>
              <a:rPr lang="en-US" b="1" dirty="0" smtClean="0"/>
              <a:t>nterview summary.</a:t>
            </a:r>
            <a:endParaRPr lang="en-US" b="1" dirty="0"/>
          </a:p>
          <a:p>
            <a:pPr lvl="2"/>
            <a:r>
              <a:rPr lang="en-US" dirty="0" smtClean="0"/>
              <a:t>Do any views you were expecting stand out as missing?</a:t>
            </a:r>
          </a:p>
          <a:p>
            <a:pPr lvl="2"/>
            <a:r>
              <a:rPr lang="en-US" dirty="0" smtClean="0"/>
              <a:t>Do you have any additional feedback?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506308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232229" y="1714500"/>
            <a:ext cx="8681584" cy="2572021"/>
            <a:chOff x="920750" y="1751230"/>
            <a:chExt cx="6996112" cy="2541409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920750" y="1751230"/>
              <a:ext cx="6996112" cy="1604"/>
            </a:xfrm>
            <a:prstGeom prst="line">
              <a:avLst/>
            </a:prstGeom>
            <a:ln w="6350" cap="rnd">
              <a:solidFill>
                <a:schemeClr val="accent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920750" y="2259191"/>
              <a:ext cx="6996112" cy="1604"/>
            </a:xfrm>
            <a:prstGeom prst="line">
              <a:avLst/>
            </a:prstGeom>
            <a:ln w="6350" cap="rnd">
              <a:solidFill>
                <a:schemeClr val="accent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920750" y="2767152"/>
              <a:ext cx="6996112" cy="1604"/>
            </a:xfrm>
            <a:prstGeom prst="line">
              <a:avLst/>
            </a:prstGeom>
            <a:ln w="6350" cap="rnd">
              <a:solidFill>
                <a:schemeClr val="accent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>
              <a:off x="920750" y="3275113"/>
              <a:ext cx="6996112" cy="1604"/>
            </a:xfrm>
            <a:prstGeom prst="line">
              <a:avLst/>
            </a:prstGeom>
            <a:ln w="6350" cap="rnd">
              <a:solidFill>
                <a:schemeClr val="accent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>
              <a:off x="920750" y="3783074"/>
              <a:ext cx="6996112" cy="1604"/>
            </a:xfrm>
            <a:prstGeom prst="line">
              <a:avLst/>
            </a:prstGeom>
            <a:ln w="6350" cap="rnd">
              <a:solidFill>
                <a:schemeClr val="accent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>
              <a:off x="920750" y="4291035"/>
              <a:ext cx="6996112" cy="1604"/>
            </a:xfrm>
            <a:prstGeom prst="line">
              <a:avLst/>
            </a:prstGeom>
            <a:ln w="6350" cap="rnd">
              <a:solidFill>
                <a:schemeClr val="accent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aphicFrame>
        <p:nvGraphicFramePr>
          <p:cNvPr id="3" name="Object 2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0" y="0"/>
          <a:ext cx="158750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411" name="think-cell Slide" r:id="rId8" imgW="270" imgH="270" progId="TCLayout.ActiveDocument.1">
                  <p:embed/>
                </p:oleObj>
              </mc:Choice>
              <mc:Fallback>
                <p:oleObj name="think-cell Slide" r:id="rId8" imgW="270" imgH="270" progId="TCLayout.ActiveDocument.1">
                  <p:embed/>
                  <p:pic>
                    <p:nvPicPr>
                      <p:cNvPr id="3" name="Object 2" hidden="1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0" y="0"/>
                        <a:ext cx="158750" cy="1587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8" name="Text Placeholder 14"/>
          <p:cNvSpPr txBox="1">
            <a:spLocks/>
          </p:cNvSpPr>
          <p:nvPr>
            <p:custDataLst>
              <p:tags r:id="rId3"/>
            </p:custDataLst>
          </p:nvPr>
        </p:nvSpPr>
        <p:spPr bwMode="gray">
          <a:xfrm>
            <a:off x="587298" y="1696845"/>
            <a:ext cx="7642302" cy="44958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spcBef>
                <a:spcPts val="500"/>
              </a:spcBef>
              <a:spcAft>
                <a:spcPts val="500"/>
              </a:spcAft>
              <a:buClr>
                <a:srgbClr val="003E7E"/>
              </a:buClr>
              <a:buFont typeface="Wingdings" pitchFamily="2" charset="2"/>
              <a:buNone/>
              <a:defRPr sz="1200" b="1" kern="1200">
                <a:solidFill>
                  <a:schemeClr val="tx2"/>
                </a:solidFill>
                <a:latin typeface="Arial" pitchFamily="34" charset="0"/>
                <a:ea typeface="+mn-ea"/>
                <a:cs typeface="+mn-cs"/>
              </a:defRPr>
            </a:lvl1pPr>
            <a:lvl2pPr marL="231775" indent="3175" algn="l" defTabSz="914400" rtl="0" eaLnBrk="1" latinLnBrk="0" hangingPunct="1">
              <a:lnSpc>
                <a:spcPct val="200000"/>
              </a:lnSpc>
              <a:spcBef>
                <a:spcPts val="200"/>
              </a:spcBef>
              <a:spcAft>
                <a:spcPts val="200"/>
              </a:spcAft>
              <a:buClr>
                <a:schemeClr val="tx2"/>
              </a:buClr>
              <a:buSzPct val="120000"/>
              <a:buFont typeface="Wingdings" pitchFamily="2" charset="2"/>
              <a:buNone/>
              <a:defRPr sz="1200" b="1" kern="1200" baseline="0">
                <a:solidFill>
                  <a:schemeClr val="bg2"/>
                </a:solidFill>
                <a:latin typeface="Arial" pitchFamily="34" charset="0"/>
                <a:ea typeface="+mn-ea"/>
                <a:cs typeface="+mn-cs"/>
              </a:defRPr>
            </a:lvl2pPr>
            <a:lvl3pPr marL="571500" indent="-228600" algn="l" defTabSz="914400" rtl="0" eaLnBrk="1" latinLnBrk="0" hangingPunct="1">
              <a:lnSpc>
                <a:spcPct val="200000"/>
              </a:lnSpc>
              <a:spcBef>
                <a:spcPts val="200"/>
              </a:spcBef>
              <a:spcAft>
                <a:spcPts val="200"/>
              </a:spcAft>
              <a:buClr>
                <a:schemeClr val="tx2"/>
              </a:buClr>
              <a:buSzPct val="100000"/>
              <a:buFont typeface="Arial" pitchFamily="34" charset="0"/>
              <a:buChar char="̶"/>
              <a:defRPr sz="1200" kern="1200">
                <a:solidFill>
                  <a:schemeClr val="bg2"/>
                </a:solidFill>
                <a:latin typeface="Arial" pitchFamily="34" charset="0"/>
                <a:ea typeface="+mn-ea"/>
                <a:cs typeface="+mn-cs"/>
              </a:defRPr>
            </a:lvl3pPr>
            <a:lvl4pPr marL="795338" indent="-223838" algn="l" defTabSz="914400" rtl="0" eaLnBrk="1" latinLnBrk="0" hangingPunct="1">
              <a:lnSpc>
                <a:spcPct val="200000"/>
              </a:lnSpc>
              <a:spcBef>
                <a:spcPts val="200"/>
              </a:spcBef>
              <a:spcAft>
                <a:spcPts val="200"/>
              </a:spcAft>
              <a:buClr>
                <a:schemeClr val="tx2"/>
              </a:buClr>
              <a:buSzPct val="100000"/>
              <a:buFont typeface="Wingdings" pitchFamily="2" charset="2"/>
              <a:buChar char="§"/>
              <a:defRPr sz="1200" kern="1200">
                <a:solidFill>
                  <a:schemeClr val="bg2"/>
                </a:solidFill>
                <a:latin typeface="Arial" pitchFamily="34" charset="0"/>
                <a:ea typeface="+mn-ea"/>
                <a:cs typeface="+mn-cs"/>
              </a:defRPr>
            </a:lvl4pPr>
            <a:lvl5pPr marL="1376363" indent="-228600" algn="l" defTabSz="914400" rtl="0" eaLnBrk="1" latinLnBrk="0" hangingPunct="1">
              <a:lnSpc>
                <a:spcPct val="200000"/>
              </a:lnSpc>
              <a:spcBef>
                <a:spcPts val="200"/>
              </a:spcBef>
              <a:spcAft>
                <a:spcPts val="200"/>
              </a:spcAft>
              <a:buClr>
                <a:srgbClr val="003E7E"/>
              </a:buClr>
              <a:buSzPct val="120000"/>
              <a:buFont typeface="Wingdings" pitchFamily="2" charset="2"/>
              <a:buNone/>
              <a:defRPr sz="1200" kern="1200">
                <a:solidFill>
                  <a:schemeClr val="bg2"/>
                </a:solidFill>
                <a:latin typeface="Arial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>
              <a:buClr>
                <a:srgbClr val="003E7E"/>
              </a:buClr>
            </a:pPr>
            <a:endParaRPr lang="en-US" dirty="0">
              <a:solidFill>
                <a:srgbClr val="4D4D4D"/>
              </a:solidFill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/>
        <p:txBody>
          <a:bodyPr/>
          <a:lstStyle/>
          <a:p>
            <a:r>
              <a:rPr lang="en-US" dirty="0"/>
              <a:t>Agenda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0"/>
          </p:nvPr>
        </p:nvSpPr>
        <p:spPr>
          <a:xfrm>
            <a:off x="152400" y="1676400"/>
            <a:ext cx="8229600" cy="3581400"/>
          </a:xfrm>
        </p:spPr>
        <p:txBody>
          <a:bodyPr/>
          <a:lstStyle/>
          <a:p>
            <a:r>
              <a:rPr lang="en-US" dirty="0" smtClean="0"/>
              <a:t>Project Timeline</a:t>
            </a:r>
            <a:endParaRPr lang="en-US" dirty="0"/>
          </a:p>
          <a:p>
            <a:r>
              <a:rPr lang="en-US" dirty="0" smtClean="0"/>
              <a:t>Summary of Interviews to Date</a:t>
            </a:r>
            <a:endParaRPr lang="en-US" dirty="0"/>
          </a:p>
          <a:p>
            <a:r>
              <a:rPr lang="en-US" dirty="0" smtClean="0"/>
              <a:t>Discussion of the Draft Survey </a:t>
            </a:r>
            <a:r>
              <a:rPr lang="en-US" dirty="0"/>
              <a:t>Instrument</a:t>
            </a:r>
          </a:p>
          <a:p>
            <a:r>
              <a:rPr lang="en-US" dirty="0"/>
              <a:t>Next Steps</a:t>
            </a:r>
          </a:p>
          <a:p>
            <a:r>
              <a:rPr lang="en-US" dirty="0"/>
              <a:t>Q&amp;A</a:t>
            </a:r>
          </a:p>
          <a:p>
            <a:endParaRPr lang="en-US" dirty="0"/>
          </a:p>
        </p:txBody>
      </p:sp>
      <p:sp>
        <p:nvSpPr>
          <p:cNvPr id="14" name="Rectangle 13"/>
          <p:cNvSpPr/>
          <p:nvPr>
            <p:custDataLst>
              <p:tags r:id="rId5"/>
            </p:custDataLst>
          </p:nvPr>
        </p:nvSpPr>
        <p:spPr>
          <a:xfrm>
            <a:off x="228600" y="2736694"/>
            <a:ext cx="8681584" cy="516733"/>
          </a:xfrm>
          <a:prstGeom prst="rect">
            <a:avLst/>
          </a:prstGeom>
          <a:solidFill>
            <a:schemeClr val="accent1">
              <a:alpha val="2470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0117875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6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EWSWDOBUvUaZyEACKrrjOA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T_z5F5tCn0mkrtrCmNzUcw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VcffOBxFfUihh409V.libw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T_z5F5tCn0mkrtrCmNzUcw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8roVODbJEk.ew5xQhvRdZA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YU2IiYMh0Ee5DkJK3TuKZg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8RHXaZjoRUa0O923nTT59w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8roVODbJEk.ew5xQhvRdZA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YU2IiYMh0Ee5DkJK3TuKZg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8RHXaZjoRUa0O923nTT59w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YU2IiYMh0Ee5DkJK3TuKZg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8RHXaZjoRUa0O923nTT59w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8roVODbJEk.ew5xQhvRdZA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YU2IiYMh0Ee5DkJK3TuKZg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8RHXaZjoRUa0O923nTT59w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8roVODbJEk.ew5xQhvRdZA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uvOaW1m72UaLMM9hJX7k6A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YU2IiYMh0Ee5DkJK3TuKZg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8RHXaZjoRUa0O923nTT59w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8roVODbJEk.ew5xQhvRdZA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H8JrbmYnVUW3ob4_ralt6Q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h_tYljTgCEe96ekEFLVesA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EWSWDOBUvUaZyEACKrrjOA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uvOaW1m72UaLMM9hJX7k6A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h_tYljTgCEe96ekEFLVesA"/>
</p:tagLst>
</file>

<file path=ppt/theme/theme1.xml><?xml version="1.0" encoding="utf-8"?>
<a:theme xmlns:a="http://schemas.openxmlformats.org/drawingml/2006/main" name="Analysis_Group_Large_Template_2013_04-24">
  <a:themeElements>
    <a:clrScheme name="Custom 25">
      <a:dk1>
        <a:sysClr val="windowText" lastClr="000000"/>
      </a:dk1>
      <a:lt1>
        <a:sysClr val="window" lastClr="FFFFFF"/>
      </a:lt1>
      <a:dk2>
        <a:srgbClr val="003E7E"/>
      </a:dk2>
      <a:lt2>
        <a:srgbClr val="4D4D4D"/>
      </a:lt2>
      <a:accent1>
        <a:srgbClr val="AECBDA"/>
      </a:accent1>
      <a:accent2>
        <a:srgbClr val="CCCE60"/>
      </a:accent2>
      <a:accent3>
        <a:srgbClr val="B4522E"/>
      </a:accent3>
      <a:accent4>
        <a:srgbClr val="1889FF"/>
      </a:accent4>
      <a:accent5>
        <a:srgbClr val="E6E6E6"/>
      </a:accent5>
      <a:accent6>
        <a:srgbClr val="CEDFE8"/>
      </a:accent6>
      <a:hlink>
        <a:srgbClr val="B4522E"/>
      </a:hlink>
      <a:folHlink>
        <a:srgbClr val="B4522E"/>
      </a:folHlink>
    </a:clrScheme>
    <a:fontScheme name="Custom 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6"/>
        </a:solidFill>
        <a:ln w="6350">
          <a:noFill/>
        </a:ln>
      </a:spPr>
      <a:bodyPr rtlCol="0" anchor="ctr"/>
      <a:lstStyle>
        <a:defPPr marL="228600" indent="-228600">
          <a:buClr>
            <a:schemeClr val="tx2"/>
          </a:buClr>
          <a:buSzPct val="120000"/>
          <a:buFont typeface="Wingdings" pitchFamily="2" charset="2"/>
          <a:buChar char="§"/>
          <a:defRPr sz="1200" dirty="0" smtClean="0">
            <a:solidFill>
              <a:schemeClr val="bg2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rtlCol="0">
        <a:spAutoFit/>
      </a:bodyPr>
      <a:lstStyle>
        <a:defPPr>
          <a:defRPr sz="1400" dirty="0" err="1" smtClean="0">
            <a:latin typeface="Arial" pitchFamily="34" charset="0"/>
            <a:cs typeface="Arial" pitchFamily="34" charset="0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Analysis Group Large White Template">
  <a:themeElements>
    <a:clrScheme name="Custom 25">
      <a:dk1>
        <a:sysClr val="windowText" lastClr="000000"/>
      </a:dk1>
      <a:lt1>
        <a:sysClr val="window" lastClr="FFFFFF"/>
      </a:lt1>
      <a:dk2>
        <a:srgbClr val="003E7E"/>
      </a:dk2>
      <a:lt2>
        <a:srgbClr val="4D4D4D"/>
      </a:lt2>
      <a:accent1>
        <a:srgbClr val="AECBDA"/>
      </a:accent1>
      <a:accent2>
        <a:srgbClr val="CCCE60"/>
      </a:accent2>
      <a:accent3>
        <a:srgbClr val="B4522E"/>
      </a:accent3>
      <a:accent4>
        <a:srgbClr val="1889FF"/>
      </a:accent4>
      <a:accent5>
        <a:srgbClr val="E6E6E6"/>
      </a:accent5>
      <a:accent6>
        <a:srgbClr val="CEDFE8"/>
      </a:accent6>
      <a:hlink>
        <a:srgbClr val="B4522E"/>
      </a:hlink>
      <a:folHlink>
        <a:srgbClr val="B4522E"/>
      </a:folHlink>
    </a:clrScheme>
    <a:fontScheme name="Custom 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6"/>
        </a:solidFill>
        <a:ln w="6350">
          <a:noFill/>
        </a:ln>
      </a:spPr>
      <a:bodyPr rtlCol="0" anchor="ctr"/>
      <a:lstStyle>
        <a:defPPr marL="228600" indent="-228600">
          <a:buClr>
            <a:schemeClr val="tx2"/>
          </a:buClr>
          <a:buSzPct val="120000"/>
          <a:buFont typeface="Wingdings" pitchFamily="2" charset="2"/>
          <a:buChar char="§"/>
          <a:defRPr sz="1200" dirty="0" smtClean="0">
            <a:solidFill>
              <a:schemeClr val="bg2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rtlCol="0">
        <a:spAutoFit/>
      </a:bodyPr>
      <a:lstStyle>
        <a:defPPr>
          <a:defRPr sz="1400" dirty="0" err="1" smtClean="0">
            <a:latin typeface="Arial" pitchFamily="34" charset="0"/>
            <a:cs typeface="Arial" pitchFamily="34" charset="0"/>
          </a:defRPr>
        </a:defPPr>
      </a:lstStyle>
    </a:txDef>
  </a:objectDefaults>
  <a:extraClrSchemeLst/>
</a:theme>
</file>

<file path=ppt/theme/theme3.xml><?xml version="1.0" encoding="utf-8"?>
<a:theme xmlns:a="http://schemas.openxmlformats.org/drawingml/2006/main" name="Analysis Group Large Blue Co-Branded">
  <a:themeElements>
    <a:clrScheme name="Custom 25">
      <a:dk1>
        <a:sysClr val="windowText" lastClr="000000"/>
      </a:dk1>
      <a:lt1>
        <a:sysClr val="window" lastClr="FFFFFF"/>
      </a:lt1>
      <a:dk2>
        <a:srgbClr val="003E7E"/>
      </a:dk2>
      <a:lt2>
        <a:srgbClr val="4D4D4D"/>
      </a:lt2>
      <a:accent1>
        <a:srgbClr val="AECBDA"/>
      </a:accent1>
      <a:accent2>
        <a:srgbClr val="CCCE60"/>
      </a:accent2>
      <a:accent3>
        <a:srgbClr val="B4522E"/>
      </a:accent3>
      <a:accent4>
        <a:srgbClr val="1889FF"/>
      </a:accent4>
      <a:accent5>
        <a:srgbClr val="E6E6E6"/>
      </a:accent5>
      <a:accent6>
        <a:srgbClr val="CEDFE8"/>
      </a:accent6>
      <a:hlink>
        <a:srgbClr val="B4522E"/>
      </a:hlink>
      <a:folHlink>
        <a:srgbClr val="B4522E"/>
      </a:folHlink>
    </a:clrScheme>
    <a:fontScheme name="Custom 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6"/>
        </a:solidFill>
        <a:ln w="6350">
          <a:noFill/>
        </a:ln>
      </a:spPr>
      <a:bodyPr rtlCol="0" anchor="ctr"/>
      <a:lstStyle>
        <a:defPPr marL="228600" indent="-228600">
          <a:buClr>
            <a:schemeClr val="tx2"/>
          </a:buClr>
          <a:buSzPct val="120000"/>
          <a:buFont typeface="Wingdings" pitchFamily="2" charset="2"/>
          <a:buChar char="§"/>
          <a:defRPr sz="1200" dirty="0" smtClean="0">
            <a:solidFill>
              <a:schemeClr val="bg2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rtlCol="0">
        <a:spAutoFit/>
      </a:bodyPr>
      <a:lstStyle>
        <a:defPPr>
          <a:defRPr sz="1400" dirty="0" err="1" smtClean="0">
            <a:latin typeface="Arial" pitchFamily="34" charset="0"/>
            <a:cs typeface="Arial" pitchFamily="34" charset="0"/>
          </a:defRPr>
        </a:defPPr>
      </a:lstStyle>
    </a:txDef>
  </a:objectDefaults>
  <a:extraClrSchemeLst/>
</a:theme>
</file>

<file path=ppt/theme/theme4.xml><?xml version="1.0" encoding="utf-8"?>
<a:theme xmlns:a="http://schemas.openxmlformats.org/drawingml/2006/main" name="Analysis Group Large White Co-Branded">
  <a:themeElements>
    <a:clrScheme name="Custom 29">
      <a:dk1>
        <a:sysClr val="windowText" lastClr="000000"/>
      </a:dk1>
      <a:lt1>
        <a:sysClr val="window" lastClr="FFFFFF"/>
      </a:lt1>
      <a:dk2>
        <a:srgbClr val="003E7E"/>
      </a:dk2>
      <a:lt2>
        <a:srgbClr val="4D4D4D"/>
      </a:lt2>
      <a:accent1>
        <a:srgbClr val="AECBDA"/>
      </a:accent1>
      <a:accent2>
        <a:srgbClr val="CCCE60"/>
      </a:accent2>
      <a:accent3>
        <a:srgbClr val="B4522E"/>
      </a:accent3>
      <a:accent4>
        <a:srgbClr val="1889FF"/>
      </a:accent4>
      <a:accent5>
        <a:srgbClr val="E6E6E6"/>
      </a:accent5>
      <a:accent6>
        <a:srgbClr val="CEDFE8"/>
      </a:accent6>
      <a:hlink>
        <a:srgbClr val="B4522E"/>
      </a:hlink>
      <a:folHlink>
        <a:srgbClr val="B4522E"/>
      </a:folHlink>
    </a:clrScheme>
    <a:fontScheme name="Custom 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2">
            <a:lumMod val="60000"/>
            <a:lumOff val="40000"/>
          </a:schemeClr>
        </a:solidFill>
        <a:ln w="6350">
          <a:solidFill>
            <a:schemeClr val="accent4"/>
          </a:solidFill>
        </a:ln>
      </a:spPr>
      <a:bodyPr rtlCol="0" anchor="ctr"/>
      <a:lstStyle>
        <a:defPPr algn="ctr">
          <a:defRPr sz="1000" dirty="0" smtClean="0">
            <a:solidFill>
              <a:schemeClr val="bg2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rtlCol="0">
        <a:spAutoFit/>
      </a:bodyPr>
      <a:lstStyle>
        <a:defPPr>
          <a:defRPr sz="1400" dirty="0" err="1" smtClean="0">
            <a:latin typeface="Arial" pitchFamily="34" charset="0"/>
            <a:cs typeface="Arial" pitchFamily="34" charset="0"/>
          </a:defRPr>
        </a:defPPr>
      </a:lstStyle>
    </a:txDef>
  </a:objectDefaults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AG Info Document" ma:contentTypeID="0x010100B1CF8EC54CA89F4181A8E689D32BE3B300770E3B5AECE7EA428F340960104155AF" ma:contentTypeVersion="21" ma:contentTypeDescription="" ma:contentTypeScope="" ma:versionID="950ffc93898df06b0f12441cb9af18aa">
  <xsd:schema xmlns:xsd="http://www.w3.org/2001/XMLSchema" xmlns:xs="http://www.w3.org/2001/XMLSchema" xmlns:p="http://schemas.microsoft.com/office/2006/metadata/properties" xmlns:ns2="9dd685ff-0050-4851-bdf7-e46d31d129a7" xmlns:ns3="f84f04f2-95d3-4a2d-8d01-e4bf5d385f00" targetNamespace="http://schemas.microsoft.com/office/2006/metadata/properties" ma:root="true" ma:fieldsID="58fd98a86dd749647ed5af75d593fda0" ns2:_="" ns3:_="">
    <xsd:import namespace="9dd685ff-0050-4851-bdf7-e46d31d129a7"/>
    <xsd:import namespace="f84f04f2-95d3-4a2d-8d01-e4bf5d385f00"/>
    <xsd:element name="properties">
      <xsd:complexType>
        <xsd:sequence>
          <xsd:element name="documentManagement">
            <xsd:complexType>
              <xsd:all>
                <xsd:element ref="ns2:DocType" minOccurs="0"/>
                <xsd:element ref="ns2:InfoDescription" minOccurs="0"/>
                <xsd:element ref="ns2:Reviewed" minOccurs="0"/>
                <xsd:element ref="ns2:AGDepartmentTaxHTField0" minOccurs="0"/>
                <xsd:element ref="ns2:AGOfficeTaxHTField0" minOccurs="0"/>
                <xsd:element ref="ns2:SiteNavigationTaxHTField0" minOccurs="0"/>
                <xsd:element ref="ns2:TaxCatchAllLabel" minOccurs="0"/>
                <xsd:element ref="ns2:TaxCatchAll" minOccurs="0"/>
                <xsd:element ref="ns2:TaxKeywordTaxHTField" minOccurs="0"/>
                <xsd:element ref="ns3:NotesUNID" minOccurs="0"/>
                <xsd:element ref="ns3:NotesTimeStamp" minOccurs="0"/>
                <xsd:element ref="ns3:NotesPart" minOccurs="0"/>
                <xsd:element ref="ns2:_AttachmentTitle" minOccurs="0"/>
                <xsd:element ref="ns2:_LinkToAttachment" minOccurs="0"/>
                <xsd:element ref="ns3:WhotoCall" minOccurs="0"/>
                <xsd:element ref="ns3:WhotoCall_x003a_ContactInfo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dd685ff-0050-4851-bdf7-e46d31d129a7" elementFormDefault="qualified">
    <xsd:import namespace="http://schemas.microsoft.com/office/2006/documentManagement/types"/>
    <xsd:import namespace="http://schemas.microsoft.com/office/infopath/2007/PartnerControls"/>
    <xsd:element name="DocType" ma:index="2" nillable="true" ma:displayName="DocType" ma:format="Dropdown" ma:internalName="DocType">
      <xsd:simpleType>
        <xsd:restriction base="dms:Choice">
          <xsd:enumeration value="Article"/>
          <xsd:enumeration value="Brochure"/>
          <xsd:enumeration value="Bulletin"/>
          <xsd:enumeration value="Newsletter"/>
          <xsd:enumeration value="Presentation"/>
          <xsd:enumeration value="Template"/>
        </xsd:restriction>
      </xsd:simpleType>
    </xsd:element>
    <xsd:element name="InfoDescription" ma:index="3" nillable="true" ma:displayName="InfoDescription" ma:internalName="InfoDescription">
      <xsd:simpleType>
        <xsd:restriction base="dms:Note">
          <xsd:maxLength value="255"/>
        </xsd:restriction>
      </xsd:simpleType>
    </xsd:element>
    <xsd:element name="Reviewed" ma:index="8" nillable="true" ma:displayName="Reviewed" ma:default="0" ma:internalName="Reviewed">
      <xsd:simpleType>
        <xsd:restriction base="dms:Boolean"/>
      </xsd:simpleType>
    </xsd:element>
    <xsd:element name="AGDepartmentTaxHTField0" ma:index="9" nillable="true" ma:taxonomy="true" ma:internalName="AGDepartmentTaxHTField0" ma:taxonomyFieldName="AGDepartment" ma:displayName="AGDepartment" ma:default="" ma:fieldId="{f5882577-d1a7-4d25-a77e-0f4d46ec0a85}" ma:taxonomyMulti="true" ma:sspId="f4760f17-1b95-43aa-9454-7669e53e7277" ma:termSetId="1f1d9db6-7587-4c5a-bc47-7240d9349331" ma:anchorId="992b16f2-d3e8-4563-bad7-10ff656b111f" ma:open="false" ma:isKeyword="false">
      <xsd:complexType>
        <xsd:sequence>
          <xsd:element ref="pc:Terms" minOccurs="0" maxOccurs="1"/>
        </xsd:sequence>
      </xsd:complexType>
    </xsd:element>
    <xsd:element name="AGOfficeTaxHTField0" ma:index="11" nillable="true" ma:taxonomy="true" ma:internalName="AGOfficeTaxHTField0" ma:taxonomyFieldName="AGOffice" ma:displayName="AGOffice" ma:default="" ma:fieldId="{be430756-1b5b-4cbe-bf0c-89284eeabf1b}" ma:taxonomyMulti="true" ma:sspId="f4760f17-1b95-43aa-9454-7669e53e7277" ma:termSetId="1f1d9db6-7587-4c5a-bc47-7240d9349331" ma:anchorId="e8d04724-0ddb-4cd2-bda4-3853211cebf5" ma:open="false" ma:isKeyword="false">
      <xsd:complexType>
        <xsd:sequence>
          <xsd:element ref="pc:Terms" minOccurs="0" maxOccurs="1"/>
        </xsd:sequence>
      </xsd:complexType>
    </xsd:element>
    <xsd:element name="SiteNavigationTaxHTField0" ma:index="13" nillable="true" ma:taxonomy="true" ma:internalName="SiteNavigationTaxHTField0" ma:taxonomyFieldName="SiteNavigation" ma:displayName="SiteNavigation" ma:default="" ma:fieldId="{16ef2543-3048-44cb-9435-1dbfd07fbdc0}" ma:taxonomyMulti="true" ma:sspId="f4760f17-1b95-43aa-9454-7669e53e7277" ma:termSetId="2d7ed40d-4640-43f8-a9bf-d0481fd1a01e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axCatchAllLabel" ma:index="14" nillable="true" ma:displayName="Taxonomy Catch All Column1" ma:hidden="true" ma:list="{8d53e72e-d7f9-42c1-8dbe-b9c18c0c69b2}" ma:internalName="TaxCatchAllLabel" ma:readOnly="true" ma:showField="CatchAllDataLabel" ma:web="9dd685ff-0050-4851-bdf7-e46d31d129a7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" ma:index="16" nillable="true" ma:displayName="Taxonomy Catch All Column" ma:hidden="true" ma:list="{8d53e72e-d7f9-42c1-8dbe-b9c18c0c69b2}" ma:internalName="TaxCatchAll" ma:showField="CatchAllData" ma:web="9dd685ff-0050-4851-bdf7-e46d31d129a7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KeywordTaxHTField" ma:index="19" nillable="true" ma:taxonomy="true" ma:internalName="TaxKeywordTaxHTField" ma:taxonomyFieldName="TaxKeyword" ma:displayName="Enterprise Keywords" ma:fieldId="{23f27201-bee3-471e-b2e7-b64fd8b7ca38}" ma:taxonomyMulti="true" ma:sspId="33712b26-0e37-4530-8ede-8e2676ebee2b" ma:termSetId="00000000-0000-0000-0000-000000000000" ma:anchorId="00000000-0000-0000-0000-000000000000" ma:open="true" ma:isKeyword="true">
      <xsd:complexType>
        <xsd:sequence>
          <xsd:element ref="pc:Terms" minOccurs="0" maxOccurs="1"/>
        </xsd:sequence>
      </xsd:complexType>
    </xsd:element>
    <xsd:element name="_AttachmentTitle" ma:index="24" nillable="true" ma:displayName="_AttachmentTitle" ma:hidden="true" ma:internalName="_AttachmentTitle" ma:readOnly="false">
      <xsd:simpleType>
        <xsd:restriction base="dms:Text">
          <xsd:maxLength value="255"/>
        </xsd:restriction>
      </xsd:simpleType>
    </xsd:element>
    <xsd:element name="_LinkToAttachment" ma:index="25" nillable="true" ma:displayName="_LinkToAttachment" ma:hidden="true" ma:internalName="_LinkToAttachment" ma:readOnly="false">
      <xsd:simpleType>
        <xsd:restriction base="dms:Text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84f04f2-95d3-4a2d-8d01-e4bf5d385f00" elementFormDefault="qualified">
    <xsd:import namespace="http://schemas.microsoft.com/office/2006/documentManagement/types"/>
    <xsd:import namespace="http://schemas.microsoft.com/office/infopath/2007/PartnerControls"/>
    <xsd:element name="NotesUNID" ma:index="21" nillable="true" ma:displayName="NotesUNID" ma:hidden="true" ma:internalName="NotesUNID">
      <xsd:simpleType>
        <xsd:restriction base="dms:Text"/>
      </xsd:simpleType>
    </xsd:element>
    <xsd:element name="NotesTimeStamp" ma:index="22" nillable="true" ma:displayName="NotesTimeStamp" ma:hidden="true" ma:internalName="NotesTimeStamp">
      <xsd:simpleType>
        <xsd:restriction base="dms:DateTime"/>
      </xsd:simpleType>
    </xsd:element>
    <xsd:element name="NotesPart" ma:index="23" nillable="true" ma:displayName="NotesPart" ma:hidden="true" ma:internalName="NotesPart">
      <xsd:simpleType>
        <xsd:restriction base="dms:Text"/>
      </xsd:simpleType>
    </xsd:element>
    <xsd:element name="WhotoCall" ma:index="26" nillable="true" ma:displayName="WhotoCall" ma:list="{3e8d8627-f53e-43d7-98d5-bf2cfc5527e2}" ma:internalName="WhotoCall" ma:showField="Title">
      <xsd:simpleType>
        <xsd:restriction base="dms:Lookup"/>
      </xsd:simpleType>
    </xsd:element>
    <xsd:element name="WhotoCall_x003a_ContactInfo" ma:index="27" nillable="true" ma:displayName="WhotoCall:ContactInfo" ma:list="{3e8d8627-f53e-43d7-98d5-bf2cfc5527e2}" ma:internalName="WhotoCall_x003a_ContactInfo" ma:readOnly="true" ma:showField="ContactInfo1" ma:web="6b0be318-06b7-4f29-be74-d3f3353bd09c">
      <xsd:simpleType>
        <xsd:restriction base="dms:Lookup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15" ma:displayName="Content Type"/>
        <xsd:element ref="dc:title" minOccurs="0" maxOccurs="1" ma:index="1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ttachmentTitle xmlns="9dd685ff-0050-4851-bdf7-e46d31d129a7" xsi:nil="true"/>
    <InfoDescription xmlns="9dd685ff-0050-4851-bdf7-e46d31d129a7" xsi:nil="true"/>
    <TaxKeywordTaxHTField xmlns="9dd685ff-0050-4851-bdf7-e46d31d129a7">
      <Terms xmlns="http://schemas.microsoft.com/office/infopath/2007/PartnerControls">
        <TermInfo xmlns="http://schemas.microsoft.com/office/infopath/2007/PartnerControls">
          <TermName xmlns="http://schemas.microsoft.com/office/infopath/2007/PartnerControls">presentation</TermName>
          <TermId xmlns="http://schemas.microsoft.com/office/infopath/2007/PartnerControls">ae6fe715-e981-495b-8d5a-ea9ba1370600</TermId>
        </TermInfo>
        <TermInfo xmlns="http://schemas.microsoft.com/office/infopath/2007/PartnerControls">
          <TermName xmlns="http://schemas.microsoft.com/office/infopath/2007/PartnerControls">template</TermName>
          <TermId xmlns="http://schemas.microsoft.com/office/infopath/2007/PartnerControls">2e65a2a9-9057-4189-b9fd-0981b84c752b</TermId>
        </TermInfo>
        <TermInfo xmlns="http://schemas.microsoft.com/office/infopath/2007/PartnerControls">
          <TermName xmlns="http://schemas.microsoft.com/office/infopath/2007/PartnerControls">PowerPoint</TermName>
          <TermId xmlns="http://schemas.microsoft.com/office/infopath/2007/PartnerControls">6ef518c9-a75d-4a41-b748-b6a832b8678b</TermId>
        </TermInfo>
      </Terms>
    </TaxKeywordTaxHTField>
    <WhotoCall xmlns="f84f04f2-95d3-4a2d-8d01-e4bf5d385f00">11</WhotoCall>
    <TaxCatchAll xmlns="9dd685ff-0050-4851-bdf7-e46d31d129a7">
      <Value>136</Value>
      <Value>174</Value>
      <Value>653</Value>
      <Value>37</Value>
    </TaxCatchAll>
    <_LinkToAttachment xmlns="9dd685ff-0050-4851-bdf7-e46d31d129a7" xsi:nil="true"/>
    <AGDepartmentTaxHTField0 xmlns="9dd685ff-0050-4851-bdf7-e46d31d129a7">
      <Terms xmlns="http://schemas.microsoft.com/office/infopath/2007/PartnerControls">
        <TermInfo xmlns="http://schemas.microsoft.com/office/infopath/2007/PartnerControls">
          <TermName xmlns="http://schemas.microsoft.com/office/infopath/2007/PartnerControls">Marketing</TermName>
          <TermId xmlns="http://schemas.microsoft.com/office/infopath/2007/PartnerControls">0aaed759-1241-4875-b16b-b56bcae212dd</TermId>
        </TermInfo>
      </Terms>
    </AGDepartmentTaxHTField0>
    <NotesPart xmlns="f84f04f2-95d3-4a2d-8d01-e4bf5d385f00" xsi:nil="true"/>
    <AGOfficeTaxHTField0 xmlns="9dd685ff-0050-4851-bdf7-e46d31d129a7">
      <Terms xmlns="http://schemas.microsoft.com/office/infopath/2007/PartnerControls"/>
    </AGOfficeTaxHTField0>
    <SiteNavigationTaxHTField0 xmlns="9dd685ff-0050-4851-bdf7-e46d31d129a7">
      <Terms xmlns="http://schemas.microsoft.com/office/infopath/2007/PartnerControls"/>
    </SiteNavigationTaxHTField0>
    <DocType xmlns="9dd685ff-0050-4851-bdf7-e46d31d129a7">Template</DocType>
    <NotesTimeStamp xmlns="f84f04f2-95d3-4a2d-8d01-e4bf5d385f00" xsi:nil="true"/>
    <Reviewed xmlns="9dd685ff-0050-4851-bdf7-e46d31d129a7">true</Reviewed>
    <NotesUNID xmlns="f84f04f2-95d3-4a2d-8d01-e4bf5d385f00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6954F39F-7E1E-46C1-A989-73377CE5674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dd685ff-0050-4851-bdf7-e46d31d129a7"/>
    <ds:schemaRef ds:uri="f84f04f2-95d3-4a2d-8d01-e4bf5d385f00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29D96BEE-6A02-4B70-B062-8D3ED2257A89}">
  <ds:schemaRefs>
    <ds:schemaRef ds:uri="http://purl.org/dc/elements/1.1/"/>
    <ds:schemaRef ds:uri="http://schemas.microsoft.com/office/2006/metadata/properties"/>
    <ds:schemaRef ds:uri="http://schemas.microsoft.com/office/infopath/2007/PartnerControls"/>
    <ds:schemaRef ds:uri="http://purl.org/dc/terms/"/>
    <ds:schemaRef ds:uri="9dd685ff-0050-4851-bdf7-e46d31d129a7"/>
    <ds:schemaRef ds:uri="http://schemas.openxmlformats.org/package/2006/metadata/core-properties"/>
    <ds:schemaRef ds:uri="http://schemas.microsoft.com/office/2006/documentManagement/types"/>
    <ds:schemaRef ds:uri="f84f04f2-95d3-4a2d-8d01-e4bf5d385f00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DC6F9B6E-2EBE-4AC0-802B-DA48F8ADE036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Analysis_Group_Large_Template_2013_04-24</Template>
  <TotalTime>6443</TotalTime>
  <Words>969</Words>
  <Application>Microsoft Office PowerPoint</Application>
  <PresentationFormat>On-screen Show (4:3)</PresentationFormat>
  <Paragraphs>170</Paragraphs>
  <Slides>16</Slides>
  <Notes>15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4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6" baseType="lpstr">
      <vt:lpstr>Arial</vt:lpstr>
      <vt:lpstr>Arial (Body)</vt:lpstr>
      <vt:lpstr>Calibri</vt:lpstr>
      <vt:lpstr>Source Sans Pro</vt:lpstr>
      <vt:lpstr>Wingdings</vt:lpstr>
      <vt:lpstr>Analysis_Group_Large_Template_2013_04-24</vt:lpstr>
      <vt:lpstr>Analysis Group Large White Template</vt:lpstr>
      <vt:lpstr>Analysis Group Large Blue Co-Branded</vt:lpstr>
      <vt:lpstr>Analysis Group Large White Co-Branded</vt:lpstr>
      <vt:lpstr>think-cell Slide</vt:lpstr>
      <vt:lpstr>ICANN SSAC Review by the Independent Examiner</vt:lpstr>
      <vt:lpstr>Agenda</vt:lpstr>
      <vt:lpstr>Project Timeline</vt:lpstr>
      <vt:lpstr>Agenda</vt:lpstr>
      <vt:lpstr>Interview Process</vt:lpstr>
      <vt:lpstr>Interview Process </vt:lpstr>
      <vt:lpstr>Interview Process </vt:lpstr>
      <vt:lpstr>Interview Process - Discussion</vt:lpstr>
      <vt:lpstr>Agenda</vt:lpstr>
      <vt:lpstr>Survey Process</vt:lpstr>
      <vt:lpstr>Survey Process</vt:lpstr>
      <vt:lpstr>Survey Process</vt:lpstr>
      <vt:lpstr>Agenda</vt:lpstr>
      <vt:lpstr>Project Timeline</vt:lpstr>
      <vt:lpstr>Agenda</vt:lpstr>
      <vt:lpstr>PowerPoint Presentation</vt:lpstr>
    </vt:vector>
  </TitlesOfParts>
  <Company>Analysis Group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Analysis Group PowerPoint</dc:title>
  <dc:creator>Andrew Ungerer</dc:creator>
  <cp:keywords>PowerPoint; template; presentation</cp:keywords>
  <cp:lastModifiedBy>Llop, Chris</cp:lastModifiedBy>
  <cp:revision>501</cp:revision>
  <cp:lastPrinted>2017-10-09T15:59:42Z</cp:lastPrinted>
  <dcterms:created xsi:type="dcterms:W3CDTF">2015-09-09T15:46:05Z</dcterms:created>
  <dcterms:modified xsi:type="dcterms:W3CDTF">2018-04-10T03:23:48Z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0x010100B1CF8EC54CA89F4181A8E689D32BE3B300770E3B5AECE7EA428F340960104155AF</vt:lpwstr>
  </property>
  <property fmtid="{D5CDD505-2E9C-101B-9397-08002B2CF9AE}" pid="3" name="TaxKeyword">
    <vt:lpwstr>136;#presentation|ae6fe715-e981-495b-8d5a-ea9ba1370600;#174;#template|2e65a2a9-9057-4189-b9fd-0981b84c752b;#653;#PowerPoint|6ef518c9-a75d-4a41-b748-b6a832b8678b</vt:lpwstr>
  </property>
  <property fmtid="{D5CDD505-2E9C-101B-9397-08002B2CF9AE}" pid="4" name="AGDepartment">
    <vt:lpwstr>37;#Marketing|0aaed759-1241-4875-b16b-b56bcae212dd</vt:lpwstr>
  </property>
  <property fmtid="{D5CDD505-2E9C-101B-9397-08002B2CF9AE}" pid="5" name="AGOffice">
    <vt:lpwstr/>
  </property>
  <property fmtid="{D5CDD505-2E9C-101B-9397-08002B2CF9AE}" pid="6" name="SiteNavigation">
    <vt:lpwstr/>
  </property>
  <property fmtid="{D5CDD505-2E9C-101B-9397-08002B2CF9AE}" pid="7" name="Office2010EditCount">
    <vt:lpwstr>1</vt:lpwstr>
  </property>
  <property fmtid="{D5CDD505-2E9C-101B-9397-08002B2CF9AE}" pid="8" name="Office2003EditCount">
    <vt:lpwstr>0</vt:lpwstr>
  </property>
  <property fmtid="{D5CDD505-2E9C-101B-9397-08002B2CF9AE}" pid="9" name="LastEditedOfficeVersion">
    <vt:lpwstr>Office2010</vt:lpwstr>
  </property>
  <property fmtid="{D5CDD505-2E9C-101B-9397-08002B2CF9AE}" pid="10" name="Office2010WasSaved">
    <vt:lpwstr>1</vt:lpwstr>
  </property>
</Properties>
</file>