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37" r:id="rId2"/>
    <p:sldId id="381" r:id="rId3"/>
    <p:sldId id="575" r:id="rId4"/>
    <p:sldId id="576" r:id="rId5"/>
    <p:sldId id="57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01" autoAdjust="0"/>
    <p:restoredTop sz="94109" autoAdjust="0"/>
  </p:normalViewPr>
  <p:slideViewPr>
    <p:cSldViewPr snapToGrid="0" snapToObjects="1">
      <p:cViewPr varScale="1">
        <p:scale>
          <a:sx n="84" d="100"/>
          <a:sy n="84" d="100"/>
        </p:scale>
        <p:origin x="1056" y="8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/>
          </a:p>
          <a:p>
            <a:r>
              <a:rPr lang="en-US" baseline="0" dirty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/>
          </a:p>
          <a:p>
            <a:r>
              <a:rPr lang="en-US" baseline="0" dirty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1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SSAC2 RWP Meeting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Multistakeholder</a:t>
            </a:r>
            <a:r>
              <a:rPr lang="en-US" dirty="0"/>
              <a:t> Strategy and Strategic Initiatives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24 May 2018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3717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0517" y="818702"/>
            <a:ext cx="7907338" cy="538778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Welcome (MSSI)</a:t>
            </a:r>
          </a:p>
          <a:p>
            <a:r>
              <a:rPr lang="en-US" dirty="0"/>
              <a:t>Review timeline (MSSI)</a:t>
            </a:r>
          </a:p>
          <a:p>
            <a:r>
              <a:rPr lang="en-US" dirty="0"/>
              <a:t>Board advice tracker (SSAC RWP)</a:t>
            </a:r>
          </a:p>
          <a:p>
            <a:r>
              <a:rPr lang="en-US" dirty="0"/>
              <a:t>Preliminary survey highlights (Analysis Group)</a:t>
            </a:r>
          </a:p>
          <a:p>
            <a:r>
              <a:rPr lang="en-US" dirty="0"/>
              <a:t>Next steps (Analysis Group)</a:t>
            </a:r>
          </a:p>
          <a:p>
            <a:r>
              <a:rPr lang="en-US" dirty="0"/>
              <a:t>AOB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hevron 48"/>
          <p:cNvSpPr/>
          <p:nvPr/>
        </p:nvSpPr>
        <p:spPr>
          <a:xfrm>
            <a:off x="128808" y="2958641"/>
            <a:ext cx="8421287" cy="121596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7" name="Oval 6"/>
          <p:cNvSpPr/>
          <p:nvPr/>
        </p:nvSpPr>
        <p:spPr>
          <a:xfrm>
            <a:off x="1046171" y="2893249"/>
            <a:ext cx="166258" cy="166258"/>
          </a:xfrm>
          <a:prstGeom prst="ellipse">
            <a:avLst/>
          </a:prstGeom>
          <a:solidFill>
            <a:srgbClr val="1D98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529867" y="2893249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778469" y="2893249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993015" y="2893249"/>
            <a:ext cx="166258" cy="166258"/>
          </a:xfrm>
          <a:prstGeom prst="ellipse">
            <a:avLst/>
          </a:prstGeom>
          <a:solidFill>
            <a:srgbClr val="0D43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7213924" y="2893249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99524" y="1249663"/>
            <a:ext cx="1259550" cy="1259550"/>
            <a:chOff x="569487" y="2043501"/>
            <a:chExt cx="1346792" cy="1346792"/>
          </a:xfrm>
        </p:grpSpPr>
        <p:sp>
          <p:nvSpPr>
            <p:cNvPr id="11" name="Teardrop 1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2599D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2889" y="2492221"/>
              <a:ext cx="1273358" cy="625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cs typeface="Arial"/>
                </a:rPr>
                <a:t>Survey live period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733076" y="1285310"/>
            <a:ext cx="1259550" cy="1774198"/>
            <a:chOff x="2105815" y="2043501"/>
            <a:chExt cx="1346792" cy="1897087"/>
          </a:xfrm>
        </p:grpSpPr>
        <p:sp>
          <p:nvSpPr>
            <p:cNvPr id="13" name="Oval 12"/>
            <p:cNvSpPr/>
            <p:nvPr/>
          </p:nvSpPr>
          <p:spPr>
            <a:xfrm>
              <a:off x="2690831" y="3762814"/>
              <a:ext cx="177774" cy="177774"/>
            </a:xfrm>
            <a:prstGeom prst="ellipse">
              <a:avLst/>
            </a:prstGeom>
            <a:solidFill>
              <a:srgbClr val="1B6F7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Arial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5815" y="2043501"/>
              <a:ext cx="1346792" cy="1346792"/>
              <a:chOff x="569487" y="2043501"/>
              <a:chExt cx="1346792" cy="1346792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569487" y="2043501"/>
                <a:ext cx="1346792" cy="1346792"/>
              </a:xfrm>
              <a:prstGeom prst="teardrop">
                <a:avLst>
                  <a:gd name="adj" fmla="val 96125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94800" y="2203621"/>
                <a:ext cx="1273358" cy="1020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cs typeface="Arial"/>
                  </a:rPr>
                  <a:t>Draft Assessment Report to RWP 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2966627" y="1249662"/>
            <a:ext cx="1259550" cy="1259550"/>
            <a:chOff x="569487" y="2043501"/>
            <a:chExt cx="1346792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94800" y="2203509"/>
              <a:ext cx="1273358" cy="1020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Assessment Report public consultation 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200178" y="1249663"/>
            <a:ext cx="1259550" cy="1259550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9019" y="2258064"/>
              <a:ext cx="1273358" cy="789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  <a:cs typeface="Arial"/>
                </a:rPr>
                <a:t>Recom</a:t>
              </a:r>
              <a:r>
                <a:rPr lang="en-US" sz="1400" dirty="0">
                  <a:solidFill>
                    <a:schemeClr val="bg1"/>
                  </a:solidFill>
                  <a:cs typeface="Arial"/>
                </a:rPr>
                <a:t>- </a:t>
              </a:r>
              <a:r>
                <a:rPr lang="en-US" sz="1400" dirty="0" err="1">
                  <a:solidFill>
                    <a:schemeClr val="bg1"/>
                  </a:solidFill>
                  <a:cs typeface="Arial"/>
                </a:rPr>
                <a:t>mendations</a:t>
              </a:r>
              <a:r>
                <a:rPr lang="en-US" sz="1400" dirty="0">
                  <a:solidFill>
                    <a:schemeClr val="bg1"/>
                  </a:solidFill>
                  <a:cs typeface="Arial"/>
                </a:rPr>
                <a:t> to RWP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433729" y="1249663"/>
            <a:ext cx="1259550" cy="1259550"/>
            <a:chOff x="569487" y="2043501"/>
            <a:chExt cx="1346792" cy="1346792"/>
          </a:xfrm>
        </p:grpSpPr>
        <p:sp>
          <p:nvSpPr>
            <p:cNvPr id="44" name="Teardrop 43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4800" y="2294764"/>
              <a:ext cx="1273358" cy="102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Draft Final Report for public comment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667278" y="1249663"/>
            <a:ext cx="1259550" cy="1259550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Arial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516384"/>
              <a:ext cx="1273358" cy="559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cs typeface="Arial"/>
                </a:rPr>
                <a:t>Final Report delivered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21672" y="3222984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18 April – </a:t>
            </a:r>
          </a:p>
          <a:p>
            <a:pPr algn="ctr"/>
            <a:r>
              <a:rPr lang="en-US" sz="1400" dirty="0">
                <a:cs typeface="Arial"/>
              </a:rPr>
              <a:t>25 May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781013" y="3222984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30 May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022065" y="3222984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20 June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270788" y="3222984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August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82036" y="3222984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September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latin typeface="+mn-lt"/>
                <a:cs typeface="Arial"/>
              </a:rPr>
              <a:t>High-Level Review Timeline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15714" y="3224484"/>
            <a:ext cx="11908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November</a:t>
            </a:r>
          </a:p>
        </p:txBody>
      </p:sp>
      <p:graphicFrame>
        <p:nvGraphicFramePr>
          <p:cNvPr id="56" name="Table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67010"/>
              </p:ext>
            </p:extLst>
          </p:nvPr>
        </p:nvGraphicFramePr>
        <p:xfrm>
          <a:off x="128808" y="4434731"/>
          <a:ext cx="886373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7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96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ICANN</a:t>
                      </a:r>
                      <a:r>
                        <a:rPr lang="en-US" baseline="0" dirty="0"/>
                        <a:t> Meeting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Expected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25 -</a:t>
                      </a:r>
                      <a:r>
                        <a:rPr lang="en-US" sz="1400" baseline="0" dirty="0"/>
                        <a:t> 28 June 2018 (ICANN62)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IE</a:t>
                      </a:r>
                      <a:r>
                        <a:rPr lang="en-US" sz="1400" baseline="0" dirty="0"/>
                        <a:t> presents Assessment Report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r>
                        <a:rPr lang="en-US" sz="1400" baseline="0" dirty="0"/>
                        <a:t> - 26 October 2018 (ICANN63)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IE presents preview of Draft Final Report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39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Board advice tracker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0517" y="818702"/>
            <a:ext cx="7907338" cy="538778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75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Other Business?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0517" y="818702"/>
            <a:ext cx="7907338" cy="538778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404906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20170607</Template>
  <TotalTime>81</TotalTime>
  <Words>216</Words>
  <Application>Microsoft Office PowerPoint</Application>
  <PresentationFormat>On-screen Show (4:3)</PresentationFormat>
  <Paragraphs>40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Segoe UI</vt:lpstr>
      <vt:lpstr>Wingdings</vt:lpstr>
      <vt:lpstr>ICANNPPT_Arial_4x3_June 2017_potx</vt:lpstr>
      <vt:lpstr>SSAC2 RWP Meeting</vt:lpstr>
      <vt:lpstr>Agenda</vt:lpstr>
      <vt:lpstr>High-Level Review Timeline</vt:lpstr>
      <vt:lpstr>Board advice tracker</vt:lpstr>
      <vt:lpstr>Any Other Business?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Jennifer Bryce</dc:creator>
  <cp:lastModifiedBy>Angie Graves</cp:lastModifiedBy>
  <cp:revision>15</cp:revision>
  <cp:lastPrinted>2017-01-26T19:29:02Z</cp:lastPrinted>
  <dcterms:created xsi:type="dcterms:W3CDTF">2017-06-19T14:23:09Z</dcterms:created>
  <dcterms:modified xsi:type="dcterms:W3CDTF">2018-05-23T16:05:18Z</dcterms:modified>
</cp:coreProperties>
</file>