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37" r:id="rId2"/>
    <p:sldId id="381" r:id="rId3"/>
    <p:sldId id="575" r:id="rId4"/>
    <p:sldId id="574" r:id="rId5"/>
    <p:sldId id="57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EDEDE"/>
    <a:srgbClr val="002B49"/>
    <a:srgbClr val="9C240F"/>
    <a:srgbClr val="CB460F"/>
    <a:srgbClr val="FA5B36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01" autoAdjust="0"/>
    <p:restoredTop sz="94109" autoAdjust="0"/>
  </p:normalViewPr>
  <p:slideViewPr>
    <p:cSldViewPr snapToGrid="0" snapToObjects="1">
      <p:cViewPr varScale="1">
        <p:scale>
          <a:sx n="84" d="100"/>
          <a:sy n="84" d="100"/>
        </p:scale>
        <p:origin x="1056" y="84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To adjust the length and width of the arrow, click on the arrow, grab a corner, and lengthen or shorten, depending on your preference.  </a:t>
            </a:r>
          </a:p>
          <a:p>
            <a:endParaRPr lang="en-US" baseline="0" dirty="0"/>
          </a:p>
          <a:p>
            <a:r>
              <a:rPr lang="en-US" baseline="0" dirty="0"/>
              <a:t>To add a bubble, click on the bubble, ensure it is fully highlighted, COPY and PASTE.  Then drag the bubble to your preferred placement.  </a:t>
            </a:r>
          </a:p>
          <a:p>
            <a:endParaRPr lang="en-US" baseline="0" dirty="0"/>
          </a:p>
          <a:p>
            <a:r>
              <a:rPr lang="en-US" baseline="0" dirty="0"/>
              <a:t>To delete a bubble, click on the bubble, ensuring it is highlighted and click DELETE.  If you make a mistake, go to your top bar on PP and click EDIT, UNDO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514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033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ICANN</a:t>
            </a:r>
            <a:r>
              <a:rPr lang="en-US" baseline="0" dirty="0"/>
              <a:t> Org will promote the survey via: </a:t>
            </a:r>
          </a:p>
          <a:p>
            <a:r>
              <a:rPr lang="en-US" dirty="0"/>
              <a:t>&gt; Announcement on </a:t>
            </a:r>
            <a:r>
              <a:rPr lang="en-US" dirty="0" err="1"/>
              <a:t>ICANN.org</a:t>
            </a:r>
            <a:r>
              <a:rPr lang="en-US" dirty="0"/>
              <a:t> </a:t>
            </a:r>
          </a:p>
          <a:p>
            <a:r>
              <a:rPr lang="en-US" dirty="0"/>
              <a:t>&gt; Wiki Post</a:t>
            </a:r>
          </a:p>
          <a:p>
            <a:r>
              <a:rPr lang="en-US" dirty="0"/>
              <a:t>&gt; Social media</a:t>
            </a:r>
          </a:p>
          <a:p>
            <a:r>
              <a:rPr lang="en-US" dirty="0"/>
              <a:t>&gt; ICANN Global Newsletter</a:t>
            </a:r>
          </a:p>
          <a:p>
            <a:r>
              <a:rPr lang="en-US" dirty="0"/>
              <a:t>&gt; Review Status </a:t>
            </a:r>
            <a:r>
              <a:rPr lang="en-US"/>
              <a:t>Update blog</a:t>
            </a:r>
            <a:r>
              <a:rPr lang="en-US" baseline="0"/>
              <a:t> </a:t>
            </a:r>
            <a:r>
              <a:rPr lang="en-US"/>
              <a:t>(for </a:t>
            </a:r>
            <a:r>
              <a:rPr lang="en-US" dirty="0"/>
              <a:t>all active reviews)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06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hyperlink" Target="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://www.flickr.com/photos/icann" TargetMode="External"/><Relationship Id="rId7" Type="http://schemas.openxmlformats.org/officeDocument/2006/relationships/hyperlink" Target="linkedin.com/company/icann" TargetMode="External"/><Relationship Id="rId12" Type="http://schemas.openxmlformats.org/officeDocument/2006/relationships/hyperlink" Target="http://www.facebook.com/icannorg" TargetMode="External"/><Relationship Id="rId17" Type="http://schemas.openxmlformats.org/officeDocument/2006/relationships/hyperlink" Target="http://www.youtube.com/icannnews" TargetMode="External"/><Relationship Id="rId2" Type="http://schemas.openxmlformats.org/officeDocument/2006/relationships/image" Target="../media/image19.emf"/><Relationship Id="rId16" Type="http://schemas.openxmlformats.org/officeDocument/2006/relationships/image" Target="../media/image24.png"/><Relationship Id="rId20" Type="http://schemas.openxmlformats.org/officeDocument/2006/relationships/hyperlink" Target="https://www.slideshare.net/icannpresentation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2.png"/><Relationship Id="rId5" Type="http://schemas.openxmlformats.org/officeDocument/2006/relationships/image" Target="../media/image20.png"/><Relationship Id="rId15" Type="http://schemas.openxmlformats.org/officeDocument/2006/relationships/hyperlink" Target="youtube.com/user/ICANNnews" TargetMode="External"/><Relationship Id="rId10" Type="http://schemas.openxmlformats.org/officeDocument/2006/relationships/hyperlink" Target="twitter.com/icann" TargetMode="External"/><Relationship Id="rId19" Type="http://schemas.openxmlformats.org/officeDocument/2006/relationships/image" Target="../media/image25.png"/><Relationship Id="rId4" Type="http://schemas.openxmlformats.org/officeDocument/2006/relationships/hyperlink" Target="flickr.com/photos/icann" TargetMode="External"/><Relationship Id="rId9" Type="http://schemas.openxmlformats.org/officeDocument/2006/relationships/hyperlink" Target="https://twitter.com/icann" TargetMode="External"/><Relationship Id="rId14" Type="http://schemas.openxmlformats.org/officeDocument/2006/relationships/image" Target="../media/image23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/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2422" y="585223"/>
            <a:ext cx="9286433" cy="6225367"/>
            <a:chOff x="2422" y="585223"/>
            <a:chExt cx="9286433" cy="6225367"/>
          </a:xfrm>
        </p:grpSpPr>
        <p:sp>
          <p:nvSpPr>
            <p:cNvPr id="17" name="Oval 16"/>
            <p:cNvSpPr/>
            <p:nvPr userDrawn="1"/>
          </p:nvSpPr>
          <p:spPr>
            <a:xfrm>
              <a:off x="395490" y="585223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 userDrawn="1"/>
          </p:nvCxnSpPr>
          <p:spPr>
            <a:xfrm flipH="1">
              <a:off x="2422" y="608083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H="1">
              <a:off x="462492" y="608083"/>
              <a:ext cx="868150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37744" y="6460580"/>
              <a:ext cx="368521" cy="293992"/>
            </a:xfrm>
            <a:prstGeom prst="rect">
              <a:avLst/>
            </a:prstGeom>
          </p:spPr>
        </p:pic>
        <p:sp>
          <p:nvSpPr>
            <p:cNvPr id="34" name="Oval 33"/>
            <p:cNvSpPr/>
            <p:nvPr userDrawn="1"/>
          </p:nvSpPr>
          <p:spPr>
            <a:xfrm>
              <a:off x="395490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 userDrawn="1"/>
          </p:nvCxnSpPr>
          <p:spPr>
            <a:xfrm flipH="1">
              <a:off x="2422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 flipH="1">
              <a:off x="462491" y="6320547"/>
              <a:ext cx="821795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 userDrawn="1"/>
          </p:nvSpPr>
          <p:spPr>
            <a:xfrm flipH="1">
              <a:off x="8705212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/>
            <p:nvPr userDrawn="1"/>
          </p:nvCxnSpPr>
          <p:spPr>
            <a:xfrm>
              <a:off x="8772211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Slide Number Placeholder 5"/>
            <p:cNvSpPr txBox="1">
              <a:spLocks/>
            </p:cNvSpPr>
            <p:nvPr userDrawn="1"/>
          </p:nvSpPr>
          <p:spPr>
            <a:xfrm>
              <a:off x="8493978" y="6445465"/>
              <a:ext cx="794877" cy="36512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dirty="0">
                  <a:solidFill>
                    <a:srgbClr val="002B49"/>
                  </a:solidFill>
                  <a:latin typeface="Arial"/>
                  <a:cs typeface="Arial"/>
                </a:rPr>
                <a:t>   | </a:t>
              </a:r>
              <a:fld id="{D43A6F16-D3CF-4F46-B6D9-B3CAB1B87938}" type="slidenum">
                <a:rPr lang="en-US" sz="1200" smtClean="0">
                  <a:solidFill>
                    <a:srgbClr val="002B49"/>
                  </a:solidFill>
                  <a:latin typeface="Arial"/>
                  <a:cs typeface="Arial"/>
                </a:rPr>
                <a:pPr algn="l"/>
                <a:t>‹#›</a:t>
              </a:fld>
              <a:endParaRPr lang="en-US" sz="1200" dirty="0">
                <a:solidFill>
                  <a:srgbClr val="002B49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2422" y="585223"/>
            <a:ext cx="9286433" cy="6225367"/>
            <a:chOff x="2422" y="585223"/>
            <a:chExt cx="9286433" cy="6225367"/>
          </a:xfrm>
        </p:grpSpPr>
        <p:sp>
          <p:nvSpPr>
            <p:cNvPr id="17" name="Oval 16"/>
            <p:cNvSpPr/>
            <p:nvPr userDrawn="1"/>
          </p:nvSpPr>
          <p:spPr>
            <a:xfrm>
              <a:off x="395490" y="585223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 userDrawn="1"/>
          </p:nvCxnSpPr>
          <p:spPr>
            <a:xfrm flipH="1">
              <a:off x="2422" y="608083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H="1">
              <a:off x="462492" y="608083"/>
              <a:ext cx="868150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37744" y="6460580"/>
              <a:ext cx="368521" cy="293992"/>
            </a:xfrm>
            <a:prstGeom prst="rect">
              <a:avLst/>
            </a:prstGeom>
          </p:spPr>
        </p:pic>
        <p:sp>
          <p:nvSpPr>
            <p:cNvPr id="34" name="Oval 33"/>
            <p:cNvSpPr/>
            <p:nvPr userDrawn="1"/>
          </p:nvSpPr>
          <p:spPr>
            <a:xfrm>
              <a:off x="395490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 userDrawn="1"/>
          </p:nvCxnSpPr>
          <p:spPr>
            <a:xfrm flipH="1">
              <a:off x="2422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 flipH="1">
              <a:off x="462491" y="6320547"/>
              <a:ext cx="821795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 userDrawn="1"/>
          </p:nvSpPr>
          <p:spPr>
            <a:xfrm flipH="1">
              <a:off x="8705212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/>
            <p:nvPr userDrawn="1"/>
          </p:nvCxnSpPr>
          <p:spPr>
            <a:xfrm>
              <a:off x="8772211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Slide Number Placeholder 5"/>
            <p:cNvSpPr txBox="1">
              <a:spLocks/>
            </p:cNvSpPr>
            <p:nvPr userDrawn="1"/>
          </p:nvSpPr>
          <p:spPr>
            <a:xfrm>
              <a:off x="8493978" y="6445465"/>
              <a:ext cx="794877" cy="36512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dirty="0">
                  <a:solidFill>
                    <a:srgbClr val="002B49"/>
                  </a:solidFill>
                  <a:latin typeface="Arial"/>
                  <a:cs typeface="Arial"/>
                </a:rPr>
                <a:t>   | </a:t>
              </a:r>
              <a:fld id="{D43A6F16-D3CF-4F46-B6D9-B3CAB1B87938}" type="slidenum">
                <a:rPr lang="en-US" sz="1200" smtClean="0">
                  <a:solidFill>
                    <a:srgbClr val="002B49"/>
                  </a:solidFill>
                  <a:latin typeface="Arial"/>
                  <a:cs typeface="Arial"/>
                </a:rPr>
                <a:pPr algn="l"/>
                <a:t>‹#›</a:t>
              </a:fld>
              <a:endParaRPr lang="en-US" sz="1200" dirty="0">
                <a:solidFill>
                  <a:srgbClr val="002B49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6" y="3562904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6" y="4252817"/>
            <a:ext cx="8119206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6" y="4553317"/>
            <a:ext cx="8119206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6" y="2854692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2543489" y="4228306"/>
            <a:ext cx="3416667" cy="365760"/>
            <a:chOff x="5325979" y="4715893"/>
            <a:chExt cx="3416667" cy="365760"/>
          </a:xfrm>
        </p:grpSpPr>
        <p:sp>
          <p:nvSpPr>
            <p:cNvPr id="33" name="Text Placeholder 32"/>
            <p:cNvSpPr txBox="1">
              <a:spLocks/>
            </p:cNvSpPr>
            <p:nvPr/>
          </p:nvSpPr>
          <p:spPr>
            <a:xfrm>
              <a:off x="5793339" y="4734885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flickr.com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4" name="Picture 33" descr="1420947842_social_style_3_flikr-128.png">
              <a:hlinkClick r:id="rId4" action="ppaction://hlinkfile"/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4715893"/>
              <a:ext cx="365760" cy="365760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 userDrawn="1"/>
        </p:nvGrpSpPr>
        <p:grpSpPr>
          <a:xfrm>
            <a:off x="2543489" y="4726326"/>
            <a:ext cx="3636602" cy="365760"/>
            <a:chOff x="1235726" y="5571713"/>
            <a:chExt cx="3636602" cy="365760"/>
          </a:xfrm>
        </p:grpSpPr>
        <p:sp>
          <p:nvSpPr>
            <p:cNvPr id="36" name="Text Placeholder 32"/>
            <p:cNvSpPr txBox="1">
              <a:spLocks/>
            </p:cNvSpPr>
            <p:nvPr/>
          </p:nvSpPr>
          <p:spPr>
            <a:xfrm>
              <a:off x="1703086" y="5592033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linkedin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/company/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7" name="Picture 36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5571713"/>
              <a:ext cx="365760" cy="365760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 userDrawn="1"/>
        </p:nvGrpSpPr>
        <p:grpSpPr>
          <a:xfrm>
            <a:off x="2543489" y="2734246"/>
            <a:ext cx="2809587" cy="365760"/>
            <a:chOff x="1235726" y="3073176"/>
            <a:chExt cx="2809587" cy="365760"/>
          </a:xfrm>
        </p:grpSpPr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1703087" y="3093496"/>
              <a:ext cx="2342226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@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0" name="Picture 39" descr="1420948433_social_style_3_twiter-128.png">
              <a:hlinkClick r:id="rId10" action="ppaction://hlinkfile"/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 userDrawn="1"/>
        </p:nvGrpSpPr>
        <p:grpSpPr>
          <a:xfrm>
            <a:off x="2543489" y="3232266"/>
            <a:ext cx="3730320" cy="365760"/>
            <a:chOff x="1235727" y="3892739"/>
            <a:chExt cx="3730320" cy="365760"/>
          </a:xfrm>
        </p:grpSpPr>
        <p:sp>
          <p:nvSpPr>
            <p:cNvPr id="42" name="Text Placeholder 32"/>
            <p:cNvSpPr txBox="1">
              <a:spLocks/>
            </p:cNvSpPr>
            <p:nvPr/>
          </p:nvSpPr>
          <p:spPr>
            <a:xfrm>
              <a:off x="1703086" y="3913059"/>
              <a:ext cx="3262961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facebook.com/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icannorg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 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3" name="Picture 42" descr="1420948141_social_style_3_facebook-128.png">
              <a:hlinkClick r:id="rId13" action="ppaction://hlinkfile"/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7" y="3892739"/>
              <a:ext cx="365760" cy="365760"/>
            </a:xfrm>
            <a:prstGeom prst="rect">
              <a:avLst/>
            </a:prstGeom>
          </p:spPr>
        </p:pic>
      </p:grpSp>
      <p:grpSp>
        <p:nvGrpSpPr>
          <p:cNvPr id="44" name="Group 43"/>
          <p:cNvGrpSpPr/>
          <p:nvPr userDrawn="1"/>
        </p:nvGrpSpPr>
        <p:grpSpPr>
          <a:xfrm>
            <a:off x="2543489" y="3730286"/>
            <a:ext cx="3636602" cy="365760"/>
            <a:chOff x="1235726" y="4721075"/>
            <a:chExt cx="3636602" cy="365760"/>
          </a:xfrm>
        </p:grpSpPr>
        <p:pic>
          <p:nvPicPr>
            <p:cNvPr id="45" name="Picture 44" descr="1420948149_social_style_3_youtube-128.png">
              <a:hlinkClick r:id="rId15" action="ppaction://hlinkfile"/>
            </p:cNvPr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4721075"/>
              <a:ext cx="365760" cy="365760"/>
            </a:xfrm>
            <a:prstGeom prst="rect">
              <a:avLst/>
            </a:prstGeom>
          </p:spPr>
        </p:pic>
        <p:sp>
          <p:nvSpPr>
            <p:cNvPr id="46" name="Text Placeholder 32"/>
            <p:cNvSpPr txBox="1">
              <a:spLocks/>
            </p:cNvSpPr>
            <p:nvPr/>
          </p:nvSpPr>
          <p:spPr>
            <a:xfrm>
              <a:off x="1703086" y="4734885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youtube.com/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icannnews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</p:grpSp>
      <p:grpSp>
        <p:nvGrpSpPr>
          <p:cNvPr id="47" name="Group 46"/>
          <p:cNvGrpSpPr/>
          <p:nvPr userDrawn="1"/>
        </p:nvGrpSpPr>
        <p:grpSpPr>
          <a:xfrm>
            <a:off x="2543489" y="5722367"/>
            <a:ext cx="2586167" cy="365760"/>
            <a:chOff x="5325979" y="3073176"/>
            <a:chExt cx="2586167" cy="365760"/>
          </a:xfrm>
        </p:grpSpPr>
        <p:sp>
          <p:nvSpPr>
            <p:cNvPr id="48" name="Text Placeholder 32"/>
            <p:cNvSpPr txBox="1">
              <a:spLocks/>
            </p:cNvSpPr>
            <p:nvPr/>
          </p:nvSpPr>
          <p:spPr>
            <a:xfrm>
              <a:off x="5793339" y="3093496"/>
              <a:ext cx="21188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soundcloud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50" name="Group 49"/>
          <p:cNvGrpSpPr/>
          <p:nvPr userDrawn="1"/>
        </p:nvGrpSpPr>
        <p:grpSpPr>
          <a:xfrm>
            <a:off x="2543489" y="5224346"/>
            <a:ext cx="3416667" cy="365760"/>
            <a:chOff x="5325979" y="5571713"/>
            <a:chExt cx="3416667" cy="365760"/>
          </a:xfrm>
        </p:grpSpPr>
        <p:sp>
          <p:nvSpPr>
            <p:cNvPr id="51" name="Text Placeholder 32"/>
            <p:cNvSpPr txBox="1">
              <a:spLocks/>
            </p:cNvSpPr>
            <p:nvPr/>
          </p:nvSpPr>
          <p:spPr>
            <a:xfrm>
              <a:off x="5793339" y="5592033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slideshare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icannpresentations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52" name="Picture 51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5571713"/>
              <a:ext cx="365760" cy="365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86962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72578" y="2842544"/>
            <a:ext cx="3149229" cy="3236708"/>
          </a:xfrm>
          <a:prstGeom prst="rect">
            <a:avLst/>
          </a:prstGeom>
        </p:spPr>
      </p:pic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0"/>
          <a:stretch>
            <a:fillRect/>
          </a:stretch>
        </p:blipFill>
        <p:spPr>
          <a:xfrm>
            <a:off x="237744" y="6460580"/>
            <a:ext cx="368520" cy="293992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55" r:id="rId47"/>
    <p:sldLayoutId id="2147483717" r:id="rId48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SSAC2 RWP Meeting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Multistakeholder</a:t>
            </a:r>
            <a:r>
              <a:rPr lang="en-US" dirty="0"/>
              <a:t> Strategy and Strategic Initiatives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12 April 2018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63717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80517" y="818702"/>
            <a:ext cx="7907338" cy="5387788"/>
          </a:xfrm>
        </p:spPr>
        <p:txBody>
          <a:bodyPr/>
          <a:lstStyle/>
          <a:p>
            <a:r>
              <a:rPr lang="en-US" dirty="0"/>
              <a:t>Welcome</a:t>
            </a:r>
          </a:p>
          <a:p>
            <a:r>
              <a:rPr lang="en-US" dirty="0"/>
              <a:t>Roll call</a:t>
            </a:r>
          </a:p>
          <a:p>
            <a:r>
              <a:rPr lang="en-US" dirty="0"/>
              <a:t>MSSI presentation</a:t>
            </a:r>
          </a:p>
          <a:p>
            <a:pPr lvl="1"/>
            <a:r>
              <a:rPr lang="en-US" dirty="0"/>
              <a:t>High-Level Review Timeline</a:t>
            </a:r>
          </a:p>
          <a:p>
            <a:pPr lvl="1"/>
            <a:r>
              <a:rPr lang="en-US" dirty="0"/>
              <a:t>Roles and Responsibilities</a:t>
            </a:r>
          </a:p>
          <a:p>
            <a:pPr lvl="1"/>
            <a:r>
              <a:rPr lang="en-US" dirty="0"/>
              <a:t>Next Steps for RWP </a:t>
            </a:r>
          </a:p>
          <a:p>
            <a:r>
              <a:rPr lang="en-US" dirty="0"/>
              <a:t>IE presentation</a:t>
            </a:r>
          </a:p>
          <a:p>
            <a:pPr lvl="1"/>
            <a:r>
              <a:rPr lang="en-US" dirty="0"/>
              <a:t>Project Timeline</a:t>
            </a:r>
          </a:p>
          <a:p>
            <a:pPr lvl="1"/>
            <a:r>
              <a:rPr lang="en-US" dirty="0"/>
              <a:t>Summary of Interviews to Date</a:t>
            </a:r>
          </a:p>
          <a:p>
            <a:pPr lvl="1"/>
            <a:r>
              <a:rPr lang="en-US" dirty="0"/>
              <a:t>Discussion of the Draft Survey Instrument</a:t>
            </a:r>
          </a:p>
          <a:p>
            <a:pPr lvl="1"/>
            <a:r>
              <a:rPr lang="en-US" dirty="0"/>
              <a:t>Next Steps</a:t>
            </a:r>
          </a:p>
          <a:p>
            <a:pPr lvl="1"/>
            <a:r>
              <a:rPr lang="en-US" dirty="0"/>
              <a:t>Q&amp;A</a:t>
            </a:r>
          </a:p>
          <a:p>
            <a:r>
              <a:rPr lang="en-US" dirty="0"/>
              <a:t>AOB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687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hevron 48"/>
          <p:cNvSpPr/>
          <p:nvPr/>
        </p:nvSpPr>
        <p:spPr>
          <a:xfrm>
            <a:off x="303649" y="3172029"/>
            <a:ext cx="8421287" cy="121596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7" name="Oval 6"/>
          <p:cNvSpPr/>
          <p:nvPr/>
        </p:nvSpPr>
        <p:spPr>
          <a:xfrm>
            <a:off x="2021112" y="3127367"/>
            <a:ext cx="166258" cy="166258"/>
          </a:xfrm>
          <a:prstGeom prst="ellipse">
            <a:avLst/>
          </a:prstGeom>
          <a:solidFill>
            <a:srgbClr val="1D98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4504808" y="3127367"/>
            <a:ext cx="166258" cy="166258"/>
          </a:xfrm>
          <a:prstGeom prst="ellipse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5753410" y="3127367"/>
            <a:ext cx="166258" cy="166258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6967956" y="3127367"/>
            <a:ext cx="166258" cy="166258"/>
          </a:xfrm>
          <a:prstGeom prst="ellipse">
            <a:avLst/>
          </a:prstGeom>
          <a:solidFill>
            <a:srgbClr val="0D43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8188865" y="3127367"/>
            <a:ext cx="166258" cy="166258"/>
          </a:xfrm>
          <a:prstGeom prst="ellipse">
            <a:avLst/>
          </a:prstGeom>
          <a:solidFill>
            <a:srgbClr val="1768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474465" y="1483781"/>
            <a:ext cx="1259550" cy="1259550"/>
            <a:chOff x="569487" y="2043501"/>
            <a:chExt cx="1346792" cy="1346792"/>
          </a:xfrm>
        </p:grpSpPr>
        <p:sp>
          <p:nvSpPr>
            <p:cNvPr id="11" name="Teardrop 10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2599D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Arial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2889" y="2492221"/>
              <a:ext cx="1273358" cy="625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cs typeface="Arial"/>
                </a:rPr>
                <a:t>Survey live period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708017" y="1519428"/>
            <a:ext cx="1259550" cy="1774198"/>
            <a:chOff x="2105815" y="2043501"/>
            <a:chExt cx="1346792" cy="1897087"/>
          </a:xfrm>
        </p:grpSpPr>
        <p:sp>
          <p:nvSpPr>
            <p:cNvPr id="13" name="Oval 12"/>
            <p:cNvSpPr/>
            <p:nvPr/>
          </p:nvSpPr>
          <p:spPr>
            <a:xfrm>
              <a:off x="2690831" y="3762814"/>
              <a:ext cx="177774" cy="177774"/>
            </a:xfrm>
            <a:prstGeom prst="ellipse">
              <a:avLst/>
            </a:prstGeom>
            <a:solidFill>
              <a:srgbClr val="1B6F7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105815" y="2043501"/>
              <a:ext cx="1346792" cy="1346792"/>
              <a:chOff x="569487" y="2043501"/>
              <a:chExt cx="1346792" cy="1346792"/>
            </a:xfrm>
          </p:grpSpPr>
          <p:sp>
            <p:nvSpPr>
              <p:cNvPr id="23" name="Teardrop 22"/>
              <p:cNvSpPr/>
              <p:nvPr/>
            </p:nvSpPr>
            <p:spPr>
              <a:xfrm rot="8100000">
                <a:off x="569487" y="2043501"/>
                <a:ext cx="1346792" cy="1346792"/>
              </a:xfrm>
              <a:prstGeom prst="teardrop">
                <a:avLst>
                  <a:gd name="adj" fmla="val 96125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cs typeface="Arial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94800" y="2203621"/>
                <a:ext cx="1273358" cy="10201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cs typeface="Arial"/>
                  </a:rPr>
                  <a:t>Draft Assessment Report to RWP </a:t>
                </a: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3941568" y="1483780"/>
            <a:ext cx="1259550" cy="1259550"/>
            <a:chOff x="569487" y="2043501"/>
            <a:chExt cx="1346792" cy="1346792"/>
          </a:xfrm>
        </p:grpSpPr>
        <p:sp>
          <p:nvSpPr>
            <p:cNvPr id="26" name="Teardrop 2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Arial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94800" y="2203509"/>
              <a:ext cx="1273358" cy="10201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Arial"/>
                </a:rPr>
                <a:t>Assessment Report public consultation 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175119" y="1483781"/>
            <a:ext cx="1259550" cy="1259550"/>
            <a:chOff x="569487" y="2043501"/>
            <a:chExt cx="1346792" cy="1346792"/>
          </a:xfrm>
        </p:grpSpPr>
        <p:sp>
          <p:nvSpPr>
            <p:cNvPr id="31" name="Teardrop 30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Arial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9019" y="2258064"/>
              <a:ext cx="1273358" cy="789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solidFill>
                    <a:schemeClr val="bg1"/>
                  </a:solidFill>
                  <a:cs typeface="Arial"/>
                </a:rPr>
                <a:t>Recom</a:t>
              </a:r>
              <a:r>
                <a:rPr lang="en-US" sz="1400" dirty="0">
                  <a:solidFill>
                    <a:schemeClr val="bg1"/>
                  </a:solidFill>
                  <a:cs typeface="Arial"/>
                </a:rPr>
                <a:t>- </a:t>
              </a:r>
              <a:r>
                <a:rPr lang="en-US" sz="1400" dirty="0" err="1">
                  <a:solidFill>
                    <a:schemeClr val="bg1"/>
                  </a:solidFill>
                  <a:cs typeface="Arial"/>
                </a:rPr>
                <a:t>mendations</a:t>
              </a:r>
              <a:r>
                <a:rPr lang="en-US" sz="1400" dirty="0">
                  <a:solidFill>
                    <a:schemeClr val="bg1"/>
                  </a:solidFill>
                  <a:cs typeface="Arial"/>
                </a:rPr>
                <a:t> to RWP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408670" y="1483781"/>
            <a:ext cx="1259550" cy="1259550"/>
            <a:chOff x="569487" y="2043501"/>
            <a:chExt cx="1346792" cy="1346792"/>
          </a:xfrm>
        </p:grpSpPr>
        <p:sp>
          <p:nvSpPr>
            <p:cNvPr id="44" name="Teardrop 43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Arial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94800" y="2294764"/>
              <a:ext cx="1273358" cy="1020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Arial"/>
                </a:rPr>
                <a:t>Draft Final Report for public comment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642219" y="1483781"/>
            <a:ext cx="1259550" cy="1259550"/>
            <a:chOff x="569487" y="2043501"/>
            <a:chExt cx="1346792" cy="1346792"/>
          </a:xfrm>
        </p:grpSpPr>
        <p:sp>
          <p:nvSpPr>
            <p:cNvPr id="36" name="Teardrop 3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1768B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Arial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94800" y="2516384"/>
              <a:ext cx="1273358" cy="559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Arial"/>
                </a:rPr>
                <a:t>Final Report delivered</a:t>
              </a: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496613" y="3457102"/>
            <a:ext cx="11908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Arial"/>
              </a:rPr>
              <a:t>mid April – </a:t>
            </a:r>
          </a:p>
          <a:p>
            <a:pPr algn="ctr"/>
            <a:r>
              <a:rPr lang="en-US" sz="1400" dirty="0">
                <a:cs typeface="Arial"/>
              </a:rPr>
              <a:t>mid May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755954" y="3457102"/>
            <a:ext cx="11908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Arial"/>
              </a:rPr>
              <a:t>Late May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97006" y="3457102"/>
            <a:ext cx="11908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Arial"/>
              </a:rPr>
              <a:t>20 June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245729" y="3457102"/>
            <a:ext cx="11908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Arial"/>
              </a:rPr>
              <a:t>August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456977" y="3457102"/>
            <a:ext cx="11908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Arial"/>
              </a:rPr>
              <a:t>September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+mn-lt"/>
                <a:cs typeface="Arial"/>
              </a:rPr>
              <a:t>High-Level Review Timeline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690655" y="3458602"/>
            <a:ext cx="11908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Arial"/>
              </a:rPr>
              <a:t>November</a:t>
            </a:r>
          </a:p>
        </p:txBody>
      </p:sp>
      <p:sp>
        <p:nvSpPr>
          <p:cNvPr id="51" name="Oval 50"/>
          <p:cNvSpPr/>
          <p:nvPr/>
        </p:nvSpPr>
        <p:spPr>
          <a:xfrm>
            <a:off x="770229" y="3127367"/>
            <a:ext cx="166258" cy="166258"/>
          </a:xfrm>
          <a:prstGeom prst="ellipse">
            <a:avLst/>
          </a:prstGeom>
          <a:solidFill>
            <a:srgbClr val="0D43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235327" y="1483781"/>
            <a:ext cx="1259550" cy="1259550"/>
            <a:chOff x="569487" y="2043501"/>
            <a:chExt cx="1346792" cy="1346792"/>
          </a:xfrm>
        </p:grpSpPr>
        <p:sp>
          <p:nvSpPr>
            <p:cNvPr id="53" name="Teardrop 52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Arial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94800" y="2256215"/>
              <a:ext cx="1273358" cy="1020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Arial"/>
                </a:rPr>
                <a:t>RWP input on draft survey questions</a:t>
              </a: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259000" y="3443253"/>
            <a:ext cx="11908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Arial"/>
              </a:rPr>
              <a:t>4 April</a:t>
            </a:r>
          </a:p>
        </p:txBody>
      </p:sp>
      <p:graphicFrame>
        <p:nvGraphicFramePr>
          <p:cNvPr id="56" name="Table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767010"/>
              </p:ext>
            </p:extLst>
          </p:nvPr>
        </p:nvGraphicFramePr>
        <p:xfrm>
          <a:off x="128808" y="4434731"/>
          <a:ext cx="886373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7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96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ICANN</a:t>
                      </a:r>
                      <a:r>
                        <a:rPr lang="en-US" baseline="0" dirty="0"/>
                        <a:t> Meeting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Expected Activity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25 -</a:t>
                      </a:r>
                      <a:r>
                        <a:rPr lang="en-US" sz="1400" baseline="0" dirty="0"/>
                        <a:t> 28 June 2018 (ICANN62)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IE</a:t>
                      </a:r>
                      <a:r>
                        <a:rPr lang="en-US" sz="1400" baseline="0" dirty="0"/>
                        <a:t> presents Assessment Report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</a:t>
                      </a:r>
                      <a:r>
                        <a:rPr lang="en-US" sz="1400" baseline="0" dirty="0"/>
                        <a:t> - 26 October 2018 (ICANN63)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/>
                        <a:t>IE presents preview of Draft Final Report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0397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/>
          <a:lstStyle/>
          <a:p>
            <a:r>
              <a:rPr lang="en-US" dirty="0"/>
              <a:t>Roles &amp; Responsibilities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32849" y="828024"/>
            <a:ext cx="1954559" cy="403200"/>
            <a:chOff x="6691089" y="259407"/>
            <a:chExt cx="1954559" cy="403200"/>
          </a:xfrm>
          <a:solidFill>
            <a:schemeClr val="accent5"/>
          </a:solidFill>
        </p:grpSpPr>
        <p:sp>
          <p:nvSpPr>
            <p:cNvPr id="4" name="Rectangle 3"/>
            <p:cNvSpPr/>
            <p:nvPr/>
          </p:nvSpPr>
          <p:spPr>
            <a:xfrm>
              <a:off x="6691089" y="259407"/>
              <a:ext cx="1954559" cy="403200"/>
            </a:xfrm>
            <a:prstGeom prst="rect">
              <a:avLst/>
            </a:prstGeom>
            <a:grpFill/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Rectangle 4"/>
            <p:cNvSpPr/>
            <p:nvPr/>
          </p:nvSpPr>
          <p:spPr>
            <a:xfrm>
              <a:off x="6691089" y="259407"/>
              <a:ext cx="1954559" cy="4032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56896" rIns="99568" bIns="56896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/>
                <a:t>Review Working Party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32849" y="1257994"/>
            <a:ext cx="1981852" cy="5022659"/>
            <a:chOff x="6691089" y="662593"/>
            <a:chExt cx="1981852" cy="4378099"/>
          </a:xfrm>
        </p:grpSpPr>
        <p:sp>
          <p:nvSpPr>
            <p:cNvPr id="7" name="Rectangle 6"/>
            <p:cNvSpPr/>
            <p:nvPr/>
          </p:nvSpPr>
          <p:spPr>
            <a:xfrm>
              <a:off x="6691089" y="662593"/>
              <a:ext cx="1954559" cy="4280141"/>
            </a:xfrm>
            <a:prstGeom prst="rect">
              <a:avLst/>
            </a:prstGeom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718382" y="695041"/>
              <a:ext cx="1954559" cy="43456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285750" lvl="1" indent="-285750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 2" panose="05020102010507070707" pitchFamily="18" charset="2"/>
                <a:buChar char="P"/>
              </a:pPr>
              <a:r>
                <a:rPr lang="en-US" sz="1350" dirty="0"/>
                <a:t>Conduct self-  </a:t>
              </a:r>
            </a:p>
            <a:p>
              <a:pPr marL="0" lvl="1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350" dirty="0"/>
                <a:t>      assessment (if  </a:t>
              </a:r>
            </a:p>
            <a:p>
              <a:pPr marL="0" lvl="1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350" dirty="0"/>
                <a:t>      applicable)</a:t>
              </a:r>
            </a:p>
            <a:p>
              <a:pPr marL="285750" lvl="1" indent="-285750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 2" panose="05020102010507070707" pitchFamily="18" charset="2"/>
                <a:buChar char="P"/>
              </a:pPr>
              <a:r>
                <a:rPr lang="en-US" sz="1350" dirty="0"/>
                <a:t>Input into review </a:t>
              </a:r>
            </a:p>
            <a:p>
              <a:pPr marL="0" lvl="1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350" dirty="0"/>
                <a:t>      scope and IE </a:t>
              </a:r>
            </a:p>
            <a:p>
              <a:pPr marL="0" lvl="1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350" dirty="0"/>
                <a:t>      selection criteria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350" b="1" dirty="0"/>
                <a:t>C</a:t>
              </a:r>
              <a:r>
                <a:rPr lang="en-US" sz="1350" b="1" kern="1200" dirty="0"/>
                <a:t>ommunity outreach support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350" b="1" kern="1200" dirty="0"/>
                <a:t>Input into </a:t>
              </a:r>
              <a:r>
                <a:rPr lang="en-US" sz="1350" b="1" dirty="0"/>
                <a:t>data collection – online survey and i</a:t>
              </a:r>
              <a:r>
                <a:rPr lang="en-US" sz="1350" b="1" kern="1200" dirty="0"/>
                <a:t>nterviews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350" b="1" kern="1200" dirty="0"/>
                <a:t>Provide clarification and factual corrections throughout the review</a:t>
              </a:r>
            </a:p>
            <a:p>
              <a:pPr marL="285750" lvl="1" indent="-285750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350" dirty="0"/>
                <a:t>Once final report is submitted: assess </a:t>
              </a:r>
              <a:r>
                <a:rPr lang="en-US" sz="1350" kern="1200" dirty="0"/>
                <a:t>feasibility of recommendations and provide OEC with appropriate documentation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endParaRPr lang="en-US" sz="1400" kern="1200" dirty="0"/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endParaRPr lang="en-US" sz="1400" kern="1200" dirty="0"/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endParaRPr lang="en-US" sz="1400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543824" y="1211927"/>
            <a:ext cx="1954559" cy="4943217"/>
            <a:chOff x="626012" y="675348"/>
            <a:chExt cx="1954559" cy="447848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0" name="Rectangle 9"/>
            <p:cNvSpPr/>
            <p:nvPr/>
          </p:nvSpPr>
          <p:spPr>
            <a:xfrm>
              <a:off x="626012" y="675348"/>
              <a:ext cx="1954559" cy="4478484"/>
            </a:xfrm>
            <a:prstGeom prst="rect">
              <a:avLst/>
            </a:prstGeom>
            <a:grpFill/>
          </p:spPr>
          <p:style>
            <a:lnRef idx="2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53305" y="829494"/>
              <a:ext cx="1886319" cy="428014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285750" lvl="1" indent="-285750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b="1" dirty="0"/>
                <a:t>Lead RWP calls 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b="1" kern="1200" dirty="0"/>
                <a:t>Assess effectiveness of prior review improvements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b="1" kern="1200" dirty="0"/>
                <a:t>Review</a:t>
              </a:r>
              <a:r>
                <a:rPr lang="en-US" sz="1400" b="1" kern="1200" baseline="0" dirty="0"/>
                <a:t> of documents, records</a:t>
              </a:r>
              <a:endParaRPr lang="en-US" sz="1400" b="1" kern="1200" dirty="0"/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b="1" kern="1200" dirty="0"/>
                <a:t>Observe proceedings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b="1" kern="1200" dirty="0"/>
                <a:t>Develop and conduct surveys/ interviews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kern="1200" dirty="0"/>
                <a:t>Formulate factual observations and implementable recommendations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kern="1200" dirty="0"/>
                <a:t>Engage with stakeholders for clarification and correction</a:t>
              </a:r>
            </a:p>
            <a:p>
              <a:pPr marL="285750" lvl="1" indent="-285750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dirty="0"/>
                <a:t>Prepare report(s)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endParaRPr lang="en-US" sz="1400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681220" y="1231224"/>
            <a:ext cx="1959898" cy="5036299"/>
            <a:chOff x="139678" y="469192"/>
            <a:chExt cx="1954559" cy="4388456"/>
          </a:xfrm>
        </p:grpSpPr>
        <p:sp>
          <p:nvSpPr>
            <p:cNvPr id="13" name="Rectangle 12"/>
            <p:cNvSpPr/>
            <p:nvPr/>
          </p:nvSpPr>
          <p:spPr>
            <a:xfrm>
              <a:off x="139678" y="469192"/>
              <a:ext cx="1954559" cy="4280141"/>
            </a:xfrm>
            <a:prstGeom prst="rect">
              <a:avLst/>
            </a:prstGeom>
          </p:spPr>
          <p:style>
            <a:lnRef idx="2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139678" y="577507"/>
              <a:ext cx="1954559" cy="42801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 2" panose="05020102010507070707" pitchFamily="18" charset="2"/>
                <a:buChar char="P"/>
              </a:pPr>
              <a:r>
                <a:rPr lang="en-US" sz="1400" b="1" kern="1200" dirty="0"/>
                <a:t>Provide </a:t>
              </a:r>
            </a:p>
            <a:p>
              <a:pPr marL="0" lvl="1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400" b="1" dirty="0"/>
                <a:t>      </a:t>
              </a:r>
              <a:r>
                <a:rPr lang="en-US" sz="1400" b="1" kern="1200" dirty="0"/>
                <a:t>oversight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dirty="0"/>
                <a:t>Approve scope of review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dirty="0"/>
                <a:t>Confirm selection of independent examiner</a:t>
              </a:r>
              <a:endParaRPr lang="en-US" sz="1400" kern="1200" dirty="0"/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kern="1200" dirty="0"/>
                <a:t>Accept final reports and RWP’s feasibility assessment*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kern="1200" dirty="0"/>
                <a:t>Approve </a:t>
              </a:r>
              <a:r>
                <a:rPr lang="en-US" sz="1400" dirty="0"/>
                <a:t>implementation p</a:t>
              </a:r>
              <a:r>
                <a:rPr lang="en-US" sz="1400" kern="1200" dirty="0"/>
                <a:t>lans*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dirty="0"/>
                <a:t>Monitor progress of implementations</a:t>
              </a:r>
              <a:endParaRPr lang="en-US" sz="1400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864902" y="803412"/>
            <a:ext cx="1954559" cy="441453"/>
            <a:chOff x="2231448" y="218904"/>
            <a:chExt cx="1954559" cy="509687"/>
          </a:xfrm>
        </p:grpSpPr>
        <p:sp>
          <p:nvSpPr>
            <p:cNvPr id="16" name="Rectangle 15"/>
            <p:cNvSpPr/>
            <p:nvPr/>
          </p:nvSpPr>
          <p:spPr>
            <a:xfrm>
              <a:off x="2231448" y="218904"/>
              <a:ext cx="1954559" cy="509687"/>
            </a:xfrm>
            <a:prstGeom prst="rect">
              <a:avLst/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231448" y="218904"/>
              <a:ext cx="1954559" cy="5096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56896" rIns="99568" bIns="56896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/>
                <a:t>ICANN org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833804" y="1244865"/>
            <a:ext cx="2111203" cy="5064220"/>
            <a:chOff x="2200350" y="728592"/>
            <a:chExt cx="2111203" cy="4419459"/>
          </a:xfrm>
        </p:grpSpPr>
        <p:sp>
          <p:nvSpPr>
            <p:cNvPr id="19" name="Rectangle 18"/>
            <p:cNvSpPr/>
            <p:nvPr/>
          </p:nvSpPr>
          <p:spPr>
            <a:xfrm>
              <a:off x="2231448" y="728592"/>
              <a:ext cx="1954559" cy="4280141"/>
            </a:xfrm>
            <a:prstGeom prst="rect">
              <a:avLst/>
            </a:prstGeom>
          </p:spPr>
          <p:style>
            <a:lnRef idx="2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2200350" y="867910"/>
              <a:ext cx="2111203" cy="42801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b="1" kern="1200" dirty="0"/>
                <a:t>Facilitate review process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 2" panose="05020102010507070707" pitchFamily="18" charset="2"/>
                <a:buChar char="P"/>
              </a:pPr>
              <a:r>
                <a:rPr lang="en-US" sz="1400" kern="1200" dirty="0"/>
                <a:t>Prepare RFP</a:t>
              </a:r>
              <a:r>
                <a:rPr lang="en-US" sz="1400" dirty="0"/>
                <a:t>, r</a:t>
              </a:r>
              <a:r>
                <a:rPr lang="en-US" sz="1400" kern="1200" dirty="0"/>
                <a:t>un </a:t>
              </a:r>
            </a:p>
            <a:p>
              <a:pPr marL="0" lvl="1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400" dirty="0"/>
                <a:t>      </a:t>
              </a:r>
              <a:r>
                <a:rPr lang="en-US" sz="1400" kern="1200" dirty="0"/>
                <a:t>competitive bidding </a:t>
              </a:r>
            </a:p>
            <a:p>
              <a:pPr marL="0" lvl="1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400" dirty="0"/>
                <a:t>      </a:t>
              </a:r>
              <a:r>
                <a:rPr lang="en-US" sz="1400" kern="1200" dirty="0"/>
                <a:t>process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 2" panose="05020102010507070707" pitchFamily="18" charset="2"/>
                <a:buChar char="P"/>
              </a:pPr>
              <a:r>
                <a:rPr lang="en-US" sz="1400" dirty="0"/>
                <a:t>Select independent </a:t>
              </a:r>
            </a:p>
            <a:p>
              <a:pPr marL="0" lvl="1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400" dirty="0"/>
                <a:t>      examiner in</a:t>
              </a:r>
            </a:p>
            <a:p>
              <a:pPr marL="0" lvl="1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400" dirty="0"/>
                <a:t>      accordance with </a:t>
              </a:r>
            </a:p>
            <a:p>
              <a:pPr marL="0" lvl="1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400" dirty="0"/>
                <a:t>      selection criteria</a:t>
              </a:r>
              <a:endParaRPr lang="en-US" sz="1400" kern="1200" dirty="0"/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b="1" kern="1200" dirty="0"/>
                <a:t>Monitor timeline and resources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b="1" kern="1200" dirty="0"/>
                <a:t>Support outreach and engagement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kern="1200" dirty="0"/>
                <a:t>Manage </a:t>
              </a:r>
              <a:r>
                <a:rPr lang="en-US" sz="1400" dirty="0"/>
                <a:t>public consultation and public comment processes</a:t>
              </a:r>
              <a:endParaRPr lang="en-US" sz="1400" kern="1200" dirty="0"/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kern="1200" dirty="0"/>
                <a:t>Assist with preparation of review </a:t>
              </a:r>
              <a:r>
                <a:rPr lang="en-US" sz="1400" dirty="0"/>
                <a:t>i</a:t>
              </a:r>
              <a:r>
                <a:rPr lang="en-US" sz="1400" kern="1200" dirty="0"/>
                <a:t>mplementation </a:t>
              </a:r>
              <a:r>
                <a:rPr lang="en-US" sz="1400" dirty="0"/>
                <a:t>p</a:t>
              </a:r>
              <a:r>
                <a:rPr lang="en-US" sz="1400" kern="1200" dirty="0"/>
                <a:t>lan if/when required</a:t>
              </a:r>
              <a:endParaRPr lang="en-US" sz="1200" kern="12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86559" y="803412"/>
            <a:ext cx="1954559" cy="408516"/>
            <a:chOff x="139678" y="218904"/>
            <a:chExt cx="1954559" cy="509687"/>
          </a:xfrm>
        </p:grpSpPr>
        <p:sp>
          <p:nvSpPr>
            <p:cNvPr id="22" name="Rectangle 21"/>
            <p:cNvSpPr/>
            <p:nvPr/>
          </p:nvSpPr>
          <p:spPr>
            <a:xfrm>
              <a:off x="139678" y="218904"/>
              <a:ext cx="1954559" cy="509687"/>
            </a:xfrm>
            <a:prstGeom prst="rect">
              <a:avLst/>
            </a:pr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139678" y="218904"/>
              <a:ext cx="1954559" cy="5096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56896" rIns="99568" bIns="56896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/>
                <a:t>OEC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543824" y="808727"/>
            <a:ext cx="1954559" cy="403200"/>
            <a:chOff x="626012" y="272148"/>
            <a:chExt cx="1954559" cy="403200"/>
          </a:xfrm>
          <a:solidFill>
            <a:schemeClr val="accent4"/>
          </a:solidFill>
        </p:grpSpPr>
        <p:sp>
          <p:nvSpPr>
            <p:cNvPr id="25" name="Rectangle 24"/>
            <p:cNvSpPr/>
            <p:nvPr/>
          </p:nvSpPr>
          <p:spPr>
            <a:xfrm>
              <a:off x="626012" y="272148"/>
              <a:ext cx="1954559" cy="403200"/>
            </a:xfrm>
            <a:prstGeom prst="rect">
              <a:avLst/>
            </a:prstGeom>
            <a:grpFill/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626012" y="272148"/>
              <a:ext cx="1954559" cy="4032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56896" rIns="99568" bIns="56896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/>
                <a:t>Independent Examiner</a:t>
              </a:r>
            </a:p>
          </p:txBody>
        </p:sp>
      </p:grpSp>
      <p:sp>
        <p:nvSpPr>
          <p:cNvPr id="27" name="Rectangle 26"/>
          <p:cNvSpPr/>
          <p:nvPr/>
        </p:nvSpPr>
        <p:spPr>
          <a:xfrm>
            <a:off x="4769929" y="5097375"/>
            <a:ext cx="178247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*Prepare recommendations for Board action</a:t>
            </a:r>
          </a:p>
        </p:txBody>
      </p:sp>
    </p:spTree>
    <p:extLst>
      <p:ext uri="{BB962C8B-B14F-4D97-AF65-F5344CB8AC3E}">
        <p14:creationId xmlns:p14="http://schemas.microsoft.com/office/powerpoint/2010/main" val="878273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826131" y="4343567"/>
            <a:ext cx="5301176" cy="12919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26131" y="2788849"/>
            <a:ext cx="5301176" cy="129194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26132" y="2788849"/>
            <a:ext cx="898346" cy="129194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826132" y="4343567"/>
            <a:ext cx="898346" cy="129194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26131" y="1259103"/>
            <a:ext cx="5301176" cy="1291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26132" y="1259103"/>
            <a:ext cx="898346" cy="129194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for RWP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052697" y="1517430"/>
            <a:ext cx="356064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b="1" dirty="0">
                <a:solidFill>
                  <a:srgbClr val="FFFFFF"/>
                </a:solidFill>
                <a:cs typeface="Arial"/>
              </a:rPr>
              <a:t>1</a:t>
            </a:r>
            <a:endParaRPr lang="en-US" sz="3800" b="1" baseline="30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812062" y="1498923"/>
            <a:ext cx="40020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en-US" sz="1600" dirty="0">
                <a:solidFill>
                  <a:srgbClr val="FFFFFF"/>
                </a:solidFill>
                <a:cs typeface="Arial"/>
              </a:rPr>
              <a:t>Establish regular call schedule with IE</a:t>
            </a:r>
          </a:p>
          <a:p>
            <a:pPr>
              <a:lnSpc>
                <a:spcPts val="2660"/>
              </a:lnSpc>
            </a:pPr>
            <a:r>
              <a:rPr lang="en-US" sz="1600" dirty="0">
                <a:solidFill>
                  <a:srgbClr val="FFFFFF"/>
                </a:solidFill>
                <a:cs typeface="Arial"/>
              </a:rPr>
              <a:t>(Every second Thursday 20</a:t>
            </a:r>
            <a:r>
              <a:rPr lang="en-US" sz="1600" dirty="0">
                <a:solidFill>
                  <a:srgbClr val="FFFFFF"/>
                </a:solidFill>
                <a:cs typeface="Arial"/>
                <a:sym typeface="Wingdings"/>
              </a:rPr>
              <a:t>:00 UTC?) </a:t>
            </a:r>
            <a:endParaRPr lang="en-US" sz="16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052697" y="3046999"/>
            <a:ext cx="356064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b="1" dirty="0">
                <a:solidFill>
                  <a:srgbClr val="FFFFFF"/>
                </a:solidFill>
                <a:cs typeface="Arial"/>
              </a:rPr>
              <a:t>2</a:t>
            </a:r>
            <a:endParaRPr lang="en-US" sz="3800" b="1" baseline="30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812061" y="3197619"/>
            <a:ext cx="4089779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en-US" sz="1700">
                <a:solidFill>
                  <a:srgbClr val="FFFFFF"/>
                </a:solidFill>
                <a:cs typeface="Arial"/>
              </a:rPr>
              <a:t>Finalize input </a:t>
            </a:r>
            <a:r>
              <a:rPr lang="en-US" sz="1700" dirty="0">
                <a:solidFill>
                  <a:srgbClr val="FFFFFF"/>
                </a:solidFill>
                <a:cs typeface="Arial"/>
              </a:rPr>
              <a:t>to draft survey questions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052697" y="4634629"/>
            <a:ext cx="356064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b="1" dirty="0">
                <a:solidFill>
                  <a:srgbClr val="FFFFFF"/>
                </a:solidFill>
                <a:cs typeface="Arial"/>
              </a:rPr>
              <a:t>3</a:t>
            </a:r>
            <a:endParaRPr lang="en-US" sz="3800" b="1" baseline="30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812062" y="4580768"/>
            <a:ext cx="40020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en-US" sz="1700" dirty="0">
                <a:solidFill>
                  <a:srgbClr val="FFFFFF"/>
                </a:solidFill>
                <a:cs typeface="Arial"/>
              </a:rPr>
              <a:t>Provide community outreach support when survey goes live  </a:t>
            </a:r>
          </a:p>
        </p:txBody>
      </p:sp>
    </p:spTree>
    <p:extLst>
      <p:ext uri="{BB962C8B-B14F-4D97-AF65-F5344CB8AC3E}">
        <p14:creationId xmlns:p14="http://schemas.microsoft.com/office/powerpoint/2010/main" val="617567593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Template 4x3 20170607.potx" id="{99719EB8-08D5-4EC4-8738-AAF721777DA7}" vid="{6963FD61-D754-4021-9B52-5D28287E54B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 PPT Template 4x3 20170607</Template>
  <TotalTime>68</TotalTime>
  <Words>483</Words>
  <Application>Microsoft Office PowerPoint</Application>
  <PresentationFormat>On-screen Show (4:3)</PresentationFormat>
  <Paragraphs>106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ＭＳ Ｐゴシック</vt:lpstr>
      <vt:lpstr>Arial</vt:lpstr>
      <vt:lpstr>Calibri</vt:lpstr>
      <vt:lpstr>Segoe UI</vt:lpstr>
      <vt:lpstr>Wingdings</vt:lpstr>
      <vt:lpstr>Wingdings 2</vt:lpstr>
      <vt:lpstr>ICANNPPT_Arial_4x3_June 2017_potx</vt:lpstr>
      <vt:lpstr>SSAC2 RWP Meeting</vt:lpstr>
      <vt:lpstr>Agenda</vt:lpstr>
      <vt:lpstr>High-Level Review Timeline</vt:lpstr>
      <vt:lpstr>Roles &amp; Responsibilities</vt:lpstr>
      <vt:lpstr>Next Steps for RWP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 here (75 characters maximum)</dc:title>
  <dc:creator>Jennifer Bryce</dc:creator>
  <cp:lastModifiedBy>Angie Graves</cp:lastModifiedBy>
  <cp:revision>12</cp:revision>
  <cp:lastPrinted>2017-01-26T19:29:02Z</cp:lastPrinted>
  <dcterms:created xsi:type="dcterms:W3CDTF">2017-06-19T14:23:09Z</dcterms:created>
  <dcterms:modified xsi:type="dcterms:W3CDTF">2018-04-10T16:16:47Z</dcterms:modified>
</cp:coreProperties>
</file>