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2" r:id="rId2"/>
    <p:sldId id="400" r:id="rId3"/>
    <p:sldId id="399" r:id="rId4"/>
    <p:sldId id="403" r:id="rId5"/>
    <p:sldId id="402" r:id="rId6"/>
    <p:sldId id="401" r:id="rId7"/>
    <p:sldId id="404" r:id="rId8"/>
    <p:sldId id="405" r:id="rId9"/>
    <p:sldId id="345" r:id="rId10"/>
    <p:sldId id="289" r:id="rId11"/>
  </p:sldIdLst>
  <p:sldSz cx="24384000" cy="13716000"/>
  <p:notesSz cx="6858000" cy="9144000"/>
  <p:defaultTextStyle>
    <a:defPPr marL="0" marR="0" indent="0" algn="l" defTabSz="914377" rtl="0" fontAlgn="auto" latinLnBrk="1" hangingPunct="0">
      <a:lnSpc>
        <a:spcPct val="100000"/>
      </a:lnSpc>
      <a:spcBef>
        <a:spcPts val="0"/>
      </a:spcBef>
      <a:spcAft>
        <a:spcPts val="0"/>
      </a:spcAft>
      <a:buClrTx/>
      <a:buSzTx/>
      <a:buFontTx/>
      <a:buNone/>
      <a:tabLst/>
      <a:defRPr kumimoji="0" sz="1900" b="0" i="0" u="none" strike="noStrike" cap="none" spc="0" normalizeH="0" baseline="0">
        <a:ln>
          <a:noFill/>
        </a:ln>
        <a:solidFill>
          <a:srgbClr val="000000"/>
        </a:solidFill>
        <a:effectLst/>
        <a:uFillTx/>
      </a:defRPr>
    </a:defPPr>
    <a:lvl1pPr marL="0" marR="0" indent="0"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1pPr>
    <a:lvl2pPr marL="0" marR="0" indent="228594"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2pPr>
    <a:lvl3pPr marL="0" marR="0" indent="457189"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3pPr>
    <a:lvl4pPr marL="0" marR="0" indent="685783"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4pPr>
    <a:lvl5pPr marL="0" marR="0" indent="914377"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5pPr>
    <a:lvl6pPr marL="0" marR="0" indent="1142971"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6pPr>
    <a:lvl7pPr marL="0" marR="0" indent="1371566"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7pPr>
    <a:lvl8pPr marL="0" marR="0" indent="1600160"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8pPr>
    <a:lvl9pPr marL="0" marR="0" indent="1828754" algn="ctr" defTabSz="825481" rtl="0" fontAlgn="auto" latinLnBrk="0" hangingPunct="0">
      <a:lnSpc>
        <a:spcPct val="100000"/>
      </a:lnSpc>
      <a:spcBef>
        <a:spcPts val="0"/>
      </a:spcBef>
      <a:spcAft>
        <a:spcPts val="0"/>
      </a:spcAft>
      <a:buClrTx/>
      <a:buSzTx/>
      <a:buFontTx/>
      <a:buNone/>
      <a:tabLst/>
      <a:defRPr kumimoji="0" sz="51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6096"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56092"/>
    <a:srgbClr val="71D0A5"/>
    <a:srgbClr val="1290D6"/>
    <a:srgbClr val="20A297"/>
    <a:srgbClr val="00A1DE"/>
    <a:srgbClr val="EE8E36"/>
    <a:srgbClr val="00549F"/>
    <a:srgbClr val="00A116"/>
    <a:srgbClr val="EBEBEB"/>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61"/>
    <p:restoredTop sz="74114" autoAdjust="0"/>
  </p:normalViewPr>
  <p:slideViewPr>
    <p:cSldViewPr snapToGrid="0" snapToObjects="1">
      <p:cViewPr varScale="1">
        <p:scale>
          <a:sx n="26" d="100"/>
          <a:sy n="26" d="100"/>
        </p:scale>
        <p:origin x="1420" y="28"/>
      </p:cViewPr>
      <p:guideLst>
        <p:guide orient="horz" pos="6096"/>
        <p:guide pos="7680"/>
      </p:guideLst>
    </p:cSldViewPr>
  </p:slideViewPr>
  <p:notesTextViewPr>
    <p:cViewPr>
      <p:scale>
        <a:sx n="1" d="1"/>
        <a:sy n="1" d="1"/>
      </p:scale>
      <p:origin x="0" y="0"/>
    </p:cViewPr>
  </p:notesTextViewPr>
  <p:sorterViewPr>
    <p:cViewPr>
      <p:scale>
        <a:sx n="63" d="100"/>
        <a:sy n="6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586774114173229"/>
          <c:y val="2.2656219938983136E-2"/>
          <c:w val="0.56614585383858262"/>
          <c:h val="0.84921880687803908"/>
        </c:manualLayout>
      </c:layout>
      <c:pieChart>
        <c:varyColors val="1"/>
        <c:ser>
          <c:idx val="0"/>
          <c:order val="0"/>
          <c:tx>
            <c:strRef>
              <c:f>Sheet1!$B$1</c:f>
              <c:strCache>
                <c:ptCount val="1"/>
                <c:pt idx="0">
                  <c:v>Sales</c:v>
                </c:pt>
              </c:strCache>
            </c:strRef>
          </c:tx>
          <c:dLbls>
            <c:spPr>
              <a:noFill/>
              <a:ln>
                <a:noFill/>
              </a:ln>
              <a:effectLst/>
            </c:spPr>
            <c:txPr>
              <a:bodyPr/>
              <a:lstStyle/>
              <a:p>
                <a:pPr>
                  <a:defRPr sz="4800"/>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Sheet1!$A$2:$A$3</c:f>
              <c:strCache>
                <c:ptCount val="2"/>
                <c:pt idx="0">
                  <c:v>Not Hosted</c:v>
                </c:pt>
                <c:pt idx="1">
                  <c:v>Hosted </c:v>
                </c:pt>
              </c:strCache>
            </c:strRef>
          </c:cat>
          <c:val>
            <c:numRef>
              <c:f>Sheet1!$B$2:$B$3</c:f>
              <c:numCache>
                <c:formatCode>General</c:formatCode>
                <c:ptCount val="2"/>
                <c:pt idx="0">
                  <c:v>356</c:v>
                </c:pt>
                <c:pt idx="1">
                  <c:v>281</c:v>
                </c:pt>
              </c:numCache>
            </c:numRef>
          </c:val>
          <c:extLst>
            <c:ext xmlns:c16="http://schemas.microsoft.com/office/drawing/2014/chart" uri="{C3380CC4-5D6E-409C-BE32-E72D297353CC}">
              <c16:uniqueId val="{00000000-E856-4514-B8C6-0E310E9ACBA9}"/>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78335008612204715"/>
          <c:y val="0.84776771185309152"/>
          <c:w val="0.19243116387795275"/>
          <c:h val="0.11774575903499505"/>
        </c:manualLayout>
      </c:layout>
      <c:overlay val="0"/>
      <c:txPr>
        <a:bodyPr/>
        <a:lstStyle/>
        <a:p>
          <a:pPr>
            <a:defRPr sz="4000"/>
          </a:pPr>
          <a:endParaRPr lang="en-US"/>
        </a:p>
      </c:txPr>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 name="Shape 44"/>
          <p:cNvSpPr>
            <a:spLocks noGrp="1" noRot="1" noChangeAspect="1"/>
          </p:cNvSpPr>
          <p:nvPr>
            <p:ph type="sldImg"/>
          </p:nvPr>
        </p:nvSpPr>
        <p:spPr>
          <a:xfrm>
            <a:off x="381000" y="685800"/>
            <a:ext cx="6096000" cy="3429000"/>
          </a:xfrm>
          <a:prstGeom prst="rect">
            <a:avLst/>
          </a:prstGeom>
        </p:spPr>
        <p:txBody>
          <a:bodyPr/>
          <a:lstStyle/>
          <a:p>
            <a:endParaRPr/>
          </a:p>
        </p:txBody>
      </p:sp>
      <p:sp>
        <p:nvSpPr>
          <p:cNvPr id="45" name="Shape 4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331982905"/>
      </p:ext>
    </p:extLst>
  </p:cSld>
  <p:clrMap bg1="lt1" tx1="dk1" bg2="lt2" tx2="dk2" accent1="accent1" accent2="accent2" accent3="accent3" accent4="accent4" accent5="accent5" accent6="accent6" hlink="hlink" folHlink="folHlink"/>
  <p:notesStyle>
    <a:lvl1pPr defTabSz="457189" latinLnBrk="0">
      <a:lnSpc>
        <a:spcPct val="117999"/>
      </a:lnSpc>
      <a:defRPr sz="2100">
        <a:latin typeface="Helvetica Neue"/>
        <a:ea typeface="Helvetica Neue"/>
        <a:cs typeface="Helvetica Neue"/>
        <a:sym typeface="Helvetica Neue"/>
      </a:defRPr>
    </a:lvl1pPr>
    <a:lvl2pPr indent="228594" defTabSz="457189" latinLnBrk="0">
      <a:lnSpc>
        <a:spcPct val="117999"/>
      </a:lnSpc>
      <a:defRPr sz="2100">
        <a:latin typeface="Helvetica Neue"/>
        <a:ea typeface="Helvetica Neue"/>
        <a:cs typeface="Helvetica Neue"/>
        <a:sym typeface="Helvetica Neue"/>
      </a:defRPr>
    </a:lvl2pPr>
    <a:lvl3pPr indent="457189" defTabSz="457189" latinLnBrk="0">
      <a:lnSpc>
        <a:spcPct val="117999"/>
      </a:lnSpc>
      <a:defRPr sz="2100">
        <a:latin typeface="Helvetica Neue"/>
        <a:ea typeface="Helvetica Neue"/>
        <a:cs typeface="Helvetica Neue"/>
        <a:sym typeface="Helvetica Neue"/>
      </a:defRPr>
    </a:lvl3pPr>
    <a:lvl4pPr indent="685783" defTabSz="457189" latinLnBrk="0">
      <a:lnSpc>
        <a:spcPct val="117999"/>
      </a:lnSpc>
      <a:defRPr sz="2100">
        <a:latin typeface="Helvetica Neue"/>
        <a:ea typeface="Helvetica Neue"/>
        <a:cs typeface="Helvetica Neue"/>
        <a:sym typeface="Helvetica Neue"/>
      </a:defRPr>
    </a:lvl4pPr>
    <a:lvl5pPr indent="914377" defTabSz="457189" latinLnBrk="0">
      <a:lnSpc>
        <a:spcPct val="117999"/>
      </a:lnSpc>
      <a:defRPr sz="2100">
        <a:latin typeface="Helvetica Neue"/>
        <a:ea typeface="Helvetica Neue"/>
        <a:cs typeface="Helvetica Neue"/>
        <a:sym typeface="Helvetica Neue"/>
      </a:defRPr>
    </a:lvl5pPr>
    <a:lvl6pPr indent="1142971" defTabSz="457189" latinLnBrk="0">
      <a:lnSpc>
        <a:spcPct val="117999"/>
      </a:lnSpc>
      <a:defRPr sz="2100">
        <a:latin typeface="Helvetica Neue"/>
        <a:ea typeface="Helvetica Neue"/>
        <a:cs typeface="Helvetica Neue"/>
        <a:sym typeface="Helvetica Neue"/>
      </a:defRPr>
    </a:lvl6pPr>
    <a:lvl7pPr indent="1371566" defTabSz="457189" latinLnBrk="0">
      <a:lnSpc>
        <a:spcPct val="117999"/>
      </a:lnSpc>
      <a:defRPr sz="2100">
        <a:latin typeface="Helvetica Neue"/>
        <a:ea typeface="Helvetica Neue"/>
        <a:cs typeface="Helvetica Neue"/>
        <a:sym typeface="Helvetica Neue"/>
      </a:defRPr>
    </a:lvl7pPr>
    <a:lvl8pPr indent="1600160" defTabSz="457189" latinLnBrk="0">
      <a:lnSpc>
        <a:spcPct val="117999"/>
      </a:lnSpc>
      <a:defRPr sz="2100">
        <a:latin typeface="Helvetica Neue"/>
        <a:ea typeface="Helvetica Neue"/>
        <a:cs typeface="Helvetica Neue"/>
        <a:sym typeface="Helvetica Neue"/>
      </a:defRPr>
    </a:lvl8pPr>
    <a:lvl9pPr indent="1828754" defTabSz="457189" latinLnBrk="0">
      <a:lnSpc>
        <a:spcPct val="117999"/>
      </a:lnSpc>
      <a:defRPr sz="21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a:t>
            </a:r>
            <a:r>
              <a:rPr lang="en-US" dirty="0" err="1"/>
              <a:t>Typosquatting</a:t>
            </a:r>
            <a:r>
              <a:rPr lang="en-US" dirty="0"/>
              <a:t> as domains relying on mistakes such as typos made by Internet users when inputting address into a</a:t>
            </a:r>
            <a:r>
              <a:rPr lang="en-US" baseline="0" dirty="0"/>
              <a:t> web browser.</a:t>
            </a:r>
          </a:p>
          <a:p>
            <a:endParaRPr lang="en-US" baseline="0" dirty="0"/>
          </a:p>
          <a:p>
            <a:pPr marL="457200" indent="-457200">
              <a:buAutoNum type="arabicPeriod"/>
            </a:pPr>
            <a:r>
              <a:rPr lang="en-US" sz="2100" dirty="0">
                <a:effectLst/>
                <a:latin typeface="Helvetica Neue"/>
                <a:ea typeface="Helvetica Neue"/>
                <a:cs typeface="Helvetica Neue"/>
                <a:sym typeface="Helvetica Neue"/>
              </a:rPr>
              <a:t>to sell typo domain back to the brand owner; </a:t>
            </a:r>
          </a:p>
          <a:p>
            <a:pPr marL="457200" indent="-457200">
              <a:buAutoNum type="arabicPeriod"/>
            </a:pPr>
            <a:r>
              <a:rPr lang="en-US" sz="2100" dirty="0">
                <a:effectLst/>
                <a:latin typeface="Helvetica Neue"/>
                <a:ea typeface="Helvetica Neue"/>
                <a:cs typeface="Helvetica Neue"/>
                <a:sym typeface="Helvetica Neue"/>
              </a:rPr>
              <a:t>to monetize the domain through advertising revenues from direct navigation misspellings of the intended domain; </a:t>
            </a:r>
          </a:p>
          <a:p>
            <a:pPr marL="457200" indent="-457200">
              <a:buAutoNum type="arabicPeriod"/>
            </a:pPr>
            <a:r>
              <a:rPr lang="en-US" sz="2100" dirty="0">
                <a:effectLst/>
                <a:latin typeface="Helvetica Neue"/>
                <a:ea typeface="Helvetica Neue"/>
                <a:cs typeface="Helvetica Neue"/>
                <a:sym typeface="Helvetica Neue"/>
              </a:rPr>
              <a:t>to redirect the typo-traffic to a competitor; </a:t>
            </a:r>
          </a:p>
          <a:p>
            <a:pPr marL="457200" indent="-457200">
              <a:buAutoNum type="arabicPeriod"/>
            </a:pPr>
            <a:r>
              <a:rPr lang="en-US" sz="2100" dirty="0">
                <a:effectLst/>
                <a:latin typeface="Helvetica Neue"/>
                <a:ea typeface="Helvetica Neue"/>
                <a:cs typeface="Helvetica Neue"/>
                <a:sym typeface="Helvetica Neue"/>
              </a:rPr>
              <a:t>to redirect the typo-traffic back to the brand itself, but through an affiliate link, thus earning commissions from the brand owner’s affiliate program; </a:t>
            </a:r>
          </a:p>
          <a:p>
            <a:pPr marL="457200" indent="-457200">
              <a:buAutoNum type="arabicPeriod"/>
            </a:pPr>
            <a:r>
              <a:rPr lang="en-US" sz="2100" dirty="0">
                <a:effectLst/>
                <a:latin typeface="Helvetica Neue"/>
                <a:ea typeface="Helvetica Neue"/>
                <a:cs typeface="Helvetica Neue"/>
                <a:sym typeface="Helvetica Neue"/>
              </a:rPr>
              <a:t>a phishing scheme to mimic the brand’s site, while intercepting passwords which the visitor enters unsuspectingly; </a:t>
            </a:r>
          </a:p>
          <a:p>
            <a:pPr marL="457200" indent="-457200">
              <a:buAutoNum type="arabicPeriod"/>
            </a:pPr>
            <a:r>
              <a:rPr lang="en-US" sz="2100" dirty="0">
                <a:effectLst/>
                <a:latin typeface="Helvetica Neue"/>
                <a:ea typeface="Helvetica Neue"/>
                <a:cs typeface="Helvetica Neue"/>
                <a:sym typeface="Helvetica Neue"/>
              </a:rPr>
              <a:t>to install drive-by malware or revenue generating adware onto the visitor’s devices; </a:t>
            </a:r>
          </a:p>
          <a:p>
            <a:pPr marL="457200" indent="-457200">
              <a:buAutoNum type="arabicPeriod"/>
            </a:pPr>
            <a:r>
              <a:rPr lang="en-US" sz="2100" dirty="0">
                <a:effectLst/>
                <a:latin typeface="Helvetica Neue"/>
                <a:ea typeface="Helvetica Neue"/>
                <a:cs typeface="Helvetica Neue"/>
                <a:sym typeface="Helvetica Neue"/>
              </a:rPr>
              <a:t>to harvest misaddressed e-mail messages mistakenly sent to the typo domain; </a:t>
            </a:r>
          </a:p>
          <a:p>
            <a:pPr marL="457200" indent="-457200">
              <a:buAutoNum type="arabicPeriod"/>
            </a:pPr>
            <a:r>
              <a:rPr lang="en-US" sz="2100" dirty="0">
                <a:effectLst/>
                <a:latin typeface="Helvetica Neue"/>
                <a:ea typeface="Helvetica Neue"/>
                <a:cs typeface="Helvetica Neue"/>
                <a:sym typeface="Helvetica Neue"/>
              </a:rPr>
              <a:t>to block malevolent use of the typo domain by other; and/or, </a:t>
            </a:r>
          </a:p>
          <a:p>
            <a:pPr marL="457200" indent="-457200">
              <a:buAutoNum type="arabicPeriod"/>
            </a:pPr>
            <a:r>
              <a:rPr lang="en-US" sz="2100" dirty="0">
                <a:effectLst/>
                <a:latin typeface="Helvetica Neue"/>
                <a:ea typeface="Helvetica Neue"/>
                <a:cs typeface="Helvetica Neue"/>
                <a:sym typeface="Helvetica Neue"/>
              </a:rPr>
              <a:t>to express an opinion that is different from the intended website’s opinion.</a:t>
            </a:r>
            <a:endParaRPr lang="en-US" baseline="0" dirty="0"/>
          </a:p>
          <a:p>
            <a:endParaRPr lang="en-US" dirty="0"/>
          </a:p>
        </p:txBody>
      </p:sp>
    </p:spTree>
    <p:extLst>
      <p:ext uri="{BB962C8B-B14F-4D97-AF65-F5344CB8AC3E}">
        <p14:creationId xmlns:p14="http://schemas.microsoft.com/office/powerpoint/2010/main" val="1302270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conducted a</a:t>
            </a:r>
            <a:r>
              <a:rPr lang="en-US" baseline="0" dirty="0"/>
              <a:t> research of a </a:t>
            </a:r>
            <a:r>
              <a:rPr lang="en-US" dirty="0"/>
              <a:t>Fortune 500 company and </a:t>
            </a:r>
            <a:r>
              <a:rPr lang="en-US" dirty="0" err="1"/>
              <a:t>typosquatting</a:t>
            </a:r>
            <a:r>
              <a:rPr lang="en-US" dirty="0"/>
              <a:t> domains using this company’s tradenames.</a:t>
            </a:r>
          </a:p>
          <a:p>
            <a:endParaRPr lang="en-US" dirty="0"/>
          </a:p>
          <a:p>
            <a:r>
              <a:rPr lang="en-US" dirty="0"/>
              <a:t>In the 2017, we identified 637 </a:t>
            </a:r>
            <a:r>
              <a:rPr lang="en-US" dirty="0" err="1"/>
              <a:t>typosquatting</a:t>
            </a:r>
            <a:r>
              <a:rPr lang="en-US" dirty="0"/>
              <a:t> domains registered to them.</a:t>
            </a:r>
          </a:p>
          <a:p>
            <a:endParaRPr lang="en-US" dirty="0"/>
          </a:p>
          <a:p>
            <a:r>
              <a:rPr lang="en-US" dirty="0"/>
              <a:t>356 were not hosted</a:t>
            </a:r>
          </a:p>
          <a:p>
            <a:endParaRPr lang="en-US" dirty="0"/>
          </a:p>
          <a:p>
            <a:r>
              <a:rPr lang="en-US" dirty="0"/>
              <a:t>281 were hosted</a:t>
            </a:r>
          </a:p>
          <a:p>
            <a:endParaRPr lang="en-US" dirty="0"/>
          </a:p>
        </p:txBody>
      </p:sp>
    </p:spTree>
    <p:extLst>
      <p:ext uri="{BB962C8B-B14F-4D97-AF65-F5344CB8AC3E}">
        <p14:creationId xmlns:p14="http://schemas.microsoft.com/office/powerpoint/2010/main" val="1302270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89% Parked Domains</a:t>
            </a:r>
          </a:p>
          <a:p>
            <a:pPr lvl="1"/>
            <a:r>
              <a:rPr lang="en-US" sz="4400" dirty="0"/>
              <a:t>51% redirected to other advertisement sites.</a:t>
            </a:r>
          </a:p>
          <a:p>
            <a:pPr lvl="1"/>
            <a:r>
              <a:rPr lang="en-US" sz="4400" dirty="0"/>
              <a:t>33% redirected to pay-per-click sites.</a:t>
            </a:r>
          </a:p>
          <a:p>
            <a:pPr lvl="1"/>
            <a:r>
              <a:rPr lang="en-US" sz="4400" dirty="0"/>
              <a:t>3% parked to Huge Domains advertising the domain for sale.</a:t>
            </a:r>
          </a:p>
          <a:p>
            <a:pPr lvl="1"/>
            <a:r>
              <a:rPr lang="en-US" sz="4400" dirty="0"/>
              <a:t>2% parked with coming soon, under construction or suspended messages.</a:t>
            </a:r>
          </a:p>
          <a:p>
            <a:r>
              <a:rPr lang="en-US" dirty="0"/>
              <a:t>5% redirected to a certain page.</a:t>
            </a:r>
          </a:p>
          <a:p>
            <a:r>
              <a:rPr lang="en-US" dirty="0"/>
              <a:t>4% resolved in error messages.</a:t>
            </a:r>
          </a:p>
          <a:p>
            <a:r>
              <a:rPr lang="en-US" dirty="0"/>
              <a:t>1% redirects</a:t>
            </a:r>
            <a:r>
              <a:rPr lang="en-US" baseline="0" dirty="0"/>
              <a:t> to competitors.</a:t>
            </a:r>
          </a:p>
          <a:p>
            <a:r>
              <a:rPr lang="en-US" baseline="0" dirty="0"/>
              <a:t>1% redirects to legitimate sites that had similar tradenames in a different industry.</a:t>
            </a:r>
            <a:endParaRPr lang="en-US" dirty="0"/>
          </a:p>
          <a:p>
            <a:endParaRPr lang="en-US" dirty="0"/>
          </a:p>
        </p:txBody>
      </p:sp>
    </p:spTree>
    <p:extLst>
      <p:ext uri="{BB962C8B-B14F-4D97-AF65-F5344CB8AC3E}">
        <p14:creationId xmlns:p14="http://schemas.microsoft.com/office/powerpoint/2010/main" val="173543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189" eaLnBrk="1" fontAlgn="auto" latinLnBrk="0" hangingPunct="1">
              <a:lnSpc>
                <a:spcPct val="117999"/>
              </a:lnSpc>
              <a:spcBef>
                <a:spcPts val="0"/>
              </a:spcBef>
              <a:spcAft>
                <a:spcPts val="0"/>
              </a:spcAft>
              <a:buClrTx/>
              <a:buSzTx/>
              <a:buFontTx/>
              <a:buNone/>
              <a:tabLst/>
              <a:defRPr/>
            </a:pPr>
            <a:r>
              <a:rPr lang="en-US" dirty="0"/>
              <a:t>Nearly 75% of domains are hosted on servers are tagged with some type of vulnerabilities.</a:t>
            </a:r>
          </a:p>
          <a:p>
            <a:r>
              <a:rPr lang="en-US" baseline="0" dirty="0"/>
              <a:t>Less than 26% of identified domains had no associating vulnerability tags.</a:t>
            </a:r>
          </a:p>
          <a:p>
            <a:r>
              <a:rPr lang="en-US" baseline="0" dirty="0"/>
              <a:t>Many of them were tagged with multiple vulnerabilities.</a:t>
            </a:r>
          </a:p>
          <a:p>
            <a:r>
              <a:rPr lang="en-US" baseline="0" dirty="0"/>
              <a:t>Spyware topped as the type of tags most often identified.</a:t>
            </a:r>
          </a:p>
          <a:p>
            <a:r>
              <a:rPr lang="en-US" baseline="0" dirty="0"/>
              <a:t>Malware Command and Control was tagged most often.</a:t>
            </a:r>
          </a:p>
          <a:p>
            <a:endParaRPr lang="en-US" baseline="0" dirty="0"/>
          </a:p>
          <a:p>
            <a:r>
              <a:rPr lang="en-US" baseline="0" dirty="0"/>
              <a:t>Malware Command and Control</a:t>
            </a:r>
          </a:p>
          <a:p>
            <a:r>
              <a:rPr lang="en-US" baseline="0" dirty="0"/>
              <a:t>Command and Control for Mobile</a:t>
            </a:r>
            <a:endParaRPr lang="en-US" dirty="0"/>
          </a:p>
        </p:txBody>
      </p:sp>
    </p:spTree>
    <p:extLst>
      <p:ext uri="{BB962C8B-B14F-4D97-AF65-F5344CB8AC3E}">
        <p14:creationId xmlns:p14="http://schemas.microsoft.com/office/powerpoint/2010/main" val="1955010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defTabSz="457189" eaLnBrk="1" fontAlgn="auto" latinLnBrk="0" hangingPunct="1">
              <a:lnSpc>
                <a:spcPct val="117999"/>
              </a:lnSpc>
              <a:spcBef>
                <a:spcPts val="0"/>
              </a:spcBef>
              <a:spcAft>
                <a:spcPts val="0"/>
              </a:spcAft>
              <a:buClrTx/>
              <a:buSzTx/>
              <a:buFontTx/>
              <a:buNone/>
              <a:tabLst/>
              <a:defRPr/>
            </a:pPr>
            <a:r>
              <a:rPr lang="en-US" sz="4400" dirty="0"/>
              <a:t>51% hosted redirected to other advertisement sites.</a:t>
            </a:r>
          </a:p>
          <a:p>
            <a:pPr marL="0" marR="0" lvl="1" indent="0" defTabSz="457189" eaLnBrk="1" fontAlgn="auto" latinLnBrk="0" hangingPunct="1">
              <a:lnSpc>
                <a:spcPct val="117999"/>
              </a:lnSpc>
              <a:spcBef>
                <a:spcPts val="0"/>
              </a:spcBef>
              <a:spcAft>
                <a:spcPts val="0"/>
              </a:spcAft>
              <a:buClrTx/>
              <a:buSzTx/>
              <a:buFontTx/>
              <a:buNone/>
              <a:tabLst/>
              <a:defRPr/>
            </a:pPr>
            <a:r>
              <a:rPr lang="en-US" sz="4400" dirty="0"/>
              <a:t>Legitimate advertisements by</a:t>
            </a:r>
            <a:r>
              <a:rPr lang="en-US" sz="4400" baseline="0" dirty="0"/>
              <a:t> large companies but also scams</a:t>
            </a:r>
          </a:p>
          <a:p>
            <a:pPr marL="0" marR="0" lvl="1" indent="0" defTabSz="457189" eaLnBrk="1" fontAlgn="auto" latinLnBrk="0" hangingPunct="1">
              <a:lnSpc>
                <a:spcPct val="117999"/>
              </a:lnSpc>
              <a:spcBef>
                <a:spcPts val="0"/>
              </a:spcBef>
              <a:spcAft>
                <a:spcPts val="0"/>
              </a:spcAft>
              <a:buClrTx/>
              <a:buSzTx/>
              <a:buFontTx/>
              <a:buNone/>
              <a:tabLst/>
              <a:defRPr/>
            </a:pPr>
            <a:r>
              <a:rPr lang="en-US" sz="4400" baseline="0" dirty="0"/>
              <a:t>These companies who share servers also </a:t>
            </a:r>
            <a:r>
              <a:rPr lang="en-US" sz="4400" baseline="0" dirty="0" err="1"/>
              <a:t>also</a:t>
            </a:r>
            <a:r>
              <a:rPr lang="en-US" sz="4400" baseline="0" dirty="0"/>
              <a:t> left vulnerable to malware, spyware, etc.</a:t>
            </a:r>
          </a:p>
          <a:p>
            <a:pPr marL="0" marR="0" lvl="1" indent="0" defTabSz="457189" eaLnBrk="1" fontAlgn="auto" latinLnBrk="0" hangingPunct="1">
              <a:lnSpc>
                <a:spcPct val="117999"/>
              </a:lnSpc>
              <a:spcBef>
                <a:spcPts val="0"/>
              </a:spcBef>
              <a:spcAft>
                <a:spcPts val="0"/>
              </a:spcAft>
              <a:buClrTx/>
              <a:buSzTx/>
              <a:buFontTx/>
              <a:buNone/>
              <a:tabLst/>
              <a:defRPr/>
            </a:pPr>
            <a:endParaRPr lang="en-US" sz="4400" baseline="0" dirty="0"/>
          </a:p>
          <a:p>
            <a:pPr marL="0" marR="0" lvl="1" indent="0" defTabSz="457189" eaLnBrk="1" fontAlgn="auto" latinLnBrk="0" hangingPunct="1">
              <a:lnSpc>
                <a:spcPct val="117999"/>
              </a:lnSpc>
              <a:spcBef>
                <a:spcPts val="0"/>
              </a:spcBef>
              <a:spcAft>
                <a:spcPts val="0"/>
              </a:spcAft>
              <a:buClrTx/>
              <a:buSzTx/>
              <a:buFontTx/>
              <a:buNone/>
              <a:tabLst/>
              <a:defRPr/>
            </a:pPr>
            <a:r>
              <a:rPr lang="en-US" sz="4400" baseline="0" dirty="0"/>
              <a:t>Takedown problems:</a:t>
            </a:r>
          </a:p>
          <a:p>
            <a:pPr marL="0" marR="0" lvl="1" indent="0" defTabSz="457189" eaLnBrk="1" fontAlgn="auto" latinLnBrk="0" hangingPunct="1">
              <a:lnSpc>
                <a:spcPct val="117999"/>
              </a:lnSpc>
              <a:spcBef>
                <a:spcPts val="0"/>
              </a:spcBef>
              <a:spcAft>
                <a:spcPts val="0"/>
              </a:spcAft>
              <a:buClrTx/>
              <a:buSzTx/>
              <a:buFontTx/>
              <a:buNone/>
              <a:tabLst/>
              <a:defRPr/>
            </a:pPr>
            <a:endParaRPr lang="en-US" sz="4400" baseline="0" dirty="0"/>
          </a:p>
          <a:p>
            <a:pPr marL="0" marR="0" lvl="1" indent="0" defTabSz="457189" eaLnBrk="1" fontAlgn="auto" latinLnBrk="0" hangingPunct="1">
              <a:lnSpc>
                <a:spcPct val="117999"/>
              </a:lnSpc>
              <a:spcBef>
                <a:spcPts val="0"/>
              </a:spcBef>
              <a:spcAft>
                <a:spcPts val="0"/>
              </a:spcAft>
              <a:buClrTx/>
              <a:buSzTx/>
              <a:buFontTx/>
              <a:buNone/>
              <a:tabLst/>
              <a:defRPr/>
            </a:pPr>
            <a:r>
              <a:rPr lang="en-US" sz="4400" baseline="0" dirty="0"/>
              <a:t>Some registrar/hosting companies require LG to go through UDRP regardless of the reason for takedown.</a:t>
            </a:r>
          </a:p>
          <a:p>
            <a:pPr marL="0" marR="0" lvl="1" indent="0" defTabSz="457189" eaLnBrk="1" fontAlgn="auto" latinLnBrk="0" hangingPunct="1">
              <a:lnSpc>
                <a:spcPct val="117999"/>
              </a:lnSpc>
              <a:spcBef>
                <a:spcPts val="0"/>
              </a:spcBef>
              <a:spcAft>
                <a:spcPts val="0"/>
              </a:spcAft>
              <a:buClrTx/>
              <a:buSzTx/>
              <a:buFontTx/>
              <a:buNone/>
              <a:tabLst/>
              <a:defRPr/>
            </a:pPr>
            <a:r>
              <a:rPr lang="en-US" sz="4400" baseline="0" dirty="0"/>
              <a:t>Some hosting companies are willing to work with LG to take down domains where we can document phishing or malicious activities.  For domains that continue to redirects to different advertisement sites, its difficult for us to prove malicious activities.  </a:t>
            </a:r>
          </a:p>
          <a:p>
            <a:pPr marL="0" marR="0" lvl="1" indent="0" defTabSz="457189" eaLnBrk="1" fontAlgn="auto" latinLnBrk="0" hangingPunct="1">
              <a:lnSpc>
                <a:spcPct val="117999"/>
              </a:lnSpc>
              <a:spcBef>
                <a:spcPts val="0"/>
              </a:spcBef>
              <a:spcAft>
                <a:spcPts val="0"/>
              </a:spcAft>
              <a:buClrTx/>
              <a:buSzTx/>
              <a:buFontTx/>
              <a:buNone/>
              <a:tabLst/>
              <a:defRPr/>
            </a:pPr>
            <a:endParaRPr lang="en-US" sz="4400" dirty="0"/>
          </a:p>
          <a:p>
            <a:pPr marL="0" marR="0" lvl="1" indent="0" defTabSz="457189" eaLnBrk="1" fontAlgn="auto" latinLnBrk="0" hangingPunct="1">
              <a:lnSpc>
                <a:spcPct val="117999"/>
              </a:lnSpc>
              <a:spcBef>
                <a:spcPts val="0"/>
              </a:spcBef>
              <a:spcAft>
                <a:spcPts val="0"/>
              </a:spcAft>
              <a:buClrTx/>
              <a:buSzTx/>
              <a:buFontTx/>
              <a:buNone/>
              <a:tabLst/>
              <a:defRPr/>
            </a:pPr>
            <a:endParaRPr lang="en-US" sz="4400" dirty="0"/>
          </a:p>
          <a:p>
            <a:endParaRPr lang="en-US" dirty="0"/>
          </a:p>
        </p:txBody>
      </p:sp>
    </p:spTree>
    <p:extLst>
      <p:ext uri="{BB962C8B-B14F-4D97-AF65-F5344CB8AC3E}">
        <p14:creationId xmlns:p14="http://schemas.microsoft.com/office/powerpoint/2010/main" val="3888668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07726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F1701163-14F8-574E-9F4E-3B18C5F2193A}" type="slidenum">
              <a:rPr lang="en-US" smtClean="0">
                <a:solidFill>
                  <a:prstClr val="black"/>
                </a:solidFill>
                <a:latin typeface="Calibri"/>
              </a:rPr>
              <a:pPr/>
              <a:t>9</a:t>
            </a:fld>
            <a:endParaRPr lang="en-US" dirty="0">
              <a:solidFill>
                <a:prstClr val="black"/>
              </a:solidFill>
              <a:latin typeface="Calibri"/>
            </a:endParaRPr>
          </a:p>
        </p:txBody>
      </p:sp>
    </p:spTree>
    <p:extLst>
      <p:ext uri="{BB962C8B-B14F-4D97-AF65-F5344CB8AC3E}">
        <p14:creationId xmlns:p14="http://schemas.microsoft.com/office/powerpoint/2010/main" val="3990937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94358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35" name="Shape 35"/>
          <p:cNvSpPr/>
          <p:nvPr/>
        </p:nvSpPr>
        <p:spPr>
          <a:xfrm>
            <a:off x="1" y="0"/>
            <a:ext cx="24434803" cy="13766800"/>
          </a:xfrm>
          <a:prstGeom prst="rect">
            <a:avLst/>
          </a:prstGeom>
          <a:solidFill>
            <a:srgbClr val="F0F0F0"/>
          </a:solidFill>
          <a:ln w="12700">
            <a:miter lim="400000"/>
          </a:ln>
        </p:spPr>
        <p:txBody>
          <a:bodyPr lIns="50799" tIns="50799" rIns="50799" bIns="50799" anchor="ctr"/>
          <a:lstStyle/>
          <a:p>
            <a:pPr>
              <a:defRPr sz="3200">
                <a:solidFill>
                  <a:srgbClr val="FFFFFF"/>
                </a:solidFill>
              </a:defRPr>
            </a:pPr>
            <a:endParaRPr/>
          </a:p>
        </p:txBody>
      </p:sp>
      <p:sp>
        <p:nvSpPr>
          <p:cNvPr id="3" name="Shape 105"/>
          <p:cNvSpPr/>
          <p:nvPr userDrawn="1"/>
        </p:nvSpPr>
        <p:spPr>
          <a:xfrm>
            <a:off x="0" y="0"/>
            <a:ext cx="24384000" cy="13716000"/>
          </a:xfrm>
          <a:prstGeom prst="rect">
            <a:avLst/>
          </a:prstGeom>
          <a:gradFill>
            <a:gsLst>
              <a:gs pos="0">
                <a:srgbClr val="2399C2"/>
              </a:gs>
              <a:gs pos="100000">
                <a:srgbClr val="056092"/>
              </a:gs>
            </a:gsLst>
            <a:lin ang="21000000" scaled="0"/>
          </a:gradFill>
          <a:ln w="12700">
            <a:miter lim="400000"/>
          </a:ln>
        </p:spPr>
        <p:txBody>
          <a:bodyPr lIns="50799" tIns="50799" rIns="50799" bIns="50799" anchor="ctr"/>
          <a:lstStyle/>
          <a:p>
            <a:pPr>
              <a:defRPr sz="3200">
                <a:solidFill>
                  <a:srgbClr val="FFFFFF"/>
                </a:solidFill>
              </a:defRPr>
            </a:pPr>
            <a:endParaRPr/>
          </a:p>
        </p:txBody>
      </p:sp>
      <p:sp>
        <p:nvSpPr>
          <p:cNvPr id="4" name="Shape 36"/>
          <p:cNvSpPr>
            <a:spLocks noGrp="1"/>
          </p:cNvSpPr>
          <p:nvPr>
            <p:ph type="title" hasCustomPrompt="1"/>
          </p:nvPr>
        </p:nvSpPr>
        <p:spPr>
          <a:xfrm>
            <a:off x="1432103" y="4452731"/>
            <a:ext cx="22507400" cy="4511883"/>
          </a:xfrm>
          <a:prstGeom prst="rect">
            <a:avLst/>
          </a:prstGeom>
        </p:spPr>
        <p:txBody>
          <a:bodyPr anchor="t">
            <a:normAutofit/>
          </a:bodyPr>
          <a:lstStyle>
            <a:lvl1pPr algn="l">
              <a:defRPr sz="13900" b="1" i="0" spc="0">
                <a:solidFill>
                  <a:schemeClr val="bg1">
                    <a:lumMod val="95000"/>
                  </a:schemeClr>
                </a:solidFill>
                <a:latin typeface="Tw Cen MT" charset="0"/>
                <a:ea typeface="Tw Cen MT" charset="0"/>
                <a:cs typeface="Tw Cen MT" charset="0"/>
                <a:sym typeface="Helvetica Neue Medium"/>
              </a:defRPr>
            </a:lvl1pPr>
          </a:lstStyle>
          <a:p>
            <a:r>
              <a:rPr dirty="0"/>
              <a:t>Title Text</a:t>
            </a:r>
          </a:p>
        </p:txBody>
      </p:sp>
      <p:sp>
        <p:nvSpPr>
          <p:cNvPr id="5" name="Shape 140"/>
          <p:cNvSpPr/>
          <p:nvPr userDrawn="1"/>
        </p:nvSpPr>
        <p:spPr>
          <a:xfrm>
            <a:off x="725648" y="5009324"/>
            <a:ext cx="261952" cy="3279912"/>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spTree>
    <p:extLst>
      <p:ext uri="{BB962C8B-B14F-4D97-AF65-F5344CB8AC3E}">
        <p14:creationId xmlns:p14="http://schemas.microsoft.com/office/powerpoint/2010/main" val="184099608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r="79882"/>
          <a:stretch/>
        </p:blipFill>
        <p:spPr>
          <a:xfrm>
            <a:off x="22835852" y="719542"/>
            <a:ext cx="923544" cy="719210"/>
          </a:xfrm>
          <a:prstGeom prst="rect">
            <a:avLst/>
          </a:prstGeom>
        </p:spPr>
      </p:pic>
      <p:sp>
        <p:nvSpPr>
          <p:cNvPr id="4" name="TextBox 3"/>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lumMod val="50000"/>
                  </a:schemeClr>
                </a:solidFill>
              </a:rPr>
              <a:t>© </a:t>
            </a:r>
            <a:r>
              <a:rPr lang="en-US" sz="1300" b="0" dirty="0">
                <a:solidFill>
                  <a:schemeClr val="bg1">
                    <a:lumMod val="50000"/>
                  </a:schemeClr>
                </a:solidFill>
              </a:rPr>
              <a:t>2017 </a:t>
            </a:r>
            <a:r>
              <a:rPr lang="en-US" sz="1300" b="0" dirty="0" err="1">
                <a:solidFill>
                  <a:schemeClr val="bg1">
                    <a:lumMod val="50000"/>
                  </a:schemeClr>
                </a:solidFill>
              </a:rPr>
              <a:t>LookingGlass</a:t>
            </a:r>
            <a:r>
              <a:rPr lang="en-US" sz="1300" b="0" dirty="0">
                <a:solidFill>
                  <a:schemeClr val="bg1">
                    <a:lumMod val="50000"/>
                  </a:schemeClr>
                </a:solidFill>
              </a:rPr>
              <a:t> Confidential and Proprietary </a:t>
            </a:r>
          </a:p>
        </p:txBody>
      </p:sp>
      <p:sp>
        <p:nvSpPr>
          <p:cNvPr id="5" name="TextBox 4"/>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lumMod val="50000"/>
                  </a:schemeClr>
                </a:solidFill>
              </a:rPr>
              <a:t>‹#›</a:t>
            </a:fld>
            <a:endParaRPr lang="en-US" sz="1300" b="0" dirty="0">
              <a:solidFill>
                <a:schemeClr val="bg1">
                  <a:lumMod val="50000"/>
                </a:schemeClr>
              </a:solidFill>
            </a:endParaRPr>
          </a:p>
        </p:txBody>
      </p:sp>
    </p:spTree>
    <p:extLst>
      <p:ext uri="{BB962C8B-B14F-4D97-AF65-F5344CB8AC3E}">
        <p14:creationId xmlns:p14="http://schemas.microsoft.com/office/powerpoint/2010/main" val="70193070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gue w/Sub">
    <p:spTree>
      <p:nvGrpSpPr>
        <p:cNvPr id="1" name=""/>
        <p:cNvGrpSpPr/>
        <p:nvPr/>
      </p:nvGrpSpPr>
      <p:grpSpPr>
        <a:xfrm>
          <a:off x="0" y="0"/>
          <a:ext cx="0" cy="0"/>
          <a:chOff x="0" y="0"/>
          <a:chExt cx="0" cy="0"/>
        </a:xfrm>
      </p:grpSpPr>
      <p:sp>
        <p:nvSpPr>
          <p:cNvPr id="35" name="Shape 35"/>
          <p:cNvSpPr/>
          <p:nvPr/>
        </p:nvSpPr>
        <p:spPr>
          <a:xfrm>
            <a:off x="1" y="0"/>
            <a:ext cx="24434803" cy="13766800"/>
          </a:xfrm>
          <a:prstGeom prst="rect">
            <a:avLst/>
          </a:prstGeom>
          <a:solidFill>
            <a:srgbClr val="F0F0F0"/>
          </a:solidFill>
          <a:ln w="12700">
            <a:miter lim="400000"/>
          </a:ln>
        </p:spPr>
        <p:txBody>
          <a:bodyPr lIns="50799" tIns="50799" rIns="50799" bIns="50799" anchor="ctr"/>
          <a:lstStyle/>
          <a:p>
            <a:pPr>
              <a:defRPr sz="3200">
                <a:solidFill>
                  <a:srgbClr val="FFFFFF"/>
                </a:solidFill>
              </a:defRPr>
            </a:pPr>
            <a:endParaRPr/>
          </a:p>
        </p:txBody>
      </p:sp>
      <p:sp>
        <p:nvSpPr>
          <p:cNvPr id="3" name="Shape 105"/>
          <p:cNvSpPr/>
          <p:nvPr userDrawn="1"/>
        </p:nvSpPr>
        <p:spPr>
          <a:xfrm>
            <a:off x="0" y="0"/>
            <a:ext cx="24384000" cy="13716000"/>
          </a:xfrm>
          <a:prstGeom prst="rect">
            <a:avLst/>
          </a:prstGeom>
          <a:gradFill>
            <a:gsLst>
              <a:gs pos="0">
                <a:srgbClr val="2399C2"/>
              </a:gs>
              <a:gs pos="100000">
                <a:srgbClr val="056092"/>
              </a:gs>
            </a:gsLst>
            <a:lin ang="21000000" scaled="0"/>
          </a:gradFill>
          <a:ln w="12700">
            <a:miter lim="400000"/>
          </a:ln>
        </p:spPr>
        <p:txBody>
          <a:bodyPr lIns="50799" tIns="50799" rIns="50799" bIns="50799" anchor="ctr"/>
          <a:lstStyle/>
          <a:p>
            <a:pPr>
              <a:defRPr sz="3200">
                <a:solidFill>
                  <a:srgbClr val="FFFFFF"/>
                </a:solidFill>
              </a:defRPr>
            </a:pPr>
            <a:endParaRPr/>
          </a:p>
        </p:txBody>
      </p:sp>
      <p:sp>
        <p:nvSpPr>
          <p:cNvPr id="4" name="Shape 36"/>
          <p:cNvSpPr>
            <a:spLocks noGrp="1"/>
          </p:cNvSpPr>
          <p:nvPr>
            <p:ph type="title" hasCustomPrompt="1"/>
          </p:nvPr>
        </p:nvSpPr>
        <p:spPr>
          <a:xfrm>
            <a:off x="1432103" y="4452731"/>
            <a:ext cx="22507400" cy="4511883"/>
          </a:xfrm>
          <a:prstGeom prst="rect">
            <a:avLst/>
          </a:prstGeom>
        </p:spPr>
        <p:txBody>
          <a:bodyPr anchor="t">
            <a:normAutofit/>
          </a:bodyPr>
          <a:lstStyle>
            <a:lvl1pPr algn="l">
              <a:defRPr sz="13900" b="1" i="0" spc="0">
                <a:solidFill>
                  <a:schemeClr val="bg1">
                    <a:lumMod val="95000"/>
                  </a:schemeClr>
                </a:solidFill>
                <a:latin typeface="Tw Cen MT" charset="0"/>
                <a:ea typeface="Tw Cen MT" charset="0"/>
                <a:cs typeface="Tw Cen MT" charset="0"/>
                <a:sym typeface="Helvetica Neue Medium"/>
              </a:defRPr>
            </a:lvl1pPr>
          </a:lstStyle>
          <a:p>
            <a:r>
              <a:rPr dirty="0"/>
              <a:t>Title Text</a:t>
            </a:r>
          </a:p>
        </p:txBody>
      </p:sp>
      <p:sp>
        <p:nvSpPr>
          <p:cNvPr id="12" name="Text Placeholder 11"/>
          <p:cNvSpPr>
            <a:spLocks noGrp="1"/>
          </p:cNvSpPr>
          <p:nvPr>
            <p:ph type="body" sz="quarter" idx="10" hasCustomPrompt="1"/>
          </p:nvPr>
        </p:nvSpPr>
        <p:spPr>
          <a:xfrm>
            <a:off x="1431927" y="8964615"/>
            <a:ext cx="16756685" cy="3101491"/>
          </a:xfrm>
        </p:spPr>
        <p:txBody>
          <a:bodyPr anchor="t" anchorCtr="0">
            <a:normAutofit/>
          </a:bodyPr>
          <a:lstStyle>
            <a:lvl1pPr marL="0" indent="0">
              <a:buFontTx/>
              <a:buNone/>
              <a:defRPr sz="4500" b="0" i="0">
                <a:solidFill>
                  <a:srgbClr val="D9D9D9"/>
                </a:solidFill>
                <a:latin typeface="Tw Cen MT" charset="0"/>
                <a:ea typeface="Tw Cen MT" charset="0"/>
                <a:cs typeface="Tw Cen MT" charset="0"/>
              </a:defRPr>
            </a:lvl1pPr>
          </a:lstStyle>
          <a:p>
            <a:pPr lvl="0"/>
            <a:r>
              <a:rPr lang="en-US" dirty="0"/>
              <a:t>Sub Text</a:t>
            </a:r>
          </a:p>
        </p:txBody>
      </p:sp>
      <p:sp>
        <p:nvSpPr>
          <p:cNvPr id="17" name="Shape 140"/>
          <p:cNvSpPr/>
          <p:nvPr userDrawn="1"/>
        </p:nvSpPr>
        <p:spPr>
          <a:xfrm>
            <a:off x="725651" y="7722705"/>
            <a:ext cx="261776" cy="3170584"/>
          </a:xfrm>
          <a:prstGeom prst="rect">
            <a:avLst/>
          </a:prstGeom>
          <a:solidFill>
            <a:schemeClr val="bg1">
              <a:alpha val="5000"/>
            </a:schemeClr>
          </a:solidFill>
          <a:ln w="12700">
            <a:miter lim="400000"/>
          </a:ln>
        </p:spPr>
        <p:txBody>
          <a:bodyPr lIns="50799" tIns="50799" rIns="50799" bIns="50799" anchor="ctr"/>
          <a:lstStyle/>
          <a:p>
            <a:pPr>
              <a:defRPr sz="3200">
                <a:solidFill>
                  <a:srgbClr val="FFFFFF"/>
                </a:solidFill>
              </a:defRPr>
            </a:pPr>
            <a:endParaRPr/>
          </a:p>
        </p:txBody>
      </p:sp>
      <p:sp>
        <p:nvSpPr>
          <p:cNvPr id="5" name="Shape 140"/>
          <p:cNvSpPr/>
          <p:nvPr userDrawn="1"/>
        </p:nvSpPr>
        <p:spPr>
          <a:xfrm>
            <a:off x="725648" y="5009324"/>
            <a:ext cx="261952" cy="3279912"/>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spTree>
    <p:extLst>
      <p:ext uri="{BB962C8B-B14F-4D97-AF65-F5344CB8AC3E}">
        <p14:creationId xmlns:p14="http://schemas.microsoft.com/office/powerpoint/2010/main" val="175091567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End">
    <p:spTree>
      <p:nvGrpSpPr>
        <p:cNvPr id="1" name=""/>
        <p:cNvGrpSpPr/>
        <p:nvPr/>
      </p:nvGrpSpPr>
      <p:grpSpPr>
        <a:xfrm>
          <a:off x="0" y="0"/>
          <a:ext cx="0" cy="0"/>
          <a:chOff x="0" y="0"/>
          <a:chExt cx="0" cy="0"/>
        </a:xfrm>
      </p:grpSpPr>
      <p:sp>
        <p:nvSpPr>
          <p:cNvPr id="35" name="Shape 35"/>
          <p:cNvSpPr/>
          <p:nvPr/>
        </p:nvSpPr>
        <p:spPr>
          <a:xfrm>
            <a:off x="1" y="0"/>
            <a:ext cx="24434803" cy="13766800"/>
          </a:xfrm>
          <a:prstGeom prst="rect">
            <a:avLst/>
          </a:prstGeom>
          <a:solidFill>
            <a:srgbClr val="F0F0F0"/>
          </a:solidFill>
          <a:ln w="12700">
            <a:miter lim="400000"/>
          </a:ln>
        </p:spPr>
        <p:txBody>
          <a:bodyPr lIns="50799" tIns="50799" rIns="50799" bIns="50799" anchor="ctr"/>
          <a:lstStyle/>
          <a:p>
            <a:pPr>
              <a:defRPr sz="3200">
                <a:solidFill>
                  <a:srgbClr val="FFFFFF"/>
                </a:solidFill>
              </a:defRPr>
            </a:pPr>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0"/>
            <a:ext cx="24384000" cy="13766800"/>
          </a:xfrm>
          <a:prstGeom prst="rect">
            <a:avLst/>
          </a:prstGeom>
        </p:spPr>
      </p:pic>
    </p:spTree>
    <p:extLst>
      <p:ext uri="{BB962C8B-B14F-4D97-AF65-F5344CB8AC3E}">
        <p14:creationId xmlns:p14="http://schemas.microsoft.com/office/powerpoint/2010/main" val="118185375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 Top">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84736" b="598"/>
          <a:stretch/>
        </p:blipFill>
        <p:spPr>
          <a:xfrm>
            <a:off x="0" y="0"/>
            <a:ext cx="24384000" cy="2011680"/>
          </a:xfrm>
          <a:prstGeom prst="rect">
            <a:avLst/>
          </a:prstGeom>
        </p:spPr>
      </p:pic>
      <p:sp>
        <p:nvSpPr>
          <p:cNvPr id="36"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1">
                    <a:lumMod val="95000"/>
                  </a:schemeClr>
                </a:solidFill>
                <a:latin typeface="Tw Cen MT" charset="0"/>
                <a:ea typeface="Tw Cen MT" charset="0"/>
                <a:cs typeface="Tw Cen MT" charset="0"/>
                <a:sym typeface="Helvetica Neue Medium"/>
              </a:defRPr>
            </a:lvl1pPr>
          </a:lstStyle>
          <a:p>
            <a:r>
              <a:rPr dirty="0"/>
              <a:t>Title Text</a:t>
            </a:r>
          </a:p>
        </p:txBody>
      </p:sp>
      <p:sp>
        <p:nvSpPr>
          <p:cNvPr id="7" name="Shape 140"/>
          <p:cNvSpPr/>
          <p:nvPr userDrawn="1"/>
        </p:nvSpPr>
        <p:spPr>
          <a:xfrm>
            <a:off x="663837" y="417535"/>
            <a:ext cx="119456" cy="1164531"/>
          </a:xfrm>
          <a:prstGeom prst="rect">
            <a:avLst/>
          </a:prstGeom>
          <a:solidFill>
            <a:schemeClr val="bg1">
              <a:lumMod val="85000"/>
              <a:alpha val="50000"/>
            </a:schemeClr>
          </a:solidFill>
          <a:ln w="12700">
            <a:miter lim="400000"/>
          </a:ln>
        </p:spPr>
        <p:txBody>
          <a:bodyPr lIns="50799" tIns="50799" rIns="50799" bIns="50799" anchor="ctr"/>
          <a:lstStyle/>
          <a:p>
            <a:pPr>
              <a:defRPr sz="3200">
                <a:solidFill>
                  <a:srgbClr val="FFFFFF"/>
                </a:solidFill>
              </a:defRPr>
            </a:pPr>
            <a:endParaRPr/>
          </a:p>
        </p:txBody>
      </p:sp>
      <p:pic>
        <p:nvPicPr>
          <p:cNvPr id="2" name="Picture 1"/>
          <p:cNvPicPr>
            <a:picLocks noChangeAspect="1"/>
          </p:cNvPicPr>
          <p:nvPr userDrawn="1"/>
        </p:nvPicPr>
        <p:blipFill>
          <a:blip r:embed="rId3">
            <a:alphaModFix amt="50000"/>
          </a:blip>
          <a:stretch>
            <a:fillRect/>
          </a:stretch>
        </p:blipFill>
        <p:spPr>
          <a:xfrm>
            <a:off x="22860443" y="632005"/>
            <a:ext cx="920853" cy="801483"/>
          </a:xfrm>
          <a:prstGeom prst="rect">
            <a:avLst/>
          </a:prstGeom>
          <a:effectLst/>
        </p:spPr>
      </p:pic>
      <p:sp>
        <p:nvSpPr>
          <p:cNvPr id="8" name="Content Placeholder 7"/>
          <p:cNvSpPr>
            <a:spLocks noGrp="1"/>
          </p:cNvSpPr>
          <p:nvPr>
            <p:ph sz="quarter" idx="10"/>
          </p:nvPr>
        </p:nvSpPr>
        <p:spPr>
          <a:xfrm>
            <a:off x="663575" y="2614613"/>
            <a:ext cx="23117175"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9" name="TextBox 8"/>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lumMod val="50000"/>
                  </a:schemeClr>
                </a:solidFill>
              </a:rPr>
              <a:t>© </a:t>
            </a:r>
            <a:r>
              <a:rPr lang="en-US" sz="1300" b="0" dirty="0">
                <a:solidFill>
                  <a:schemeClr val="bg1">
                    <a:lumMod val="50000"/>
                  </a:schemeClr>
                </a:solidFill>
              </a:rPr>
              <a:t>2017 </a:t>
            </a:r>
            <a:r>
              <a:rPr lang="en-US" sz="1300" b="0" dirty="0" err="1">
                <a:solidFill>
                  <a:schemeClr val="bg1">
                    <a:lumMod val="50000"/>
                  </a:schemeClr>
                </a:solidFill>
              </a:rPr>
              <a:t>LookingGlass</a:t>
            </a:r>
            <a:r>
              <a:rPr lang="en-US" sz="1300" b="0" dirty="0">
                <a:solidFill>
                  <a:schemeClr val="bg1">
                    <a:lumMod val="50000"/>
                  </a:schemeClr>
                </a:solidFill>
              </a:rPr>
              <a:t> Confidential and Proprietary </a:t>
            </a:r>
          </a:p>
        </p:txBody>
      </p:sp>
      <p:sp>
        <p:nvSpPr>
          <p:cNvPr id="10" name="TextBox 9"/>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lumMod val="50000"/>
                  </a:schemeClr>
                </a:solidFill>
              </a:rPr>
              <a:t>‹#›</a:t>
            </a:fld>
            <a:endParaRPr lang="en-US" sz="1300" b="0" dirty="0">
              <a:solidFill>
                <a:schemeClr val="bg1">
                  <a:lumMod val="50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 Top">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84736" b="598"/>
          <a:stretch/>
        </p:blipFill>
        <p:spPr>
          <a:xfrm>
            <a:off x="0" y="0"/>
            <a:ext cx="24384000" cy="2011680"/>
          </a:xfrm>
          <a:prstGeom prst="rect">
            <a:avLst/>
          </a:prstGeom>
        </p:spPr>
      </p:pic>
      <p:sp>
        <p:nvSpPr>
          <p:cNvPr id="36"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1">
                    <a:lumMod val="95000"/>
                  </a:schemeClr>
                </a:solidFill>
                <a:latin typeface="Tw Cen MT" charset="0"/>
                <a:ea typeface="Tw Cen MT" charset="0"/>
                <a:cs typeface="Tw Cen MT" charset="0"/>
                <a:sym typeface="Helvetica Neue Medium"/>
              </a:defRPr>
            </a:lvl1pPr>
          </a:lstStyle>
          <a:p>
            <a:r>
              <a:rPr dirty="0"/>
              <a:t>Title Text</a:t>
            </a:r>
          </a:p>
        </p:txBody>
      </p:sp>
      <p:sp>
        <p:nvSpPr>
          <p:cNvPr id="7" name="Shape 140"/>
          <p:cNvSpPr/>
          <p:nvPr userDrawn="1"/>
        </p:nvSpPr>
        <p:spPr>
          <a:xfrm>
            <a:off x="663837" y="417535"/>
            <a:ext cx="119456" cy="1164531"/>
          </a:xfrm>
          <a:prstGeom prst="rect">
            <a:avLst/>
          </a:prstGeom>
          <a:solidFill>
            <a:schemeClr val="bg1">
              <a:lumMod val="85000"/>
              <a:alpha val="50000"/>
            </a:schemeClr>
          </a:solidFill>
          <a:ln w="12700">
            <a:miter lim="400000"/>
          </a:ln>
        </p:spPr>
        <p:txBody>
          <a:bodyPr lIns="50799" tIns="50799" rIns="50799" bIns="50799" anchor="ctr"/>
          <a:lstStyle/>
          <a:p>
            <a:pPr>
              <a:defRPr sz="3200">
                <a:solidFill>
                  <a:srgbClr val="FFFFFF"/>
                </a:solidFill>
              </a:defRPr>
            </a:pPr>
            <a:endParaRPr/>
          </a:p>
        </p:txBody>
      </p:sp>
      <p:pic>
        <p:nvPicPr>
          <p:cNvPr id="2" name="Picture 1"/>
          <p:cNvPicPr>
            <a:picLocks noChangeAspect="1"/>
          </p:cNvPicPr>
          <p:nvPr userDrawn="1"/>
        </p:nvPicPr>
        <p:blipFill>
          <a:blip r:embed="rId3">
            <a:alphaModFix amt="50000"/>
          </a:blip>
          <a:stretch>
            <a:fillRect/>
          </a:stretch>
        </p:blipFill>
        <p:spPr>
          <a:xfrm>
            <a:off x="22860443" y="632005"/>
            <a:ext cx="920853" cy="801483"/>
          </a:xfrm>
          <a:prstGeom prst="rect">
            <a:avLst/>
          </a:prstGeom>
          <a:effectLst/>
        </p:spPr>
      </p:pic>
      <p:sp>
        <p:nvSpPr>
          <p:cNvPr id="8" name="Content Placeholder 7"/>
          <p:cNvSpPr>
            <a:spLocks noGrp="1"/>
          </p:cNvSpPr>
          <p:nvPr>
            <p:ph sz="quarter" idx="10"/>
          </p:nvPr>
        </p:nvSpPr>
        <p:spPr>
          <a:xfrm>
            <a:off x="663576" y="2614613"/>
            <a:ext cx="11571968"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7"/>
          <p:cNvSpPr>
            <a:spLocks noGrp="1"/>
          </p:cNvSpPr>
          <p:nvPr>
            <p:ph sz="quarter" idx="11"/>
          </p:nvPr>
        </p:nvSpPr>
        <p:spPr>
          <a:xfrm>
            <a:off x="12516402" y="2614613"/>
            <a:ext cx="11571968"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9" name="TextBox 8"/>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lumMod val="50000"/>
                  </a:schemeClr>
                </a:solidFill>
              </a:rPr>
              <a:t>© </a:t>
            </a:r>
            <a:r>
              <a:rPr lang="en-US" sz="1300" b="0" dirty="0">
                <a:solidFill>
                  <a:schemeClr val="bg1">
                    <a:lumMod val="50000"/>
                  </a:schemeClr>
                </a:solidFill>
              </a:rPr>
              <a:t>2017 </a:t>
            </a:r>
            <a:r>
              <a:rPr lang="en-US" sz="1300" b="0" dirty="0" err="1">
                <a:solidFill>
                  <a:schemeClr val="bg1">
                    <a:lumMod val="50000"/>
                  </a:schemeClr>
                </a:solidFill>
              </a:rPr>
              <a:t>LookingGlass</a:t>
            </a:r>
            <a:r>
              <a:rPr lang="en-US" sz="1300" b="0" dirty="0">
                <a:solidFill>
                  <a:schemeClr val="bg1">
                    <a:lumMod val="50000"/>
                  </a:schemeClr>
                </a:solidFill>
              </a:rPr>
              <a:t> Confidential and Proprietary </a:t>
            </a:r>
          </a:p>
        </p:txBody>
      </p:sp>
      <p:sp>
        <p:nvSpPr>
          <p:cNvPr id="11" name="TextBox 10"/>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lumMod val="50000"/>
                  </a:schemeClr>
                </a:solidFill>
              </a:rPr>
              <a:t>‹#›</a:t>
            </a:fld>
            <a:endParaRPr lang="en-US" sz="1300" b="0" dirty="0">
              <a:solidFill>
                <a:schemeClr val="bg1">
                  <a:lumMod val="50000"/>
                </a:schemeClr>
              </a:solidFill>
            </a:endParaRPr>
          </a:p>
        </p:txBody>
      </p:sp>
    </p:spTree>
    <p:extLst>
      <p:ext uri="{BB962C8B-B14F-4D97-AF65-F5344CB8AC3E}">
        <p14:creationId xmlns:p14="http://schemas.microsoft.com/office/powerpoint/2010/main" val="233297888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 Top">
    <p:spTree>
      <p:nvGrpSpPr>
        <p:cNvPr id="1" name=""/>
        <p:cNvGrpSpPr/>
        <p:nvPr/>
      </p:nvGrpSpPr>
      <p:grpSpPr>
        <a:xfrm>
          <a:off x="0" y="0"/>
          <a:ext cx="0" cy="0"/>
          <a:chOff x="0" y="0"/>
          <a:chExt cx="0" cy="0"/>
        </a:xfrm>
      </p:grpSpPr>
      <p:sp>
        <p:nvSpPr>
          <p:cNvPr id="36"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2">
                    <a:lumMod val="50000"/>
                  </a:schemeClr>
                </a:solidFill>
                <a:latin typeface="Tw Cen MT" charset="0"/>
                <a:ea typeface="Tw Cen MT" charset="0"/>
                <a:cs typeface="Tw Cen MT" charset="0"/>
                <a:sym typeface="Helvetica Neue Medium"/>
              </a:defRPr>
            </a:lvl1pPr>
          </a:lstStyle>
          <a:p>
            <a:r>
              <a:rPr dirty="0"/>
              <a:t>Title Text</a:t>
            </a:r>
          </a:p>
        </p:txBody>
      </p:sp>
      <p:sp>
        <p:nvSpPr>
          <p:cNvPr id="7" name="Shape 140"/>
          <p:cNvSpPr/>
          <p:nvPr userDrawn="1"/>
        </p:nvSpPr>
        <p:spPr>
          <a:xfrm>
            <a:off x="663837" y="417535"/>
            <a:ext cx="119456" cy="1164531"/>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sp>
        <p:nvSpPr>
          <p:cNvPr id="8" name="Content Placeholder 7"/>
          <p:cNvSpPr>
            <a:spLocks noGrp="1"/>
          </p:cNvSpPr>
          <p:nvPr>
            <p:ph sz="quarter" idx="10"/>
          </p:nvPr>
        </p:nvSpPr>
        <p:spPr>
          <a:xfrm>
            <a:off x="663575" y="2614613"/>
            <a:ext cx="23117175"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9" name="Picture 8"/>
          <p:cNvPicPr>
            <a:picLocks noChangeAspect="1"/>
          </p:cNvPicPr>
          <p:nvPr userDrawn="1"/>
        </p:nvPicPr>
        <p:blipFill rotWithShape="1">
          <a:blip r:embed="rId2"/>
          <a:srcRect r="79882"/>
          <a:stretch/>
        </p:blipFill>
        <p:spPr>
          <a:xfrm>
            <a:off x="22835852" y="719542"/>
            <a:ext cx="923544" cy="719210"/>
          </a:xfrm>
          <a:prstGeom prst="rect">
            <a:avLst/>
          </a:prstGeom>
        </p:spPr>
      </p:pic>
      <p:sp>
        <p:nvSpPr>
          <p:cNvPr id="10" name="TextBox 9"/>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lumMod val="50000"/>
                  </a:schemeClr>
                </a:solidFill>
              </a:rPr>
              <a:t>© </a:t>
            </a:r>
            <a:r>
              <a:rPr lang="en-US" sz="1300" b="0" dirty="0">
                <a:solidFill>
                  <a:schemeClr val="bg1">
                    <a:lumMod val="50000"/>
                  </a:schemeClr>
                </a:solidFill>
              </a:rPr>
              <a:t>2017 </a:t>
            </a:r>
            <a:r>
              <a:rPr lang="en-US" sz="1300" b="0" dirty="0" err="1">
                <a:solidFill>
                  <a:schemeClr val="bg1">
                    <a:lumMod val="50000"/>
                  </a:schemeClr>
                </a:solidFill>
              </a:rPr>
              <a:t>LookingGlass</a:t>
            </a:r>
            <a:r>
              <a:rPr lang="en-US" sz="1300" b="0" dirty="0">
                <a:solidFill>
                  <a:schemeClr val="bg1">
                    <a:lumMod val="50000"/>
                  </a:schemeClr>
                </a:solidFill>
              </a:rPr>
              <a:t> Confidential and Proprietary </a:t>
            </a:r>
          </a:p>
        </p:txBody>
      </p:sp>
      <p:sp>
        <p:nvSpPr>
          <p:cNvPr id="11" name="TextBox 10"/>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lumMod val="50000"/>
                  </a:schemeClr>
                </a:solidFill>
              </a:rPr>
              <a:t>‹#›</a:t>
            </a:fld>
            <a:endParaRPr lang="en-US" sz="1300" b="0" dirty="0">
              <a:solidFill>
                <a:schemeClr val="bg1">
                  <a:lumMod val="50000"/>
                </a:schemeClr>
              </a:solidFill>
            </a:endParaRPr>
          </a:p>
        </p:txBody>
      </p:sp>
    </p:spTree>
    <p:extLst>
      <p:ext uri="{BB962C8B-B14F-4D97-AF65-F5344CB8AC3E}">
        <p14:creationId xmlns:p14="http://schemas.microsoft.com/office/powerpoint/2010/main" val="343929920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 Top">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63576" y="2614613"/>
            <a:ext cx="11571968"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7"/>
          <p:cNvSpPr>
            <a:spLocks noGrp="1"/>
          </p:cNvSpPr>
          <p:nvPr>
            <p:ph sz="quarter" idx="11"/>
          </p:nvPr>
        </p:nvSpPr>
        <p:spPr>
          <a:xfrm>
            <a:off x="12516402" y="2614613"/>
            <a:ext cx="11571968" cy="10237787"/>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9"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2">
                    <a:lumMod val="50000"/>
                  </a:schemeClr>
                </a:solidFill>
                <a:latin typeface="Tw Cen MT" charset="0"/>
                <a:ea typeface="Tw Cen MT" charset="0"/>
                <a:cs typeface="Tw Cen MT" charset="0"/>
                <a:sym typeface="Helvetica Neue Medium"/>
              </a:defRPr>
            </a:lvl1pPr>
          </a:lstStyle>
          <a:p>
            <a:r>
              <a:rPr dirty="0"/>
              <a:t>Title Text</a:t>
            </a:r>
          </a:p>
        </p:txBody>
      </p:sp>
      <p:sp>
        <p:nvSpPr>
          <p:cNvPr id="11" name="Shape 140"/>
          <p:cNvSpPr/>
          <p:nvPr userDrawn="1"/>
        </p:nvSpPr>
        <p:spPr>
          <a:xfrm>
            <a:off x="663837" y="417535"/>
            <a:ext cx="119456" cy="1164531"/>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pic>
        <p:nvPicPr>
          <p:cNvPr id="12" name="Picture 11"/>
          <p:cNvPicPr>
            <a:picLocks noChangeAspect="1"/>
          </p:cNvPicPr>
          <p:nvPr userDrawn="1"/>
        </p:nvPicPr>
        <p:blipFill rotWithShape="1">
          <a:blip r:embed="rId2"/>
          <a:srcRect r="79882"/>
          <a:stretch/>
        </p:blipFill>
        <p:spPr>
          <a:xfrm>
            <a:off x="22835852" y="719542"/>
            <a:ext cx="923544" cy="719210"/>
          </a:xfrm>
          <a:prstGeom prst="rect">
            <a:avLst/>
          </a:prstGeom>
        </p:spPr>
      </p:pic>
      <p:sp>
        <p:nvSpPr>
          <p:cNvPr id="13" name="TextBox 12"/>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lumMod val="50000"/>
                  </a:schemeClr>
                </a:solidFill>
              </a:rPr>
              <a:t>© </a:t>
            </a:r>
            <a:r>
              <a:rPr lang="en-US" sz="1300" b="0" dirty="0">
                <a:solidFill>
                  <a:schemeClr val="bg1">
                    <a:lumMod val="50000"/>
                  </a:schemeClr>
                </a:solidFill>
              </a:rPr>
              <a:t>2017 </a:t>
            </a:r>
            <a:r>
              <a:rPr lang="en-US" sz="1300" b="0" dirty="0" err="1">
                <a:solidFill>
                  <a:schemeClr val="bg1">
                    <a:lumMod val="50000"/>
                  </a:schemeClr>
                </a:solidFill>
              </a:rPr>
              <a:t>LookingGlass</a:t>
            </a:r>
            <a:r>
              <a:rPr lang="en-US" sz="1300" b="0" dirty="0">
                <a:solidFill>
                  <a:schemeClr val="bg1">
                    <a:lumMod val="50000"/>
                  </a:schemeClr>
                </a:solidFill>
              </a:rPr>
              <a:t> Confidential and Proprietary </a:t>
            </a:r>
          </a:p>
        </p:txBody>
      </p:sp>
      <p:sp>
        <p:nvSpPr>
          <p:cNvPr id="14" name="TextBox 13"/>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lumMod val="50000"/>
                  </a:schemeClr>
                </a:solidFill>
              </a:rPr>
              <a:t>‹#›</a:t>
            </a:fld>
            <a:endParaRPr lang="en-US" sz="1300" b="0" dirty="0">
              <a:solidFill>
                <a:schemeClr val="bg1">
                  <a:lumMod val="50000"/>
                </a:schemeClr>
              </a:solidFill>
            </a:endParaRPr>
          </a:p>
        </p:txBody>
      </p:sp>
    </p:spTree>
    <p:extLst>
      <p:ext uri="{BB962C8B-B14F-4D97-AF65-F5344CB8AC3E}">
        <p14:creationId xmlns:p14="http://schemas.microsoft.com/office/powerpoint/2010/main" val="153511508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 Top">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t="91022" b="598"/>
          <a:stretch/>
        </p:blipFill>
        <p:spPr>
          <a:xfrm>
            <a:off x="0" y="12566470"/>
            <a:ext cx="24384000" cy="1149530"/>
          </a:xfrm>
          <a:prstGeom prst="rect">
            <a:avLst/>
          </a:prstGeom>
        </p:spPr>
      </p:pic>
      <p:sp>
        <p:nvSpPr>
          <p:cNvPr id="36"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2">
                    <a:lumMod val="50000"/>
                  </a:schemeClr>
                </a:solidFill>
                <a:latin typeface="Tw Cen MT" charset="0"/>
                <a:ea typeface="Tw Cen MT" charset="0"/>
                <a:cs typeface="Tw Cen MT" charset="0"/>
                <a:sym typeface="Helvetica Neue Medium"/>
              </a:defRPr>
            </a:lvl1pPr>
          </a:lstStyle>
          <a:p>
            <a:r>
              <a:rPr dirty="0"/>
              <a:t>Title Text</a:t>
            </a:r>
          </a:p>
        </p:txBody>
      </p:sp>
      <p:sp>
        <p:nvSpPr>
          <p:cNvPr id="7" name="Shape 140"/>
          <p:cNvSpPr/>
          <p:nvPr userDrawn="1"/>
        </p:nvSpPr>
        <p:spPr>
          <a:xfrm>
            <a:off x="663837" y="417535"/>
            <a:ext cx="119456" cy="1164531"/>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sp>
        <p:nvSpPr>
          <p:cNvPr id="8" name="Content Placeholder 7"/>
          <p:cNvSpPr>
            <a:spLocks noGrp="1"/>
          </p:cNvSpPr>
          <p:nvPr>
            <p:ph sz="quarter" idx="10"/>
          </p:nvPr>
        </p:nvSpPr>
        <p:spPr>
          <a:xfrm>
            <a:off x="663575" y="2614614"/>
            <a:ext cx="23117175" cy="9951856"/>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9" name="Picture 8"/>
          <p:cNvPicPr>
            <a:picLocks noChangeAspect="1"/>
          </p:cNvPicPr>
          <p:nvPr userDrawn="1"/>
        </p:nvPicPr>
        <p:blipFill rotWithShape="1">
          <a:blip r:embed="rId3"/>
          <a:srcRect r="79882"/>
          <a:stretch/>
        </p:blipFill>
        <p:spPr>
          <a:xfrm>
            <a:off x="22835852" y="719542"/>
            <a:ext cx="923544" cy="719210"/>
          </a:xfrm>
          <a:prstGeom prst="rect">
            <a:avLst/>
          </a:prstGeom>
        </p:spPr>
      </p:pic>
      <p:sp>
        <p:nvSpPr>
          <p:cNvPr id="10" name="TextBox 9"/>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solidFill>
              </a:rPr>
              <a:t>© </a:t>
            </a:r>
            <a:r>
              <a:rPr lang="en-US" sz="1300" b="0" dirty="0">
                <a:solidFill>
                  <a:schemeClr val="bg1"/>
                </a:solidFill>
              </a:rPr>
              <a:t>2017 </a:t>
            </a:r>
            <a:r>
              <a:rPr lang="en-US" sz="1300" b="0" dirty="0" err="1">
                <a:solidFill>
                  <a:schemeClr val="bg1"/>
                </a:solidFill>
              </a:rPr>
              <a:t>LookingGlass</a:t>
            </a:r>
            <a:r>
              <a:rPr lang="en-US" sz="1300" b="0" dirty="0">
                <a:solidFill>
                  <a:schemeClr val="bg1"/>
                </a:solidFill>
              </a:rPr>
              <a:t> Confidential and Proprietary </a:t>
            </a:r>
          </a:p>
        </p:txBody>
      </p:sp>
      <p:sp>
        <p:nvSpPr>
          <p:cNvPr id="11" name="TextBox 10"/>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solidFill>
              </a:rPr>
              <a:t>‹#›</a:t>
            </a:fld>
            <a:endParaRPr lang="en-US" sz="1300" b="0" dirty="0">
              <a:solidFill>
                <a:schemeClr val="bg1"/>
              </a:solidFill>
            </a:endParaRPr>
          </a:p>
        </p:txBody>
      </p:sp>
    </p:spTree>
    <p:extLst>
      <p:ext uri="{BB962C8B-B14F-4D97-AF65-F5344CB8AC3E}">
        <p14:creationId xmlns:p14="http://schemas.microsoft.com/office/powerpoint/2010/main" val="31055112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 Top">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t="91022" b="598"/>
          <a:stretch/>
        </p:blipFill>
        <p:spPr>
          <a:xfrm>
            <a:off x="0" y="12566470"/>
            <a:ext cx="24384000" cy="1149530"/>
          </a:xfrm>
          <a:prstGeom prst="rect">
            <a:avLst/>
          </a:prstGeom>
        </p:spPr>
      </p:pic>
      <p:sp>
        <p:nvSpPr>
          <p:cNvPr id="8" name="Content Placeholder 7"/>
          <p:cNvSpPr>
            <a:spLocks noGrp="1"/>
          </p:cNvSpPr>
          <p:nvPr>
            <p:ph sz="quarter" idx="10"/>
          </p:nvPr>
        </p:nvSpPr>
        <p:spPr>
          <a:xfrm>
            <a:off x="663576" y="2614614"/>
            <a:ext cx="11571968" cy="9951856"/>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7"/>
          <p:cNvSpPr>
            <a:spLocks noGrp="1"/>
          </p:cNvSpPr>
          <p:nvPr>
            <p:ph sz="quarter" idx="11"/>
          </p:nvPr>
        </p:nvSpPr>
        <p:spPr>
          <a:xfrm>
            <a:off x="12516402" y="2614613"/>
            <a:ext cx="11571968" cy="9951855"/>
          </a:xfrm>
        </p:spPr>
        <p:txBody>
          <a:bodyPr anchor="t" anchorCtr="0">
            <a:noAutofit/>
          </a:bodyPr>
          <a:lstStyle>
            <a:lvl1pPr marL="685800" indent="-685800">
              <a:spcBef>
                <a:spcPts val="0"/>
              </a:spcBef>
              <a:spcAft>
                <a:spcPts val="600"/>
              </a:spcAft>
              <a:buFont typeface="Arial" panose="020B0604020202020204" pitchFamily="34" charset="0"/>
              <a:buChar char="•"/>
              <a:defRPr sz="5000" b="0" i="0">
                <a:solidFill>
                  <a:schemeClr val="bg2">
                    <a:lumMod val="50000"/>
                  </a:schemeClr>
                </a:solidFill>
                <a:latin typeface="Tw Cen MT" panose="020B0602020104020603" pitchFamily="34" charset="0"/>
              </a:defRPr>
            </a:lvl1pPr>
            <a:lvl2pPr marL="1269968" indent="-634984">
              <a:spcBef>
                <a:spcPts val="0"/>
              </a:spcBef>
              <a:spcAft>
                <a:spcPts val="600"/>
              </a:spcAft>
              <a:buFont typeface="Tw Cen MT" panose="020B0602020104020603" pitchFamily="34" charset="0"/>
              <a:buChar char="-"/>
              <a:defRPr sz="5000" b="0" i="0">
                <a:solidFill>
                  <a:schemeClr val="bg2">
                    <a:lumMod val="50000"/>
                  </a:schemeClr>
                </a:solidFill>
                <a:latin typeface="Tw Cen MT" panose="020B0602020104020603" pitchFamily="34" charset="0"/>
              </a:defRPr>
            </a:lvl2pPr>
            <a:lvl3pPr marL="1904952" indent="-634984">
              <a:spcBef>
                <a:spcPts val="0"/>
              </a:spcBef>
              <a:spcAft>
                <a:spcPts val="600"/>
              </a:spcAft>
              <a:buFont typeface="Wingdings" panose="05000000000000000000" pitchFamily="2" charset="2"/>
              <a:buChar char="§"/>
              <a:defRPr sz="5000" b="0" i="0">
                <a:solidFill>
                  <a:schemeClr val="bg2">
                    <a:lumMod val="50000"/>
                  </a:schemeClr>
                </a:solidFill>
                <a:latin typeface="Tw Cen MT" panose="020B0602020104020603" pitchFamily="34" charset="0"/>
              </a:defRPr>
            </a:lvl3pPr>
            <a:lvl4pPr marL="2539937" indent="-634984">
              <a:spcBef>
                <a:spcPts val="0"/>
              </a:spcBef>
              <a:spcAft>
                <a:spcPts val="600"/>
              </a:spcAft>
              <a:buFont typeface="Courier New" panose="02070309020205020404" pitchFamily="49" charset="0"/>
              <a:buChar char="o"/>
              <a:defRPr sz="5000" b="0" i="0">
                <a:solidFill>
                  <a:schemeClr val="bg2">
                    <a:lumMod val="50000"/>
                  </a:schemeClr>
                </a:solidFill>
                <a:latin typeface="Tw Cen MT" panose="020B0602020104020603" pitchFamily="34" charset="0"/>
              </a:defRPr>
            </a:lvl4pPr>
            <a:lvl5pPr>
              <a:spcBef>
                <a:spcPts val="0"/>
              </a:spcBef>
              <a:spcAft>
                <a:spcPts val="600"/>
              </a:spcAft>
              <a:defRPr sz="5000" b="0" i="0">
                <a:solidFill>
                  <a:schemeClr val="bg2">
                    <a:lumMod val="50000"/>
                  </a:schemeClr>
                </a:solidFill>
                <a:latin typeface="Tw Cen MT" panose="020B06020201040206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9" name="Shape 36"/>
          <p:cNvSpPr>
            <a:spLocks noGrp="1"/>
          </p:cNvSpPr>
          <p:nvPr>
            <p:ph type="title"/>
          </p:nvPr>
        </p:nvSpPr>
        <p:spPr>
          <a:xfrm>
            <a:off x="1093304" y="397747"/>
            <a:ext cx="22846197" cy="1270000"/>
          </a:xfrm>
          <a:prstGeom prst="rect">
            <a:avLst/>
          </a:prstGeom>
        </p:spPr>
        <p:txBody>
          <a:bodyPr anchor="t"/>
          <a:lstStyle>
            <a:lvl1pPr algn="l">
              <a:defRPr sz="6900" b="0" i="0" spc="0">
                <a:solidFill>
                  <a:schemeClr val="bg2">
                    <a:lumMod val="50000"/>
                  </a:schemeClr>
                </a:solidFill>
                <a:latin typeface="Tw Cen MT" charset="0"/>
                <a:ea typeface="Tw Cen MT" charset="0"/>
                <a:cs typeface="Tw Cen MT" charset="0"/>
                <a:sym typeface="Helvetica Neue Medium"/>
              </a:defRPr>
            </a:lvl1pPr>
          </a:lstStyle>
          <a:p>
            <a:r>
              <a:rPr dirty="0"/>
              <a:t>Title Text</a:t>
            </a:r>
          </a:p>
        </p:txBody>
      </p:sp>
      <p:pic>
        <p:nvPicPr>
          <p:cNvPr id="12" name="Picture 11"/>
          <p:cNvPicPr>
            <a:picLocks noChangeAspect="1"/>
          </p:cNvPicPr>
          <p:nvPr userDrawn="1"/>
        </p:nvPicPr>
        <p:blipFill rotWithShape="1">
          <a:blip r:embed="rId3"/>
          <a:srcRect r="79882"/>
          <a:stretch/>
        </p:blipFill>
        <p:spPr>
          <a:xfrm>
            <a:off x="22835852" y="719542"/>
            <a:ext cx="923544" cy="719210"/>
          </a:xfrm>
          <a:prstGeom prst="rect">
            <a:avLst/>
          </a:prstGeom>
        </p:spPr>
      </p:pic>
      <p:sp>
        <p:nvSpPr>
          <p:cNvPr id="13" name="Shape 140"/>
          <p:cNvSpPr/>
          <p:nvPr userDrawn="1"/>
        </p:nvSpPr>
        <p:spPr>
          <a:xfrm>
            <a:off x="663837" y="417535"/>
            <a:ext cx="119456" cy="1164531"/>
          </a:xfrm>
          <a:prstGeom prst="rect">
            <a:avLst/>
          </a:prstGeom>
          <a:solidFill>
            <a:srgbClr val="056092"/>
          </a:solidFill>
          <a:ln w="12700">
            <a:miter lim="400000"/>
          </a:ln>
        </p:spPr>
        <p:txBody>
          <a:bodyPr lIns="50799" tIns="50799" rIns="50799" bIns="50799" anchor="ctr"/>
          <a:lstStyle/>
          <a:p>
            <a:pPr>
              <a:defRPr sz="3200">
                <a:solidFill>
                  <a:srgbClr val="FFFFFF"/>
                </a:solidFill>
              </a:defRPr>
            </a:pPr>
            <a:endParaRPr/>
          </a:p>
        </p:txBody>
      </p:sp>
      <p:sp>
        <p:nvSpPr>
          <p:cNvPr id="11" name="TextBox 10"/>
          <p:cNvSpPr txBox="1"/>
          <p:nvPr userDrawn="1"/>
        </p:nvSpPr>
        <p:spPr>
          <a:xfrm>
            <a:off x="717534" y="13183292"/>
            <a:ext cx="4666316"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l" hangingPunct="1"/>
            <a:r>
              <a:rPr lang="de-DE" sz="1300" b="0" dirty="0">
                <a:solidFill>
                  <a:schemeClr val="bg1"/>
                </a:solidFill>
              </a:rPr>
              <a:t>© </a:t>
            </a:r>
            <a:r>
              <a:rPr lang="en-US" sz="1300" b="0" dirty="0">
                <a:solidFill>
                  <a:schemeClr val="bg1"/>
                </a:solidFill>
              </a:rPr>
              <a:t>2017 </a:t>
            </a:r>
            <a:r>
              <a:rPr lang="en-US" sz="1300" b="0" dirty="0" err="1">
                <a:solidFill>
                  <a:schemeClr val="bg1"/>
                </a:solidFill>
              </a:rPr>
              <a:t>LookingGlass</a:t>
            </a:r>
            <a:r>
              <a:rPr lang="en-US" sz="1300" b="0" dirty="0">
                <a:solidFill>
                  <a:schemeClr val="bg1"/>
                </a:solidFill>
              </a:rPr>
              <a:t> Confidential and Proprietary </a:t>
            </a:r>
          </a:p>
        </p:txBody>
      </p:sp>
      <p:sp>
        <p:nvSpPr>
          <p:cNvPr id="15" name="TextBox 14"/>
          <p:cNvSpPr txBox="1"/>
          <p:nvPr userDrawn="1"/>
        </p:nvSpPr>
        <p:spPr>
          <a:xfrm>
            <a:off x="20516731" y="13198956"/>
            <a:ext cx="3298990" cy="447250"/>
          </a:xfrm>
          <a:prstGeom prst="rect">
            <a:avLst/>
          </a:prstGeom>
          <a:ln w="12700">
            <a:miter lim="400000"/>
          </a:ln>
          <a:extLst>
            <a:ext uri="{C572A759-6A51-4108-AA02-DFA0A04FC94B}">
              <ma14:wrappingTextBoxFlag xmlns:ma14="http://schemas.microsoft.com/office/mac/drawingml/2011/main" xmlns="" val="1"/>
            </a:ext>
          </a:extLst>
        </p:spPr>
        <p:txBody>
          <a:bodyPr wrap="none" lIns="50799" tIns="50799" rIns="50799" bIns="50799" rtlCol="0" anchor="t">
            <a:noAutofit/>
          </a:bodyPr>
          <a:lstStyle/>
          <a:p>
            <a:pPr algn="r" hangingPunct="1"/>
            <a:fld id="{07CC618F-EA60-43AC-AFC4-5EA995D3F62A}" type="slidenum">
              <a:rPr lang="de-DE" sz="1300" b="0" smtClean="0">
                <a:solidFill>
                  <a:schemeClr val="bg1"/>
                </a:solidFill>
              </a:rPr>
              <a:t>‹#›</a:t>
            </a:fld>
            <a:endParaRPr lang="en-US" sz="1300" b="0" dirty="0">
              <a:solidFill>
                <a:schemeClr val="bg1"/>
              </a:solidFill>
            </a:endParaRPr>
          </a:p>
        </p:txBody>
      </p:sp>
    </p:spTree>
    <p:extLst>
      <p:ext uri="{BB962C8B-B14F-4D97-AF65-F5344CB8AC3E}">
        <p14:creationId xmlns:p14="http://schemas.microsoft.com/office/powerpoint/2010/main" val="322341049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689103" y="952501"/>
            <a:ext cx="21005800" cy="2286000"/>
          </a:xfrm>
          <a:prstGeom prst="rect">
            <a:avLst/>
          </a:prstGeom>
          <a:ln w="12700">
            <a:miter lim="400000"/>
          </a:ln>
          <a:extLst>
            <a:ext uri="{C572A759-6A51-4108-AA02-DFA0A04FC94B}">
              <ma14:wrappingTextBoxFlag xmlns:ma14="http://schemas.microsoft.com/office/mac/drawingml/2011/main" xmlns="" val="1"/>
            </a:ext>
          </a:extLst>
        </p:spPr>
        <p:txBody>
          <a:bodyPr lIns="50799" tIns="50799" rIns="50799" bIns="50799" anchor="ctr">
            <a:normAutofit/>
          </a:bodyPr>
          <a:lstStyle/>
          <a:p>
            <a:r>
              <a:t>Title Text</a:t>
            </a:r>
          </a:p>
        </p:txBody>
      </p:sp>
      <p:sp>
        <p:nvSpPr>
          <p:cNvPr id="3" name="Shape 3"/>
          <p:cNvSpPr>
            <a:spLocks noGrp="1"/>
          </p:cNvSpPr>
          <p:nvPr>
            <p:ph type="body" idx="1"/>
          </p:nvPr>
        </p:nvSpPr>
        <p:spPr>
          <a:xfrm>
            <a:off x="1689103" y="3238500"/>
            <a:ext cx="21005800" cy="9207501"/>
          </a:xfrm>
          <a:prstGeom prst="rect">
            <a:avLst/>
          </a:prstGeom>
          <a:ln w="12700">
            <a:miter lim="400000"/>
          </a:ln>
          <a:extLst>
            <a:ext uri="{C572A759-6A51-4108-AA02-DFA0A04FC94B}">
              <ma14:wrappingTextBoxFlag xmlns:ma14="http://schemas.microsoft.com/office/mac/drawingml/2011/main" xmlns="" val="1"/>
            </a:ext>
          </a:extLst>
        </p:spPr>
        <p:txBody>
          <a:bodyPr lIns="50799" tIns="50799" rIns="50799" bIns="50799"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29073" y="13081000"/>
            <a:ext cx="513160" cy="471925"/>
          </a:xfrm>
          <a:prstGeom prst="rect">
            <a:avLst/>
          </a:prstGeom>
          <a:ln w="12700">
            <a:miter lim="400000"/>
          </a:ln>
        </p:spPr>
        <p:txBody>
          <a:bodyPr wrap="none" lIns="50799" tIns="50799" rIns="50799" bIns="50799">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64" r:id="rId1"/>
    <p:sldLayoutId id="2147483654" r:id="rId2"/>
    <p:sldLayoutId id="2147483665" r:id="rId3"/>
    <p:sldLayoutId id="2147483652" r:id="rId4"/>
    <p:sldLayoutId id="2147483666" r:id="rId5"/>
    <p:sldLayoutId id="2147483669" r:id="rId6"/>
    <p:sldLayoutId id="2147483670" r:id="rId7"/>
    <p:sldLayoutId id="2147483671" r:id="rId8"/>
    <p:sldLayoutId id="2147483672" r:id="rId9"/>
    <p:sldLayoutId id="2147483653" r:id="rId10"/>
  </p:sldLayoutIdLst>
  <p:transition spd="med"/>
  <p:txStyles>
    <p:titleStyle>
      <a:lvl1pPr marL="0" marR="0" indent="0"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594"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189"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783"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377"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2971"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566"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160"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754" algn="ctr" defTabSz="82548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34984"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1pPr>
      <a:lvl2pPr marL="1269968"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2pPr>
      <a:lvl3pPr marL="1904952"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3pPr>
      <a:lvl4pPr marL="2539937"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4pPr>
      <a:lvl5pPr marL="3174921"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5pPr>
      <a:lvl6pPr marL="3809905"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6pPr>
      <a:lvl7pPr marL="4444889"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7pPr>
      <a:lvl8pPr marL="5079873"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8pPr>
      <a:lvl9pPr marL="5714857" marR="0" indent="-634984" algn="l" defTabSz="825481" latinLnBrk="0">
        <a:lnSpc>
          <a:spcPct val="100000"/>
        </a:lnSpc>
        <a:spcBef>
          <a:spcPts val="5200"/>
        </a:spcBef>
        <a:spcAft>
          <a:spcPts val="0"/>
        </a:spcAft>
        <a:buClrTx/>
        <a:buSzPct val="75000"/>
        <a:buFontTx/>
        <a:buChar char="•"/>
        <a:tabLst/>
        <a:defRPr sz="53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594"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189"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783"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377"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2971"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566"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160"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754" algn="ctr" defTabSz="82548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02"/>
          <p:cNvSpPr/>
          <p:nvPr/>
        </p:nvSpPr>
        <p:spPr>
          <a:xfrm>
            <a:off x="8281604" y="7304472"/>
            <a:ext cx="13074717" cy="718143"/>
          </a:xfrm>
          <a:prstGeom prst="rect">
            <a:avLst/>
          </a:prstGeom>
          <a:ln w="12700">
            <a:miter lim="400000"/>
          </a:ln>
          <a:extLst>
            <a:ext uri="{C572A759-6A51-4108-AA02-DFA0A04FC94B}">
              <ma14:wrappingTextBoxFlag xmlns:ma14="http://schemas.microsoft.com/office/mac/drawingml/2011/main" xmlns="" val="1"/>
            </a:ext>
          </a:extLst>
        </p:spPr>
        <p:txBody>
          <a:bodyPr wrap="square" lIns="50799" tIns="50799" rIns="50799" bIns="50799">
            <a:spAutoFit/>
          </a:bodyPr>
          <a:lstStyle>
            <a:lvl1pPr algn="l" defTabSz="457200">
              <a:defRPr sz="4000" b="1">
                <a:solidFill>
                  <a:srgbClr val="333333"/>
                </a:solidFill>
                <a:latin typeface="Helvetica Neue"/>
                <a:ea typeface="Helvetica Neue"/>
                <a:cs typeface="Helvetica Neue"/>
                <a:sym typeface="Helvetica Neue"/>
              </a:defRPr>
            </a:lvl1pPr>
          </a:lstStyle>
          <a:p>
            <a:r>
              <a:rPr lang="en-US" b="0" dirty="0">
                <a:solidFill>
                  <a:srgbClr val="DDDDDD"/>
                </a:solidFill>
                <a:latin typeface="Tw Cen MT" charset="0"/>
                <a:ea typeface="Tw Cen MT" charset="0"/>
                <a:cs typeface="Tw Cen MT" charset="0"/>
              </a:rPr>
              <a:t>Threat Intelligence-Driven Security</a:t>
            </a:r>
            <a:endParaRPr b="0" dirty="0">
              <a:solidFill>
                <a:srgbClr val="DDDDDD"/>
              </a:solidFill>
              <a:latin typeface="Tw Cen MT" charset="0"/>
              <a:ea typeface="Tw Cen MT" charset="0"/>
              <a:cs typeface="Tw Cen MT" charset="0"/>
            </a:endParaRPr>
          </a:p>
        </p:txBody>
      </p:sp>
      <p:pic>
        <p:nvPicPr>
          <p:cNvPr id="8" name="Picture 7"/>
          <p:cNvPicPr>
            <a:picLocks noChangeAspect="1"/>
          </p:cNvPicPr>
          <p:nvPr/>
        </p:nvPicPr>
        <p:blipFill>
          <a:blip r:embed="rId2"/>
          <a:stretch>
            <a:fillRect/>
          </a:stretch>
        </p:blipFill>
        <p:spPr>
          <a:xfrm>
            <a:off x="5680956" y="5682195"/>
            <a:ext cx="11802893" cy="1849120"/>
          </a:xfrm>
          <a:prstGeom prst="rect">
            <a:avLst/>
          </a:prstGeom>
        </p:spPr>
      </p:pic>
    </p:spTree>
    <p:extLst>
      <p:ext uri="{BB962C8B-B14F-4D97-AF65-F5344CB8AC3E}">
        <p14:creationId xmlns:p14="http://schemas.microsoft.com/office/powerpoint/2010/main" val="191939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864260" y="5571101"/>
            <a:ext cx="8833480" cy="2598864"/>
            <a:chOff x="7864260" y="5571100"/>
            <a:chExt cx="8833479" cy="2598864"/>
          </a:xfrm>
        </p:grpSpPr>
        <p:cxnSp>
          <p:nvCxnSpPr>
            <p:cNvPr id="6" name="Straight Connector 5"/>
            <p:cNvCxnSpPr/>
            <p:nvPr/>
          </p:nvCxnSpPr>
          <p:spPr>
            <a:xfrm flipH="1">
              <a:off x="7864260" y="5571100"/>
              <a:ext cx="8833479" cy="0"/>
            </a:xfrm>
            <a:prstGeom prst="line">
              <a:avLst/>
            </a:prstGeom>
            <a:noFill/>
            <a:ln w="50800" cap="flat">
              <a:solidFill>
                <a:schemeClr val="bg1">
                  <a:lumMod val="75000"/>
                  <a:alpha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 name="Straight Connector 7"/>
            <p:cNvCxnSpPr/>
            <p:nvPr/>
          </p:nvCxnSpPr>
          <p:spPr>
            <a:xfrm flipH="1">
              <a:off x="7864260" y="8169964"/>
              <a:ext cx="8833479" cy="0"/>
            </a:xfrm>
            <a:prstGeom prst="line">
              <a:avLst/>
            </a:prstGeom>
            <a:noFill/>
            <a:ln w="50800" cap="flat">
              <a:solidFill>
                <a:schemeClr val="bg1">
                  <a:lumMod val="75000"/>
                  <a:alpha val="50000"/>
                </a:schemeClr>
              </a:solidFill>
              <a:prstDash val="solid"/>
              <a:miter lim="400000"/>
            </a:ln>
            <a:effectLst/>
            <a:sp3d/>
          </p:spPr>
          <p:style>
            <a:lnRef idx="0">
              <a:scrgbClr r="0" g="0" b="0"/>
            </a:lnRef>
            <a:fillRef idx="0">
              <a:scrgbClr r="0" g="0" b="0"/>
            </a:fillRef>
            <a:effectRef idx="0">
              <a:scrgbClr r="0" g="0" b="0"/>
            </a:effectRef>
            <a:fontRef idx="none"/>
          </p:style>
        </p:cxnSp>
      </p:grpSp>
      <p:sp>
        <p:nvSpPr>
          <p:cNvPr id="4" name="Rectangle 3"/>
          <p:cNvSpPr/>
          <p:nvPr/>
        </p:nvSpPr>
        <p:spPr>
          <a:xfrm>
            <a:off x="6096000" y="5750007"/>
            <a:ext cx="12192000" cy="2215992"/>
          </a:xfrm>
          <a:prstGeom prst="rect">
            <a:avLst/>
          </a:prstGeom>
        </p:spPr>
        <p:txBody>
          <a:bodyPr lIns="91438" tIns="45719" rIns="91438" bIns="45719">
            <a:spAutoFit/>
          </a:bodyPr>
          <a:lstStyle/>
          <a:p>
            <a:r>
              <a:rPr lang="en-US" sz="13900" dirty="0">
                <a:solidFill>
                  <a:srgbClr val="F0F0F0"/>
                </a:solidFill>
                <a:latin typeface="Tw Cen MT" charset="0"/>
                <a:ea typeface="Tw Cen MT" charset="0"/>
                <a:cs typeface="Tw Cen MT" charset="0"/>
                <a:sym typeface="Helvetica Neue Medium"/>
              </a:rPr>
              <a:t>Thank You</a:t>
            </a:r>
            <a:endParaRPr lang="en-US" dirty="0">
              <a:solidFill>
                <a:srgbClr val="F0F0F0"/>
              </a:solidFill>
            </a:endParaRPr>
          </a:p>
        </p:txBody>
      </p:sp>
      <p:pic>
        <p:nvPicPr>
          <p:cNvPr id="11" name="Picture 10"/>
          <p:cNvPicPr>
            <a:picLocks noChangeAspect="1"/>
          </p:cNvPicPr>
          <p:nvPr/>
        </p:nvPicPr>
        <p:blipFill>
          <a:blip r:embed="rId3"/>
          <a:stretch>
            <a:fillRect/>
          </a:stretch>
        </p:blipFill>
        <p:spPr>
          <a:xfrm>
            <a:off x="9621078" y="4273315"/>
            <a:ext cx="5141845" cy="805557"/>
          </a:xfrm>
          <a:prstGeom prst="rect">
            <a:avLst/>
          </a:prstGeom>
        </p:spPr>
      </p:pic>
      <p:sp>
        <p:nvSpPr>
          <p:cNvPr id="3" name="Rectangle 2"/>
          <p:cNvSpPr/>
          <p:nvPr/>
        </p:nvSpPr>
        <p:spPr>
          <a:xfrm>
            <a:off x="6259285" y="8611495"/>
            <a:ext cx="12192000" cy="1446550"/>
          </a:xfrm>
          <a:prstGeom prst="rect">
            <a:avLst/>
          </a:prstGeom>
        </p:spPr>
        <p:txBody>
          <a:bodyPr>
            <a:spAutoFit/>
          </a:bodyPr>
          <a:lstStyle/>
          <a:p>
            <a:br>
              <a:rPr lang="en-US" sz="4400" b="1" dirty="0">
                <a:solidFill>
                  <a:srgbClr val="FFFFFF">
                    <a:lumMod val="95000"/>
                  </a:srgbClr>
                </a:solidFill>
                <a:latin typeface="Tw Cen MT" charset="0"/>
                <a:ea typeface="Tw Cen MT" charset="0"/>
                <a:cs typeface="Tw Cen MT" charset="0"/>
                <a:sym typeface="Helvetica Neue Medium"/>
              </a:rPr>
            </a:br>
            <a:r>
              <a:rPr lang="en-US" sz="4400" dirty="0" err="1">
                <a:solidFill>
                  <a:srgbClr val="FFFFFF">
                    <a:lumMod val="95000"/>
                  </a:srgbClr>
                </a:solidFill>
                <a:latin typeface="Tw Cen MT" charset="0"/>
                <a:ea typeface="Tw Cen MT" charset="0"/>
                <a:cs typeface="Tw Cen MT" charset="0"/>
                <a:sym typeface="Helvetica Neue Medium"/>
              </a:rPr>
              <a:t>www.lookingglasscyber.com</a:t>
            </a:r>
            <a:endParaRPr lang="en-US" dirty="0"/>
          </a:p>
        </p:txBody>
      </p:sp>
    </p:spTree>
    <p:extLst>
      <p:ext uri="{BB962C8B-B14F-4D97-AF65-F5344CB8AC3E}">
        <p14:creationId xmlns:p14="http://schemas.microsoft.com/office/powerpoint/2010/main" val="2077777193"/>
      </p:ext>
    </p:extLst>
  </p:cSld>
  <p:clrMapOvr>
    <a:masterClrMapping/>
  </p:clrMapOvr>
  <p:transition spd="slow">
    <p:push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Typosquatting</a:t>
            </a:r>
            <a:r>
              <a:rPr lang="en-US" dirty="0"/>
              <a:t>: Not Just a Brand/Trademark Problem</a:t>
            </a:r>
          </a:p>
        </p:txBody>
      </p:sp>
      <p:sp>
        <p:nvSpPr>
          <p:cNvPr id="5" name="Text Placeholder 4"/>
          <p:cNvSpPr>
            <a:spLocks noGrp="1"/>
          </p:cNvSpPr>
          <p:nvPr>
            <p:ph type="body" sz="quarter" idx="10"/>
          </p:nvPr>
        </p:nvSpPr>
        <p:spPr/>
        <p:txBody>
          <a:bodyPr/>
          <a:lstStyle/>
          <a:p>
            <a:r>
              <a:rPr lang="en-US" dirty="0"/>
              <a:t>By Kirstin Doan, Esq.</a:t>
            </a:r>
          </a:p>
        </p:txBody>
      </p:sp>
    </p:spTree>
    <p:extLst>
      <p:ext uri="{BB962C8B-B14F-4D97-AF65-F5344CB8AC3E}">
        <p14:creationId xmlns:p14="http://schemas.microsoft.com/office/powerpoint/2010/main" val="33637357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Typosquatting</a:t>
            </a:r>
            <a:r>
              <a:rPr lang="en-US" dirty="0"/>
              <a:t>: Not Just a Brand/Tradename Problem</a:t>
            </a:r>
          </a:p>
        </p:txBody>
      </p:sp>
      <p:sp>
        <p:nvSpPr>
          <p:cNvPr id="3" name="Content Placeholder 2"/>
          <p:cNvSpPr>
            <a:spLocks noGrp="1"/>
          </p:cNvSpPr>
          <p:nvPr>
            <p:ph sz="quarter" idx="10"/>
          </p:nvPr>
        </p:nvSpPr>
        <p:spPr/>
        <p:txBody>
          <a:bodyPr/>
          <a:lstStyle/>
          <a:p>
            <a:r>
              <a:rPr lang="en-US" dirty="0"/>
              <a:t>Sell it back to brand owner;</a:t>
            </a:r>
          </a:p>
          <a:p>
            <a:r>
              <a:rPr lang="en-US" dirty="0"/>
              <a:t>Make money from advertisement;</a:t>
            </a:r>
          </a:p>
          <a:p>
            <a:r>
              <a:rPr lang="en-US" dirty="0"/>
              <a:t>Redirect traffic to competitor;</a:t>
            </a:r>
          </a:p>
          <a:p>
            <a:r>
              <a:rPr lang="en-US" dirty="0"/>
              <a:t>Redirect back to the brand itself;</a:t>
            </a:r>
          </a:p>
          <a:p>
            <a:r>
              <a:rPr lang="en-US" dirty="0"/>
              <a:t>Phishing scheme;</a:t>
            </a:r>
          </a:p>
          <a:p>
            <a:r>
              <a:rPr lang="en-US" dirty="0"/>
              <a:t>Install drive-by malware or revenue generating adware;</a:t>
            </a:r>
          </a:p>
          <a:p>
            <a:r>
              <a:rPr lang="en-US" dirty="0"/>
              <a:t>Harvest misaddressed email addresses;</a:t>
            </a:r>
          </a:p>
          <a:p>
            <a:r>
              <a:rPr lang="en-US" dirty="0"/>
              <a:t>Block malevolent use of typo domains; and/or,</a:t>
            </a:r>
          </a:p>
          <a:p>
            <a:r>
              <a:rPr lang="en-US" dirty="0"/>
              <a:t>Express an opinion.</a:t>
            </a:r>
          </a:p>
          <a:p>
            <a:endParaRPr lang="en-US" dirty="0"/>
          </a:p>
          <a:p>
            <a:endParaRPr lang="en-US" dirty="0"/>
          </a:p>
        </p:txBody>
      </p:sp>
    </p:spTree>
    <p:extLst>
      <p:ext uri="{BB962C8B-B14F-4D97-AF65-F5344CB8AC3E}">
        <p14:creationId xmlns:p14="http://schemas.microsoft.com/office/powerpoint/2010/main" val="25700250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Typosquatting</a:t>
            </a:r>
            <a:r>
              <a:rPr lang="en-US" dirty="0"/>
              <a:t>: Hosted &amp; Not Hosted</a:t>
            </a:r>
          </a:p>
        </p:txBody>
      </p:sp>
      <p:sp>
        <p:nvSpPr>
          <p:cNvPr id="3" name="Content Placeholder 2"/>
          <p:cNvSpPr>
            <a:spLocks noGrp="1"/>
          </p:cNvSpPr>
          <p:nvPr>
            <p:ph sz="quarter" idx="10"/>
          </p:nvPr>
        </p:nvSpPr>
        <p:spPr>
          <a:xfrm>
            <a:off x="663575" y="2614614"/>
            <a:ext cx="9502401" cy="8967786"/>
          </a:xfrm>
        </p:spPr>
        <p:txBody>
          <a:bodyPr/>
          <a:lstStyle/>
          <a:p>
            <a:pPr lvl="1"/>
            <a:endParaRPr lang="en-US" dirty="0"/>
          </a:p>
          <a:p>
            <a:pPr lvl="1"/>
            <a:endParaRPr lang="en-US" dirty="0"/>
          </a:p>
          <a:p>
            <a:pPr lvl="1"/>
            <a:endParaRPr lang="en-US" dirty="0"/>
          </a:p>
          <a:p>
            <a:pPr lvl="1"/>
            <a:endParaRPr lang="en-US" dirty="0"/>
          </a:p>
          <a:p>
            <a:pPr lvl="1"/>
            <a:r>
              <a:rPr lang="en-US" dirty="0"/>
              <a:t>356 were not hosted</a:t>
            </a:r>
          </a:p>
          <a:p>
            <a:pPr lvl="1"/>
            <a:r>
              <a:rPr lang="en-US" dirty="0"/>
              <a:t>281 were hosted</a:t>
            </a:r>
          </a:p>
          <a:p>
            <a:endParaRPr lang="en-US" dirty="0"/>
          </a:p>
        </p:txBody>
      </p:sp>
      <p:graphicFrame>
        <p:nvGraphicFramePr>
          <p:cNvPr id="4" name="Chart 3"/>
          <p:cNvGraphicFramePr/>
          <p:nvPr>
            <p:extLst>
              <p:ext uri="{D42A27DB-BD31-4B8C-83A1-F6EECF244321}">
                <p14:modId xmlns:p14="http://schemas.microsoft.com/office/powerpoint/2010/main" val="1894356481"/>
              </p:ext>
            </p:extLst>
          </p:nvPr>
        </p:nvGraphicFramePr>
        <p:xfrm>
          <a:off x="6565152" y="1426384"/>
          <a:ext cx="16256000" cy="108373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374283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Typosquattering</a:t>
            </a:r>
            <a:r>
              <a:rPr lang="en-US" dirty="0"/>
              <a:t> Domains: Hosted Domains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625" y="1667746"/>
            <a:ext cx="18718304" cy="1091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393081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Typosquatting</a:t>
            </a:r>
            <a:r>
              <a:rPr lang="en-US" dirty="0"/>
              <a:t> Domains: Vulnerabilities</a:t>
            </a:r>
          </a:p>
        </p:txBody>
      </p:sp>
      <p:graphicFrame>
        <p:nvGraphicFramePr>
          <p:cNvPr id="4" name="Table 3"/>
          <p:cNvGraphicFramePr>
            <a:graphicFrameLocks noGrp="1"/>
          </p:cNvGraphicFramePr>
          <p:nvPr>
            <p:extLst>
              <p:ext uri="{D42A27DB-BD31-4B8C-83A1-F6EECF244321}">
                <p14:modId xmlns:p14="http://schemas.microsoft.com/office/powerpoint/2010/main" val="1271693502"/>
              </p:ext>
            </p:extLst>
          </p:nvPr>
        </p:nvGraphicFramePr>
        <p:xfrm>
          <a:off x="1093303" y="1667752"/>
          <a:ext cx="21363285" cy="10518716"/>
        </p:xfrm>
        <a:graphic>
          <a:graphicData uri="http://schemas.openxmlformats.org/drawingml/2006/table">
            <a:tbl>
              <a:tblPr firstRow="1" firstCol="1" bandRow="1"/>
              <a:tblGrid>
                <a:gridCol w="7198765">
                  <a:extLst>
                    <a:ext uri="{9D8B030D-6E8A-4147-A177-3AD203B41FA5}">
                      <a16:colId xmlns:a16="http://schemas.microsoft.com/office/drawing/2014/main" val="20000"/>
                    </a:ext>
                  </a:extLst>
                </a:gridCol>
                <a:gridCol w="5946802">
                  <a:extLst>
                    <a:ext uri="{9D8B030D-6E8A-4147-A177-3AD203B41FA5}">
                      <a16:colId xmlns:a16="http://schemas.microsoft.com/office/drawing/2014/main" val="20001"/>
                    </a:ext>
                  </a:extLst>
                </a:gridCol>
                <a:gridCol w="8217718">
                  <a:extLst>
                    <a:ext uri="{9D8B030D-6E8A-4147-A177-3AD203B41FA5}">
                      <a16:colId xmlns:a16="http://schemas.microsoft.com/office/drawing/2014/main" val="20002"/>
                    </a:ext>
                  </a:extLst>
                </a:gridCol>
              </a:tblGrid>
              <a:tr h="765116">
                <a:tc>
                  <a:txBody>
                    <a:bodyPr/>
                    <a:lstStyle/>
                    <a:p>
                      <a:pPr marL="0" marR="0">
                        <a:spcBef>
                          <a:spcPts val="0"/>
                        </a:spcBef>
                        <a:spcAft>
                          <a:spcPts val="0"/>
                        </a:spcAft>
                      </a:pPr>
                      <a:r>
                        <a:rPr lang="en-US" sz="3200" dirty="0">
                          <a:solidFill>
                            <a:srgbClr val="FFFFFF"/>
                          </a:solidFill>
                          <a:effectLst/>
                          <a:latin typeface="Calibri"/>
                          <a:ea typeface="MS Mincho"/>
                          <a:cs typeface="Arial"/>
                        </a:rPr>
                        <a:t>Types of Tag</a:t>
                      </a:r>
                      <a:endParaRPr lang="en-US" sz="3200" dirty="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a:spcBef>
                          <a:spcPts val="0"/>
                        </a:spcBef>
                        <a:spcAft>
                          <a:spcPts val="0"/>
                        </a:spcAft>
                      </a:pPr>
                      <a:r>
                        <a:rPr lang="en-US" sz="3200">
                          <a:solidFill>
                            <a:srgbClr val="FFFFFF"/>
                          </a:solidFill>
                          <a:effectLst/>
                          <a:latin typeface="Calibri"/>
                          <a:ea typeface="MS Mincho"/>
                          <a:cs typeface="Arial"/>
                        </a:rPr>
                        <a:t>Total Count</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r">
                        <a:spcBef>
                          <a:spcPts val="0"/>
                        </a:spcBef>
                        <a:spcAft>
                          <a:spcPts val="0"/>
                        </a:spcAft>
                      </a:pPr>
                      <a:r>
                        <a:rPr lang="en-US" sz="3200">
                          <a:solidFill>
                            <a:srgbClr val="FFFFFF"/>
                          </a:solidFill>
                          <a:effectLst/>
                          <a:latin typeface="Calibri"/>
                          <a:ea typeface="MS Mincho"/>
                          <a:cs typeface="Arial"/>
                        </a:rPr>
                        <a:t>Percentage of Domains Tagged</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82558">
                <a:tc>
                  <a:txBody>
                    <a:bodyPr/>
                    <a:lstStyle/>
                    <a:p>
                      <a:pPr marL="0" marR="0">
                        <a:spcBef>
                          <a:spcPts val="0"/>
                        </a:spcBef>
                        <a:spcAft>
                          <a:spcPts val="0"/>
                        </a:spcAft>
                      </a:pPr>
                      <a:r>
                        <a:rPr lang="en-US" sz="3200">
                          <a:effectLst/>
                          <a:latin typeface="Calibri"/>
                          <a:ea typeface="MS Mincho"/>
                          <a:cs typeface="Arial"/>
                        </a:rPr>
                        <a:t>Spyware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148</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53%</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01"/>
                  </a:ext>
                </a:extLst>
              </a:tr>
              <a:tr h="382558">
                <a:tc>
                  <a:txBody>
                    <a:bodyPr/>
                    <a:lstStyle/>
                    <a:p>
                      <a:pPr marL="0" marR="0">
                        <a:spcBef>
                          <a:spcPts val="0"/>
                        </a:spcBef>
                        <a:spcAft>
                          <a:spcPts val="0"/>
                        </a:spcAft>
                      </a:pPr>
                      <a:r>
                        <a:rPr lang="en-US" sz="3200">
                          <a:effectLst/>
                          <a:latin typeface="Calibri"/>
                          <a:ea typeface="MS Mincho"/>
                          <a:cs typeface="Arial"/>
                        </a:rPr>
                        <a:t>Malware CC</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116</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41%</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02"/>
                  </a:ext>
                </a:extLst>
              </a:tr>
              <a:tr h="382558">
                <a:tc>
                  <a:txBody>
                    <a:bodyPr/>
                    <a:lstStyle/>
                    <a:p>
                      <a:pPr marL="0" marR="0">
                        <a:spcBef>
                          <a:spcPts val="0"/>
                        </a:spcBef>
                        <a:spcAft>
                          <a:spcPts val="0"/>
                        </a:spcAft>
                      </a:pPr>
                      <a:r>
                        <a:rPr lang="en-US" sz="3200">
                          <a:effectLst/>
                          <a:latin typeface="Calibri"/>
                          <a:ea typeface="MS Mincho"/>
                          <a:cs typeface="Arial"/>
                        </a:rPr>
                        <a:t>Malware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84</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30%</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03"/>
                  </a:ext>
                </a:extLst>
              </a:tr>
              <a:tr h="382558">
                <a:tc>
                  <a:txBody>
                    <a:bodyPr/>
                    <a:lstStyle/>
                    <a:p>
                      <a:pPr marL="0" marR="0">
                        <a:spcBef>
                          <a:spcPts val="0"/>
                        </a:spcBef>
                        <a:spcAft>
                          <a:spcPts val="0"/>
                        </a:spcAft>
                      </a:pPr>
                      <a:r>
                        <a:rPr lang="en-US" sz="3200">
                          <a:effectLst/>
                          <a:latin typeface="Calibri"/>
                          <a:ea typeface="MS Mincho"/>
                          <a:cs typeface="Arial"/>
                        </a:rPr>
                        <a:t>Abused TLD</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76</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27%</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04"/>
                  </a:ext>
                </a:extLst>
              </a:tr>
              <a:tr h="382558">
                <a:tc>
                  <a:txBody>
                    <a:bodyPr/>
                    <a:lstStyle/>
                    <a:p>
                      <a:pPr marL="0" marR="0">
                        <a:spcBef>
                          <a:spcPts val="0"/>
                        </a:spcBef>
                        <a:spcAft>
                          <a:spcPts val="0"/>
                        </a:spcAft>
                      </a:pPr>
                      <a:r>
                        <a:rPr lang="en-US" sz="3200" dirty="0">
                          <a:effectLst/>
                          <a:latin typeface="Calibri"/>
                          <a:ea typeface="MS Mincho"/>
                          <a:cs typeface="Arial"/>
                        </a:rPr>
                        <a:t>Spamming</a:t>
                      </a:r>
                      <a:endParaRPr lang="en-US" sz="3200" dirty="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74</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26%</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05"/>
                  </a:ext>
                </a:extLst>
              </a:tr>
              <a:tr h="382558">
                <a:tc>
                  <a:txBody>
                    <a:bodyPr/>
                    <a:lstStyle/>
                    <a:p>
                      <a:pPr marL="0" marR="0">
                        <a:spcBef>
                          <a:spcPts val="0"/>
                        </a:spcBef>
                        <a:spcAft>
                          <a:spcPts val="0"/>
                        </a:spcAft>
                      </a:pPr>
                      <a:r>
                        <a:rPr lang="en-US" sz="3200" dirty="0">
                          <a:effectLst/>
                          <a:latin typeface="Calibri"/>
                          <a:ea typeface="MS Mincho"/>
                          <a:cs typeface="Arial"/>
                        </a:rPr>
                        <a:t>No Tags</a:t>
                      </a:r>
                      <a:endParaRPr lang="en-US" sz="3200" dirty="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72</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26%</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06"/>
                  </a:ext>
                </a:extLst>
              </a:tr>
              <a:tr h="382558">
                <a:tc>
                  <a:txBody>
                    <a:bodyPr/>
                    <a:lstStyle/>
                    <a:p>
                      <a:pPr marL="0" marR="0">
                        <a:spcBef>
                          <a:spcPts val="0"/>
                        </a:spcBef>
                        <a:spcAft>
                          <a:spcPts val="0"/>
                        </a:spcAft>
                      </a:pPr>
                      <a:r>
                        <a:rPr lang="en-US" sz="3200">
                          <a:effectLst/>
                          <a:latin typeface="Calibri"/>
                          <a:ea typeface="MS Mincho"/>
                          <a:cs typeface="Arial"/>
                        </a:rPr>
                        <a:t>Serving Executable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71</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25%</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07"/>
                  </a:ext>
                </a:extLst>
              </a:tr>
              <a:tr h="382558">
                <a:tc>
                  <a:txBody>
                    <a:bodyPr/>
                    <a:lstStyle/>
                    <a:p>
                      <a:pPr marL="0" marR="0">
                        <a:spcBef>
                          <a:spcPts val="0"/>
                        </a:spcBef>
                        <a:spcAft>
                          <a:spcPts val="0"/>
                        </a:spcAft>
                      </a:pPr>
                      <a:r>
                        <a:rPr lang="en-US" sz="3200">
                          <a:effectLst/>
                          <a:latin typeface="Calibri"/>
                          <a:ea typeface="MS Mincho"/>
                          <a:cs typeface="Arial"/>
                        </a:rPr>
                        <a:t>CnC for Mobile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68</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24%</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08"/>
                  </a:ext>
                </a:extLst>
              </a:tr>
              <a:tr h="382558">
                <a:tc>
                  <a:txBody>
                    <a:bodyPr/>
                    <a:lstStyle/>
                    <a:p>
                      <a:pPr marL="0" marR="0">
                        <a:spcBef>
                          <a:spcPts val="0"/>
                        </a:spcBef>
                        <a:spcAft>
                          <a:spcPts val="0"/>
                        </a:spcAft>
                      </a:pPr>
                      <a:r>
                        <a:rPr lang="en-US" sz="3200">
                          <a:effectLst/>
                          <a:latin typeface="Calibri"/>
                          <a:ea typeface="MS Mincho"/>
                          <a:cs typeface="Arial"/>
                        </a:rPr>
                        <a:t>VPN Server</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48</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17%</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09"/>
                  </a:ext>
                </a:extLst>
              </a:tr>
              <a:tr h="382558">
                <a:tc>
                  <a:txBody>
                    <a:bodyPr/>
                    <a:lstStyle/>
                    <a:p>
                      <a:pPr marL="0" marR="0">
                        <a:spcBef>
                          <a:spcPts val="0"/>
                        </a:spcBef>
                        <a:spcAft>
                          <a:spcPts val="0"/>
                        </a:spcAft>
                      </a:pPr>
                      <a:r>
                        <a:rPr lang="en-US" sz="3200">
                          <a:effectLst/>
                          <a:latin typeface="Calibri"/>
                          <a:ea typeface="MS Mincho"/>
                          <a:cs typeface="Arial"/>
                        </a:rPr>
                        <a:t>P2P</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47</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17%</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10"/>
                  </a:ext>
                </a:extLst>
              </a:tr>
              <a:tr h="382558">
                <a:tc>
                  <a:txBody>
                    <a:bodyPr/>
                    <a:lstStyle/>
                    <a:p>
                      <a:pPr marL="0" marR="0">
                        <a:spcBef>
                          <a:spcPts val="0"/>
                        </a:spcBef>
                        <a:spcAft>
                          <a:spcPts val="0"/>
                        </a:spcAft>
                      </a:pPr>
                      <a:r>
                        <a:rPr lang="en-US" sz="3200">
                          <a:effectLst/>
                          <a:latin typeface="Calibri"/>
                          <a:ea typeface="MS Mincho"/>
                          <a:cs typeface="Arial"/>
                        </a:rPr>
                        <a:t>IP Check Services</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36</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13%</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11"/>
                  </a:ext>
                </a:extLst>
              </a:tr>
              <a:tr h="382558">
                <a:tc>
                  <a:txBody>
                    <a:bodyPr/>
                    <a:lstStyle/>
                    <a:p>
                      <a:pPr marL="0" marR="0">
                        <a:spcBef>
                          <a:spcPts val="0"/>
                        </a:spcBef>
                        <a:spcAft>
                          <a:spcPts val="0"/>
                        </a:spcAft>
                      </a:pPr>
                      <a:r>
                        <a:rPr lang="en-US" sz="3200">
                          <a:effectLst/>
                          <a:latin typeface="Calibri"/>
                          <a:ea typeface="MS Mincho"/>
                          <a:cs typeface="Arial"/>
                        </a:rPr>
                        <a:t>C2</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34</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12%</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12"/>
                  </a:ext>
                </a:extLst>
              </a:tr>
              <a:tr h="382558">
                <a:tc>
                  <a:txBody>
                    <a:bodyPr/>
                    <a:lstStyle/>
                    <a:p>
                      <a:pPr marL="0" marR="0">
                        <a:spcBef>
                          <a:spcPts val="0"/>
                        </a:spcBef>
                        <a:spcAft>
                          <a:spcPts val="0"/>
                        </a:spcAft>
                      </a:pPr>
                      <a:r>
                        <a:rPr lang="en-US" sz="3200">
                          <a:effectLst/>
                          <a:latin typeface="Calibri"/>
                          <a:ea typeface="MS Mincho"/>
                          <a:cs typeface="Arial"/>
                        </a:rPr>
                        <a:t>Hosting Malware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33</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12%</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13"/>
                  </a:ext>
                </a:extLst>
              </a:tr>
              <a:tr h="382558">
                <a:tc>
                  <a:txBody>
                    <a:bodyPr/>
                    <a:lstStyle/>
                    <a:p>
                      <a:pPr marL="0" marR="0">
                        <a:spcBef>
                          <a:spcPts val="0"/>
                        </a:spcBef>
                        <a:spcAft>
                          <a:spcPts val="0"/>
                        </a:spcAft>
                      </a:pPr>
                      <a:r>
                        <a:rPr lang="en-US" sz="3200" dirty="0">
                          <a:effectLst/>
                          <a:latin typeface="Calibri"/>
                          <a:ea typeface="MS Mincho"/>
                          <a:cs typeface="Arial"/>
                        </a:rPr>
                        <a:t>Malicious URL</a:t>
                      </a:r>
                      <a:endParaRPr lang="en-US" sz="3200" dirty="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33</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12%</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14"/>
                  </a:ext>
                </a:extLst>
              </a:tr>
              <a:tr h="382558">
                <a:tc>
                  <a:txBody>
                    <a:bodyPr/>
                    <a:lstStyle/>
                    <a:p>
                      <a:pPr marL="0" marR="0">
                        <a:spcBef>
                          <a:spcPts val="0"/>
                        </a:spcBef>
                        <a:spcAft>
                          <a:spcPts val="0"/>
                        </a:spcAft>
                      </a:pPr>
                      <a:r>
                        <a:rPr lang="en-US" sz="3200">
                          <a:effectLst/>
                          <a:latin typeface="Calibri"/>
                          <a:ea typeface="MS Mincho"/>
                          <a:cs typeface="Arial"/>
                        </a:rPr>
                        <a:t>Bitcoin Mining</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32</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11%</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15"/>
                  </a:ext>
                </a:extLst>
              </a:tr>
              <a:tr h="382558">
                <a:tc>
                  <a:txBody>
                    <a:bodyPr/>
                    <a:lstStyle/>
                    <a:p>
                      <a:pPr marL="0" marR="0">
                        <a:spcBef>
                          <a:spcPts val="0"/>
                        </a:spcBef>
                        <a:spcAft>
                          <a:spcPts val="0"/>
                        </a:spcAft>
                      </a:pPr>
                      <a:r>
                        <a:rPr lang="en-US" sz="3200">
                          <a:effectLst/>
                          <a:latin typeface="Calibri"/>
                          <a:ea typeface="MS Mincho"/>
                          <a:cs typeface="Arial"/>
                        </a:rPr>
                        <a:t>Fake AV and AS</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32</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11%</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16"/>
                  </a:ext>
                </a:extLst>
              </a:tr>
              <a:tr h="382558">
                <a:tc>
                  <a:txBody>
                    <a:bodyPr/>
                    <a:lstStyle/>
                    <a:p>
                      <a:pPr marL="0" marR="0">
                        <a:spcBef>
                          <a:spcPts val="0"/>
                        </a:spcBef>
                        <a:spcAft>
                          <a:spcPts val="0"/>
                        </a:spcAft>
                      </a:pPr>
                      <a:r>
                        <a:rPr lang="en-US" sz="3200">
                          <a:effectLst/>
                          <a:latin typeface="Calibri"/>
                          <a:ea typeface="MS Mincho"/>
                          <a:cs typeface="Arial"/>
                        </a:rPr>
                        <a:t>C2 Zeus</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12</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4%</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17"/>
                  </a:ext>
                </a:extLst>
              </a:tr>
              <a:tr h="382558">
                <a:tc>
                  <a:txBody>
                    <a:bodyPr/>
                    <a:lstStyle/>
                    <a:p>
                      <a:pPr marL="0" marR="0">
                        <a:spcBef>
                          <a:spcPts val="0"/>
                        </a:spcBef>
                        <a:spcAft>
                          <a:spcPts val="0"/>
                        </a:spcAft>
                      </a:pPr>
                      <a:r>
                        <a:rPr lang="en-US" sz="3200">
                          <a:effectLst/>
                          <a:latin typeface="Calibri"/>
                          <a:ea typeface="MS Mincho"/>
                          <a:cs typeface="Arial"/>
                        </a:rPr>
                        <a:t>Driveby Source</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9</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a:effectLst/>
                          <a:latin typeface="Calibri"/>
                          <a:ea typeface="MS Mincho"/>
                          <a:cs typeface="Arial"/>
                        </a:rPr>
                        <a:t>3%</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18"/>
                  </a:ext>
                </a:extLst>
              </a:tr>
              <a:tr h="382558">
                <a:tc>
                  <a:txBody>
                    <a:bodyPr/>
                    <a:lstStyle/>
                    <a:p>
                      <a:pPr marL="0" marR="0">
                        <a:spcBef>
                          <a:spcPts val="0"/>
                        </a:spcBef>
                        <a:spcAft>
                          <a:spcPts val="0"/>
                        </a:spcAft>
                      </a:pPr>
                      <a:r>
                        <a:rPr lang="en-US" sz="3200">
                          <a:effectLst/>
                          <a:latin typeface="Calibri"/>
                          <a:ea typeface="MS Mincho"/>
                          <a:cs typeface="Arial"/>
                        </a:rPr>
                        <a:t>Ponmocup</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spcBef>
                          <a:spcPts val="0"/>
                        </a:spcBef>
                        <a:spcAft>
                          <a:spcPts val="0"/>
                        </a:spcAft>
                      </a:pPr>
                      <a:r>
                        <a:rPr lang="en-US" sz="3200">
                          <a:effectLst/>
                          <a:latin typeface="Calibri"/>
                          <a:ea typeface="MS Mincho"/>
                          <a:cs typeface="Arial"/>
                        </a:rPr>
                        <a:t>8</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3200">
                          <a:effectLst/>
                          <a:latin typeface="Calibri"/>
                          <a:ea typeface="MS Mincho"/>
                          <a:cs typeface="Arial"/>
                        </a:rPr>
                        <a:t>3%</a:t>
                      </a:r>
                      <a:endParaRPr lang="en-US" sz="320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019"/>
                  </a:ext>
                </a:extLst>
              </a:tr>
              <a:tr h="382558">
                <a:tc>
                  <a:txBody>
                    <a:bodyPr/>
                    <a:lstStyle/>
                    <a:p>
                      <a:pPr marL="0" marR="0">
                        <a:spcBef>
                          <a:spcPts val="0"/>
                        </a:spcBef>
                        <a:spcAft>
                          <a:spcPts val="0"/>
                        </a:spcAft>
                      </a:pPr>
                      <a:r>
                        <a:rPr lang="en-US" sz="3200">
                          <a:effectLst/>
                          <a:latin typeface="Calibri"/>
                          <a:ea typeface="MS Mincho"/>
                          <a:cs typeface="Arial"/>
                        </a:rPr>
                        <a:t>Group 4</a:t>
                      </a:r>
                      <a:endParaRPr lang="en-US" sz="3200">
                        <a:effectLst/>
                        <a:latin typeface="Times New Roman"/>
                        <a:ea typeface="MS Mincho"/>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a:ea typeface="MS Mincho"/>
                          <a:cs typeface="Arial"/>
                        </a:rPr>
                        <a:t>5</a:t>
                      </a:r>
                      <a:endParaRPr lang="en-US" sz="3200">
                        <a:effectLst/>
                        <a:latin typeface="Times New Roman"/>
                        <a:ea typeface="MS Mincho"/>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r">
                        <a:spcBef>
                          <a:spcPts val="0"/>
                        </a:spcBef>
                        <a:spcAft>
                          <a:spcPts val="0"/>
                        </a:spcAft>
                      </a:pPr>
                      <a:r>
                        <a:rPr lang="en-US" sz="3200" dirty="0">
                          <a:effectLst/>
                          <a:latin typeface="Calibri"/>
                          <a:ea typeface="MS Mincho"/>
                          <a:cs typeface="Arial"/>
                        </a:rPr>
                        <a:t>2%</a:t>
                      </a:r>
                      <a:endParaRPr lang="en-US" sz="3200" dirty="0">
                        <a:effectLst/>
                        <a:latin typeface="Times New Roman"/>
                        <a:ea typeface="MS Mincho"/>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60480497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Typosquatting</a:t>
            </a:r>
            <a:r>
              <a:rPr lang="en-US" dirty="0"/>
              <a:t>: Domains that Redirects to Other Sites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9058" y="2017223"/>
            <a:ext cx="15354861" cy="7894613"/>
          </a:xfrm>
          <a:prstGeom prst="rect">
            <a:avLst/>
          </a:prstGeom>
        </p:spPr>
      </p:pic>
      <p:pic>
        <p:nvPicPr>
          <p:cNvPr id="3074" name="Picture 2"/>
          <p:cNvPicPr>
            <a:picLocks noGrp="1" noChangeAspect="1" noChangeArrowheads="1"/>
          </p:cNvPicPr>
          <p:nvPr>
            <p:ph sz="quarter" idx="10"/>
          </p:nvPr>
        </p:nvPicPr>
        <p:blipFill>
          <a:blip r:embed="rId4">
            <a:extLst>
              <a:ext uri="{28A0092B-C50C-407E-A947-70E740481C1C}">
                <a14:useLocalDpi xmlns:a14="http://schemas.microsoft.com/office/drawing/2010/main" val="0"/>
              </a:ext>
            </a:extLst>
          </a:blip>
          <a:srcRect/>
          <a:stretch>
            <a:fillRect/>
          </a:stretch>
        </p:blipFill>
        <p:spPr bwMode="auto">
          <a:xfrm>
            <a:off x="1508639" y="4186415"/>
            <a:ext cx="16155800" cy="734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85281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Typosquatting</a:t>
            </a:r>
            <a:r>
              <a:rPr lang="en-US" dirty="0"/>
              <a:t>: Impact to End-Users	</a:t>
            </a:r>
          </a:p>
        </p:txBody>
      </p:sp>
      <p:sp>
        <p:nvSpPr>
          <p:cNvPr id="3" name="Content Placeholder 2"/>
          <p:cNvSpPr>
            <a:spLocks noGrp="1"/>
          </p:cNvSpPr>
          <p:nvPr>
            <p:ph sz="quarter" idx="10"/>
          </p:nvPr>
        </p:nvSpPr>
        <p:spPr/>
        <p:txBody>
          <a:bodyPr/>
          <a:lstStyle/>
          <a:p>
            <a:r>
              <a:rPr lang="en-US" dirty="0"/>
              <a:t>People accessing the </a:t>
            </a:r>
            <a:r>
              <a:rPr lang="en-US" dirty="0" err="1"/>
              <a:t>typosquatting</a:t>
            </a:r>
            <a:r>
              <a:rPr lang="en-US" dirty="0"/>
              <a:t> are exposed:</a:t>
            </a:r>
          </a:p>
          <a:p>
            <a:pPr lvl="1"/>
            <a:r>
              <a:rPr lang="en-US" dirty="0"/>
              <a:t>Scams</a:t>
            </a:r>
          </a:p>
          <a:p>
            <a:pPr lvl="1"/>
            <a:r>
              <a:rPr lang="en-US" dirty="0"/>
              <a:t>Malware</a:t>
            </a:r>
          </a:p>
          <a:p>
            <a:pPr lvl="1"/>
            <a:r>
              <a:rPr lang="en-US" dirty="0"/>
              <a:t>Data theft</a:t>
            </a:r>
          </a:p>
          <a:p>
            <a:endParaRPr lang="en-US" dirty="0"/>
          </a:p>
          <a:p>
            <a:r>
              <a:rPr lang="en-US" dirty="0"/>
              <a:t>Companies </a:t>
            </a:r>
          </a:p>
          <a:p>
            <a:pPr lvl="1"/>
            <a:r>
              <a:rPr lang="en-US" dirty="0"/>
              <a:t>Brand and reputational damage</a:t>
            </a:r>
          </a:p>
          <a:p>
            <a:pPr lvl="1"/>
            <a:r>
              <a:rPr lang="en-US" dirty="0"/>
              <a:t>Revenue and user diversion</a:t>
            </a:r>
          </a:p>
          <a:p>
            <a:pPr lvl="1"/>
            <a:r>
              <a:rPr lang="en-US" dirty="0"/>
              <a:t>Fraud</a:t>
            </a:r>
          </a:p>
          <a:p>
            <a:pPr lvl="1"/>
            <a:endParaRPr lang="en-US" dirty="0"/>
          </a:p>
        </p:txBody>
      </p:sp>
    </p:spTree>
    <p:extLst>
      <p:ext uri="{BB962C8B-B14F-4D97-AF65-F5344CB8AC3E}">
        <p14:creationId xmlns:p14="http://schemas.microsoft.com/office/powerpoint/2010/main" val="47930939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Corporate Snapshot</a:t>
            </a:r>
          </a:p>
        </p:txBody>
      </p:sp>
      <p:graphicFrame>
        <p:nvGraphicFramePr>
          <p:cNvPr id="7" name="Table 6"/>
          <p:cNvGraphicFramePr>
            <a:graphicFrameLocks noGrp="1"/>
          </p:cNvGraphicFramePr>
          <p:nvPr>
            <p:extLst>
              <p:ext uri="{D42A27DB-BD31-4B8C-83A1-F6EECF244321}">
                <p14:modId xmlns:p14="http://schemas.microsoft.com/office/powerpoint/2010/main" val="3936866925"/>
              </p:ext>
            </p:extLst>
          </p:nvPr>
        </p:nvGraphicFramePr>
        <p:xfrm>
          <a:off x="819977" y="2712329"/>
          <a:ext cx="22813746" cy="9692640"/>
        </p:xfrm>
        <a:graphic>
          <a:graphicData uri="http://schemas.openxmlformats.org/drawingml/2006/table">
            <a:tbl>
              <a:tblPr firstRow="1" bandRow="1">
                <a:tableStyleId>{5940675A-B579-460E-94D1-54222C63F5DA}</a:tableStyleId>
              </a:tblPr>
              <a:tblGrid>
                <a:gridCol w="6934196">
                  <a:extLst>
                    <a:ext uri="{9D8B030D-6E8A-4147-A177-3AD203B41FA5}">
                      <a16:colId xmlns:a16="http://schemas.microsoft.com/office/drawing/2014/main" val="1014660027"/>
                    </a:ext>
                  </a:extLst>
                </a:gridCol>
                <a:gridCol w="15879550">
                  <a:extLst>
                    <a:ext uri="{9D8B030D-6E8A-4147-A177-3AD203B41FA5}">
                      <a16:colId xmlns:a16="http://schemas.microsoft.com/office/drawing/2014/main" val="2094463631"/>
                    </a:ext>
                  </a:extLst>
                </a:gridCol>
              </a:tblGrid>
              <a:tr h="968850">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ESTABLISHED</a:t>
                      </a:r>
                    </a:p>
                  </a:txBody>
                  <a:tcPr anchor="ctr">
                    <a:lnL w="12700" cmpd="sng">
                      <a:noFill/>
                    </a:lnL>
                    <a:lnR w="38100" cap="flat" cmpd="sng" algn="ctr">
                      <a:solidFill>
                        <a:srgbClr val="20A297"/>
                      </a:solidFill>
                      <a:prstDash val="solid"/>
                      <a:round/>
                      <a:headEnd type="none" w="med" len="med"/>
                      <a:tailEnd type="none" w="med" len="med"/>
                    </a:lnR>
                    <a:lnT w="12700" cmpd="sng">
                      <a:noFill/>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dirty="0">
                          <a:solidFill>
                            <a:srgbClr val="118FD6"/>
                          </a:solidFill>
                          <a:latin typeface="Tw Cen MT"/>
                          <a:cs typeface="Tw Cen MT"/>
                        </a:rPr>
                        <a:t>2009</a:t>
                      </a:r>
                    </a:p>
                  </a:txBody>
                  <a:tcPr marL="365760" anchor="ctr">
                    <a:lnL w="38100" cap="flat" cmpd="sng" algn="ctr">
                      <a:solidFill>
                        <a:srgbClr val="20A297"/>
                      </a:solidFill>
                      <a:prstDash val="solid"/>
                      <a:round/>
                      <a:headEnd type="none" w="med" len="med"/>
                      <a:tailEnd type="none" w="med" len="med"/>
                    </a:lnL>
                    <a:lnR w="12700" cmpd="sng">
                      <a:noFill/>
                    </a:lnR>
                    <a:lnT w="12700" cmpd="sng">
                      <a:noFill/>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84578201"/>
                  </a:ext>
                </a:extLst>
              </a:tr>
              <a:tr h="968850">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HEADQUARTERS</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dirty="0">
                          <a:solidFill>
                            <a:srgbClr val="118FD6"/>
                          </a:solidFill>
                          <a:latin typeface="Tw Cen MT"/>
                          <a:cs typeface="Tw Cen MT"/>
                        </a:rPr>
                        <a:t>Reston, VA</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14944640"/>
                  </a:ext>
                </a:extLst>
              </a:tr>
              <a:tr h="2174353">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REGIONAL OFFICES</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0000"/>
                        </a:lnSpc>
                        <a:tabLst>
                          <a:tab pos="6604000" algn="l"/>
                        </a:tabLst>
                      </a:pPr>
                      <a:r>
                        <a:rPr lang="en-US" sz="4400" dirty="0">
                          <a:solidFill>
                            <a:srgbClr val="118FD6"/>
                          </a:solidFill>
                          <a:latin typeface="Tw Cen MT"/>
                          <a:cs typeface="Tw Cen MT"/>
                        </a:rPr>
                        <a:t>Baltimore, MD         Prague, Czech Republic</a:t>
                      </a:r>
                    </a:p>
                    <a:p>
                      <a:pPr algn="l">
                        <a:lnSpc>
                          <a:spcPct val="80000"/>
                        </a:lnSpc>
                        <a:tabLst>
                          <a:tab pos="6604000" algn="l"/>
                        </a:tabLst>
                      </a:pPr>
                      <a:r>
                        <a:rPr lang="en-US" sz="4400" dirty="0">
                          <a:solidFill>
                            <a:srgbClr val="118FD6"/>
                          </a:solidFill>
                          <a:latin typeface="Tw Cen MT"/>
                          <a:cs typeface="Tw Cen MT"/>
                        </a:rPr>
                        <a:t>San Jose, CA           Republic of Singapore</a:t>
                      </a:r>
                    </a:p>
                    <a:p>
                      <a:pPr algn="l">
                        <a:lnSpc>
                          <a:spcPct val="80000"/>
                        </a:lnSpc>
                        <a:tabLst>
                          <a:tab pos="3238500" algn="l"/>
                        </a:tabLst>
                      </a:pPr>
                      <a:r>
                        <a:rPr lang="en-US" sz="4400" dirty="0">
                          <a:solidFill>
                            <a:srgbClr val="118FD6"/>
                          </a:solidFill>
                          <a:latin typeface="Tw Cen MT"/>
                          <a:cs typeface="Tw Cen MT"/>
                        </a:rPr>
                        <a:t>Salt Lake City, UT</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6829909"/>
                  </a:ext>
                </a:extLst>
              </a:tr>
              <a:tr h="968850">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EMPLOYEES</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dirty="0">
                          <a:solidFill>
                            <a:srgbClr val="118FD6"/>
                          </a:solidFill>
                          <a:latin typeface="Tw Cen MT"/>
                          <a:cs typeface="Tw Cen MT"/>
                        </a:rPr>
                        <a:t>287</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616289"/>
                  </a:ext>
                </a:extLst>
              </a:tr>
              <a:tr h="2674037">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CUSTOMERS</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4400" dirty="0">
                          <a:solidFill>
                            <a:srgbClr val="118FD6"/>
                          </a:solidFill>
                          <a:latin typeface="Tw Cen MT"/>
                          <a:cs typeface="Tw Cen MT"/>
                        </a:rPr>
                        <a:t>300</a:t>
                      </a:r>
                      <a:r>
                        <a:rPr lang="en-US" sz="4400" baseline="30000" dirty="0">
                          <a:solidFill>
                            <a:srgbClr val="118FD6"/>
                          </a:solidFill>
                          <a:latin typeface="Tw Cen MT"/>
                          <a:cs typeface="Tw Cen MT"/>
                        </a:rPr>
                        <a:t>+</a:t>
                      </a:r>
                      <a:r>
                        <a:rPr lang="en-US" sz="4400" dirty="0">
                          <a:solidFill>
                            <a:srgbClr val="118FD6"/>
                          </a:solidFill>
                          <a:latin typeface="Tw Cen MT"/>
                          <a:cs typeface="Tw Cen MT"/>
                        </a:rPr>
                        <a:t> commercial and government customers across the globe, protecting an estimated $2 trillion in commercial assets</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94682198"/>
                  </a:ext>
                </a:extLst>
              </a:tr>
              <a:tr h="968850">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DISTRIBUTION</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4400" dirty="0">
                          <a:solidFill>
                            <a:srgbClr val="118FD6"/>
                          </a:solidFill>
                          <a:latin typeface="Tw Cen MT"/>
                          <a:cs typeface="Tw Cen MT"/>
                        </a:rPr>
                        <a:t>Worldwide direct sales and channel partners</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3175" cap="flat" cmpd="sng" algn="ctr">
                      <a:solidFill>
                        <a:srgbClr val="20A29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8475642"/>
                  </a:ext>
                </a:extLst>
              </a:tr>
              <a:tr h="968850">
                <a:tc>
                  <a:txBody>
                    <a:bodyPr/>
                    <a:lstStyle/>
                    <a:p>
                      <a:pPr marL="0" marR="0" lvl="0" indent="0" algn="l" defTabSz="825481" rtl="0" eaLnBrk="1" fontAlgn="auto" latinLnBrk="0" hangingPunct="1">
                        <a:lnSpc>
                          <a:spcPct val="100000"/>
                        </a:lnSpc>
                        <a:spcBef>
                          <a:spcPts val="0"/>
                        </a:spcBef>
                        <a:spcAft>
                          <a:spcPts val="0"/>
                        </a:spcAft>
                        <a:buClrTx/>
                        <a:buSzTx/>
                        <a:buFontTx/>
                        <a:buNone/>
                        <a:tabLst/>
                        <a:defRPr/>
                      </a:pPr>
                      <a:r>
                        <a:rPr lang="en-US" sz="4400" b="1" dirty="0">
                          <a:solidFill>
                            <a:schemeClr val="bg2">
                              <a:lumMod val="50000"/>
                            </a:schemeClr>
                          </a:solidFill>
                          <a:latin typeface="Tw Cen MT"/>
                          <a:cs typeface="Tw Cen MT"/>
                        </a:rPr>
                        <a:t>FUNDING</a:t>
                      </a:r>
                    </a:p>
                  </a:txBody>
                  <a:tcPr anchor="ctr">
                    <a:lnL w="12700" cmpd="sng">
                      <a:noFill/>
                    </a:lnL>
                    <a:lnR w="38100" cap="flat" cmpd="sng" algn="ctr">
                      <a:solidFill>
                        <a:srgbClr val="20A297"/>
                      </a:solidFill>
                      <a:prstDash val="solid"/>
                      <a:round/>
                      <a:headEnd type="none" w="med" len="med"/>
                      <a:tailEnd type="none" w="med" len="med"/>
                    </a:lnR>
                    <a:lnT w="3175" cap="flat" cmpd="sng" algn="ctr">
                      <a:solidFill>
                        <a:srgbClr val="20A297"/>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a:r>
                        <a:rPr lang="en-US" sz="4400" dirty="0">
                          <a:solidFill>
                            <a:srgbClr val="118FD6"/>
                          </a:solidFill>
                          <a:latin typeface="Tw Cen MT"/>
                          <a:cs typeface="Tw Cen MT"/>
                        </a:rPr>
                        <a:t>$85M ($50M Series ‘C’ 12/2015)</a:t>
                      </a:r>
                    </a:p>
                  </a:txBody>
                  <a:tcPr marL="365760" anchor="ctr">
                    <a:lnL w="38100" cap="flat" cmpd="sng" algn="ctr">
                      <a:solidFill>
                        <a:srgbClr val="20A297"/>
                      </a:solidFill>
                      <a:prstDash val="solid"/>
                      <a:round/>
                      <a:headEnd type="none" w="med" len="med"/>
                      <a:tailEnd type="none" w="med" len="med"/>
                    </a:lnL>
                    <a:lnR w="12700" cmpd="sng">
                      <a:noFill/>
                    </a:lnR>
                    <a:lnT w="3175" cap="flat" cmpd="sng" algn="ctr">
                      <a:solidFill>
                        <a:srgbClr val="20A297"/>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03198956"/>
                  </a:ext>
                </a:extLst>
              </a:tr>
            </a:tbl>
          </a:graphicData>
        </a:graphic>
      </p:graphicFrame>
    </p:spTree>
    <p:extLst>
      <p:ext uri="{BB962C8B-B14F-4D97-AF65-F5344CB8AC3E}">
        <p14:creationId xmlns:p14="http://schemas.microsoft.com/office/powerpoint/2010/main" val="312077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ln w="12700">
          <a:miter lim="400000"/>
        </a:ln>
        <a:extLst>
          <a:ext uri="{C572A759-6A51-4108-AA02-DFA0A04FC94B}">
            <ma14:wrappingTextBoxFlag xmlns:ma14="http://schemas.microsoft.com/office/mac/drawingml/2011/main" xmlns="" val="1"/>
          </a:ext>
        </a:extLst>
      </a:spPr>
      <a:bodyPr lIns="50800" tIns="50800" rIns="50800" bIns="50800" anchor="t">
        <a:normAutofit/>
      </a:bodyPr>
      <a:lstStyle>
        <a:defPPr hangingPunct="1">
          <a:defRPr sz="6600" b="0" smtClean="0"/>
        </a:defPPr>
      </a:lst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25825</TotalTime>
  <Words>751</Words>
  <Application>Microsoft Office PowerPoint</Application>
  <PresentationFormat>Custom</PresentationFormat>
  <Paragraphs>160</Paragraphs>
  <Slides>10</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MS Mincho</vt:lpstr>
      <vt:lpstr>Arial</vt:lpstr>
      <vt:lpstr>Calibri</vt:lpstr>
      <vt:lpstr>Courier New</vt:lpstr>
      <vt:lpstr>Helvetica Light</vt:lpstr>
      <vt:lpstr>Helvetica Neue</vt:lpstr>
      <vt:lpstr>Helvetica Neue Medium</vt:lpstr>
      <vt:lpstr>Times New Roman</vt:lpstr>
      <vt:lpstr>Tw Cen MT</vt:lpstr>
      <vt:lpstr>Wingdings</vt:lpstr>
      <vt:lpstr>White</vt:lpstr>
      <vt:lpstr>PowerPoint Presentation</vt:lpstr>
      <vt:lpstr>Typosquatting: Not Just a Brand/Trademark Problem</vt:lpstr>
      <vt:lpstr>Typosquatting: Not Just a Brand/Tradename Problem</vt:lpstr>
      <vt:lpstr>Typosquatting: Hosted &amp; Not Hosted</vt:lpstr>
      <vt:lpstr>Typosquattering Domains: Hosted Domains</vt:lpstr>
      <vt:lpstr>Typosquatting Domains: Vulnerabilities</vt:lpstr>
      <vt:lpstr>Typosquatting: Domains that Redirects to Other Sites </vt:lpstr>
      <vt:lpstr>Typosquatting: Impact to End-Users </vt:lpstr>
      <vt:lpstr>Corporate Snapshot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Kirstin Doan</dc:creator>
  <cp:lastModifiedBy>Silvia Vivanco</cp:lastModifiedBy>
  <cp:revision>483</cp:revision>
  <cp:lastPrinted>2017-02-10T18:06:32Z</cp:lastPrinted>
  <dcterms:modified xsi:type="dcterms:W3CDTF">2018-02-14T21:37:12Z</dcterms:modified>
</cp:coreProperties>
</file>