
<file path=[Content_Types].xml><?xml version="1.0" encoding="utf-8"?>
<Types xmlns="http://schemas.openxmlformats.org/package/2006/content-types">
  <Override PartName="/ppt/slideMasters/slideMaster4.xml" ContentType="application/vnd.openxmlformats-officedocument.presentationml.slideMaster+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theme/theme2.xml" ContentType="application/vnd.openxmlformats-officedocument.theme+xml"/>
  <Override PartName="/ppt/theme/theme4.xml" ContentType="application/vnd.openxmlformats-officedocument.theme+xml"/>
  <Override PartName="/ppt/slides/slide2.xml" ContentType="application/vnd.openxmlformats-officedocument.presentationml.slide+xml"/>
  <Override PartName="/docProps/app.xml" ContentType="application/vnd.openxmlformats-officedocument.extended-properties+xml"/>
  <Override PartName="/ppt/slideMasters/slideMaster3.xml" ContentType="application/vnd.openxmlformats-officedocument.presentationml.slideMaster+xml"/>
  <Override PartName="/ppt/theme/theme6.xml" ContentType="application/vnd.openxmlformats-officedocument.theme+xml"/>
  <Override PartName="/ppt/theme/theme3.xml" ContentType="application/vnd.openxmlformats-officedocument.theme+xml"/>
  <Override PartName="/ppt/slideLayouts/slideLayout21.xml" ContentType="application/vnd.openxmlformats-officedocument.presentationml.slideLayout+xml"/>
  <Override PartName="/ppt/slideLayouts/slideLayout3.xml" ContentType="application/vnd.openxmlformats-officedocument.presentationml.slideLayout+xml"/>
  <Override PartName="/ppt/slideLayouts/slideLayout5.xml" ContentType="application/vnd.openxmlformats-officedocument.presentationml.slideLayout+xml"/>
  <Override PartName="/ppt/slideLayouts/slideLayout10.xml" ContentType="application/vnd.openxmlformats-officedocument.presentationml.slideLayout+xml"/>
  <Override PartName="/ppt/slideLayouts/slideLayout9.xml" ContentType="application/vnd.openxmlformats-officedocument.presentationml.slideLayout+xml"/>
  <Override PartName="/ppt/slideLayouts/slideLayout17.xml" ContentType="application/vnd.openxmlformats-officedocument.presentationml.slideLayout+xml"/>
  <Override PartName="/ppt/notesSlides/notesSlide3.xml" ContentType="application/vnd.openxmlformats-officedocument.presentationml.notesSlide+xml"/>
  <Override PartName="/ppt/notesMasters/notesMaster1.xml" ContentType="application/vnd.openxmlformats-officedocument.presentationml.notesMaster+xml"/>
  <Override PartName="/ppt/slides/slide1.xml" ContentType="application/vnd.openxmlformats-officedocument.presentationml.slide+xml"/>
  <Override PartName="/ppt/tableStyles.xml" ContentType="application/vnd.openxmlformats-officedocument.presentationml.tableStyles+xml"/>
  <Default Extension="xml" ContentType="application/xml"/>
  <Override PartName="/ppt/slides/slide7.xml" ContentType="application/vnd.openxmlformats-officedocument.presentationml.slide+xml"/>
  <Override PartName="/ppt/viewProps.xml" ContentType="application/vnd.openxmlformats-officedocument.presentationml.viewProps+xml"/>
  <Override PartName="/ppt/slideMasters/slideMaster1.xml" ContentType="application/vnd.openxmlformats-officedocument.presentationml.slideMaster+xml"/>
  <Override PartName="/ppt/notesSlides/notesSlide4.xml" ContentType="application/vnd.openxmlformats-officedocument.presentationml.notesSlide+xml"/>
  <Override PartName="/ppt/handoutMasters/handoutMaster1.xml" ContentType="application/vnd.openxmlformats-officedocument.presentationml.handoutMaster+xml"/>
  <Override PartName="/ppt/slideLayouts/slideLayout18.xml" ContentType="application/vnd.openxmlformats-officedocument.presentationml.slideLayout+xml"/>
  <Override PartName="/ppt/notesSlides/notesSlide6.xml" ContentType="application/vnd.openxmlformats-officedocument.presentationml.notesSlide+xml"/>
  <Override PartName="/ppt/slideLayouts/slideLayout4.xml" ContentType="application/vnd.openxmlformats-officedocument.presentationml.slideLayout+xml"/>
  <Override PartName="/ppt/notesSlides/notesSlide5.xml" ContentType="application/vnd.openxmlformats-officedocument.presentationml.notesSlide+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theme/theme1.xml" ContentType="application/vnd.openxmlformats-officedocument.theme+xml"/>
  <Override PartName="/ppt/slideLayouts/slideLayout6.xml" ContentType="application/vnd.openxmlformats-officedocument.presentationml.slideLayout+xml"/>
  <Override PartName="/ppt/presentation.xml" ContentType="application/vnd.openxmlformats-officedocument.presentationml.presentation.main+xml"/>
  <Override PartName="/ppt/slides/slide5.xml" ContentType="application/vnd.openxmlformats-officedocument.presentationml.slide+xml"/>
  <Override PartName="/ppt/slideLayouts/slideLayout14.xml" ContentType="application/vnd.openxmlformats-officedocument.presentationml.slideLayout+xml"/>
  <Override PartName="/ppt/slides/slide10.xml" ContentType="application/vnd.openxmlformats-officedocument.presentationml.slide+xml"/>
  <Override PartName="/ppt/slideLayouts/slideLayout7.xml" ContentType="application/vnd.openxmlformats-officedocument.presentationml.slideLayout+xml"/>
  <Override PartName="/ppt/presProps.xml" ContentType="application/vnd.openxmlformats-officedocument.presentationml.presProps+xml"/>
  <Default Extension="jpeg" ContentType="image/jpeg"/>
  <Override PartName="/ppt/theme/theme5.xml" ContentType="application/vnd.openxmlformats-officedocument.theme+xml"/>
  <Default Extension="png" ContentType="image/png"/>
  <Override PartName="/ppt/slides/slide3.xml" ContentType="application/vnd.openxmlformats-officedocument.presentationml.slide+xml"/>
  <Override PartName="/ppt/slides/slide4.xml" ContentType="application/vnd.openxmlformats-officedocument.presentationml.slide+xml"/>
  <Override PartName="/ppt/slideLayouts/slideLayout11.xml" ContentType="application/vnd.openxmlformats-officedocument.presentationml.slideLayout+xml"/>
  <Override PartName="/docProps/core.xml" ContentType="application/vnd.openxmlformats-package.core-properties+xml"/>
  <Override PartName="/ppt/slideLayouts/slideLayout16.xml" ContentType="application/vnd.openxmlformats-officedocument.presentationml.slideLayout+xml"/>
  <Override PartName="/ppt/slideLayouts/slideLayout13.xml" ContentType="application/vnd.openxmlformats-officedocument.presentationml.slideLayout+xml"/>
  <Override PartName="/ppt/slides/slide8.xml" ContentType="application/vnd.openxmlformats-officedocument.presentationml.slide+xml"/>
  <Default Extension="bin" ContentType="application/vnd.openxmlformats-officedocument.presentationml.printerSettings"/>
  <Override PartName="/ppt/slideMasters/slideMaster2.xml" ContentType="application/vnd.openxmlformats-officedocument.presentationml.slideMaster+xml"/>
  <Override PartName="/ppt/slideLayouts/slideLayout15.xml" ContentType="application/vnd.openxmlformats-officedocument.presentationml.slideLayout+xml"/>
  <Override PartName="/ppt/slides/slide9.xml" ContentType="application/vnd.openxmlformats-officedocument.presentationml.slide+xml"/>
  <Default Extension="rels" ContentType="application/vnd.openxmlformats-package.relationships+xml"/>
  <Override PartName="/ppt/slideLayouts/slideLayout19.xml" ContentType="application/vnd.openxmlformats-officedocument.presentationml.slideLayout+xml"/>
  <Override PartName="/ppt/slides/slide6.xml" ContentType="application/vnd.openxmlformats-officedocument.presentationml.slide+xml"/>
  <Override PartName="/ppt/slideLayouts/slideLayout12.xml" ContentType="application/vnd.openxmlformats-officedocument.presentationml.slideLayout+xml"/>
</Types>
</file>

<file path=_rels/.rels><?xml version="1.0" encoding="UTF-8" standalone="yes"?>
<Relationships xmlns="http://schemas.openxmlformats.org/package/2006/relationships"><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id="2147483650" r:id="rId1"/>
    <p:sldMasterId id="2147483652" r:id="rId2"/>
    <p:sldMasterId id="2147483664" r:id="rId3"/>
    <p:sldMasterId id="2147483672" r:id="rId4"/>
  </p:sldMasterIdLst>
  <p:notesMasterIdLst>
    <p:notesMasterId r:id="rId15"/>
  </p:notesMasterIdLst>
  <p:handoutMasterIdLst>
    <p:handoutMasterId r:id="rId16"/>
  </p:handoutMasterIdLst>
  <p:sldIdLst>
    <p:sldId id="256" r:id="rId5"/>
    <p:sldId id="392" r:id="rId6"/>
    <p:sldId id="394" r:id="rId7"/>
    <p:sldId id="358" r:id="rId8"/>
    <p:sldId id="396" r:id="rId9"/>
    <p:sldId id="382" r:id="rId10"/>
    <p:sldId id="383" r:id="rId11"/>
    <p:sldId id="406" r:id="rId12"/>
    <p:sldId id="405" r:id="rId13"/>
    <p:sldId id="404" r:id="rId14"/>
  </p:sldIdLst>
  <p:sldSz cx="9144000" cy="6858000" type="screen4x3"/>
  <p:notesSz cx="7112000" cy="9398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lrMru>
    <a:srgbClr val="1BB51B"/>
  </p:clrMru>
  <p:extLst>
    <p:ext uri="{E76CE94A-603C-4142-B9EB-6D1370010A27}">
      <p14:discardImageEditData xmlns:p14="http://schemas.microsoft.com/office/powerpoint/2010/main" xmlns:p="http://schemas.openxmlformats.org/presentationml/2006/main" xmlns:r="http://schemas.openxmlformats.org/officeDocument/2006/relationships" xmlns:a="http://schemas.openxmlformats.org/drawingml/2006/main" xmlns="" val="0"/>
    </p:ext>
    <p:ext uri="{D31A062A-798A-4329-ABDD-BBA856620510}">
      <p14:defaultImageDpi xmlns:p14="http://schemas.microsoft.com/office/powerpoint/2010/main" xmlns:p="http://schemas.openxmlformats.org/presentationml/2006/main" xmlns:r="http://schemas.openxmlformats.org/officeDocument/2006/relationships" xmlns:a="http://schemas.openxmlformats.org/drawingml/2006/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lastView="sldThumbnailView">
  <p:normalViewPr>
    <p:restoredLeft sz="15621" autoAdjust="0"/>
    <p:restoredTop sz="94681" autoAdjust="0"/>
  </p:normalViewPr>
  <p:slideViewPr>
    <p:cSldViewPr snapToGrid="0">
      <p:cViewPr>
        <p:scale>
          <a:sx n="80" d="100"/>
          <a:sy n="80" d="100"/>
        </p:scale>
        <p:origin x="-1704" y="-848"/>
      </p:cViewPr>
      <p:guideLst>
        <p:guide orient="horz" pos="1008"/>
        <p:guide pos="1920"/>
      </p:guideLst>
    </p:cSldViewPr>
  </p:slideViewPr>
  <p:notesTextViewPr>
    <p:cViewPr>
      <p:scale>
        <a:sx n="100" d="100"/>
        <a:sy n="100" d="100"/>
      </p:scale>
      <p:origin x="0" y="0"/>
    </p:cViewPr>
  </p:notesTextViewPr>
  <p:sorterViewPr>
    <p:cViewPr>
      <p:scale>
        <a:sx n="66" d="100"/>
        <a:sy n="66" d="100"/>
      </p:scale>
      <p:origin x="0" y="342"/>
    </p:cViewPr>
  </p:sorterViewPr>
  <p:notesViewPr>
    <p:cSldViewPr snapToGrid="0">
      <p:cViewPr varScale="1">
        <p:scale>
          <a:sx n="82" d="100"/>
          <a:sy n="82" d="100"/>
        </p:scale>
        <p:origin x="-2472" y="-102"/>
      </p:cViewPr>
      <p:guideLst>
        <p:guide orient="horz" pos="2960"/>
        <p:guide pos="2240"/>
      </p:guideLst>
    </p:cSldViewPr>
  </p:notesViewPr>
  <p:gridSpacing cx="78028800" cy="78028800"/>
</p:viewPr>
</file>

<file path=ppt/_rels/presentation.xml.rels><?xml version="1.0" encoding="UTF-8" standalone="yes"?>
<Relationships xmlns="http://schemas.openxmlformats.org/package/2006/relationships"><Relationship Id="rId14" Type="http://schemas.openxmlformats.org/officeDocument/2006/relationships/slide" Target="slides/slide10.xml"/><Relationship Id="rId20" Type="http://schemas.openxmlformats.org/officeDocument/2006/relationships/theme" Target="theme/theme1.xml"/><Relationship Id="rId4" Type="http://schemas.openxmlformats.org/officeDocument/2006/relationships/slideMaster" Target="slideMasters/slideMaster4.xml"/><Relationship Id="rId21" Type="http://schemas.openxmlformats.org/officeDocument/2006/relationships/tableStyles" Target="tableStyles.xml"/><Relationship Id="rId7" Type="http://schemas.openxmlformats.org/officeDocument/2006/relationships/slide" Target="slides/slide3.xml"/><Relationship Id="rId11" Type="http://schemas.openxmlformats.org/officeDocument/2006/relationships/slide" Target="slides/slide7.xml"/><Relationship Id="rId1" Type="http://schemas.openxmlformats.org/officeDocument/2006/relationships/slideMaster" Target="slideMasters/slideMaster1.xml"/><Relationship Id="rId6" Type="http://schemas.openxmlformats.org/officeDocument/2006/relationships/slide" Target="slides/slide2.xml"/><Relationship Id="rId16" Type="http://schemas.openxmlformats.org/officeDocument/2006/relationships/handoutMaster" Target="handoutMasters/handoutMaster1.xml"/><Relationship Id="rId8" Type="http://schemas.openxmlformats.org/officeDocument/2006/relationships/slide" Target="slides/slide4.xml"/><Relationship Id="rId13" Type="http://schemas.openxmlformats.org/officeDocument/2006/relationships/slide" Target="slides/slide9.xml"/><Relationship Id="rId10" Type="http://schemas.openxmlformats.org/officeDocument/2006/relationships/slide" Target="slides/slide6.xml"/><Relationship Id="rId5" Type="http://schemas.openxmlformats.org/officeDocument/2006/relationships/slide" Target="slides/slide1.xml"/><Relationship Id="rId15" Type="http://schemas.openxmlformats.org/officeDocument/2006/relationships/notesMaster" Target="notesMasters/notesMaster1.xml"/><Relationship Id="rId12" Type="http://schemas.openxmlformats.org/officeDocument/2006/relationships/slide" Target="slides/slide8.xml"/><Relationship Id="rId17" Type="http://schemas.openxmlformats.org/officeDocument/2006/relationships/printerSettings" Target="printerSettings/printerSettings1.bin"/><Relationship Id="rId19" Type="http://schemas.openxmlformats.org/officeDocument/2006/relationships/viewProps" Target="viewProps.xml"/><Relationship Id="rId2" Type="http://schemas.openxmlformats.org/officeDocument/2006/relationships/slideMaster" Target="slideMasters/slideMaster2.xml"/><Relationship Id="rId9" Type="http://schemas.openxmlformats.org/officeDocument/2006/relationships/slide" Target="slides/slide5.xml"/><Relationship Id="rId3" Type="http://schemas.openxmlformats.org/officeDocument/2006/relationships/slideMaster" Target="slideMasters/slideMaster3.xml"/><Relationship Id="rId18"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3081867" cy="469900"/>
          </a:xfrm>
          <a:prstGeom prst="rect">
            <a:avLst/>
          </a:prstGeom>
        </p:spPr>
        <p:txBody>
          <a:bodyPr vert="horz" lIns="93872" tIns="46936" rIns="93872" bIns="46936" rtlCol="0"/>
          <a:lstStyle>
            <a:lvl1pPr algn="l">
              <a:defRPr sz="1200"/>
            </a:lvl1pPr>
          </a:lstStyle>
          <a:p>
            <a:endParaRPr lang="en-US" dirty="0"/>
          </a:p>
        </p:txBody>
      </p:sp>
      <p:sp>
        <p:nvSpPr>
          <p:cNvPr id="3" name="Date Placeholder 2"/>
          <p:cNvSpPr>
            <a:spLocks noGrp="1"/>
          </p:cNvSpPr>
          <p:nvPr>
            <p:ph type="dt" sz="quarter" idx="1"/>
          </p:nvPr>
        </p:nvSpPr>
        <p:spPr>
          <a:xfrm>
            <a:off x="4028488" y="1"/>
            <a:ext cx="3081867" cy="469900"/>
          </a:xfrm>
          <a:prstGeom prst="rect">
            <a:avLst/>
          </a:prstGeom>
        </p:spPr>
        <p:txBody>
          <a:bodyPr vert="horz" lIns="93872" tIns="46936" rIns="93872" bIns="46936" rtlCol="0"/>
          <a:lstStyle>
            <a:lvl1pPr algn="r">
              <a:defRPr sz="1200"/>
            </a:lvl1pPr>
          </a:lstStyle>
          <a:p>
            <a:fld id="{F7D484FF-041B-B945-AE19-AC28C9EC0FFD}" type="datetimeFigureOut">
              <a:rPr lang="en-US" smtClean="0"/>
              <a:pPr/>
              <a:t>11/16/10</a:t>
            </a:fld>
            <a:endParaRPr lang="en-US" dirty="0"/>
          </a:p>
        </p:txBody>
      </p:sp>
      <p:sp>
        <p:nvSpPr>
          <p:cNvPr id="4" name="Footer Placeholder 3"/>
          <p:cNvSpPr>
            <a:spLocks noGrp="1"/>
          </p:cNvSpPr>
          <p:nvPr>
            <p:ph type="ftr" sz="quarter" idx="2"/>
          </p:nvPr>
        </p:nvSpPr>
        <p:spPr>
          <a:xfrm>
            <a:off x="1" y="8926469"/>
            <a:ext cx="3081867" cy="469900"/>
          </a:xfrm>
          <a:prstGeom prst="rect">
            <a:avLst/>
          </a:prstGeom>
        </p:spPr>
        <p:txBody>
          <a:bodyPr vert="horz" lIns="93872" tIns="46936" rIns="93872" bIns="46936" rtlCol="0" anchor="b"/>
          <a:lstStyle>
            <a:lvl1pPr algn="l">
              <a:defRPr sz="1200"/>
            </a:lvl1pPr>
          </a:lstStyle>
          <a:p>
            <a:endParaRPr lang="en-US" dirty="0"/>
          </a:p>
        </p:txBody>
      </p:sp>
      <p:sp>
        <p:nvSpPr>
          <p:cNvPr id="5" name="Slide Number Placeholder 4"/>
          <p:cNvSpPr>
            <a:spLocks noGrp="1"/>
          </p:cNvSpPr>
          <p:nvPr>
            <p:ph type="sldNum" sz="quarter" idx="3"/>
          </p:nvPr>
        </p:nvSpPr>
        <p:spPr>
          <a:xfrm>
            <a:off x="4028488" y="8926469"/>
            <a:ext cx="3081867" cy="469900"/>
          </a:xfrm>
          <a:prstGeom prst="rect">
            <a:avLst/>
          </a:prstGeom>
        </p:spPr>
        <p:txBody>
          <a:bodyPr vert="horz" lIns="93872" tIns="46936" rIns="93872" bIns="46936" rtlCol="0" anchor="b"/>
          <a:lstStyle>
            <a:lvl1pPr algn="r">
              <a:defRPr sz="1200"/>
            </a:lvl1pPr>
          </a:lstStyle>
          <a:p>
            <a:fld id="{F6A0E357-EB87-0A43-931A-E6A4480F79C5}" type="slidenum">
              <a:rPr lang="en-US" smtClean="0"/>
              <a:pPr/>
              <a:t>‹#›</a:t>
            </a:fld>
            <a:endParaRPr lang="en-US" dirty="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69627341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3081867" cy="469900"/>
          </a:xfrm>
          <a:prstGeom prst="rect">
            <a:avLst/>
          </a:prstGeom>
        </p:spPr>
        <p:txBody>
          <a:bodyPr vert="horz" lIns="93872" tIns="46936" rIns="93872" bIns="46936" rtlCol="0"/>
          <a:lstStyle>
            <a:lvl1pPr algn="l">
              <a:defRPr sz="1200"/>
            </a:lvl1pPr>
          </a:lstStyle>
          <a:p>
            <a:endParaRPr lang="en-US" dirty="0"/>
          </a:p>
        </p:txBody>
      </p:sp>
      <p:sp>
        <p:nvSpPr>
          <p:cNvPr id="3" name="Date Placeholder 2"/>
          <p:cNvSpPr>
            <a:spLocks noGrp="1"/>
          </p:cNvSpPr>
          <p:nvPr>
            <p:ph type="dt" idx="1"/>
          </p:nvPr>
        </p:nvSpPr>
        <p:spPr>
          <a:xfrm>
            <a:off x="4028488" y="1"/>
            <a:ext cx="3081867" cy="469900"/>
          </a:xfrm>
          <a:prstGeom prst="rect">
            <a:avLst/>
          </a:prstGeom>
        </p:spPr>
        <p:txBody>
          <a:bodyPr vert="horz" lIns="93872" tIns="46936" rIns="93872" bIns="46936" rtlCol="0"/>
          <a:lstStyle>
            <a:lvl1pPr algn="r">
              <a:defRPr sz="1200"/>
            </a:lvl1pPr>
          </a:lstStyle>
          <a:p>
            <a:fld id="{D35DB7AD-94D1-5F43-89D0-DF40BED8C7A7}" type="datetimeFigureOut">
              <a:rPr lang="en-US" smtClean="0"/>
              <a:pPr/>
              <a:t>11/16/10</a:t>
            </a:fld>
            <a:endParaRPr lang="en-US" dirty="0"/>
          </a:p>
        </p:txBody>
      </p:sp>
      <p:sp>
        <p:nvSpPr>
          <p:cNvPr id="4" name="Slide Image Placeholder 3"/>
          <p:cNvSpPr>
            <a:spLocks noGrp="1" noRot="1" noChangeAspect="1"/>
          </p:cNvSpPr>
          <p:nvPr>
            <p:ph type="sldImg" idx="2"/>
          </p:nvPr>
        </p:nvSpPr>
        <p:spPr>
          <a:xfrm>
            <a:off x="1206500" y="704850"/>
            <a:ext cx="4699000" cy="3524250"/>
          </a:xfrm>
          <a:prstGeom prst="rect">
            <a:avLst/>
          </a:prstGeom>
          <a:noFill/>
          <a:ln w="12700">
            <a:solidFill>
              <a:prstClr val="black"/>
            </a:solidFill>
          </a:ln>
        </p:spPr>
        <p:txBody>
          <a:bodyPr vert="horz" lIns="93872" tIns="46936" rIns="93872" bIns="46936" rtlCol="0" anchor="ctr"/>
          <a:lstStyle/>
          <a:p>
            <a:endParaRPr lang="en-US" dirty="0"/>
          </a:p>
        </p:txBody>
      </p:sp>
      <p:sp>
        <p:nvSpPr>
          <p:cNvPr id="5" name="Notes Placeholder 4"/>
          <p:cNvSpPr>
            <a:spLocks noGrp="1"/>
          </p:cNvSpPr>
          <p:nvPr>
            <p:ph type="body" sz="quarter" idx="3"/>
          </p:nvPr>
        </p:nvSpPr>
        <p:spPr>
          <a:xfrm>
            <a:off x="711201" y="4464051"/>
            <a:ext cx="5689600" cy="4229100"/>
          </a:xfrm>
          <a:prstGeom prst="rect">
            <a:avLst/>
          </a:prstGeom>
        </p:spPr>
        <p:txBody>
          <a:bodyPr vert="horz" lIns="93872" tIns="46936" rIns="93872" bIns="46936"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1" y="8926469"/>
            <a:ext cx="3081867" cy="469900"/>
          </a:xfrm>
          <a:prstGeom prst="rect">
            <a:avLst/>
          </a:prstGeom>
        </p:spPr>
        <p:txBody>
          <a:bodyPr vert="horz" lIns="93872" tIns="46936" rIns="93872" bIns="46936" rtlCol="0" anchor="b"/>
          <a:lstStyle>
            <a:lvl1pPr algn="l">
              <a:defRPr sz="1200"/>
            </a:lvl1pPr>
          </a:lstStyle>
          <a:p>
            <a:endParaRPr lang="en-US" dirty="0"/>
          </a:p>
        </p:txBody>
      </p:sp>
      <p:sp>
        <p:nvSpPr>
          <p:cNvPr id="7" name="Slide Number Placeholder 6"/>
          <p:cNvSpPr>
            <a:spLocks noGrp="1"/>
          </p:cNvSpPr>
          <p:nvPr>
            <p:ph type="sldNum" sz="quarter" idx="5"/>
          </p:nvPr>
        </p:nvSpPr>
        <p:spPr>
          <a:xfrm>
            <a:off x="4028488" y="8926469"/>
            <a:ext cx="3081867" cy="469900"/>
          </a:xfrm>
          <a:prstGeom prst="rect">
            <a:avLst/>
          </a:prstGeom>
        </p:spPr>
        <p:txBody>
          <a:bodyPr vert="horz" lIns="93872" tIns="46936" rIns="93872" bIns="46936" rtlCol="0" anchor="b"/>
          <a:lstStyle>
            <a:lvl1pPr algn="r">
              <a:defRPr sz="1200"/>
            </a:lvl1pPr>
          </a:lstStyle>
          <a:p>
            <a:fld id="{6EC2DA71-E854-B94C-AD29-AF3FC9017B5F}" type="slidenum">
              <a:rPr lang="en-US" smtClean="0"/>
              <a:pPr/>
              <a:t>‹#›</a:t>
            </a:fld>
            <a:endParaRPr lang="en-US" dirty="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146314661"/>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EC2DA71-E854-B94C-AD29-AF3FC9017B5F}" type="slidenum">
              <a:rPr lang="en-US" smtClean="0"/>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EC2DA71-E854-B94C-AD29-AF3FC9017B5F}" type="slidenum">
              <a:rPr lang="en-US" smtClean="0"/>
              <a:pPr/>
              <a:t>4</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EC2DA71-E854-B94C-AD29-AF3FC9017B5F}" type="slidenum">
              <a:rPr lang="en-US" smtClean="0"/>
              <a:pPr/>
              <a:t>5</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EC2DA71-E854-B94C-AD29-AF3FC9017B5F}" type="slidenum">
              <a:rPr lang="en-US" smtClean="0"/>
              <a:pPr/>
              <a:t>6</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EC2DA71-E854-B94C-AD29-AF3FC9017B5F}" type="slidenum">
              <a:rPr lang="en-US" smtClean="0"/>
              <a:pPr/>
              <a:t>7</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EC2DA71-E854-B94C-AD29-AF3FC9017B5F}" type="slidenum">
              <a:rPr lang="en-US" smtClean="0"/>
              <a:pPr/>
              <a:t>8</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676478" y="2057400"/>
            <a:ext cx="6162722" cy="1241425"/>
          </a:xfrm>
          <a:prstGeom prst="rect">
            <a:avLst/>
          </a:prstGeom>
        </p:spPr>
        <p:txBody>
          <a:bodyPr anchor="b"/>
          <a:lstStyle>
            <a:lvl1pPr algn="ctr">
              <a:defRPr/>
            </a:lvl1pPr>
          </a:lstStyle>
          <a:p>
            <a:r>
              <a:rPr lang="en-US" dirty="0" smtClean="0"/>
              <a:t>Click to edit Master title</a:t>
            </a:r>
            <a:endParaRPr lang="en-US" dirty="0"/>
          </a:p>
        </p:txBody>
      </p:sp>
      <p:sp>
        <p:nvSpPr>
          <p:cNvPr id="3" name="Subtitle 2"/>
          <p:cNvSpPr>
            <a:spLocks noGrp="1"/>
          </p:cNvSpPr>
          <p:nvPr>
            <p:ph type="subTitle" idx="1"/>
          </p:nvPr>
        </p:nvSpPr>
        <p:spPr>
          <a:xfrm>
            <a:off x="2667000" y="3429000"/>
            <a:ext cx="6172200" cy="1752600"/>
          </a:xfrm>
          <a:prstGeom prst="rect">
            <a:avLst/>
          </a:prstGeom>
        </p:spPr>
        <p:txBody>
          <a:bodyPr anchor="t"/>
          <a:lstStyle>
            <a:lvl1pPr marL="0" indent="0" algn="ctr">
              <a:buNone/>
              <a:defRPr b="0" i="1">
                <a:solidFill>
                  <a:schemeClr val="tx1"/>
                </a:solidFill>
                <a:latin typeface="Calibri"/>
                <a:cs typeface="Calibri"/>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9" name="Slide Number Placeholder 5"/>
          <p:cNvSpPr>
            <a:spLocks noGrp="1"/>
          </p:cNvSpPr>
          <p:nvPr>
            <p:ph type="sldNum" sz="quarter" idx="4"/>
          </p:nvPr>
        </p:nvSpPr>
        <p:spPr>
          <a:xfrm>
            <a:off x="6901635" y="6458046"/>
            <a:ext cx="2133600" cy="365125"/>
          </a:xfrm>
          <a:prstGeom prst="rect">
            <a:avLst/>
          </a:prstGeom>
        </p:spPr>
        <p:txBody>
          <a:bodyPr vert="horz" lIns="91440" tIns="45720" rIns="91440" bIns="45720" rtlCol="0" anchor="ctr"/>
          <a:lstStyle>
            <a:lvl1pPr algn="r">
              <a:defRPr sz="1800">
                <a:solidFill>
                  <a:srgbClr val="FFFFFF"/>
                </a:solidFill>
                <a:latin typeface="+mn-lt"/>
              </a:defRPr>
            </a:lvl1pPr>
          </a:lstStyle>
          <a:p>
            <a:fld id="{C92D8C16-5C56-1A40-9752-6C2E1610AECB}" type="slidenum">
              <a:rPr lang="en-US" smtClean="0"/>
              <a:pPr/>
              <a:t>‹#›</a:t>
            </a:fld>
            <a:endParaRPr lang="en-US" dirty="0"/>
          </a:p>
        </p:txBody>
      </p:sp>
    </p:spTree>
  </p:cSld>
  <p:clrMapOvr>
    <a:masterClrMapping/>
  </p:clrMapOvr>
  <p:transition spd="slow">
    <p:fade/>
  </p:transition>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F3E58348-4ADE-D749-81D6-9867B7242661}" type="datetimeFigureOut">
              <a:rPr lang="en-US" smtClean="0"/>
              <a:pPr/>
              <a:t>11/16/10</a:t>
            </a:fld>
            <a:endParaRPr lang="en-US" dirty="0"/>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dirty="0"/>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355EEE87-AAA4-584B-B46C-8E18B16873D7}" type="slidenum">
              <a:rPr lang="en-US" smtClean="0"/>
              <a:pPr/>
              <a:t>‹#›</a:t>
            </a:fld>
            <a:endParaRPr lang="en-US" dirty="0"/>
          </a:p>
        </p:txBody>
      </p:sp>
    </p:spTree>
  </p:cSld>
  <p:clrMapOvr>
    <a:masterClrMapping/>
  </p:clrMapOvr>
  <p:transition spd="slow">
    <p:fade/>
  </p:transition>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04800" y="152400"/>
            <a:ext cx="8382000" cy="1143000"/>
          </a:xfrm>
          <a:prstGeom prst="rect">
            <a:avLst/>
          </a:prstGeom>
        </p:spPr>
        <p:txBody>
          <a:bodyPr anchor="b"/>
          <a:lstStyle>
            <a:lvl1pPr algn="l">
              <a:defRPr>
                <a:solidFill>
                  <a:schemeClr val="tx1">
                    <a:lumMod val="50000"/>
                    <a:lumOff val="50000"/>
                  </a:schemeClr>
                </a:solidFill>
              </a:defRPr>
            </a:lvl1pPr>
          </a:lstStyle>
          <a:p>
            <a:r>
              <a:rPr lang="en-US" dirty="0" smtClean="0"/>
              <a:t>Click to edit Master title style</a:t>
            </a:r>
            <a:endParaRPr lang="en-US" dirty="0"/>
          </a:p>
        </p:txBody>
      </p:sp>
      <p:sp>
        <p:nvSpPr>
          <p:cNvPr id="7" name="Slide Number Placeholder 5"/>
          <p:cNvSpPr>
            <a:spLocks noGrp="1"/>
          </p:cNvSpPr>
          <p:nvPr>
            <p:ph type="sldNum" sz="quarter" idx="4"/>
          </p:nvPr>
        </p:nvSpPr>
        <p:spPr>
          <a:xfrm>
            <a:off x="6901850" y="6458046"/>
            <a:ext cx="2133600" cy="365125"/>
          </a:xfrm>
          <a:prstGeom prst="rect">
            <a:avLst/>
          </a:prstGeom>
        </p:spPr>
        <p:txBody>
          <a:bodyPr vert="horz" lIns="91440" tIns="45720" rIns="91440" bIns="45720" rtlCol="0" anchor="ctr"/>
          <a:lstStyle>
            <a:lvl1pPr algn="r">
              <a:defRPr sz="1800">
                <a:solidFill>
                  <a:srgbClr val="FFFFFF"/>
                </a:solidFill>
                <a:latin typeface="+mn-lt"/>
              </a:defRPr>
            </a:lvl1pPr>
          </a:lstStyle>
          <a:p>
            <a:fld id="{C92D8C16-5C56-1A40-9752-6C2E1610AECB}" type="slidenum">
              <a:rPr lang="en-US" smtClean="0"/>
              <a:pPr/>
              <a:t>‹#›</a:t>
            </a:fld>
            <a:endParaRPr lang="en-US" dirty="0"/>
          </a:p>
        </p:txBody>
      </p:sp>
      <p:sp>
        <p:nvSpPr>
          <p:cNvPr id="10" name="Picture Placeholder 9"/>
          <p:cNvSpPr>
            <a:spLocks noGrp="1"/>
          </p:cNvSpPr>
          <p:nvPr>
            <p:ph type="pic" sz="quarter" idx="10"/>
          </p:nvPr>
        </p:nvSpPr>
        <p:spPr>
          <a:xfrm>
            <a:off x="304800" y="1600199"/>
            <a:ext cx="2133600" cy="4525963"/>
          </a:xfrm>
          <a:prstGeom prst="rect">
            <a:avLst/>
          </a:prstGeom>
        </p:spPr>
        <p:txBody>
          <a:bodyPr vert="horz"/>
          <a:lstStyle/>
          <a:p>
            <a:endParaRPr lang="en-US" dirty="0"/>
          </a:p>
        </p:txBody>
      </p:sp>
      <p:sp>
        <p:nvSpPr>
          <p:cNvPr id="14" name="Text Placeholder 13"/>
          <p:cNvSpPr>
            <a:spLocks noGrp="1"/>
          </p:cNvSpPr>
          <p:nvPr>
            <p:ph type="body" sz="quarter" idx="11" hasCustomPrompt="1"/>
          </p:nvPr>
        </p:nvSpPr>
        <p:spPr>
          <a:xfrm>
            <a:off x="3048000" y="1600200"/>
            <a:ext cx="5638800" cy="4525962"/>
          </a:xfrm>
          <a:prstGeom prst="rect">
            <a:avLst/>
          </a:prstGeom>
        </p:spPr>
        <p:txBody>
          <a:bodyPr vert="horz"/>
          <a:lstStyle>
            <a:lvl1pPr marL="0" indent="0" algn="l">
              <a:buFont typeface="+mj-lt"/>
              <a:buNone/>
              <a:defRPr/>
            </a:lvl1pPr>
            <a:lvl2pPr marL="53975" indent="0" algn="l">
              <a:buFont typeface="+mj-lt"/>
              <a:buNone/>
              <a:defRPr/>
            </a:lvl2pPr>
            <a:lvl3pPr marL="1371600" indent="-457200" algn="l">
              <a:buFont typeface="+mj-lt"/>
              <a:buNone/>
              <a:defRPr/>
            </a:lvl3pPr>
            <a:lvl4pPr marL="1828800" indent="-457200" algn="l">
              <a:buFont typeface="+mj-lt"/>
              <a:buNone/>
              <a:defRPr/>
            </a:lvl4pPr>
            <a:lvl5pPr marL="2286000" indent="-457200" algn="l">
              <a:buFont typeface="+mj-lt"/>
              <a:buNone/>
              <a:defRPr/>
            </a:lvl5pPr>
          </a:lstStyle>
          <a:p>
            <a:pPr lvl="1"/>
            <a:r>
              <a:rPr lang="en-US" dirty="0" smtClean="0"/>
              <a:t>Second level</a:t>
            </a:r>
          </a:p>
        </p:txBody>
      </p:sp>
    </p:spTree>
  </p:cSld>
  <p:clrMapOvr>
    <a:masterClrMapping/>
  </p:clrMapOvr>
  <p:transition spd="slow">
    <p:fade/>
  </p:transition>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userDrawn="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3048000" y="1600200"/>
            <a:ext cx="5486400" cy="43434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8" name="Slide Number Placeholder 5"/>
          <p:cNvSpPr>
            <a:spLocks noGrp="1"/>
          </p:cNvSpPr>
          <p:nvPr>
            <p:ph type="sldNum" sz="quarter" idx="4"/>
          </p:nvPr>
        </p:nvSpPr>
        <p:spPr>
          <a:xfrm>
            <a:off x="6901850" y="6458046"/>
            <a:ext cx="2133600" cy="365125"/>
          </a:xfrm>
          <a:prstGeom prst="rect">
            <a:avLst/>
          </a:prstGeom>
        </p:spPr>
        <p:txBody>
          <a:bodyPr vert="horz" lIns="91440" tIns="45720" rIns="91440" bIns="45720" rtlCol="0" anchor="ctr"/>
          <a:lstStyle>
            <a:lvl1pPr algn="r">
              <a:defRPr sz="1800">
                <a:solidFill>
                  <a:srgbClr val="FFFFFF"/>
                </a:solidFill>
                <a:latin typeface="+mn-lt"/>
              </a:defRPr>
            </a:lvl1pPr>
          </a:lstStyle>
          <a:p>
            <a:fld id="{C92D8C16-5C56-1A40-9752-6C2E1610AECB}" type="slidenum">
              <a:rPr lang="en-US" smtClean="0"/>
              <a:pPr/>
              <a:t>‹#›</a:t>
            </a:fld>
            <a:endParaRPr lang="en-US" dirty="0"/>
          </a:p>
        </p:txBody>
      </p:sp>
      <p:sp>
        <p:nvSpPr>
          <p:cNvPr id="10" name="Title 1"/>
          <p:cNvSpPr>
            <a:spLocks noGrp="1"/>
          </p:cNvSpPr>
          <p:nvPr>
            <p:ph type="title"/>
          </p:nvPr>
        </p:nvSpPr>
        <p:spPr>
          <a:xfrm>
            <a:off x="304800" y="152400"/>
            <a:ext cx="8382000" cy="1143000"/>
          </a:xfrm>
          <a:prstGeom prst="rect">
            <a:avLst/>
          </a:prstGeom>
        </p:spPr>
        <p:txBody>
          <a:bodyPr anchor="b"/>
          <a:lstStyle>
            <a:lvl1pPr algn="l">
              <a:defRPr>
                <a:solidFill>
                  <a:schemeClr val="tx1">
                    <a:lumMod val="50000"/>
                    <a:lumOff val="50000"/>
                  </a:schemeClr>
                </a:solidFill>
              </a:defRPr>
            </a:lvl1pPr>
          </a:lstStyle>
          <a:p>
            <a:r>
              <a:rPr lang="en-US" dirty="0" smtClean="0"/>
              <a:t>Click to edit Master title style</a:t>
            </a:r>
            <a:endParaRPr lang="en-US" dirty="0"/>
          </a:p>
        </p:txBody>
      </p:sp>
      <p:sp>
        <p:nvSpPr>
          <p:cNvPr id="12" name="TextBox 11"/>
          <p:cNvSpPr txBox="1"/>
          <p:nvPr userDrawn="1"/>
        </p:nvSpPr>
        <p:spPr>
          <a:xfrm>
            <a:off x="304800" y="1600200"/>
            <a:ext cx="2133600" cy="646331"/>
          </a:xfrm>
          <a:prstGeom prst="rect">
            <a:avLst/>
          </a:prstGeom>
          <a:noFill/>
        </p:spPr>
        <p:txBody>
          <a:bodyPr wrap="square" rtlCol="0">
            <a:spAutoFit/>
          </a:bodyPr>
          <a:lstStyle/>
          <a:p>
            <a:r>
              <a:rPr lang="en-US" sz="1800" dirty="0" smtClean="0">
                <a:latin typeface="Trebuchet MS"/>
                <a:cs typeface="Trebuchet MS"/>
              </a:rPr>
              <a:t> </a:t>
            </a:r>
          </a:p>
          <a:p>
            <a:endParaRPr lang="en-US" dirty="0"/>
          </a:p>
        </p:txBody>
      </p:sp>
      <p:sp>
        <p:nvSpPr>
          <p:cNvPr id="13" name="Text Placeholder 3"/>
          <p:cNvSpPr>
            <a:spLocks noGrp="1"/>
          </p:cNvSpPr>
          <p:nvPr>
            <p:ph type="body" sz="half" idx="2"/>
          </p:nvPr>
        </p:nvSpPr>
        <p:spPr>
          <a:xfrm>
            <a:off x="304800" y="1600199"/>
            <a:ext cx="2133600" cy="2286001"/>
          </a:xfrm>
          <a:prstGeom prst="rect">
            <a:avLst/>
          </a:prstGeom>
        </p:spPr>
        <p:txBody>
          <a:bodyPr/>
          <a:lstStyle>
            <a:lvl1pPr marL="0" indent="0">
              <a:buNone/>
              <a:defRPr sz="1600">
                <a:solidFill>
                  <a:schemeClr val="accent2">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Tree>
  </p:cSld>
  <p:clrMapOvr>
    <a:masterClrMapping/>
  </p:clrMapOvr>
  <p:transition spd="slow">
    <p:fade/>
  </p:transition>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userDrawn="1">
  <p:cSld name="1_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3200400" y="1600200"/>
            <a:ext cx="2667000" cy="43434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8" name="Slide Number Placeholder 5"/>
          <p:cNvSpPr>
            <a:spLocks noGrp="1"/>
          </p:cNvSpPr>
          <p:nvPr>
            <p:ph type="sldNum" sz="quarter" idx="4"/>
          </p:nvPr>
        </p:nvSpPr>
        <p:spPr>
          <a:xfrm>
            <a:off x="6901850" y="6458046"/>
            <a:ext cx="2133600" cy="365125"/>
          </a:xfrm>
          <a:prstGeom prst="rect">
            <a:avLst/>
          </a:prstGeom>
        </p:spPr>
        <p:txBody>
          <a:bodyPr vert="horz" lIns="91440" tIns="45720" rIns="91440" bIns="45720" rtlCol="0" anchor="ctr"/>
          <a:lstStyle>
            <a:lvl1pPr algn="r">
              <a:defRPr sz="1800">
                <a:solidFill>
                  <a:srgbClr val="FFFFFF"/>
                </a:solidFill>
                <a:latin typeface="+mn-lt"/>
              </a:defRPr>
            </a:lvl1pPr>
          </a:lstStyle>
          <a:p>
            <a:fld id="{C92D8C16-5C56-1A40-9752-6C2E1610AECB}" type="slidenum">
              <a:rPr lang="en-US" smtClean="0"/>
              <a:pPr/>
              <a:t>‹#›</a:t>
            </a:fld>
            <a:endParaRPr lang="en-US" dirty="0"/>
          </a:p>
        </p:txBody>
      </p:sp>
      <p:sp>
        <p:nvSpPr>
          <p:cNvPr id="10" name="Title 1"/>
          <p:cNvSpPr>
            <a:spLocks noGrp="1"/>
          </p:cNvSpPr>
          <p:nvPr>
            <p:ph type="title"/>
          </p:nvPr>
        </p:nvSpPr>
        <p:spPr>
          <a:xfrm>
            <a:off x="304800" y="152400"/>
            <a:ext cx="8428756" cy="1143000"/>
          </a:xfrm>
          <a:prstGeom prst="rect">
            <a:avLst/>
          </a:prstGeom>
        </p:spPr>
        <p:txBody>
          <a:bodyPr anchor="b"/>
          <a:lstStyle>
            <a:lvl1pPr algn="l">
              <a:defRPr>
                <a:solidFill>
                  <a:schemeClr val="tx1">
                    <a:lumMod val="50000"/>
                    <a:lumOff val="50000"/>
                  </a:schemeClr>
                </a:solidFill>
              </a:defRPr>
            </a:lvl1pPr>
          </a:lstStyle>
          <a:p>
            <a:r>
              <a:rPr lang="en-US" dirty="0" smtClean="0"/>
              <a:t>Click to edit Master title style</a:t>
            </a:r>
            <a:endParaRPr lang="en-US" dirty="0"/>
          </a:p>
        </p:txBody>
      </p:sp>
      <p:sp>
        <p:nvSpPr>
          <p:cNvPr id="12" name="TextBox 11"/>
          <p:cNvSpPr txBox="1"/>
          <p:nvPr userDrawn="1"/>
        </p:nvSpPr>
        <p:spPr>
          <a:xfrm>
            <a:off x="304800" y="1600200"/>
            <a:ext cx="2133600" cy="646331"/>
          </a:xfrm>
          <a:prstGeom prst="rect">
            <a:avLst/>
          </a:prstGeom>
          <a:noFill/>
        </p:spPr>
        <p:txBody>
          <a:bodyPr wrap="square" rtlCol="0">
            <a:spAutoFit/>
          </a:bodyPr>
          <a:lstStyle/>
          <a:p>
            <a:r>
              <a:rPr lang="en-US" sz="1800" dirty="0" smtClean="0">
                <a:latin typeface="Trebuchet MS"/>
                <a:cs typeface="Trebuchet MS"/>
              </a:rPr>
              <a:t> </a:t>
            </a:r>
          </a:p>
          <a:p>
            <a:endParaRPr lang="en-US" dirty="0"/>
          </a:p>
        </p:txBody>
      </p:sp>
      <p:sp>
        <p:nvSpPr>
          <p:cNvPr id="6" name="Picture Placeholder 2"/>
          <p:cNvSpPr>
            <a:spLocks noGrp="1"/>
          </p:cNvSpPr>
          <p:nvPr>
            <p:ph type="pic" idx="10"/>
          </p:nvPr>
        </p:nvSpPr>
        <p:spPr>
          <a:xfrm>
            <a:off x="6066556" y="1600622"/>
            <a:ext cx="2667000" cy="43434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7" name="Text Placeholder 3"/>
          <p:cNvSpPr>
            <a:spLocks noGrp="1"/>
          </p:cNvSpPr>
          <p:nvPr>
            <p:ph type="body" sz="half" idx="2"/>
          </p:nvPr>
        </p:nvSpPr>
        <p:spPr>
          <a:xfrm>
            <a:off x="304800" y="1600199"/>
            <a:ext cx="2133600" cy="2286001"/>
          </a:xfrm>
          <a:prstGeom prst="rect">
            <a:avLst/>
          </a:prstGeom>
        </p:spPr>
        <p:txBody>
          <a:bodyPr/>
          <a:lstStyle>
            <a:lvl1pPr marL="0" indent="0">
              <a:buNone/>
              <a:defRPr sz="1600">
                <a:solidFill>
                  <a:schemeClr val="accent2">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Tree>
  </p:cSld>
  <p:clrMapOvr>
    <a:masterClrMapping/>
  </p:clrMapOvr>
  <p:transition spd="slow">
    <p:fade/>
  </p:transition>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userDrawn="1">
  <p:cSld name="2_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304800" y="1600200"/>
            <a:ext cx="2133600" cy="43434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8" name="Slide Number Placeholder 5"/>
          <p:cNvSpPr>
            <a:spLocks noGrp="1"/>
          </p:cNvSpPr>
          <p:nvPr>
            <p:ph type="sldNum" sz="quarter" idx="4"/>
          </p:nvPr>
        </p:nvSpPr>
        <p:spPr>
          <a:xfrm>
            <a:off x="6901850" y="6458046"/>
            <a:ext cx="2133600" cy="365125"/>
          </a:xfrm>
          <a:prstGeom prst="rect">
            <a:avLst/>
          </a:prstGeom>
        </p:spPr>
        <p:txBody>
          <a:bodyPr vert="horz" lIns="91440" tIns="45720" rIns="91440" bIns="45720" rtlCol="0" anchor="ctr"/>
          <a:lstStyle>
            <a:lvl1pPr algn="r">
              <a:defRPr sz="1800">
                <a:solidFill>
                  <a:srgbClr val="FFFFFF"/>
                </a:solidFill>
                <a:latin typeface="+mn-lt"/>
              </a:defRPr>
            </a:lvl1pPr>
          </a:lstStyle>
          <a:p>
            <a:fld id="{C92D8C16-5C56-1A40-9752-6C2E1610AECB}" type="slidenum">
              <a:rPr lang="en-US" smtClean="0"/>
              <a:pPr/>
              <a:t>‹#›</a:t>
            </a:fld>
            <a:endParaRPr lang="en-US" dirty="0"/>
          </a:p>
        </p:txBody>
      </p:sp>
      <p:sp>
        <p:nvSpPr>
          <p:cNvPr id="10" name="Title 1"/>
          <p:cNvSpPr>
            <a:spLocks noGrp="1"/>
          </p:cNvSpPr>
          <p:nvPr>
            <p:ph type="title"/>
          </p:nvPr>
        </p:nvSpPr>
        <p:spPr>
          <a:xfrm>
            <a:off x="304800" y="152400"/>
            <a:ext cx="8428756" cy="1143000"/>
          </a:xfrm>
          <a:prstGeom prst="rect">
            <a:avLst/>
          </a:prstGeom>
        </p:spPr>
        <p:txBody>
          <a:bodyPr anchor="b"/>
          <a:lstStyle>
            <a:lvl1pPr algn="l">
              <a:defRPr>
                <a:solidFill>
                  <a:schemeClr val="tx1">
                    <a:lumMod val="50000"/>
                    <a:lumOff val="50000"/>
                  </a:schemeClr>
                </a:solidFill>
              </a:defRPr>
            </a:lvl1pPr>
          </a:lstStyle>
          <a:p>
            <a:r>
              <a:rPr lang="en-US" dirty="0" smtClean="0"/>
              <a:t>Click to edit Master title style</a:t>
            </a:r>
            <a:endParaRPr lang="en-US" dirty="0"/>
          </a:p>
        </p:txBody>
      </p:sp>
      <p:sp>
        <p:nvSpPr>
          <p:cNvPr id="7" name="Content Placeholder 2"/>
          <p:cNvSpPr>
            <a:spLocks noGrp="1"/>
          </p:cNvSpPr>
          <p:nvPr>
            <p:ph idx="10"/>
          </p:nvPr>
        </p:nvSpPr>
        <p:spPr>
          <a:xfrm>
            <a:off x="3048000" y="1600201"/>
            <a:ext cx="5685556" cy="4343400"/>
          </a:xfrm>
          <a:prstGeom prst="rect">
            <a:avLst/>
          </a:prstGeom>
        </p:spPr>
        <p:txBody>
          <a:bodyPr anchor="t"/>
          <a:lstStyle>
            <a:lvl1pPr>
              <a:buClr>
                <a:schemeClr val="tx1">
                  <a:lumMod val="50000"/>
                  <a:lumOff val="50000"/>
                </a:schemeClr>
              </a:buClr>
              <a:buFont typeface="Arial"/>
              <a:buChar char="•"/>
              <a:defRPr/>
            </a:lvl1pPr>
            <a:lvl2pPr>
              <a:buClr>
                <a:schemeClr val="tx1">
                  <a:lumMod val="50000"/>
                  <a:lumOff val="50000"/>
                </a:schemeClr>
              </a:buClr>
              <a:buFont typeface="Arial"/>
              <a:buChar char="•"/>
              <a:defRPr/>
            </a:lvl2pPr>
            <a:lvl3pPr>
              <a:buClr>
                <a:schemeClr val="tx1">
                  <a:lumMod val="50000"/>
                  <a:lumOff val="50000"/>
                </a:schemeClr>
              </a:buClr>
              <a:buFont typeface="Arial"/>
              <a:buChar char="•"/>
              <a:defRPr/>
            </a:lvl3pPr>
            <a:lvl4pPr>
              <a:buClr>
                <a:schemeClr val="tx1">
                  <a:lumMod val="50000"/>
                  <a:lumOff val="50000"/>
                </a:schemeClr>
              </a:buClr>
              <a:buFont typeface="Arial"/>
              <a:buChar char="•"/>
              <a:defRPr/>
            </a:lvl4pPr>
            <a:lvl5pPr>
              <a:buClr>
                <a:schemeClr val="tx1">
                  <a:lumMod val="50000"/>
                  <a:lumOff val="50000"/>
                </a:schemeClr>
              </a:buClr>
              <a:buFont typeface="Arial"/>
              <a:buChar char="•"/>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transition spd="slow">
    <p:fade/>
  </p:transition>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userDrawn="1">
  <p:cSld name="3_Picture with Caption">
    <p:spTree>
      <p:nvGrpSpPr>
        <p:cNvPr id="1" name=""/>
        <p:cNvGrpSpPr/>
        <p:nvPr/>
      </p:nvGrpSpPr>
      <p:grpSpPr>
        <a:xfrm>
          <a:off x="0" y="0"/>
          <a:ext cx="0" cy="0"/>
          <a:chOff x="0" y="0"/>
          <a:chExt cx="0" cy="0"/>
        </a:xfrm>
      </p:grpSpPr>
      <p:sp>
        <p:nvSpPr>
          <p:cNvPr id="8" name="Slide Number Placeholder 5"/>
          <p:cNvSpPr>
            <a:spLocks noGrp="1"/>
          </p:cNvSpPr>
          <p:nvPr>
            <p:ph type="sldNum" sz="quarter" idx="4"/>
          </p:nvPr>
        </p:nvSpPr>
        <p:spPr>
          <a:xfrm>
            <a:off x="6901850" y="6458046"/>
            <a:ext cx="2133600" cy="365125"/>
          </a:xfrm>
          <a:prstGeom prst="rect">
            <a:avLst/>
          </a:prstGeom>
        </p:spPr>
        <p:txBody>
          <a:bodyPr vert="horz" lIns="91440" tIns="45720" rIns="91440" bIns="45720" rtlCol="0" anchor="ctr"/>
          <a:lstStyle>
            <a:lvl1pPr algn="r">
              <a:defRPr sz="1800">
                <a:solidFill>
                  <a:srgbClr val="FFFFFF"/>
                </a:solidFill>
                <a:latin typeface="+mn-lt"/>
              </a:defRPr>
            </a:lvl1pPr>
          </a:lstStyle>
          <a:p>
            <a:fld id="{C92D8C16-5C56-1A40-9752-6C2E1610AECB}" type="slidenum">
              <a:rPr lang="en-US" smtClean="0"/>
              <a:pPr/>
              <a:t>‹#›</a:t>
            </a:fld>
            <a:endParaRPr lang="en-US" dirty="0"/>
          </a:p>
        </p:txBody>
      </p:sp>
      <p:sp>
        <p:nvSpPr>
          <p:cNvPr id="10" name="Title 1"/>
          <p:cNvSpPr>
            <a:spLocks noGrp="1"/>
          </p:cNvSpPr>
          <p:nvPr>
            <p:ph type="title"/>
          </p:nvPr>
        </p:nvSpPr>
        <p:spPr>
          <a:xfrm>
            <a:off x="304800" y="152400"/>
            <a:ext cx="8428756" cy="1143000"/>
          </a:xfrm>
          <a:prstGeom prst="rect">
            <a:avLst/>
          </a:prstGeom>
        </p:spPr>
        <p:txBody>
          <a:bodyPr anchor="b"/>
          <a:lstStyle>
            <a:lvl1pPr algn="l">
              <a:defRPr>
                <a:solidFill>
                  <a:schemeClr val="tx1">
                    <a:lumMod val="50000"/>
                    <a:lumOff val="50000"/>
                  </a:schemeClr>
                </a:solidFill>
              </a:defRPr>
            </a:lvl1pPr>
          </a:lstStyle>
          <a:p>
            <a:r>
              <a:rPr lang="en-US" dirty="0" smtClean="0"/>
              <a:t>Click to edit Master title style</a:t>
            </a:r>
            <a:endParaRPr lang="en-US" dirty="0"/>
          </a:p>
        </p:txBody>
      </p:sp>
      <p:sp>
        <p:nvSpPr>
          <p:cNvPr id="6" name="Picture Placeholder 2"/>
          <p:cNvSpPr>
            <a:spLocks noGrp="1"/>
          </p:cNvSpPr>
          <p:nvPr>
            <p:ph type="pic" idx="1"/>
          </p:nvPr>
        </p:nvSpPr>
        <p:spPr>
          <a:xfrm>
            <a:off x="3048000" y="1600622"/>
            <a:ext cx="2667000" cy="26670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9" name="Picture Placeholder 2"/>
          <p:cNvSpPr>
            <a:spLocks noGrp="1"/>
          </p:cNvSpPr>
          <p:nvPr>
            <p:ph type="pic" idx="10"/>
          </p:nvPr>
        </p:nvSpPr>
        <p:spPr>
          <a:xfrm>
            <a:off x="5914156" y="1601044"/>
            <a:ext cx="2667000" cy="2666578"/>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11" name="TextBox 10"/>
          <p:cNvSpPr txBox="1"/>
          <p:nvPr userDrawn="1"/>
        </p:nvSpPr>
        <p:spPr>
          <a:xfrm>
            <a:off x="3048000" y="4496222"/>
            <a:ext cx="5533156" cy="954107"/>
          </a:xfrm>
          <a:prstGeom prst="rect">
            <a:avLst/>
          </a:prstGeom>
          <a:noFill/>
        </p:spPr>
        <p:txBody>
          <a:bodyPr wrap="square" rtlCol="0">
            <a:spAutoFit/>
          </a:bodyPr>
          <a:lstStyle/>
          <a:p>
            <a:r>
              <a:rPr lang="en-US" sz="2800" dirty="0" smtClean="0">
                <a:latin typeface="+mn-lt"/>
                <a:cs typeface="Trebuchet MS"/>
              </a:rPr>
              <a:t>Keep body copy short. Avoid reading the text to your audience</a:t>
            </a:r>
            <a:endParaRPr lang="en-US" sz="2800" dirty="0">
              <a:latin typeface="+mn-lt"/>
            </a:endParaRPr>
          </a:p>
        </p:txBody>
      </p:sp>
      <p:sp>
        <p:nvSpPr>
          <p:cNvPr id="12" name="TextBox 11"/>
          <p:cNvSpPr txBox="1"/>
          <p:nvPr userDrawn="1"/>
        </p:nvSpPr>
        <p:spPr>
          <a:xfrm>
            <a:off x="304800" y="1600200"/>
            <a:ext cx="2133600" cy="646331"/>
          </a:xfrm>
          <a:prstGeom prst="rect">
            <a:avLst/>
          </a:prstGeom>
          <a:noFill/>
        </p:spPr>
        <p:txBody>
          <a:bodyPr wrap="square" rtlCol="0">
            <a:spAutoFit/>
          </a:bodyPr>
          <a:lstStyle/>
          <a:p>
            <a:r>
              <a:rPr lang="en-US" sz="1800" dirty="0" smtClean="0">
                <a:latin typeface="Trebuchet MS"/>
                <a:cs typeface="Trebuchet MS"/>
              </a:rPr>
              <a:t> </a:t>
            </a:r>
          </a:p>
          <a:p>
            <a:endParaRPr lang="en-US" dirty="0"/>
          </a:p>
        </p:txBody>
      </p:sp>
      <p:sp>
        <p:nvSpPr>
          <p:cNvPr id="13" name="Text Placeholder 3"/>
          <p:cNvSpPr>
            <a:spLocks noGrp="1"/>
          </p:cNvSpPr>
          <p:nvPr>
            <p:ph type="body" sz="half" idx="2"/>
          </p:nvPr>
        </p:nvSpPr>
        <p:spPr>
          <a:xfrm>
            <a:off x="304800" y="1600199"/>
            <a:ext cx="2133600" cy="2286001"/>
          </a:xfrm>
          <a:prstGeom prst="rect">
            <a:avLst/>
          </a:prstGeom>
        </p:spPr>
        <p:txBody>
          <a:bodyPr/>
          <a:lstStyle>
            <a:lvl1pPr marL="0" indent="0">
              <a:buNone/>
              <a:defRPr sz="1600">
                <a:solidFill>
                  <a:schemeClr val="accent2">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Tree>
  </p:cSld>
  <p:clrMapOvr>
    <a:masterClrMapping/>
  </p:clrMapOvr>
  <p:transition spd="slow">
    <p:fade/>
  </p:transition>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userDrawn="1">
  <p:cSld name="4_Picture with Caption">
    <p:spTree>
      <p:nvGrpSpPr>
        <p:cNvPr id="1" name=""/>
        <p:cNvGrpSpPr/>
        <p:nvPr/>
      </p:nvGrpSpPr>
      <p:grpSpPr>
        <a:xfrm>
          <a:off x="0" y="0"/>
          <a:ext cx="0" cy="0"/>
          <a:chOff x="0" y="0"/>
          <a:chExt cx="0" cy="0"/>
        </a:xfrm>
      </p:grpSpPr>
      <p:sp>
        <p:nvSpPr>
          <p:cNvPr id="8" name="Slide Number Placeholder 5"/>
          <p:cNvSpPr>
            <a:spLocks noGrp="1"/>
          </p:cNvSpPr>
          <p:nvPr>
            <p:ph type="sldNum" sz="quarter" idx="4"/>
          </p:nvPr>
        </p:nvSpPr>
        <p:spPr>
          <a:xfrm>
            <a:off x="6901850" y="6458046"/>
            <a:ext cx="2133600" cy="365125"/>
          </a:xfrm>
          <a:prstGeom prst="rect">
            <a:avLst/>
          </a:prstGeom>
        </p:spPr>
        <p:txBody>
          <a:bodyPr vert="horz" lIns="91440" tIns="45720" rIns="91440" bIns="45720" rtlCol="0" anchor="ctr"/>
          <a:lstStyle>
            <a:lvl1pPr algn="r">
              <a:defRPr sz="1800">
                <a:solidFill>
                  <a:srgbClr val="FFFFFF"/>
                </a:solidFill>
                <a:latin typeface="+mn-lt"/>
              </a:defRPr>
            </a:lvl1pPr>
          </a:lstStyle>
          <a:p>
            <a:fld id="{C92D8C16-5C56-1A40-9752-6C2E1610AECB}" type="slidenum">
              <a:rPr lang="en-US" smtClean="0"/>
              <a:pPr/>
              <a:t>‹#›</a:t>
            </a:fld>
            <a:endParaRPr lang="en-US" dirty="0"/>
          </a:p>
        </p:txBody>
      </p:sp>
      <p:sp>
        <p:nvSpPr>
          <p:cNvPr id="10" name="Title 1"/>
          <p:cNvSpPr>
            <a:spLocks noGrp="1"/>
          </p:cNvSpPr>
          <p:nvPr>
            <p:ph type="title"/>
          </p:nvPr>
        </p:nvSpPr>
        <p:spPr>
          <a:xfrm>
            <a:off x="304800" y="152400"/>
            <a:ext cx="8428756" cy="1143000"/>
          </a:xfrm>
          <a:prstGeom prst="rect">
            <a:avLst/>
          </a:prstGeom>
        </p:spPr>
        <p:txBody>
          <a:bodyPr anchor="b"/>
          <a:lstStyle>
            <a:lvl1pPr algn="l">
              <a:defRPr>
                <a:solidFill>
                  <a:schemeClr val="tx1">
                    <a:lumMod val="50000"/>
                    <a:lumOff val="50000"/>
                  </a:schemeClr>
                </a:solidFill>
              </a:defRPr>
            </a:lvl1pPr>
          </a:lstStyle>
          <a:p>
            <a:r>
              <a:rPr lang="en-US" dirty="0" smtClean="0"/>
              <a:t>Click to edit Master title style</a:t>
            </a:r>
            <a:endParaRPr lang="en-US" dirty="0"/>
          </a:p>
        </p:txBody>
      </p:sp>
      <p:sp>
        <p:nvSpPr>
          <p:cNvPr id="6" name="Picture Placeholder 2"/>
          <p:cNvSpPr>
            <a:spLocks noGrp="1"/>
          </p:cNvSpPr>
          <p:nvPr>
            <p:ph type="pic" idx="1"/>
          </p:nvPr>
        </p:nvSpPr>
        <p:spPr>
          <a:xfrm>
            <a:off x="3048000" y="1600622"/>
            <a:ext cx="2971800" cy="4190578"/>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12" name="TextBox 11"/>
          <p:cNvSpPr txBox="1"/>
          <p:nvPr userDrawn="1"/>
        </p:nvSpPr>
        <p:spPr>
          <a:xfrm>
            <a:off x="304800" y="1600200"/>
            <a:ext cx="2133600" cy="646331"/>
          </a:xfrm>
          <a:prstGeom prst="rect">
            <a:avLst/>
          </a:prstGeom>
          <a:noFill/>
        </p:spPr>
        <p:txBody>
          <a:bodyPr wrap="square" rtlCol="0">
            <a:spAutoFit/>
          </a:bodyPr>
          <a:lstStyle/>
          <a:p>
            <a:r>
              <a:rPr lang="en-US" sz="1800" dirty="0" smtClean="0">
                <a:latin typeface="Trebuchet MS"/>
                <a:cs typeface="Trebuchet MS"/>
              </a:rPr>
              <a:t> </a:t>
            </a:r>
          </a:p>
          <a:p>
            <a:endParaRPr lang="en-US" dirty="0"/>
          </a:p>
        </p:txBody>
      </p:sp>
      <p:sp>
        <p:nvSpPr>
          <p:cNvPr id="13" name="Text Placeholder 3"/>
          <p:cNvSpPr>
            <a:spLocks noGrp="1"/>
          </p:cNvSpPr>
          <p:nvPr>
            <p:ph type="body" sz="half" idx="2"/>
          </p:nvPr>
        </p:nvSpPr>
        <p:spPr>
          <a:xfrm>
            <a:off x="304800" y="1600199"/>
            <a:ext cx="2133600" cy="2286001"/>
          </a:xfrm>
          <a:prstGeom prst="rect">
            <a:avLst/>
          </a:prstGeom>
        </p:spPr>
        <p:txBody>
          <a:bodyPr/>
          <a:lstStyle>
            <a:lvl1pPr marL="0" indent="0">
              <a:buNone/>
              <a:defRPr sz="1600">
                <a:solidFill>
                  <a:schemeClr val="accent2">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Tree>
  </p:cSld>
  <p:clrMapOvr>
    <a:masterClrMapping/>
  </p:clrMapOvr>
  <p:transition spd="slow">
    <p:fade/>
  </p:transition>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userDrawn="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304800" y="1600200"/>
            <a:ext cx="8534400" cy="43434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8" name="Slide Number Placeholder 5"/>
          <p:cNvSpPr>
            <a:spLocks noGrp="1"/>
          </p:cNvSpPr>
          <p:nvPr>
            <p:ph type="sldNum" sz="quarter" idx="4"/>
          </p:nvPr>
        </p:nvSpPr>
        <p:spPr>
          <a:xfrm>
            <a:off x="6901850" y="6458046"/>
            <a:ext cx="2133600" cy="365125"/>
          </a:xfrm>
          <a:prstGeom prst="rect">
            <a:avLst/>
          </a:prstGeom>
        </p:spPr>
        <p:txBody>
          <a:bodyPr vert="horz" lIns="91440" tIns="45720" rIns="91440" bIns="45720" rtlCol="0" anchor="ctr"/>
          <a:lstStyle>
            <a:lvl1pPr algn="r">
              <a:defRPr sz="1800">
                <a:solidFill>
                  <a:srgbClr val="FFFFFF"/>
                </a:solidFill>
                <a:latin typeface="+mn-lt"/>
              </a:defRPr>
            </a:lvl1pPr>
          </a:lstStyle>
          <a:p>
            <a:fld id="{C92D8C16-5C56-1A40-9752-6C2E1610AECB}" type="slidenum">
              <a:rPr lang="en-US" smtClean="0"/>
              <a:pPr/>
              <a:t>‹#›</a:t>
            </a:fld>
            <a:endParaRPr lang="en-US" dirty="0"/>
          </a:p>
        </p:txBody>
      </p:sp>
      <p:sp>
        <p:nvSpPr>
          <p:cNvPr id="10" name="Title 1"/>
          <p:cNvSpPr>
            <a:spLocks noGrp="1"/>
          </p:cNvSpPr>
          <p:nvPr>
            <p:ph type="title"/>
          </p:nvPr>
        </p:nvSpPr>
        <p:spPr>
          <a:xfrm>
            <a:off x="304800" y="152400"/>
            <a:ext cx="8534400" cy="1143000"/>
          </a:xfrm>
          <a:prstGeom prst="rect">
            <a:avLst/>
          </a:prstGeom>
        </p:spPr>
        <p:txBody>
          <a:bodyPr anchor="b"/>
          <a:lstStyle>
            <a:lvl1pPr algn="l">
              <a:defRPr>
                <a:solidFill>
                  <a:schemeClr val="tx1">
                    <a:lumMod val="50000"/>
                    <a:lumOff val="50000"/>
                  </a:schemeClr>
                </a:solidFill>
              </a:defRPr>
            </a:lvl1pPr>
          </a:lstStyle>
          <a:p>
            <a:r>
              <a:rPr lang="en-US" dirty="0" smtClean="0"/>
              <a:t>Click to edit Master title style</a:t>
            </a:r>
            <a:endParaRPr lang="en-US" dirty="0"/>
          </a:p>
        </p:txBody>
      </p:sp>
    </p:spTree>
  </p:cSld>
  <p:clrMapOvr>
    <a:masterClrMapping/>
  </p:clrMapOvr>
  <p:transition spd="slow">
    <p:fade/>
  </p:transition>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3E58348-4ADE-D749-81D6-9867B7242661}" type="datetimeFigureOut">
              <a:rPr lang="en-US" smtClean="0"/>
              <a:pPr/>
              <a:t>11/16/10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55EEE87-AAA4-584B-B46C-8E18B16873D7}" type="slidenum">
              <a:rPr lang="en-US" smtClean="0"/>
              <a:pPr/>
              <a:t>‹#›</a:t>
            </a:fld>
            <a:endParaRPr lang="en-US" dirty="0"/>
          </a:p>
        </p:txBody>
      </p:sp>
    </p:spTree>
  </p:cSld>
  <p:clrMapOvr>
    <a:masterClrMapping/>
  </p:clrMapOvr>
  <p:transition spd="slow">
    <p:fade/>
  </p:transition>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3E58348-4ADE-D749-81D6-9867B7242661}" type="datetimeFigureOut">
              <a:rPr lang="en-US" smtClean="0"/>
              <a:pPr/>
              <a:t>11/16/10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55EEE87-AAA4-584B-B46C-8E18B16873D7}" type="slidenum">
              <a:rPr lang="en-US" smtClean="0"/>
              <a:pPr/>
              <a:t>‹#›</a:t>
            </a:fld>
            <a:endParaRPr lang="en-US" dirty="0"/>
          </a:p>
        </p:txBody>
      </p:sp>
    </p:spTree>
  </p:cSld>
  <p:clrMapOvr>
    <a:masterClrMapping/>
  </p:clrMapOvr>
  <p:transition spd="slow">
    <p:fade/>
  </p:transition>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3E58348-4ADE-D749-81D6-9867B7242661}" type="datetimeFigureOut">
              <a:rPr lang="en-US" smtClean="0"/>
              <a:pPr/>
              <a:t>11/16/10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55EEE87-AAA4-584B-B46C-8E18B16873D7}" type="slidenum">
              <a:rPr lang="en-US" smtClean="0"/>
              <a:pPr/>
              <a:t>‹#›</a:t>
            </a:fld>
            <a:endParaRPr lang="en-US" dirty="0"/>
          </a:p>
        </p:txBody>
      </p:sp>
    </p:spTree>
  </p:cSld>
  <p:clrMapOvr>
    <a:masterClrMapping/>
  </p:clrMapOvr>
  <p:transition spd="slow">
    <p:fade/>
  </p:transition>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3E58348-4ADE-D749-81D6-9867B7242661}" type="datetimeFigureOut">
              <a:rPr lang="en-US" smtClean="0"/>
              <a:pPr/>
              <a:t>11/16/10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55EEE87-AAA4-584B-B46C-8E18B16873D7}" type="slidenum">
              <a:rPr lang="en-US" smtClean="0"/>
              <a:pPr/>
              <a:t>‹#›</a:t>
            </a:fld>
            <a:endParaRPr lang="en-US" dirty="0"/>
          </a:p>
        </p:txBody>
      </p:sp>
    </p:spTree>
  </p:cSld>
  <p:clrMapOvr>
    <a:masterClrMapping/>
  </p:clrMapOvr>
  <p:transition spd="slow">
    <p:fade/>
  </p:transition>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3E58348-4ADE-D749-81D6-9867B7242661}" type="datetimeFigureOut">
              <a:rPr lang="en-US" smtClean="0"/>
              <a:pPr/>
              <a:t>11/16/10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55EEE87-AAA4-584B-B46C-8E18B16873D7}" type="slidenum">
              <a:rPr lang="en-US" smtClean="0"/>
              <a:pPr/>
              <a:t>‹#›</a:t>
            </a:fld>
            <a:endParaRPr lang="en-US" dirty="0"/>
          </a:p>
        </p:txBody>
      </p:sp>
    </p:spTree>
  </p:cSld>
  <p:clrMapOvr>
    <a:masterClrMapping/>
  </p:clrMapOvr>
  <p:transition spd="slow">
    <p:fade/>
  </p:transition>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3E58348-4ADE-D749-81D6-9867B7242661}" type="datetimeFigureOut">
              <a:rPr lang="en-US" smtClean="0"/>
              <a:pPr/>
              <a:t>11/16/10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55EEE87-AAA4-584B-B46C-8E18B16873D7}" type="slidenum">
              <a:rPr lang="en-US" smtClean="0"/>
              <a:pPr/>
              <a:t>‹#›</a:t>
            </a:fld>
            <a:endParaRPr lang="en-US" dirty="0"/>
          </a:p>
        </p:txBody>
      </p:sp>
    </p:spTree>
  </p:cSld>
  <p:clrMapOvr>
    <a:masterClrMapping/>
  </p:clrMapOvr>
  <p:transition spd="slow">
    <p:fade/>
  </p:transition>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3E58348-4ADE-D749-81D6-9867B7242661}" type="datetimeFigureOut">
              <a:rPr lang="en-US" smtClean="0"/>
              <a:pPr/>
              <a:t>11/16/10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55EEE87-AAA4-584B-B46C-8E18B16873D7}" type="slidenum">
              <a:rPr lang="en-US" smtClean="0"/>
              <a:pPr/>
              <a:t>‹#›</a:t>
            </a:fld>
            <a:endParaRPr lang="en-US" dirty="0"/>
          </a:p>
        </p:txBody>
      </p:sp>
    </p:spTree>
  </p:cSld>
  <p:clrMapOvr>
    <a:masterClrMapping/>
  </p:clrMapOvr>
  <p:transition spd="slow">
    <p:fade/>
  </p:transition>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1" y="1435101"/>
            <a:ext cx="1752600" cy="19939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
        <p:nvSpPr>
          <p:cNvPr id="5" name="Date Placeholder 4"/>
          <p:cNvSpPr>
            <a:spLocks noGrp="1"/>
          </p:cNvSpPr>
          <p:nvPr>
            <p:ph type="dt" sz="half" idx="10"/>
          </p:nvPr>
        </p:nvSpPr>
        <p:spPr/>
        <p:txBody>
          <a:bodyPr/>
          <a:lstStyle/>
          <a:p>
            <a:fld id="{F3E58348-4ADE-D749-81D6-9867B7242661}" type="datetimeFigureOut">
              <a:rPr lang="en-US" smtClean="0"/>
              <a:pPr/>
              <a:t>11/16/10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55EEE87-AAA4-584B-B46C-8E18B16873D7}" type="slidenum">
              <a:rPr lang="en-US" smtClean="0"/>
              <a:pPr/>
              <a:t>‹#›</a:t>
            </a:fld>
            <a:endParaRPr lang="en-US" dirty="0"/>
          </a:p>
        </p:txBody>
      </p:sp>
    </p:spTree>
  </p:cSld>
  <p:clrMapOvr>
    <a:masterClrMapping/>
  </p:clrMapOvr>
  <p:transition spd="slow">
    <p:fade/>
  </p:transition>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3E58348-4ADE-D749-81D6-9867B7242661}" type="datetimeFigureOut">
              <a:rPr lang="en-US" smtClean="0"/>
              <a:pPr/>
              <a:t>11/16/10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55EEE87-AAA4-584B-B46C-8E18B16873D7}" type="slidenum">
              <a:rPr lang="en-US" smtClean="0"/>
              <a:pPr/>
              <a:t>‹#›</a:t>
            </a:fld>
            <a:endParaRPr lang="en-US" dirty="0"/>
          </a:p>
        </p:txBody>
      </p:sp>
    </p:spTree>
  </p:cSld>
  <p:clrMapOvr>
    <a:masterClrMapping/>
  </p:clrMapOvr>
  <p:transition spd="slow">
    <p:fade/>
  </p:transition>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3E58348-4ADE-D749-81D6-9867B7242661}" type="datetimeFigureOut">
              <a:rPr lang="en-US" smtClean="0"/>
              <a:pPr/>
              <a:t>11/16/10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55EEE87-AAA4-584B-B46C-8E18B16873D7}" type="slidenum">
              <a:rPr lang="en-US" smtClean="0"/>
              <a:pPr/>
              <a:t>‹#›</a:t>
            </a:fld>
            <a:endParaRPr lang="en-US" dirty="0"/>
          </a:p>
        </p:txBody>
      </p:sp>
    </p:spTree>
  </p:cSld>
  <p:clrMapOvr>
    <a:masterClrMapping/>
  </p:clrMapOvr>
  <p:transition spd="slow">
    <p:fade/>
  </p:transition>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3E58348-4ADE-D749-81D6-9867B7242661}" type="datetimeFigureOut">
              <a:rPr lang="en-US" smtClean="0"/>
              <a:pPr/>
              <a:t>11/16/10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55EEE87-AAA4-584B-B46C-8E18B16873D7}" type="slidenum">
              <a:rPr lang="en-US" smtClean="0"/>
              <a:pPr/>
              <a:t>‹#›</a:t>
            </a:fld>
            <a:endParaRPr lang="en-US" dirty="0"/>
          </a:p>
        </p:txBody>
      </p:sp>
    </p:spTree>
  </p:cSld>
  <p:clrMapOvr>
    <a:masterClrMapping/>
  </p:clrMapOvr>
  <p:transition spd="slow">
    <p:fade/>
  </p:transition>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userDrawn="1">
  <p:cSld name="1_Blank">
    <p:spTree>
      <p:nvGrpSpPr>
        <p:cNvPr id="1" name=""/>
        <p:cNvGrpSpPr/>
        <p:nvPr/>
      </p:nvGrpSpPr>
      <p:grpSpPr>
        <a:xfrm>
          <a:off x="0" y="0"/>
          <a:ext cx="0" cy="0"/>
          <a:chOff x="0" y="0"/>
          <a:chExt cx="0" cy="0"/>
        </a:xfrm>
      </p:grpSpPr>
      <p:cxnSp>
        <p:nvCxnSpPr>
          <p:cNvPr id="2" name="Straight Connector 1"/>
          <p:cNvCxnSpPr/>
          <p:nvPr userDrawn="1"/>
        </p:nvCxnSpPr>
        <p:spPr>
          <a:xfrm>
            <a:off x="0" y="6459538"/>
            <a:ext cx="9144000" cy="0"/>
          </a:xfrm>
          <a:prstGeom prst="line">
            <a:avLst/>
          </a:prstGeom>
          <a:ln w="28575">
            <a:solidFill>
              <a:srgbClr val="993300"/>
            </a:solidFill>
          </a:ln>
        </p:spPr>
        <p:style>
          <a:lnRef idx="1">
            <a:schemeClr val="accent1"/>
          </a:lnRef>
          <a:fillRef idx="0">
            <a:schemeClr val="accent1"/>
          </a:fillRef>
          <a:effectRef idx="0">
            <a:schemeClr val="accent1"/>
          </a:effectRef>
          <a:fontRef idx="minor">
            <a:schemeClr val="tx1"/>
          </a:fontRef>
        </p:style>
      </p:cxnSp>
      <p:cxnSp>
        <p:nvCxnSpPr>
          <p:cNvPr id="3" name="Straight Connector 2"/>
          <p:cNvCxnSpPr/>
          <p:nvPr userDrawn="1"/>
        </p:nvCxnSpPr>
        <p:spPr>
          <a:xfrm>
            <a:off x="0" y="912813"/>
            <a:ext cx="9144000" cy="0"/>
          </a:xfrm>
          <a:prstGeom prst="line">
            <a:avLst/>
          </a:prstGeom>
          <a:ln w="28575">
            <a:solidFill>
              <a:srgbClr val="993300"/>
            </a:solidFill>
          </a:ln>
        </p:spPr>
        <p:style>
          <a:lnRef idx="1">
            <a:schemeClr val="accent1"/>
          </a:lnRef>
          <a:fillRef idx="0">
            <a:schemeClr val="accent1"/>
          </a:fillRef>
          <a:effectRef idx="0">
            <a:schemeClr val="accent1"/>
          </a:effectRef>
          <a:fontRef idx="minor">
            <a:schemeClr val="tx1"/>
          </a:fontRef>
        </p:style>
      </p:cxnSp>
      <p:sp>
        <p:nvSpPr>
          <p:cNvPr id="4" name="Rectangle 89"/>
          <p:cNvSpPr>
            <a:spLocks noGrp="1" noChangeArrowheads="1"/>
          </p:cNvSpPr>
          <p:nvPr>
            <p:ph type="sldNum" sz="quarter" idx="10"/>
          </p:nvPr>
        </p:nvSpPr>
        <p:spPr/>
        <p:txBody>
          <a:bodyPr/>
          <a:lstStyle>
            <a:lvl1pPr>
              <a:defRPr>
                <a:solidFill>
                  <a:srgbClr val="993300"/>
                </a:solidFill>
              </a:defRPr>
            </a:lvl1pPr>
          </a:lstStyle>
          <a:p>
            <a:pPr>
              <a:defRPr/>
            </a:pPr>
            <a:fld id="{EAA10E72-50F6-4796-B609-212B64A0A63F}" type="slidenum">
              <a:rPr lang="en-US"/>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6" Type="http://schemas.openxmlformats.org/officeDocument/2006/relationships/image" Target="../media/image3.jpeg"/><Relationship Id="rId4" Type="http://schemas.openxmlformats.org/officeDocument/2006/relationships/image" Target="../media/image1.jpe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 Id="rId5" Type="http://schemas.openxmlformats.org/officeDocument/2006/relationships/image" Target="../media/image2.jpeg"/></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1.jpeg"/><Relationship Id="rId4" Type="http://schemas.openxmlformats.org/officeDocument/2006/relationships/slideLayout" Target="../slideLayouts/slideLayout6.xml"/><Relationship Id="rId5" Type="http://schemas.openxmlformats.org/officeDocument/2006/relationships/slideLayout" Target="../slideLayouts/slideLayout7.xml"/><Relationship Id="rId7" Type="http://schemas.openxmlformats.org/officeDocument/2006/relationships/theme" Target="../theme/theme2.xml"/><Relationship Id="rId1" Type="http://schemas.openxmlformats.org/officeDocument/2006/relationships/slideLayout" Target="../slideLayouts/slideLayout3.xml"/><Relationship Id="rId2" Type="http://schemas.openxmlformats.org/officeDocument/2006/relationships/slideLayout" Target="../slideLayouts/slideLayout4.xml"/><Relationship Id="rId9" Type="http://schemas.openxmlformats.org/officeDocument/2006/relationships/image" Target="../media/image3.jpeg"/><Relationship Id="rId3" Type="http://schemas.openxmlformats.org/officeDocument/2006/relationships/slideLayout" Target="../slideLayouts/slideLayout5.xml"/><Relationship Id="rId6" Type="http://schemas.openxmlformats.org/officeDocument/2006/relationships/slideLayout" Target="../slideLayouts/slideLayout8.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3" Type="http://schemas.openxmlformats.org/officeDocument/2006/relationships/image" Target="../media/image1.jpeg"/><Relationship Id="rId1" Type="http://schemas.openxmlformats.org/officeDocument/2006/relationships/slideLayout" Target="../slideLayouts/slideLayout9.xml"/></Relationships>
</file>

<file path=ppt/slideMasters/_rels/slideMaster4.xml.rels><?xml version="1.0" encoding="UTF-8" standalone="yes"?>
<Relationships xmlns="http://schemas.openxmlformats.org/package/2006/relationships"><Relationship Id="rId4" Type="http://schemas.openxmlformats.org/officeDocument/2006/relationships/slideLayout" Target="../slideLayouts/slideLayout13.xml"/><Relationship Id="rId7" Type="http://schemas.openxmlformats.org/officeDocument/2006/relationships/slideLayout" Target="../slideLayouts/slideLayout16.xml"/><Relationship Id="rId11" Type="http://schemas.openxmlformats.org/officeDocument/2006/relationships/slideLayout" Target="../slideLayouts/slideLayout20.xml"/><Relationship Id="rId1" Type="http://schemas.openxmlformats.org/officeDocument/2006/relationships/slideLayout" Target="../slideLayouts/slideLayout10.xml"/><Relationship Id="rId6" Type="http://schemas.openxmlformats.org/officeDocument/2006/relationships/slideLayout" Target="../slideLayouts/slideLayout15.xml"/><Relationship Id="rId8" Type="http://schemas.openxmlformats.org/officeDocument/2006/relationships/slideLayout" Target="../slideLayouts/slideLayout17.xml"/><Relationship Id="rId13" Type="http://schemas.openxmlformats.org/officeDocument/2006/relationships/theme" Target="../theme/theme4.xml"/><Relationship Id="rId10" Type="http://schemas.openxmlformats.org/officeDocument/2006/relationships/slideLayout" Target="../slideLayouts/slideLayout19.xml"/><Relationship Id="rId5" Type="http://schemas.openxmlformats.org/officeDocument/2006/relationships/slideLayout" Target="../slideLayouts/slideLayout14.xml"/><Relationship Id="rId12" Type="http://schemas.openxmlformats.org/officeDocument/2006/relationships/slideLayout" Target="../slideLayouts/slideLayout21.xml"/><Relationship Id="rId2" Type="http://schemas.openxmlformats.org/officeDocument/2006/relationships/slideLayout" Target="../slideLayouts/slideLayout11.xml"/><Relationship Id="rId9" Type="http://schemas.openxmlformats.org/officeDocument/2006/relationships/slideLayout" Target="../slideLayouts/slideLayout18.xml"/><Relationship Id="rId3"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p:bg>
      <p:bgRef idx="1001">
        <a:schemeClr val="bg1"/>
      </p:bgRef>
    </p:bg>
    <p:spTree>
      <p:nvGrpSpPr>
        <p:cNvPr id="1" name=""/>
        <p:cNvGrpSpPr/>
        <p:nvPr/>
      </p:nvGrpSpPr>
      <p:grpSpPr>
        <a:xfrm>
          <a:off x="0" y="0"/>
          <a:ext cx="0" cy="0"/>
          <a:chOff x="0" y="0"/>
          <a:chExt cx="0" cy="0"/>
        </a:xfrm>
      </p:grpSpPr>
      <p:pic>
        <p:nvPicPr>
          <p:cNvPr id="7" name="Picture 6" descr="bkg1.jpg"/>
          <p:cNvPicPr>
            <a:picLocks noChangeAspect="1"/>
          </p:cNvPicPr>
          <p:nvPr userDrawn="1"/>
        </p:nvPicPr>
        <p:blipFill>
          <a:blip r:embed="rId4"/>
          <a:stretch>
            <a:fillRect/>
          </a:stretch>
        </p:blipFill>
        <p:spPr>
          <a:xfrm>
            <a:off x="0" y="2235"/>
            <a:ext cx="9144000" cy="6855765"/>
          </a:xfrm>
          <a:prstGeom prst="rect">
            <a:avLst/>
          </a:prstGeom>
        </p:spPr>
      </p:pic>
      <p:pic>
        <p:nvPicPr>
          <p:cNvPr id="14" name="Picture 13" descr="tagline.jpg"/>
          <p:cNvPicPr>
            <a:picLocks noChangeAspect="1"/>
          </p:cNvPicPr>
          <p:nvPr userDrawn="1"/>
        </p:nvPicPr>
        <p:blipFill>
          <a:blip r:embed="rId5"/>
          <a:stretch>
            <a:fillRect/>
          </a:stretch>
        </p:blipFill>
        <p:spPr>
          <a:xfrm>
            <a:off x="757003" y="1295400"/>
            <a:ext cx="1234191" cy="3962400"/>
          </a:xfrm>
          <a:prstGeom prst="rect">
            <a:avLst/>
          </a:prstGeom>
        </p:spPr>
      </p:pic>
      <p:pic>
        <p:nvPicPr>
          <p:cNvPr id="15" name="Picture 14" descr="shadow_rule.jpg"/>
          <p:cNvPicPr>
            <a:picLocks noChangeAspect="1"/>
          </p:cNvPicPr>
          <p:nvPr userDrawn="1"/>
        </p:nvPicPr>
        <p:blipFill>
          <a:blip r:embed="rId6"/>
          <a:stretch>
            <a:fillRect/>
          </a:stretch>
        </p:blipFill>
        <p:spPr>
          <a:xfrm>
            <a:off x="2394299" y="611835"/>
            <a:ext cx="348901" cy="5407965"/>
          </a:xfrm>
          <a:prstGeom prst="rect">
            <a:avLst/>
          </a:prstGeom>
        </p:spPr>
      </p:pic>
    </p:spTree>
  </p:cSld>
  <p:clrMap bg1="lt1" tx1="dk1" bg2="lt2" tx2="dk2" accent1="accent1" accent2="accent2" accent3="accent3" accent4="accent4" accent5="accent5" accent6="accent6" hlink="hlink" folHlink="folHlink"/>
  <p:sldLayoutIdLst>
    <p:sldLayoutId id="2147483651" r:id="rId1"/>
    <p:sldLayoutId id="2147483688" r:id="rId2"/>
  </p:sldLayoutIdLst>
  <p:transition spd="slow">
    <p:fade/>
  </p:transition>
  <p:hf hdr="0" ftr="0" dt="0"/>
  <p:txStyles>
    <p:titleStyle>
      <a:lvl1pPr algn="l" defTabSz="457200" rtl="0" eaLnBrk="1" latinLnBrk="0" hangingPunct="1">
        <a:spcBef>
          <a:spcPct val="0"/>
        </a:spcBef>
        <a:buNone/>
        <a:defRPr sz="4400" kern="1200">
          <a:solidFill>
            <a:schemeClr val="tx1">
              <a:lumMod val="50000"/>
              <a:lumOff val="50000"/>
            </a:schemeClr>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p:bg>
      <p:bgRef idx="1001">
        <a:schemeClr val="bg1"/>
      </p:bgRef>
    </p:bg>
    <p:spTree>
      <p:nvGrpSpPr>
        <p:cNvPr id="1" name=""/>
        <p:cNvGrpSpPr/>
        <p:nvPr/>
      </p:nvGrpSpPr>
      <p:grpSpPr>
        <a:xfrm>
          <a:off x="0" y="0"/>
          <a:ext cx="0" cy="0"/>
          <a:chOff x="0" y="0"/>
          <a:chExt cx="0" cy="0"/>
        </a:xfrm>
      </p:grpSpPr>
      <p:pic>
        <p:nvPicPr>
          <p:cNvPr id="11" name="Picture 10" descr="bkg1.jpg"/>
          <p:cNvPicPr>
            <a:picLocks noChangeAspect="1"/>
          </p:cNvPicPr>
          <p:nvPr userDrawn="1"/>
        </p:nvPicPr>
        <p:blipFill>
          <a:blip r:embed="rId8"/>
          <a:stretch>
            <a:fillRect/>
          </a:stretch>
        </p:blipFill>
        <p:spPr>
          <a:xfrm>
            <a:off x="0" y="1117"/>
            <a:ext cx="9144000" cy="6855765"/>
          </a:xfrm>
          <a:prstGeom prst="rect">
            <a:avLst/>
          </a:prstGeom>
        </p:spPr>
      </p:pic>
      <p:pic>
        <p:nvPicPr>
          <p:cNvPr id="9" name="Picture 8" descr="shadow_rule.jpg"/>
          <p:cNvPicPr>
            <a:picLocks noChangeAspect="1"/>
          </p:cNvPicPr>
          <p:nvPr userDrawn="1"/>
        </p:nvPicPr>
        <p:blipFill>
          <a:blip r:embed="rId9"/>
          <a:stretch>
            <a:fillRect/>
          </a:stretch>
        </p:blipFill>
        <p:spPr>
          <a:xfrm>
            <a:off x="2394299" y="1371600"/>
            <a:ext cx="348901" cy="4648200"/>
          </a:xfrm>
          <a:prstGeom prst="rect">
            <a:avLst/>
          </a:prstGeom>
        </p:spPr>
      </p:pic>
    </p:spTree>
  </p:cSld>
  <p:clrMap bg1="lt1" tx1="dk1" bg2="lt2" tx2="dk2" accent1="accent1" accent2="accent2" accent3="accent3" accent4="accent4" accent5="accent5" accent6="accent6" hlink="hlink" folHlink="folHlink"/>
  <p:sldLayoutIdLst>
    <p:sldLayoutId id="2147483654" r:id="rId1"/>
    <p:sldLayoutId id="2147483661" r:id="rId2"/>
    <p:sldLayoutId id="2147483662" r:id="rId3"/>
    <p:sldLayoutId id="2147483663" r:id="rId4"/>
    <p:sldLayoutId id="2147483670" r:id="rId5"/>
    <p:sldLayoutId id="2147483671" r:id="rId6"/>
  </p:sldLayoutIdLst>
  <p:transition spd="slow">
    <p:fade/>
  </p:transition>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p:bg>
      <p:bgRef idx="1001">
        <a:schemeClr val="bg1"/>
      </p:bgRef>
    </p:bg>
    <p:spTree>
      <p:nvGrpSpPr>
        <p:cNvPr id="1" name=""/>
        <p:cNvGrpSpPr/>
        <p:nvPr/>
      </p:nvGrpSpPr>
      <p:grpSpPr>
        <a:xfrm>
          <a:off x="0" y="0"/>
          <a:ext cx="0" cy="0"/>
          <a:chOff x="0" y="0"/>
          <a:chExt cx="0" cy="0"/>
        </a:xfrm>
      </p:grpSpPr>
      <p:pic>
        <p:nvPicPr>
          <p:cNvPr id="11" name="Picture 10" descr="bkg1.jpg"/>
          <p:cNvPicPr>
            <a:picLocks noChangeAspect="1"/>
          </p:cNvPicPr>
          <p:nvPr userDrawn="1"/>
        </p:nvPicPr>
        <p:blipFill>
          <a:blip r:embed="rId3"/>
          <a:stretch>
            <a:fillRect/>
          </a:stretch>
        </p:blipFill>
        <p:spPr>
          <a:xfrm>
            <a:off x="0" y="1117"/>
            <a:ext cx="9144000" cy="6855765"/>
          </a:xfrm>
          <a:prstGeom prst="rect">
            <a:avLst/>
          </a:prstGeom>
        </p:spPr>
      </p:pic>
    </p:spTree>
  </p:cSld>
  <p:clrMap bg1="lt1" tx1="dk1" bg2="lt2" tx2="dk2" accent1="accent1" accent2="accent2" accent3="accent3" accent4="accent4" accent5="accent5" accent6="accent6" hlink="hlink" folHlink="folHlink"/>
  <p:sldLayoutIdLst>
    <p:sldLayoutId id="2147483666" r:id="rId1"/>
  </p:sldLayoutIdLst>
  <p:transition spd="slow">
    <p:fade/>
  </p:transition>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3E58348-4ADE-D749-81D6-9867B7242661}" type="datetimeFigureOut">
              <a:rPr lang="en-US" smtClean="0"/>
              <a:pPr/>
              <a:t>11/16/10</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55EEE87-AAA4-584B-B46C-8E18B16873D7}"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7" r:id="rId12"/>
  </p:sldLayoutIdLst>
  <p:transition spd="slow">
    <p:fade/>
  </p:transition>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3" Type="http://schemas.openxmlformats.org/officeDocument/2006/relationships/image" Target="../media/image4.png"/><Relationship Id="rId1" Type="http://schemas.openxmlformats.org/officeDocument/2006/relationships/slideLayout" Target="../slideLayouts/slideLayout10.xml"/></Relationships>
</file>

<file path=ppt/slides/_rels/slide2.xml.rels><?xml version="1.0" encoding="UTF-8" standalone="yes"?>
<Relationships xmlns="http://schemas.openxmlformats.org/package/2006/relationships"><Relationship Id="rId8" Type="http://schemas.openxmlformats.org/officeDocument/2006/relationships/image" Target="../media/image11.jpeg"/><Relationship Id="rId4" Type="http://schemas.openxmlformats.org/officeDocument/2006/relationships/image" Target="../media/image7.png"/><Relationship Id="rId5" Type="http://schemas.openxmlformats.org/officeDocument/2006/relationships/image" Target="../media/image8.png"/><Relationship Id="rId7" Type="http://schemas.openxmlformats.org/officeDocument/2006/relationships/image" Target="../media/image10.jpeg"/><Relationship Id="rId1" Type="http://schemas.openxmlformats.org/officeDocument/2006/relationships/slideLayout" Target="../slideLayouts/slideLayout16.xml"/><Relationship Id="rId2" Type="http://schemas.openxmlformats.org/officeDocument/2006/relationships/image" Target="../media/image5.png"/><Relationship Id="rId3" Type="http://schemas.openxmlformats.org/officeDocument/2006/relationships/image" Target="../media/image6.png"/><Relationship Id="rId6" Type="http://schemas.openxmlformats.org/officeDocument/2006/relationships/image" Target="../media/image9.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chor="b">
            <a:normAutofit fontScale="90000"/>
          </a:bodyPr>
          <a:lstStyle/>
          <a:p>
            <a:r>
              <a:rPr lang="en-US" dirty="0" smtClean="0">
                <a:solidFill>
                  <a:schemeClr val="accent5">
                    <a:lumMod val="50000"/>
                  </a:schemeClr>
                </a:solidFill>
                <a:latin typeface="Trebuchet MS" pitchFamily="34" charset="0"/>
              </a:rPr>
              <a:t>2011 – 2014 ICANN </a:t>
            </a:r>
            <a:br>
              <a:rPr lang="en-US" dirty="0" smtClean="0">
                <a:solidFill>
                  <a:schemeClr val="accent5">
                    <a:lumMod val="50000"/>
                  </a:schemeClr>
                </a:solidFill>
                <a:latin typeface="Trebuchet MS" pitchFamily="34" charset="0"/>
              </a:rPr>
            </a:br>
            <a:r>
              <a:rPr lang="en-US" dirty="0" smtClean="0">
                <a:solidFill>
                  <a:schemeClr val="accent5">
                    <a:lumMod val="50000"/>
                  </a:schemeClr>
                </a:solidFill>
                <a:latin typeface="Trebuchet MS" pitchFamily="34" charset="0"/>
              </a:rPr>
              <a:t>Strategic Plan Development</a:t>
            </a:r>
            <a:br>
              <a:rPr lang="en-US" dirty="0" smtClean="0">
                <a:solidFill>
                  <a:schemeClr val="accent5">
                    <a:lumMod val="50000"/>
                  </a:schemeClr>
                </a:solidFill>
                <a:latin typeface="Trebuchet MS" pitchFamily="34" charset="0"/>
              </a:rPr>
            </a:br>
            <a:r>
              <a:rPr lang="en-US" dirty="0" smtClean="0">
                <a:solidFill>
                  <a:schemeClr val="accent5">
                    <a:lumMod val="50000"/>
                  </a:schemeClr>
                </a:solidFill>
                <a:latin typeface="Trebuchet MS" pitchFamily="34" charset="0"/>
              </a:rPr>
              <a:t/>
            </a:r>
            <a:br>
              <a:rPr lang="en-US" dirty="0" smtClean="0">
                <a:solidFill>
                  <a:schemeClr val="accent5">
                    <a:lumMod val="50000"/>
                  </a:schemeClr>
                </a:solidFill>
                <a:latin typeface="Trebuchet MS" pitchFamily="34" charset="0"/>
              </a:rPr>
            </a:br>
            <a:r>
              <a:rPr lang="en-US" dirty="0" smtClean="0">
                <a:solidFill>
                  <a:schemeClr val="accent5">
                    <a:lumMod val="50000"/>
                  </a:schemeClr>
                </a:solidFill>
                <a:latin typeface="Trebuchet MS" pitchFamily="34" charset="0"/>
              </a:rPr>
              <a:t>Stakeholder Review</a:t>
            </a:r>
            <a:endParaRPr lang="en-US" dirty="0">
              <a:solidFill>
                <a:schemeClr val="accent5">
                  <a:lumMod val="50000"/>
                </a:schemeClr>
              </a:solidFill>
              <a:latin typeface="Trebuchet MS" pitchFamily="34" charset="0"/>
            </a:endParaRPr>
          </a:p>
        </p:txBody>
      </p:sp>
      <p:sp>
        <p:nvSpPr>
          <p:cNvPr id="5" name="Subtitle 4"/>
          <p:cNvSpPr>
            <a:spLocks noGrp="1"/>
          </p:cNvSpPr>
          <p:nvPr>
            <p:ph type="subTitle" idx="1"/>
          </p:nvPr>
        </p:nvSpPr>
        <p:spPr>
          <a:xfrm>
            <a:off x="1371600" y="3886200"/>
            <a:ext cx="6400800" cy="1065810"/>
          </a:xfrm>
        </p:spPr>
        <p:txBody>
          <a:bodyPr/>
          <a:lstStyle/>
          <a:p>
            <a:r>
              <a:rPr lang="en-US" dirty="0" smtClean="0"/>
              <a:t>4 November 2010</a:t>
            </a:r>
          </a:p>
        </p:txBody>
      </p:sp>
      <p:pic>
        <p:nvPicPr>
          <p:cNvPr id="1026" name="Picture 1" descr="http://wpcontent.answcdn.com/wikipedia/en/thumb/4/4f/ICANN.svg/171px-ICANN.svg.png"/>
          <p:cNvPicPr>
            <a:picLocks noChangeAspect="1" noChangeArrowheads="1"/>
          </p:cNvPicPr>
          <p:nvPr/>
        </p:nvPicPr>
        <p:blipFill>
          <a:blip r:embed="rId3"/>
          <a:srcRect/>
          <a:stretch>
            <a:fillRect/>
          </a:stretch>
        </p:blipFill>
        <p:spPr bwMode="auto">
          <a:xfrm>
            <a:off x="7137070" y="4884398"/>
            <a:ext cx="2006930" cy="1747971"/>
          </a:xfrm>
          <a:prstGeom prst="rect">
            <a:avLst/>
          </a:prstGeom>
          <a:noFill/>
          <a:ln w="9525">
            <a:noFill/>
            <a:miter lim="800000"/>
            <a:headEnd/>
            <a:tailEnd/>
          </a:ln>
        </p:spPr>
      </p:pic>
    </p:spTree>
  </p:cSld>
  <p:clrMapOvr>
    <a:masterClrMapping/>
  </p:clrMapOvr>
  <p:transition spd="slow">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05" name="Right Arrow 104"/>
          <p:cNvSpPr/>
          <p:nvPr/>
        </p:nvSpPr>
        <p:spPr>
          <a:xfrm>
            <a:off x="1828800" y="4107983"/>
            <a:ext cx="5568286" cy="559558"/>
          </a:xfrm>
          <a:prstGeom prst="rightArrow">
            <a:avLst/>
          </a:prstGeom>
          <a:solidFill>
            <a:schemeClr val="tx2">
              <a:lumMod val="20000"/>
              <a:lumOff val="8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8" name="Circular Arrow 97"/>
          <p:cNvSpPr/>
          <p:nvPr/>
        </p:nvSpPr>
        <p:spPr>
          <a:xfrm>
            <a:off x="818864" y="1480780"/>
            <a:ext cx="7451678" cy="5281684"/>
          </a:xfrm>
          <a:prstGeom prst="circularArrow">
            <a:avLst>
              <a:gd name="adj1" fmla="val 7681"/>
              <a:gd name="adj2" fmla="val 590727"/>
              <a:gd name="adj3" fmla="val 20265861"/>
              <a:gd name="adj4" fmla="val 11684332"/>
              <a:gd name="adj5" fmla="val 9589"/>
            </a:avLst>
          </a:prstGeom>
          <a:solidFill>
            <a:schemeClr val="tx2">
              <a:lumMod val="20000"/>
              <a:lumOff val="8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33" name="Title 32"/>
          <p:cNvSpPr>
            <a:spLocks noGrp="1"/>
          </p:cNvSpPr>
          <p:nvPr>
            <p:ph type="title" idx="4294967295"/>
          </p:nvPr>
        </p:nvSpPr>
        <p:spPr>
          <a:xfrm>
            <a:off x="586854" y="0"/>
            <a:ext cx="8134065" cy="890588"/>
          </a:xfrm>
          <a:prstGeom prst="rect">
            <a:avLst/>
          </a:prstGeom>
        </p:spPr>
        <p:txBody>
          <a:bodyPr>
            <a:normAutofit fontScale="90000"/>
          </a:bodyPr>
          <a:lstStyle/>
          <a:p>
            <a:pPr algn="l"/>
            <a:r>
              <a:rPr lang="en-US" sz="3600" dirty="0" smtClean="0">
                <a:solidFill>
                  <a:schemeClr val="tx1">
                    <a:lumMod val="50000"/>
                    <a:lumOff val="50000"/>
                  </a:schemeClr>
                </a:solidFill>
                <a:latin typeface="Calibri" pitchFamily="34" charset="0"/>
              </a:rPr>
              <a:t>2011 Streamlined Strategic Planning Process</a:t>
            </a:r>
            <a:endParaRPr lang="en-US" sz="3600" dirty="0">
              <a:solidFill>
                <a:schemeClr val="tx1">
                  <a:lumMod val="50000"/>
                  <a:lumOff val="50000"/>
                </a:schemeClr>
              </a:solidFill>
              <a:latin typeface="Calibri" pitchFamily="34" charset="0"/>
            </a:endParaRPr>
          </a:p>
        </p:txBody>
      </p:sp>
      <p:pic>
        <p:nvPicPr>
          <p:cNvPr id="38" name="Picture 6"/>
          <p:cNvPicPr>
            <a:picLocks noChangeAspect="1" noChangeArrowheads="1"/>
          </p:cNvPicPr>
          <p:nvPr/>
        </p:nvPicPr>
        <p:blipFill>
          <a:blip r:embed="rId2"/>
          <a:srcRect/>
          <a:stretch>
            <a:fillRect/>
          </a:stretch>
        </p:blipFill>
        <p:spPr bwMode="auto">
          <a:xfrm>
            <a:off x="313899" y="3440144"/>
            <a:ext cx="1180657" cy="881716"/>
          </a:xfrm>
          <a:prstGeom prst="rect">
            <a:avLst/>
          </a:prstGeom>
          <a:noFill/>
          <a:ln w="9525">
            <a:solidFill>
              <a:schemeClr val="accent1"/>
            </a:solidFill>
            <a:miter lim="800000"/>
            <a:headEnd/>
            <a:tailEnd/>
          </a:ln>
        </p:spPr>
      </p:pic>
      <p:sp>
        <p:nvSpPr>
          <p:cNvPr id="41" name="TextBox 40"/>
          <p:cNvSpPr txBox="1"/>
          <p:nvPr/>
        </p:nvSpPr>
        <p:spPr>
          <a:xfrm>
            <a:off x="245660" y="5224561"/>
            <a:ext cx="1467069" cy="584775"/>
          </a:xfrm>
          <a:prstGeom prst="rect">
            <a:avLst/>
          </a:prstGeom>
          <a:noFill/>
        </p:spPr>
        <p:txBody>
          <a:bodyPr wrap="none">
            <a:spAutoFit/>
          </a:bodyPr>
          <a:lstStyle/>
          <a:p>
            <a:pPr algn="ctr">
              <a:defRPr/>
            </a:pPr>
            <a:r>
              <a:rPr lang="en-US" sz="1600" dirty="0" smtClean="0">
                <a:solidFill>
                  <a:schemeClr val="accent1">
                    <a:lumMod val="75000"/>
                  </a:schemeClr>
                </a:solidFill>
              </a:rPr>
              <a:t>Prior Year</a:t>
            </a:r>
          </a:p>
          <a:p>
            <a:pPr algn="ctr">
              <a:defRPr/>
            </a:pPr>
            <a:r>
              <a:rPr lang="en-US" sz="1600" dirty="0" smtClean="0">
                <a:solidFill>
                  <a:schemeClr val="accent1">
                    <a:lumMod val="75000"/>
                  </a:schemeClr>
                </a:solidFill>
              </a:rPr>
              <a:t>Strategic Plan</a:t>
            </a:r>
            <a:endParaRPr lang="en-US" sz="1600" dirty="0">
              <a:solidFill>
                <a:schemeClr val="accent1">
                  <a:lumMod val="75000"/>
                </a:schemeClr>
              </a:solidFill>
            </a:endParaRPr>
          </a:p>
        </p:txBody>
      </p:sp>
      <p:sp>
        <p:nvSpPr>
          <p:cNvPr id="42" name="TextBox 41"/>
          <p:cNvSpPr txBox="1"/>
          <p:nvPr/>
        </p:nvSpPr>
        <p:spPr>
          <a:xfrm>
            <a:off x="7482822" y="5255405"/>
            <a:ext cx="1467069" cy="584775"/>
          </a:xfrm>
          <a:prstGeom prst="rect">
            <a:avLst/>
          </a:prstGeom>
          <a:noFill/>
        </p:spPr>
        <p:txBody>
          <a:bodyPr wrap="none">
            <a:spAutoFit/>
          </a:bodyPr>
          <a:lstStyle/>
          <a:p>
            <a:pPr algn="ctr">
              <a:defRPr/>
            </a:pPr>
            <a:r>
              <a:rPr lang="en-US" sz="1600" dirty="0" smtClean="0">
                <a:solidFill>
                  <a:schemeClr val="accent1">
                    <a:lumMod val="75000"/>
                  </a:schemeClr>
                </a:solidFill>
              </a:rPr>
              <a:t>Current Year </a:t>
            </a:r>
          </a:p>
          <a:p>
            <a:pPr algn="ctr">
              <a:defRPr/>
            </a:pPr>
            <a:r>
              <a:rPr lang="en-US" sz="1600" dirty="0" smtClean="0">
                <a:solidFill>
                  <a:schemeClr val="accent1">
                    <a:lumMod val="75000"/>
                  </a:schemeClr>
                </a:solidFill>
              </a:rPr>
              <a:t>Strategic Plan</a:t>
            </a:r>
            <a:endParaRPr lang="en-US" sz="1600" dirty="0">
              <a:solidFill>
                <a:schemeClr val="accent1">
                  <a:lumMod val="75000"/>
                </a:schemeClr>
              </a:solidFill>
            </a:endParaRPr>
          </a:p>
        </p:txBody>
      </p:sp>
      <p:sp>
        <p:nvSpPr>
          <p:cNvPr id="46" name="Rectangle 45"/>
          <p:cNvSpPr/>
          <p:nvPr/>
        </p:nvSpPr>
        <p:spPr>
          <a:xfrm>
            <a:off x="7506269" y="3548418"/>
            <a:ext cx="1196202" cy="88107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000" dirty="0" smtClean="0">
                <a:solidFill>
                  <a:schemeClr val="accent1">
                    <a:lumMod val="75000"/>
                  </a:schemeClr>
                </a:solidFill>
                <a:latin typeface="Calibri" pitchFamily="34" charset="0"/>
              </a:rPr>
              <a:t>ICANN </a:t>
            </a:r>
          </a:p>
          <a:p>
            <a:pPr algn="ctr">
              <a:defRPr/>
            </a:pPr>
            <a:r>
              <a:rPr lang="en-US" sz="1000" dirty="0" smtClean="0">
                <a:solidFill>
                  <a:schemeClr val="accent1">
                    <a:lumMod val="75000"/>
                  </a:schemeClr>
                </a:solidFill>
                <a:latin typeface="Calibri" pitchFamily="34" charset="0"/>
              </a:rPr>
              <a:t>Strategic Plan</a:t>
            </a:r>
            <a:endParaRPr lang="en-US" sz="1600" dirty="0" smtClean="0">
              <a:solidFill>
                <a:schemeClr val="accent1">
                  <a:lumMod val="75000"/>
                </a:schemeClr>
              </a:solidFill>
              <a:latin typeface="Calibri" pitchFamily="34" charset="0"/>
            </a:endParaRPr>
          </a:p>
          <a:p>
            <a:pPr algn="ctr">
              <a:defRPr/>
            </a:pPr>
            <a:endParaRPr lang="en-US" sz="1600" dirty="0" smtClean="0">
              <a:solidFill>
                <a:schemeClr val="accent1">
                  <a:lumMod val="75000"/>
                </a:schemeClr>
              </a:solidFill>
              <a:latin typeface="Calibri" pitchFamily="34" charset="0"/>
            </a:endParaRPr>
          </a:p>
          <a:p>
            <a:pPr algn="ctr">
              <a:defRPr/>
            </a:pPr>
            <a:endParaRPr lang="en-US" sz="1600" dirty="0" smtClean="0">
              <a:solidFill>
                <a:schemeClr val="accent1">
                  <a:lumMod val="75000"/>
                </a:schemeClr>
              </a:solidFill>
              <a:latin typeface="Calibri" pitchFamily="34" charset="0"/>
            </a:endParaRPr>
          </a:p>
        </p:txBody>
      </p:sp>
      <p:sp>
        <p:nvSpPr>
          <p:cNvPr id="20" name="TextBox 19"/>
          <p:cNvSpPr txBox="1"/>
          <p:nvPr/>
        </p:nvSpPr>
        <p:spPr>
          <a:xfrm>
            <a:off x="4666244" y="1361089"/>
            <a:ext cx="721672" cy="430887"/>
          </a:xfrm>
          <a:prstGeom prst="rect">
            <a:avLst/>
          </a:prstGeom>
          <a:noFill/>
        </p:spPr>
        <p:txBody>
          <a:bodyPr wrap="none">
            <a:spAutoFit/>
          </a:bodyPr>
          <a:lstStyle/>
          <a:p>
            <a:pPr algn="ctr">
              <a:defRPr/>
            </a:pPr>
            <a:r>
              <a:rPr lang="en-US" sz="1100" dirty="0" smtClean="0">
                <a:solidFill>
                  <a:schemeClr val="accent1">
                    <a:lumMod val="75000"/>
                  </a:schemeClr>
                </a:solidFill>
              </a:rPr>
              <a:t>SWOT</a:t>
            </a:r>
          </a:p>
          <a:p>
            <a:pPr algn="ctr">
              <a:defRPr/>
            </a:pPr>
            <a:r>
              <a:rPr lang="en-US" sz="1100" dirty="0" smtClean="0">
                <a:solidFill>
                  <a:schemeClr val="accent1">
                    <a:lumMod val="75000"/>
                  </a:schemeClr>
                </a:solidFill>
              </a:rPr>
              <a:t>Analyses</a:t>
            </a:r>
            <a:endParaRPr lang="en-US" sz="1100" dirty="0">
              <a:solidFill>
                <a:schemeClr val="accent1">
                  <a:lumMod val="75000"/>
                </a:schemeClr>
              </a:solidFill>
            </a:endParaRPr>
          </a:p>
        </p:txBody>
      </p:sp>
      <p:sp>
        <p:nvSpPr>
          <p:cNvPr id="22" name="TextBox 21"/>
          <p:cNvSpPr txBox="1"/>
          <p:nvPr/>
        </p:nvSpPr>
        <p:spPr>
          <a:xfrm>
            <a:off x="2430032" y="1549879"/>
            <a:ext cx="933269" cy="430887"/>
          </a:xfrm>
          <a:prstGeom prst="rect">
            <a:avLst/>
          </a:prstGeom>
          <a:noFill/>
        </p:spPr>
        <p:txBody>
          <a:bodyPr wrap="none">
            <a:spAutoFit/>
          </a:bodyPr>
          <a:lstStyle/>
          <a:p>
            <a:pPr algn="ctr">
              <a:defRPr/>
            </a:pPr>
            <a:r>
              <a:rPr lang="en-US" sz="1100" dirty="0" smtClean="0">
                <a:solidFill>
                  <a:schemeClr val="accent1">
                    <a:lumMod val="75000"/>
                  </a:schemeClr>
                </a:solidFill>
              </a:rPr>
              <a:t>Stakeholder</a:t>
            </a:r>
          </a:p>
          <a:p>
            <a:pPr algn="ctr">
              <a:defRPr/>
            </a:pPr>
            <a:r>
              <a:rPr lang="en-US" sz="1100" dirty="0" smtClean="0">
                <a:solidFill>
                  <a:schemeClr val="accent1">
                    <a:lumMod val="75000"/>
                  </a:schemeClr>
                </a:solidFill>
              </a:rPr>
              <a:t>Interviews</a:t>
            </a:r>
            <a:endParaRPr lang="en-US" sz="1100" dirty="0">
              <a:solidFill>
                <a:schemeClr val="accent1">
                  <a:lumMod val="75000"/>
                </a:schemeClr>
              </a:solidFill>
            </a:endParaRPr>
          </a:p>
        </p:txBody>
      </p:sp>
      <p:pic>
        <p:nvPicPr>
          <p:cNvPr id="26" name="Picture 3"/>
          <p:cNvPicPr>
            <a:picLocks noChangeAspect="1" noChangeArrowheads="1"/>
          </p:cNvPicPr>
          <p:nvPr/>
        </p:nvPicPr>
        <p:blipFill>
          <a:blip r:embed="rId3"/>
          <a:srcRect/>
          <a:stretch>
            <a:fillRect/>
          </a:stretch>
        </p:blipFill>
        <p:spPr bwMode="auto">
          <a:xfrm>
            <a:off x="3493829" y="1755634"/>
            <a:ext cx="871744" cy="655602"/>
          </a:xfrm>
          <a:prstGeom prst="rect">
            <a:avLst/>
          </a:prstGeom>
          <a:noFill/>
          <a:ln w="9525">
            <a:noFill/>
            <a:miter lim="800000"/>
            <a:headEnd/>
            <a:tailEnd/>
          </a:ln>
        </p:spPr>
      </p:pic>
      <p:pic>
        <p:nvPicPr>
          <p:cNvPr id="29" name="Picture 2"/>
          <p:cNvPicPr>
            <a:picLocks noChangeAspect="1" noChangeArrowheads="1"/>
          </p:cNvPicPr>
          <p:nvPr/>
        </p:nvPicPr>
        <p:blipFill>
          <a:blip r:embed="rId4"/>
          <a:srcRect/>
          <a:stretch>
            <a:fillRect/>
          </a:stretch>
        </p:blipFill>
        <p:spPr bwMode="auto">
          <a:xfrm>
            <a:off x="4517412" y="1801313"/>
            <a:ext cx="1008157" cy="582955"/>
          </a:xfrm>
          <a:prstGeom prst="rect">
            <a:avLst/>
          </a:prstGeom>
          <a:noFill/>
          <a:ln w="9525">
            <a:noFill/>
            <a:miter lim="800000"/>
            <a:headEnd/>
            <a:tailEnd/>
          </a:ln>
        </p:spPr>
      </p:pic>
      <p:grpSp>
        <p:nvGrpSpPr>
          <p:cNvPr id="2" name="Group 56"/>
          <p:cNvGrpSpPr/>
          <p:nvPr/>
        </p:nvGrpSpPr>
        <p:grpSpPr>
          <a:xfrm>
            <a:off x="805217" y="3875965"/>
            <a:ext cx="887105" cy="1173707"/>
            <a:chOff x="655095" y="3643953"/>
            <a:chExt cx="1375225" cy="1707176"/>
          </a:xfrm>
        </p:grpSpPr>
        <p:pic>
          <p:nvPicPr>
            <p:cNvPr id="99332" name="Picture 4"/>
            <p:cNvPicPr>
              <a:picLocks noChangeAspect="1" noChangeArrowheads="1"/>
            </p:cNvPicPr>
            <p:nvPr/>
          </p:nvPicPr>
          <p:blipFill>
            <a:blip r:embed="rId5"/>
            <a:srcRect/>
            <a:stretch>
              <a:fillRect/>
            </a:stretch>
          </p:blipFill>
          <p:spPr bwMode="auto">
            <a:xfrm>
              <a:off x="655095" y="3643953"/>
              <a:ext cx="1136390" cy="1495636"/>
            </a:xfrm>
            <a:prstGeom prst="rect">
              <a:avLst/>
            </a:prstGeom>
            <a:noFill/>
            <a:ln w="9525">
              <a:solidFill>
                <a:schemeClr val="accent1"/>
              </a:solidFill>
              <a:miter lim="800000"/>
              <a:headEnd/>
              <a:tailEnd/>
            </a:ln>
          </p:spPr>
        </p:pic>
        <p:pic>
          <p:nvPicPr>
            <p:cNvPr id="54" name="Picture 4"/>
            <p:cNvPicPr>
              <a:picLocks noChangeAspect="1" noChangeArrowheads="1"/>
            </p:cNvPicPr>
            <p:nvPr/>
          </p:nvPicPr>
          <p:blipFill>
            <a:blip r:embed="rId5"/>
            <a:srcRect/>
            <a:stretch>
              <a:fillRect/>
            </a:stretch>
          </p:blipFill>
          <p:spPr bwMode="auto">
            <a:xfrm>
              <a:off x="739255" y="3728113"/>
              <a:ext cx="1136390" cy="1495636"/>
            </a:xfrm>
            <a:prstGeom prst="rect">
              <a:avLst/>
            </a:prstGeom>
            <a:noFill/>
            <a:ln w="9525">
              <a:solidFill>
                <a:schemeClr val="accent1"/>
              </a:solidFill>
              <a:miter lim="800000"/>
              <a:headEnd/>
              <a:tailEnd/>
            </a:ln>
          </p:spPr>
        </p:pic>
        <p:pic>
          <p:nvPicPr>
            <p:cNvPr id="55" name="Picture 4"/>
            <p:cNvPicPr>
              <a:picLocks noChangeAspect="1" noChangeArrowheads="1"/>
            </p:cNvPicPr>
            <p:nvPr/>
          </p:nvPicPr>
          <p:blipFill>
            <a:blip r:embed="rId5"/>
            <a:srcRect/>
            <a:stretch>
              <a:fillRect/>
            </a:stretch>
          </p:blipFill>
          <p:spPr bwMode="auto">
            <a:xfrm>
              <a:off x="823415" y="3798625"/>
              <a:ext cx="1136390" cy="1495636"/>
            </a:xfrm>
            <a:prstGeom prst="rect">
              <a:avLst/>
            </a:prstGeom>
            <a:noFill/>
            <a:ln w="9525">
              <a:solidFill>
                <a:schemeClr val="accent1"/>
              </a:solidFill>
              <a:miter lim="800000"/>
              <a:headEnd/>
              <a:tailEnd/>
            </a:ln>
          </p:spPr>
        </p:pic>
        <p:pic>
          <p:nvPicPr>
            <p:cNvPr id="56" name="Picture 4"/>
            <p:cNvPicPr>
              <a:picLocks noChangeAspect="1" noChangeArrowheads="1"/>
            </p:cNvPicPr>
            <p:nvPr/>
          </p:nvPicPr>
          <p:blipFill>
            <a:blip r:embed="rId5"/>
            <a:srcRect/>
            <a:stretch>
              <a:fillRect/>
            </a:stretch>
          </p:blipFill>
          <p:spPr bwMode="auto">
            <a:xfrm>
              <a:off x="893930" y="3855493"/>
              <a:ext cx="1136390" cy="1495636"/>
            </a:xfrm>
            <a:prstGeom prst="rect">
              <a:avLst/>
            </a:prstGeom>
            <a:noFill/>
            <a:ln w="9525">
              <a:solidFill>
                <a:schemeClr val="accent1"/>
              </a:solidFill>
              <a:miter lim="800000"/>
              <a:headEnd/>
              <a:tailEnd/>
            </a:ln>
          </p:spPr>
        </p:pic>
      </p:grpSp>
      <p:grpSp>
        <p:nvGrpSpPr>
          <p:cNvPr id="3" name="Group 56"/>
          <p:cNvGrpSpPr/>
          <p:nvPr/>
        </p:nvGrpSpPr>
        <p:grpSpPr>
          <a:xfrm>
            <a:off x="8013511" y="3946479"/>
            <a:ext cx="887105" cy="1173707"/>
            <a:chOff x="655095" y="3643953"/>
            <a:chExt cx="1375225" cy="1707176"/>
          </a:xfrm>
        </p:grpSpPr>
        <p:pic>
          <p:nvPicPr>
            <p:cNvPr id="37" name="Picture 4"/>
            <p:cNvPicPr>
              <a:picLocks noChangeAspect="1" noChangeArrowheads="1"/>
            </p:cNvPicPr>
            <p:nvPr/>
          </p:nvPicPr>
          <p:blipFill>
            <a:blip r:embed="rId5"/>
            <a:srcRect/>
            <a:stretch>
              <a:fillRect/>
            </a:stretch>
          </p:blipFill>
          <p:spPr bwMode="auto">
            <a:xfrm>
              <a:off x="655095" y="3643953"/>
              <a:ext cx="1136390" cy="1495636"/>
            </a:xfrm>
            <a:prstGeom prst="rect">
              <a:avLst/>
            </a:prstGeom>
            <a:noFill/>
            <a:ln w="9525">
              <a:solidFill>
                <a:schemeClr val="accent1"/>
              </a:solidFill>
              <a:miter lim="800000"/>
              <a:headEnd/>
              <a:tailEnd/>
            </a:ln>
          </p:spPr>
        </p:pic>
        <p:pic>
          <p:nvPicPr>
            <p:cNvPr id="39" name="Picture 4"/>
            <p:cNvPicPr>
              <a:picLocks noChangeAspect="1" noChangeArrowheads="1"/>
            </p:cNvPicPr>
            <p:nvPr/>
          </p:nvPicPr>
          <p:blipFill>
            <a:blip r:embed="rId5"/>
            <a:srcRect/>
            <a:stretch>
              <a:fillRect/>
            </a:stretch>
          </p:blipFill>
          <p:spPr bwMode="auto">
            <a:xfrm>
              <a:off x="739255" y="3728113"/>
              <a:ext cx="1136390" cy="1495636"/>
            </a:xfrm>
            <a:prstGeom prst="rect">
              <a:avLst/>
            </a:prstGeom>
            <a:noFill/>
            <a:ln w="9525">
              <a:solidFill>
                <a:schemeClr val="accent1"/>
              </a:solidFill>
              <a:miter lim="800000"/>
              <a:headEnd/>
              <a:tailEnd/>
            </a:ln>
          </p:spPr>
        </p:pic>
        <p:pic>
          <p:nvPicPr>
            <p:cNvPr id="40" name="Picture 4"/>
            <p:cNvPicPr>
              <a:picLocks noChangeAspect="1" noChangeArrowheads="1"/>
            </p:cNvPicPr>
            <p:nvPr/>
          </p:nvPicPr>
          <p:blipFill>
            <a:blip r:embed="rId5"/>
            <a:srcRect/>
            <a:stretch>
              <a:fillRect/>
            </a:stretch>
          </p:blipFill>
          <p:spPr bwMode="auto">
            <a:xfrm>
              <a:off x="823415" y="3798625"/>
              <a:ext cx="1136390" cy="1495636"/>
            </a:xfrm>
            <a:prstGeom prst="rect">
              <a:avLst/>
            </a:prstGeom>
            <a:noFill/>
            <a:ln w="9525">
              <a:solidFill>
                <a:schemeClr val="accent1"/>
              </a:solidFill>
              <a:miter lim="800000"/>
              <a:headEnd/>
              <a:tailEnd/>
            </a:ln>
          </p:spPr>
        </p:pic>
        <p:pic>
          <p:nvPicPr>
            <p:cNvPr id="43" name="Picture 4"/>
            <p:cNvPicPr>
              <a:picLocks noChangeAspect="1" noChangeArrowheads="1"/>
            </p:cNvPicPr>
            <p:nvPr/>
          </p:nvPicPr>
          <p:blipFill>
            <a:blip r:embed="rId5"/>
            <a:srcRect/>
            <a:stretch>
              <a:fillRect/>
            </a:stretch>
          </p:blipFill>
          <p:spPr bwMode="auto">
            <a:xfrm>
              <a:off x="893930" y="3855493"/>
              <a:ext cx="1136390" cy="1495636"/>
            </a:xfrm>
            <a:prstGeom prst="rect">
              <a:avLst/>
            </a:prstGeom>
            <a:noFill/>
            <a:ln w="9525">
              <a:solidFill>
                <a:schemeClr val="accent1"/>
              </a:solidFill>
              <a:miter lim="800000"/>
              <a:headEnd/>
              <a:tailEnd/>
            </a:ln>
          </p:spPr>
        </p:pic>
      </p:grpSp>
      <p:pic>
        <p:nvPicPr>
          <p:cNvPr id="1026" name="Picture 2"/>
          <p:cNvPicPr>
            <a:picLocks noChangeAspect="1" noChangeArrowheads="1"/>
          </p:cNvPicPr>
          <p:nvPr/>
        </p:nvPicPr>
        <p:blipFill>
          <a:blip r:embed="rId6"/>
          <a:srcRect/>
          <a:stretch>
            <a:fillRect/>
          </a:stretch>
        </p:blipFill>
        <p:spPr bwMode="auto">
          <a:xfrm>
            <a:off x="1406519" y="2593065"/>
            <a:ext cx="968660" cy="518615"/>
          </a:xfrm>
          <a:prstGeom prst="rect">
            <a:avLst/>
          </a:prstGeom>
          <a:noFill/>
          <a:ln w="9525">
            <a:noFill/>
            <a:miter lim="800000"/>
            <a:headEnd/>
            <a:tailEnd/>
          </a:ln>
          <a:effectLst/>
        </p:spPr>
      </p:pic>
      <p:pic>
        <p:nvPicPr>
          <p:cNvPr id="44" name="Picture 6"/>
          <p:cNvPicPr>
            <a:picLocks noChangeAspect="1" noChangeArrowheads="1"/>
          </p:cNvPicPr>
          <p:nvPr/>
        </p:nvPicPr>
        <p:blipFill>
          <a:blip r:embed="rId2"/>
          <a:srcRect/>
          <a:stretch>
            <a:fillRect/>
          </a:stretch>
        </p:blipFill>
        <p:spPr bwMode="auto">
          <a:xfrm>
            <a:off x="2511189" y="2017340"/>
            <a:ext cx="805218" cy="601338"/>
          </a:xfrm>
          <a:prstGeom prst="rect">
            <a:avLst/>
          </a:prstGeom>
          <a:noFill/>
          <a:ln w="9525">
            <a:solidFill>
              <a:schemeClr val="accent1"/>
            </a:solidFill>
            <a:miter lim="800000"/>
            <a:headEnd/>
            <a:tailEnd/>
          </a:ln>
        </p:spPr>
      </p:pic>
      <p:sp>
        <p:nvSpPr>
          <p:cNvPr id="45" name="TextBox 44"/>
          <p:cNvSpPr txBox="1"/>
          <p:nvPr/>
        </p:nvSpPr>
        <p:spPr>
          <a:xfrm>
            <a:off x="3400567" y="1333793"/>
            <a:ext cx="1016625" cy="430887"/>
          </a:xfrm>
          <a:prstGeom prst="rect">
            <a:avLst/>
          </a:prstGeom>
          <a:noFill/>
        </p:spPr>
        <p:txBody>
          <a:bodyPr wrap="none">
            <a:spAutoFit/>
          </a:bodyPr>
          <a:lstStyle/>
          <a:p>
            <a:pPr algn="ctr">
              <a:defRPr/>
            </a:pPr>
            <a:r>
              <a:rPr lang="en-US" sz="1100" dirty="0" smtClean="0">
                <a:solidFill>
                  <a:schemeClr val="accent1">
                    <a:lumMod val="75000"/>
                  </a:schemeClr>
                </a:solidFill>
              </a:rPr>
              <a:t>Staff</a:t>
            </a:r>
          </a:p>
          <a:p>
            <a:pPr algn="ctr">
              <a:defRPr/>
            </a:pPr>
            <a:r>
              <a:rPr lang="en-US" sz="1100" dirty="0" smtClean="0">
                <a:solidFill>
                  <a:schemeClr val="accent1">
                    <a:lumMod val="75000"/>
                  </a:schemeClr>
                </a:solidFill>
              </a:rPr>
              <a:t>Development</a:t>
            </a:r>
            <a:endParaRPr lang="en-US" sz="1100" dirty="0">
              <a:solidFill>
                <a:schemeClr val="accent1">
                  <a:lumMod val="75000"/>
                </a:schemeClr>
              </a:solidFill>
            </a:endParaRPr>
          </a:p>
        </p:txBody>
      </p:sp>
      <p:pic>
        <p:nvPicPr>
          <p:cNvPr id="1027" name="Picture 3"/>
          <p:cNvPicPr>
            <a:picLocks noChangeAspect="1" noChangeArrowheads="1"/>
          </p:cNvPicPr>
          <p:nvPr/>
        </p:nvPicPr>
        <p:blipFill>
          <a:blip r:embed="rId7"/>
          <a:srcRect/>
          <a:stretch>
            <a:fillRect/>
          </a:stretch>
        </p:blipFill>
        <p:spPr bwMode="auto">
          <a:xfrm>
            <a:off x="5716982" y="2033510"/>
            <a:ext cx="851503" cy="609885"/>
          </a:xfrm>
          <a:prstGeom prst="rect">
            <a:avLst/>
          </a:prstGeom>
          <a:noFill/>
          <a:ln w="9525">
            <a:noFill/>
            <a:miter lim="800000"/>
            <a:headEnd/>
            <a:tailEnd/>
          </a:ln>
          <a:effectLst/>
        </p:spPr>
      </p:pic>
      <p:sp>
        <p:nvSpPr>
          <p:cNvPr id="50" name="TextBox 49"/>
          <p:cNvSpPr txBox="1"/>
          <p:nvPr/>
        </p:nvSpPr>
        <p:spPr>
          <a:xfrm>
            <a:off x="5668192" y="1586035"/>
            <a:ext cx="933269" cy="430887"/>
          </a:xfrm>
          <a:prstGeom prst="rect">
            <a:avLst/>
          </a:prstGeom>
          <a:noFill/>
        </p:spPr>
        <p:txBody>
          <a:bodyPr wrap="none">
            <a:spAutoFit/>
          </a:bodyPr>
          <a:lstStyle/>
          <a:p>
            <a:pPr algn="ctr">
              <a:defRPr/>
            </a:pPr>
            <a:r>
              <a:rPr lang="en-US" sz="1100" dirty="0" smtClean="0">
                <a:solidFill>
                  <a:schemeClr val="accent1">
                    <a:lumMod val="75000"/>
                  </a:schemeClr>
                </a:solidFill>
              </a:rPr>
              <a:t>Stakeholder</a:t>
            </a:r>
          </a:p>
          <a:p>
            <a:pPr algn="ctr">
              <a:defRPr/>
            </a:pPr>
            <a:r>
              <a:rPr lang="en-US" sz="1100" dirty="0" smtClean="0">
                <a:solidFill>
                  <a:schemeClr val="accent1">
                    <a:lumMod val="75000"/>
                  </a:schemeClr>
                </a:solidFill>
              </a:rPr>
              <a:t>Reviews</a:t>
            </a:r>
            <a:endParaRPr lang="en-US" sz="1100" dirty="0">
              <a:solidFill>
                <a:schemeClr val="accent1">
                  <a:lumMod val="75000"/>
                </a:schemeClr>
              </a:solidFill>
            </a:endParaRPr>
          </a:p>
        </p:txBody>
      </p:sp>
      <p:pic>
        <p:nvPicPr>
          <p:cNvPr id="1028" name="Picture 4"/>
          <p:cNvPicPr>
            <a:picLocks noChangeAspect="1" noChangeArrowheads="1"/>
          </p:cNvPicPr>
          <p:nvPr/>
        </p:nvPicPr>
        <p:blipFill>
          <a:blip r:embed="rId8"/>
          <a:srcRect/>
          <a:stretch>
            <a:fillRect/>
          </a:stretch>
        </p:blipFill>
        <p:spPr bwMode="auto">
          <a:xfrm>
            <a:off x="6760749" y="2470239"/>
            <a:ext cx="803360" cy="614150"/>
          </a:xfrm>
          <a:prstGeom prst="rect">
            <a:avLst/>
          </a:prstGeom>
          <a:noFill/>
          <a:ln w="9525">
            <a:noFill/>
            <a:miter lim="800000"/>
            <a:headEnd/>
            <a:tailEnd/>
          </a:ln>
          <a:effectLst/>
        </p:spPr>
      </p:pic>
      <p:sp>
        <p:nvSpPr>
          <p:cNvPr id="96" name="TextBox 95"/>
          <p:cNvSpPr txBox="1"/>
          <p:nvPr/>
        </p:nvSpPr>
        <p:spPr>
          <a:xfrm>
            <a:off x="6629909" y="2052332"/>
            <a:ext cx="1034257" cy="430887"/>
          </a:xfrm>
          <a:prstGeom prst="rect">
            <a:avLst/>
          </a:prstGeom>
          <a:noFill/>
        </p:spPr>
        <p:txBody>
          <a:bodyPr wrap="none">
            <a:spAutoFit/>
          </a:bodyPr>
          <a:lstStyle/>
          <a:p>
            <a:pPr algn="ctr">
              <a:defRPr/>
            </a:pPr>
            <a:r>
              <a:rPr lang="en-US" sz="1100" dirty="0" smtClean="0">
                <a:solidFill>
                  <a:schemeClr val="accent1">
                    <a:lumMod val="75000"/>
                  </a:schemeClr>
                </a:solidFill>
              </a:rPr>
              <a:t>45 Day Public</a:t>
            </a:r>
          </a:p>
          <a:p>
            <a:pPr algn="ctr">
              <a:defRPr/>
            </a:pPr>
            <a:r>
              <a:rPr lang="en-US" sz="1100" dirty="0" smtClean="0">
                <a:solidFill>
                  <a:schemeClr val="accent1">
                    <a:lumMod val="75000"/>
                  </a:schemeClr>
                </a:solidFill>
              </a:rPr>
              <a:t>Comment</a:t>
            </a:r>
            <a:endParaRPr lang="en-US" sz="1100" dirty="0">
              <a:solidFill>
                <a:schemeClr val="accent1">
                  <a:lumMod val="75000"/>
                </a:schemeClr>
              </a:solidFill>
            </a:endParaRPr>
          </a:p>
        </p:txBody>
      </p:sp>
      <p:sp>
        <p:nvSpPr>
          <p:cNvPr id="97" name="TextBox 96"/>
          <p:cNvSpPr txBox="1"/>
          <p:nvPr/>
        </p:nvSpPr>
        <p:spPr>
          <a:xfrm>
            <a:off x="1385504" y="2025032"/>
            <a:ext cx="1007007" cy="430887"/>
          </a:xfrm>
          <a:prstGeom prst="rect">
            <a:avLst/>
          </a:prstGeom>
          <a:noFill/>
        </p:spPr>
        <p:txBody>
          <a:bodyPr wrap="none">
            <a:spAutoFit/>
          </a:bodyPr>
          <a:lstStyle/>
          <a:p>
            <a:pPr algn="ctr">
              <a:defRPr/>
            </a:pPr>
            <a:r>
              <a:rPr lang="en-US" sz="1100" dirty="0" smtClean="0">
                <a:solidFill>
                  <a:schemeClr val="accent1">
                    <a:lumMod val="75000"/>
                  </a:schemeClr>
                </a:solidFill>
              </a:rPr>
              <a:t>Strategic</a:t>
            </a:r>
          </a:p>
          <a:p>
            <a:pPr algn="ctr">
              <a:defRPr/>
            </a:pPr>
            <a:r>
              <a:rPr lang="en-US" sz="1100" dirty="0" smtClean="0">
                <a:solidFill>
                  <a:schemeClr val="accent1">
                    <a:lumMod val="75000"/>
                  </a:schemeClr>
                </a:solidFill>
              </a:rPr>
              <a:t>Issues Survey</a:t>
            </a:r>
            <a:endParaRPr lang="en-US" sz="1100" dirty="0">
              <a:solidFill>
                <a:schemeClr val="accent1">
                  <a:lumMod val="75000"/>
                </a:schemeClr>
              </a:solidFill>
            </a:endParaRPr>
          </a:p>
        </p:txBody>
      </p:sp>
      <p:sp>
        <p:nvSpPr>
          <p:cNvPr id="106" name="TextBox 105"/>
          <p:cNvSpPr txBox="1"/>
          <p:nvPr/>
        </p:nvSpPr>
        <p:spPr>
          <a:xfrm>
            <a:off x="3944204" y="996027"/>
            <a:ext cx="764275" cy="338554"/>
          </a:xfrm>
          <a:prstGeom prst="rect">
            <a:avLst/>
          </a:prstGeom>
          <a:noFill/>
        </p:spPr>
        <p:txBody>
          <a:bodyPr wrap="square">
            <a:spAutoFit/>
          </a:bodyPr>
          <a:lstStyle/>
          <a:p>
            <a:pPr algn="ctr">
              <a:defRPr/>
            </a:pPr>
            <a:r>
              <a:rPr lang="en-US" sz="1600" dirty="0" smtClean="0">
                <a:solidFill>
                  <a:srgbClr val="C00000"/>
                </a:solidFill>
              </a:rPr>
              <a:t>2010</a:t>
            </a:r>
          </a:p>
        </p:txBody>
      </p:sp>
      <p:sp>
        <p:nvSpPr>
          <p:cNvPr id="49" name="Rounded Rectangle 48"/>
          <p:cNvSpPr/>
          <p:nvPr/>
        </p:nvSpPr>
        <p:spPr>
          <a:xfrm>
            <a:off x="2306471" y="3411941"/>
            <a:ext cx="4380931" cy="2115402"/>
          </a:xfrm>
          <a:prstGeom prst="roundRect">
            <a:avLst/>
          </a:prstGeom>
          <a:noFill/>
          <a:ln>
            <a:solidFill>
              <a:srgbClr val="FFC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1" name="TextBox 50"/>
          <p:cNvSpPr txBox="1"/>
          <p:nvPr/>
        </p:nvSpPr>
        <p:spPr>
          <a:xfrm>
            <a:off x="3379416" y="5148499"/>
            <a:ext cx="2308644" cy="338554"/>
          </a:xfrm>
          <a:prstGeom prst="rect">
            <a:avLst/>
          </a:prstGeom>
          <a:noFill/>
        </p:spPr>
        <p:txBody>
          <a:bodyPr wrap="none">
            <a:spAutoFit/>
          </a:bodyPr>
          <a:lstStyle/>
          <a:p>
            <a:pPr algn="ctr">
              <a:defRPr/>
            </a:pPr>
            <a:r>
              <a:rPr lang="en-US" sz="1600" dirty="0" smtClean="0">
                <a:solidFill>
                  <a:schemeClr val="accent1">
                    <a:lumMod val="75000"/>
                  </a:schemeClr>
                </a:solidFill>
              </a:rPr>
              <a:t>September – December</a:t>
            </a:r>
          </a:p>
        </p:txBody>
      </p:sp>
      <p:sp>
        <p:nvSpPr>
          <p:cNvPr id="52" name="TextBox 51"/>
          <p:cNvSpPr txBox="1"/>
          <p:nvPr/>
        </p:nvSpPr>
        <p:spPr>
          <a:xfrm>
            <a:off x="2382661" y="3562108"/>
            <a:ext cx="1426994" cy="261610"/>
          </a:xfrm>
          <a:prstGeom prst="rect">
            <a:avLst/>
          </a:prstGeom>
          <a:noFill/>
        </p:spPr>
        <p:txBody>
          <a:bodyPr wrap="none">
            <a:spAutoFit/>
          </a:bodyPr>
          <a:lstStyle/>
          <a:p>
            <a:pPr algn="ctr">
              <a:defRPr/>
            </a:pPr>
            <a:r>
              <a:rPr lang="en-US" sz="1100" dirty="0" smtClean="0">
                <a:solidFill>
                  <a:schemeClr val="accent1">
                    <a:lumMod val="75000"/>
                  </a:schemeClr>
                </a:solidFill>
              </a:rPr>
              <a:t>Environmental Scan</a:t>
            </a:r>
            <a:endParaRPr lang="en-US" sz="1100" dirty="0">
              <a:solidFill>
                <a:schemeClr val="accent1">
                  <a:lumMod val="75000"/>
                </a:schemeClr>
              </a:solidFill>
            </a:endParaRPr>
          </a:p>
        </p:txBody>
      </p:sp>
      <p:sp>
        <p:nvSpPr>
          <p:cNvPr id="53" name="TextBox 52"/>
          <p:cNvSpPr txBox="1"/>
          <p:nvPr/>
        </p:nvSpPr>
        <p:spPr>
          <a:xfrm>
            <a:off x="2410922" y="3759705"/>
            <a:ext cx="1382110" cy="261610"/>
          </a:xfrm>
          <a:prstGeom prst="rect">
            <a:avLst/>
          </a:prstGeom>
          <a:noFill/>
        </p:spPr>
        <p:txBody>
          <a:bodyPr wrap="none">
            <a:spAutoFit/>
          </a:bodyPr>
          <a:lstStyle/>
          <a:p>
            <a:pPr algn="ctr">
              <a:defRPr/>
            </a:pPr>
            <a:r>
              <a:rPr lang="en-US" sz="1100" dirty="0" smtClean="0">
                <a:solidFill>
                  <a:schemeClr val="accent1">
                    <a:lumMod val="75000"/>
                  </a:schemeClr>
                </a:solidFill>
              </a:rPr>
              <a:t>What has changed?</a:t>
            </a:r>
            <a:endParaRPr lang="en-US" sz="1100" dirty="0">
              <a:solidFill>
                <a:schemeClr val="accent1">
                  <a:lumMod val="75000"/>
                </a:schemeClr>
              </a:solidFill>
            </a:endParaRPr>
          </a:p>
        </p:txBody>
      </p:sp>
      <p:pic>
        <p:nvPicPr>
          <p:cNvPr id="57" name="Picture 4"/>
          <p:cNvPicPr>
            <a:picLocks noChangeAspect="1" noChangeArrowheads="1"/>
          </p:cNvPicPr>
          <p:nvPr/>
        </p:nvPicPr>
        <p:blipFill>
          <a:blip r:embed="rId8"/>
          <a:srcRect/>
          <a:stretch>
            <a:fillRect/>
          </a:stretch>
        </p:blipFill>
        <p:spPr bwMode="auto">
          <a:xfrm>
            <a:off x="5784457" y="4071627"/>
            <a:ext cx="803360" cy="614150"/>
          </a:xfrm>
          <a:prstGeom prst="rect">
            <a:avLst/>
          </a:prstGeom>
          <a:noFill/>
          <a:ln w="9525">
            <a:noFill/>
            <a:miter lim="800000"/>
            <a:headEnd/>
            <a:tailEnd/>
          </a:ln>
          <a:effectLst/>
        </p:spPr>
      </p:pic>
      <p:sp>
        <p:nvSpPr>
          <p:cNvPr id="58" name="TextBox 57"/>
          <p:cNvSpPr txBox="1"/>
          <p:nvPr/>
        </p:nvSpPr>
        <p:spPr>
          <a:xfrm>
            <a:off x="5653617" y="4693438"/>
            <a:ext cx="1034257" cy="430887"/>
          </a:xfrm>
          <a:prstGeom prst="rect">
            <a:avLst/>
          </a:prstGeom>
          <a:noFill/>
        </p:spPr>
        <p:txBody>
          <a:bodyPr wrap="none">
            <a:spAutoFit/>
          </a:bodyPr>
          <a:lstStyle/>
          <a:p>
            <a:pPr algn="ctr">
              <a:defRPr/>
            </a:pPr>
            <a:r>
              <a:rPr lang="en-US" sz="1100" dirty="0" smtClean="0">
                <a:solidFill>
                  <a:schemeClr val="accent1">
                    <a:lumMod val="75000"/>
                  </a:schemeClr>
                </a:solidFill>
              </a:rPr>
              <a:t>30 Day Public</a:t>
            </a:r>
          </a:p>
          <a:p>
            <a:pPr algn="ctr">
              <a:defRPr/>
            </a:pPr>
            <a:r>
              <a:rPr lang="en-US" sz="1100" dirty="0" smtClean="0">
                <a:solidFill>
                  <a:schemeClr val="accent1">
                    <a:lumMod val="75000"/>
                  </a:schemeClr>
                </a:solidFill>
              </a:rPr>
              <a:t>Comment</a:t>
            </a:r>
            <a:endParaRPr lang="en-US" sz="1100" dirty="0">
              <a:solidFill>
                <a:schemeClr val="accent1">
                  <a:lumMod val="75000"/>
                </a:schemeClr>
              </a:solidFill>
            </a:endParaRPr>
          </a:p>
        </p:txBody>
      </p:sp>
      <p:pic>
        <p:nvPicPr>
          <p:cNvPr id="59" name="Picture 3"/>
          <p:cNvPicPr>
            <a:picLocks noChangeAspect="1" noChangeArrowheads="1"/>
          </p:cNvPicPr>
          <p:nvPr/>
        </p:nvPicPr>
        <p:blipFill>
          <a:blip r:embed="rId7"/>
          <a:srcRect/>
          <a:stretch>
            <a:fillRect/>
          </a:stretch>
        </p:blipFill>
        <p:spPr bwMode="auto">
          <a:xfrm>
            <a:off x="4256284" y="4038134"/>
            <a:ext cx="851503" cy="609885"/>
          </a:xfrm>
          <a:prstGeom prst="rect">
            <a:avLst/>
          </a:prstGeom>
          <a:noFill/>
          <a:ln w="9525">
            <a:noFill/>
            <a:miter lim="800000"/>
            <a:headEnd/>
            <a:tailEnd/>
          </a:ln>
          <a:effectLst/>
        </p:spPr>
      </p:pic>
      <p:sp>
        <p:nvSpPr>
          <p:cNvPr id="60" name="TextBox 59"/>
          <p:cNvSpPr txBox="1"/>
          <p:nvPr/>
        </p:nvSpPr>
        <p:spPr>
          <a:xfrm>
            <a:off x="4207494" y="4657812"/>
            <a:ext cx="933269" cy="430887"/>
          </a:xfrm>
          <a:prstGeom prst="rect">
            <a:avLst/>
          </a:prstGeom>
          <a:noFill/>
        </p:spPr>
        <p:txBody>
          <a:bodyPr wrap="none">
            <a:spAutoFit/>
          </a:bodyPr>
          <a:lstStyle/>
          <a:p>
            <a:pPr algn="ctr">
              <a:defRPr/>
            </a:pPr>
            <a:r>
              <a:rPr lang="en-US" sz="1100" dirty="0" smtClean="0">
                <a:solidFill>
                  <a:schemeClr val="accent1">
                    <a:lumMod val="75000"/>
                  </a:schemeClr>
                </a:solidFill>
              </a:rPr>
              <a:t>Stakeholder</a:t>
            </a:r>
          </a:p>
          <a:p>
            <a:pPr algn="ctr">
              <a:defRPr/>
            </a:pPr>
            <a:r>
              <a:rPr lang="en-US" sz="1100" dirty="0" smtClean="0">
                <a:solidFill>
                  <a:schemeClr val="accent1">
                    <a:lumMod val="75000"/>
                  </a:schemeClr>
                </a:solidFill>
              </a:rPr>
              <a:t>Reviews</a:t>
            </a:r>
            <a:endParaRPr lang="en-US" sz="1100" dirty="0">
              <a:solidFill>
                <a:schemeClr val="accent1">
                  <a:lumMod val="75000"/>
                </a:schemeClr>
              </a:solidFill>
            </a:endParaRPr>
          </a:p>
        </p:txBody>
      </p:sp>
      <p:pic>
        <p:nvPicPr>
          <p:cNvPr id="61" name="Picture 3"/>
          <p:cNvPicPr>
            <a:picLocks noChangeAspect="1" noChangeArrowheads="1"/>
          </p:cNvPicPr>
          <p:nvPr/>
        </p:nvPicPr>
        <p:blipFill>
          <a:blip r:embed="rId3"/>
          <a:srcRect/>
          <a:stretch>
            <a:fillRect/>
          </a:stretch>
        </p:blipFill>
        <p:spPr bwMode="auto">
          <a:xfrm>
            <a:off x="2663769" y="4062775"/>
            <a:ext cx="871744" cy="655602"/>
          </a:xfrm>
          <a:prstGeom prst="rect">
            <a:avLst/>
          </a:prstGeom>
          <a:noFill/>
          <a:ln w="9525">
            <a:noFill/>
            <a:miter lim="800000"/>
            <a:headEnd/>
            <a:tailEnd/>
          </a:ln>
        </p:spPr>
      </p:pic>
      <p:sp>
        <p:nvSpPr>
          <p:cNvPr id="62" name="TextBox 61"/>
          <p:cNvSpPr txBox="1"/>
          <p:nvPr/>
        </p:nvSpPr>
        <p:spPr>
          <a:xfrm>
            <a:off x="2570507" y="4705312"/>
            <a:ext cx="1016625" cy="430887"/>
          </a:xfrm>
          <a:prstGeom prst="rect">
            <a:avLst/>
          </a:prstGeom>
          <a:noFill/>
        </p:spPr>
        <p:txBody>
          <a:bodyPr wrap="none">
            <a:spAutoFit/>
          </a:bodyPr>
          <a:lstStyle/>
          <a:p>
            <a:pPr algn="ctr">
              <a:defRPr/>
            </a:pPr>
            <a:r>
              <a:rPr lang="en-US" sz="1100" dirty="0" smtClean="0">
                <a:solidFill>
                  <a:schemeClr val="accent1">
                    <a:lumMod val="75000"/>
                  </a:schemeClr>
                </a:solidFill>
              </a:rPr>
              <a:t>Staff</a:t>
            </a:r>
          </a:p>
          <a:p>
            <a:pPr algn="ctr">
              <a:defRPr/>
            </a:pPr>
            <a:r>
              <a:rPr lang="en-US" sz="1100" dirty="0" smtClean="0">
                <a:solidFill>
                  <a:schemeClr val="accent1">
                    <a:lumMod val="75000"/>
                  </a:schemeClr>
                </a:solidFill>
              </a:rPr>
              <a:t>Development</a:t>
            </a:r>
            <a:endParaRPr lang="en-US" sz="1100" dirty="0">
              <a:solidFill>
                <a:schemeClr val="accent1">
                  <a:lumMod val="75000"/>
                </a:schemeClr>
              </a:solidFill>
            </a:endParaRPr>
          </a:p>
        </p:txBody>
      </p:sp>
      <p:sp>
        <p:nvSpPr>
          <p:cNvPr id="63" name="TextBox 62"/>
          <p:cNvSpPr txBox="1"/>
          <p:nvPr/>
        </p:nvSpPr>
        <p:spPr>
          <a:xfrm>
            <a:off x="7508648" y="2887121"/>
            <a:ext cx="782587" cy="430887"/>
          </a:xfrm>
          <a:prstGeom prst="rect">
            <a:avLst/>
          </a:prstGeom>
          <a:noFill/>
        </p:spPr>
        <p:txBody>
          <a:bodyPr wrap="none">
            <a:spAutoFit/>
          </a:bodyPr>
          <a:lstStyle/>
          <a:p>
            <a:pPr algn="ctr">
              <a:defRPr/>
            </a:pPr>
            <a:r>
              <a:rPr lang="en-US" sz="1100" dirty="0" smtClean="0">
                <a:solidFill>
                  <a:schemeClr val="accent1">
                    <a:lumMod val="75000"/>
                  </a:schemeClr>
                </a:solidFill>
              </a:rPr>
              <a:t>Analyze </a:t>
            </a:r>
          </a:p>
          <a:p>
            <a:pPr algn="ctr">
              <a:defRPr/>
            </a:pPr>
            <a:r>
              <a:rPr lang="en-US" sz="1100" dirty="0" smtClean="0">
                <a:solidFill>
                  <a:schemeClr val="accent1">
                    <a:lumMod val="75000"/>
                  </a:schemeClr>
                </a:solidFill>
              </a:rPr>
              <a:t>&amp; Update</a:t>
            </a:r>
            <a:endParaRPr lang="en-US" sz="1100" dirty="0">
              <a:solidFill>
                <a:schemeClr val="accent1">
                  <a:lumMod val="75000"/>
                </a:schemeClr>
              </a:solidFill>
            </a:endParaRPr>
          </a:p>
        </p:txBody>
      </p:sp>
      <p:sp>
        <p:nvSpPr>
          <p:cNvPr id="64" name="TextBox 63"/>
          <p:cNvSpPr txBox="1"/>
          <p:nvPr/>
        </p:nvSpPr>
        <p:spPr>
          <a:xfrm>
            <a:off x="6760297" y="4663611"/>
            <a:ext cx="782587" cy="430887"/>
          </a:xfrm>
          <a:prstGeom prst="rect">
            <a:avLst/>
          </a:prstGeom>
          <a:noFill/>
        </p:spPr>
        <p:txBody>
          <a:bodyPr wrap="none">
            <a:spAutoFit/>
          </a:bodyPr>
          <a:lstStyle/>
          <a:p>
            <a:pPr algn="ctr">
              <a:defRPr/>
            </a:pPr>
            <a:r>
              <a:rPr lang="en-US" sz="1100" dirty="0" smtClean="0">
                <a:solidFill>
                  <a:schemeClr val="accent1">
                    <a:lumMod val="75000"/>
                  </a:schemeClr>
                </a:solidFill>
              </a:rPr>
              <a:t>Analyze </a:t>
            </a:r>
          </a:p>
          <a:p>
            <a:pPr algn="ctr">
              <a:defRPr/>
            </a:pPr>
            <a:r>
              <a:rPr lang="en-US" sz="1100" dirty="0" smtClean="0">
                <a:solidFill>
                  <a:schemeClr val="accent1">
                    <a:lumMod val="75000"/>
                  </a:schemeClr>
                </a:solidFill>
              </a:rPr>
              <a:t>&amp; Update</a:t>
            </a:r>
            <a:endParaRPr lang="en-US" sz="1100" dirty="0">
              <a:solidFill>
                <a:schemeClr val="accent1">
                  <a:lumMod val="75000"/>
                </a:schemeClr>
              </a:solidFill>
            </a:endParaRPr>
          </a:p>
        </p:txBody>
      </p:sp>
      <p:sp>
        <p:nvSpPr>
          <p:cNvPr id="47" name="TextBox 46"/>
          <p:cNvSpPr txBox="1"/>
          <p:nvPr/>
        </p:nvSpPr>
        <p:spPr>
          <a:xfrm>
            <a:off x="3952331" y="3427603"/>
            <a:ext cx="764275" cy="338554"/>
          </a:xfrm>
          <a:prstGeom prst="rect">
            <a:avLst/>
          </a:prstGeom>
          <a:noFill/>
        </p:spPr>
        <p:txBody>
          <a:bodyPr wrap="square">
            <a:spAutoFit/>
          </a:bodyPr>
          <a:lstStyle/>
          <a:p>
            <a:pPr algn="ctr">
              <a:defRPr/>
            </a:pPr>
            <a:r>
              <a:rPr lang="en-US" sz="1600" dirty="0" smtClean="0">
                <a:solidFill>
                  <a:srgbClr val="C00000"/>
                </a:solidFill>
              </a:rPr>
              <a:t>2011</a:t>
            </a:r>
          </a:p>
        </p:txBody>
      </p:sp>
    </p:spTree>
  </p:cSld>
  <p:clrMapOvr>
    <a:masterClrMapping/>
  </p:clrMapOvr>
  <p:transition spd="slow">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53" name="Rectangle 152"/>
          <p:cNvSpPr/>
          <p:nvPr/>
        </p:nvSpPr>
        <p:spPr>
          <a:xfrm>
            <a:off x="0" y="0"/>
            <a:ext cx="9144000" cy="1023582"/>
          </a:xfrm>
          <a:prstGeom prst="rect">
            <a:avLst/>
          </a:prstGeom>
          <a:solidFill>
            <a:schemeClr val="accent4">
              <a:lumMod val="20000"/>
              <a:lumOff val="8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grpSp>
        <p:nvGrpSpPr>
          <p:cNvPr id="2" name="Group 151"/>
          <p:cNvGrpSpPr/>
          <p:nvPr/>
        </p:nvGrpSpPr>
        <p:grpSpPr>
          <a:xfrm>
            <a:off x="0" y="5636525"/>
            <a:ext cx="9144001" cy="1209599"/>
            <a:chOff x="0" y="5522025"/>
            <a:chExt cx="9144001" cy="1324099"/>
          </a:xfrm>
        </p:grpSpPr>
        <p:sp>
          <p:nvSpPr>
            <p:cNvPr id="150" name="Rectangle 149"/>
            <p:cNvSpPr/>
            <p:nvPr/>
          </p:nvSpPr>
          <p:spPr>
            <a:xfrm>
              <a:off x="1862447" y="5522025"/>
              <a:ext cx="2054431" cy="1324099"/>
            </a:xfrm>
            <a:prstGeom prst="rect">
              <a:avLst/>
            </a:prstGeom>
            <a:solidFill>
              <a:schemeClr val="accent2">
                <a:lumMod val="20000"/>
                <a:lumOff val="8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latin typeface="Calibri" pitchFamily="34" charset="0"/>
              </a:endParaRPr>
            </a:p>
          </p:txBody>
        </p:sp>
        <p:sp>
          <p:nvSpPr>
            <p:cNvPr id="149" name="Rectangle 148"/>
            <p:cNvSpPr/>
            <p:nvPr/>
          </p:nvSpPr>
          <p:spPr>
            <a:xfrm>
              <a:off x="0" y="5522025"/>
              <a:ext cx="2054431" cy="1324099"/>
            </a:xfrm>
            <a:prstGeom prst="rect">
              <a:avLst/>
            </a:prstGeom>
            <a:solidFill>
              <a:schemeClr val="accent1">
                <a:lumMod val="20000"/>
                <a:lumOff val="8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latin typeface="Calibri" pitchFamily="34" charset="0"/>
              </a:endParaRPr>
            </a:p>
          </p:txBody>
        </p:sp>
        <p:sp>
          <p:nvSpPr>
            <p:cNvPr id="148" name="Rectangle 147"/>
            <p:cNvSpPr/>
            <p:nvPr/>
          </p:nvSpPr>
          <p:spPr>
            <a:xfrm>
              <a:off x="3170713" y="5522025"/>
              <a:ext cx="5973288" cy="1324099"/>
            </a:xfrm>
            <a:prstGeom prst="rect">
              <a:avLst/>
            </a:prstGeom>
            <a:solidFill>
              <a:schemeClr val="accent3">
                <a:lumMod val="20000"/>
                <a:lumOff val="8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latin typeface="Calibri" pitchFamily="34" charset="0"/>
              </a:endParaRPr>
            </a:p>
          </p:txBody>
        </p:sp>
      </p:grpSp>
      <p:sp>
        <p:nvSpPr>
          <p:cNvPr id="147" name="Rectangle 146"/>
          <p:cNvSpPr/>
          <p:nvPr/>
        </p:nvSpPr>
        <p:spPr>
          <a:xfrm>
            <a:off x="0" y="3640936"/>
            <a:ext cx="9144000" cy="1951631"/>
          </a:xfrm>
          <a:prstGeom prst="rect">
            <a:avLst/>
          </a:prstGeom>
          <a:solidFill>
            <a:schemeClr val="accent3">
              <a:lumMod val="20000"/>
              <a:lumOff val="8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002060"/>
              </a:solidFill>
              <a:latin typeface="Calibri" pitchFamily="34" charset="0"/>
            </a:endParaRPr>
          </a:p>
        </p:txBody>
      </p:sp>
      <p:sp>
        <p:nvSpPr>
          <p:cNvPr id="146" name="Rectangle 145"/>
          <p:cNvSpPr/>
          <p:nvPr/>
        </p:nvSpPr>
        <p:spPr>
          <a:xfrm>
            <a:off x="0" y="2588821"/>
            <a:ext cx="9144000" cy="973776"/>
          </a:xfrm>
          <a:prstGeom prst="rect">
            <a:avLst/>
          </a:prstGeom>
          <a:solidFill>
            <a:schemeClr val="accent2">
              <a:lumMod val="20000"/>
              <a:lumOff val="8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002060"/>
              </a:solidFill>
              <a:latin typeface="Calibri" pitchFamily="34" charset="0"/>
            </a:endParaRPr>
          </a:p>
        </p:txBody>
      </p:sp>
      <p:sp>
        <p:nvSpPr>
          <p:cNvPr id="145" name="Rectangle 144"/>
          <p:cNvSpPr/>
          <p:nvPr/>
        </p:nvSpPr>
        <p:spPr>
          <a:xfrm>
            <a:off x="0" y="1100652"/>
            <a:ext cx="9144000" cy="1428792"/>
          </a:xfrm>
          <a:prstGeom prst="rect">
            <a:avLst/>
          </a:prstGeom>
          <a:solidFill>
            <a:schemeClr val="accent1">
              <a:lumMod val="20000"/>
              <a:lumOff val="8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002060"/>
              </a:solidFill>
              <a:latin typeface="Calibri" pitchFamily="34" charset="0"/>
            </a:endParaRPr>
          </a:p>
        </p:txBody>
      </p:sp>
      <p:sp>
        <p:nvSpPr>
          <p:cNvPr id="3" name="Rectangle 2"/>
          <p:cNvSpPr txBox="1">
            <a:spLocks noChangeArrowheads="1"/>
          </p:cNvSpPr>
          <p:nvPr/>
        </p:nvSpPr>
        <p:spPr bwMode="auto">
          <a:xfrm>
            <a:off x="606425" y="-17026"/>
            <a:ext cx="8181975" cy="434975"/>
          </a:xfrm>
          <a:prstGeom prst="rect">
            <a:avLst/>
          </a:prstGeom>
          <a:noFill/>
          <a:ln w="9525">
            <a:noFill/>
            <a:miter lim="800000"/>
            <a:headEnd/>
            <a:tailEnd/>
          </a:ln>
        </p:spPr>
        <p:txBody>
          <a:bodyPr lIns="91432" tIns="45716" rIns="91432" bIns="45716" anchor="ctr"/>
          <a:lstStyle/>
          <a:p>
            <a:pPr algn="ctr" eaLnBrk="0" hangingPunct="0">
              <a:defRPr/>
            </a:pPr>
            <a:r>
              <a:rPr lang="en-US" sz="2000" dirty="0">
                <a:latin typeface="Calibri" pitchFamily="34" charset="0"/>
                <a:ea typeface="+mj-ea"/>
                <a:cs typeface="+mj-cs"/>
              </a:rPr>
              <a:t>Mapping of ICANN Charter Documents to </a:t>
            </a:r>
            <a:r>
              <a:rPr lang="en-US" sz="2000" dirty="0" smtClean="0">
                <a:latin typeface="Calibri" pitchFamily="34" charset="0"/>
                <a:ea typeface="+mj-ea"/>
                <a:cs typeface="+mj-cs"/>
              </a:rPr>
              <a:t>2011 </a:t>
            </a:r>
            <a:r>
              <a:rPr lang="en-US" sz="2000" dirty="0">
                <a:latin typeface="Calibri" pitchFamily="34" charset="0"/>
                <a:ea typeface="+mj-ea"/>
                <a:cs typeface="+mj-cs"/>
              </a:rPr>
              <a:t>Strategic </a:t>
            </a:r>
            <a:r>
              <a:rPr lang="en-US" sz="2000" dirty="0" smtClean="0">
                <a:latin typeface="Calibri" pitchFamily="34" charset="0"/>
                <a:ea typeface="+mj-ea"/>
                <a:cs typeface="+mj-cs"/>
              </a:rPr>
              <a:t>Plan Focus Areas</a:t>
            </a:r>
            <a:endParaRPr lang="en-US" sz="2000" dirty="0">
              <a:latin typeface="Calibri" pitchFamily="34" charset="0"/>
              <a:ea typeface="+mj-ea"/>
              <a:cs typeface="+mj-cs"/>
            </a:endParaRPr>
          </a:p>
        </p:txBody>
      </p:sp>
      <p:sp>
        <p:nvSpPr>
          <p:cNvPr id="53" name="Rectangle 52"/>
          <p:cNvSpPr/>
          <p:nvPr/>
        </p:nvSpPr>
        <p:spPr>
          <a:xfrm>
            <a:off x="749300" y="415677"/>
            <a:ext cx="1612900" cy="546100"/>
          </a:xfrm>
          <a:prstGeom prst="rect">
            <a:avLst/>
          </a:prstGeom>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dirty="0" smtClean="0"/>
              <a:t>Unique identifier stability and security</a:t>
            </a:r>
            <a:endParaRPr lang="en-US" sz="1200" dirty="0"/>
          </a:p>
        </p:txBody>
      </p:sp>
      <p:sp>
        <p:nvSpPr>
          <p:cNvPr id="54" name="Rectangle 53"/>
          <p:cNvSpPr/>
          <p:nvPr/>
        </p:nvSpPr>
        <p:spPr>
          <a:xfrm>
            <a:off x="2849033" y="415677"/>
            <a:ext cx="1612900" cy="546100"/>
          </a:xfrm>
          <a:prstGeom prst="rect">
            <a:avLst/>
          </a:prstGeom>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dirty="0" smtClean="0"/>
              <a:t>Consumer choice, competition and innovation</a:t>
            </a:r>
            <a:endParaRPr lang="en-US" sz="1200" dirty="0"/>
          </a:p>
        </p:txBody>
      </p:sp>
      <p:sp>
        <p:nvSpPr>
          <p:cNvPr id="55" name="Rectangle 54"/>
          <p:cNvSpPr/>
          <p:nvPr/>
        </p:nvSpPr>
        <p:spPr>
          <a:xfrm>
            <a:off x="4948766" y="415677"/>
            <a:ext cx="1612900" cy="546100"/>
          </a:xfrm>
          <a:prstGeom prst="rect">
            <a:avLst/>
          </a:prstGeom>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dirty="0" smtClean="0"/>
              <a:t>IANA and core operations</a:t>
            </a:r>
            <a:endParaRPr lang="en-US" sz="1200" dirty="0"/>
          </a:p>
        </p:txBody>
      </p:sp>
      <p:sp>
        <p:nvSpPr>
          <p:cNvPr id="56" name="Rectangle 55"/>
          <p:cNvSpPr/>
          <p:nvPr/>
        </p:nvSpPr>
        <p:spPr>
          <a:xfrm>
            <a:off x="7048500" y="415677"/>
            <a:ext cx="1612900" cy="546100"/>
          </a:xfrm>
          <a:prstGeom prst="rect">
            <a:avLst/>
          </a:prstGeom>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dirty="0" smtClean="0"/>
              <a:t>A healthy internet </a:t>
            </a:r>
          </a:p>
          <a:p>
            <a:pPr algn="ctr"/>
            <a:r>
              <a:rPr lang="en-US" sz="1200" dirty="0" smtClean="0"/>
              <a:t>eco-system</a:t>
            </a:r>
            <a:endParaRPr lang="en-US" sz="1200" dirty="0"/>
          </a:p>
        </p:txBody>
      </p:sp>
      <p:sp>
        <p:nvSpPr>
          <p:cNvPr id="59" name="TextBox 59"/>
          <p:cNvSpPr txBox="1">
            <a:spLocks noChangeArrowheads="1"/>
          </p:cNvSpPr>
          <p:nvPr/>
        </p:nvSpPr>
        <p:spPr bwMode="auto">
          <a:xfrm>
            <a:off x="457200" y="1042641"/>
            <a:ext cx="1943100" cy="507831"/>
          </a:xfrm>
          <a:prstGeom prst="rect">
            <a:avLst/>
          </a:prstGeom>
          <a:noFill/>
          <a:ln w="9525">
            <a:noFill/>
            <a:miter lim="800000"/>
            <a:headEnd/>
            <a:tailEnd/>
          </a:ln>
        </p:spPr>
        <p:txBody>
          <a:bodyPr wrap="square">
            <a:spAutoFit/>
          </a:bodyPr>
          <a:lstStyle/>
          <a:p>
            <a:pPr marL="228600" indent="-228600"/>
            <a:r>
              <a:rPr lang="en-US" sz="900" dirty="0" smtClean="0">
                <a:solidFill>
                  <a:srgbClr val="002060"/>
                </a:solidFill>
                <a:latin typeface="Calibri" pitchFamily="34" charset="0"/>
              </a:rPr>
              <a:t>3(</a:t>
            </a:r>
            <a:r>
              <a:rPr lang="en-US" sz="900" dirty="0" err="1" smtClean="0">
                <a:solidFill>
                  <a:srgbClr val="002060"/>
                </a:solidFill>
                <a:latin typeface="Calibri" pitchFamily="34" charset="0"/>
              </a:rPr>
              <a:t>i</a:t>
            </a:r>
            <a:r>
              <a:rPr lang="en-US" sz="900" dirty="0" smtClean="0">
                <a:solidFill>
                  <a:srgbClr val="002060"/>
                </a:solidFill>
                <a:latin typeface="Calibri" pitchFamily="34" charset="0"/>
              </a:rPr>
              <a:t>)	Coordinate the assignment of Internet technical parameters to maintain universal connectivity</a:t>
            </a:r>
            <a:endParaRPr lang="en-US" sz="900" dirty="0">
              <a:solidFill>
                <a:srgbClr val="002060"/>
              </a:solidFill>
              <a:latin typeface="Calibri" pitchFamily="34" charset="0"/>
            </a:endParaRPr>
          </a:p>
        </p:txBody>
      </p:sp>
      <p:sp>
        <p:nvSpPr>
          <p:cNvPr id="65" name="TextBox 12"/>
          <p:cNvSpPr txBox="1">
            <a:spLocks noChangeArrowheads="1"/>
          </p:cNvSpPr>
          <p:nvPr/>
        </p:nvSpPr>
        <p:spPr bwMode="auto">
          <a:xfrm rot="16200000">
            <a:off x="-119600" y="2948529"/>
            <a:ext cx="657103" cy="276999"/>
          </a:xfrm>
          <a:prstGeom prst="rect">
            <a:avLst/>
          </a:prstGeom>
          <a:noFill/>
          <a:ln w="9525">
            <a:noFill/>
            <a:miter lim="800000"/>
            <a:headEnd/>
            <a:tailEnd/>
          </a:ln>
        </p:spPr>
        <p:txBody>
          <a:bodyPr wrap="none">
            <a:spAutoFit/>
          </a:bodyPr>
          <a:lstStyle/>
          <a:p>
            <a:r>
              <a:rPr lang="en-US" sz="1200" b="1" dirty="0" err="1">
                <a:solidFill>
                  <a:srgbClr val="002060"/>
                </a:solidFill>
                <a:latin typeface="Calibri" pitchFamily="34" charset="0"/>
              </a:rPr>
              <a:t>ByLaws</a:t>
            </a:r>
            <a:endParaRPr lang="en-US" sz="1200" b="1" dirty="0">
              <a:solidFill>
                <a:srgbClr val="002060"/>
              </a:solidFill>
              <a:latin typeface="Calibri" pitchFamily="34" charset="0"/>
            </a:endParaRPr>
          </a:p>
        </p:txBody>
      </p:sp>
      <p:sp>
        <p:nvSpPr>
          <p:cNvPr id="66" name="TextBox 13"/>
          <p:cNvSpPr txBox="1">
            <a:spLocks noChangeArrowheads="1"/>
          </p:cNvSpPr>
          <p:nvPr/>
        </p:nvSpPr>
        <p:spPr bwMode="auto">
          <a:xfrm rot="16200000">
            <a:off x="-619524" y="1708150"/>
            <a:ext cx="1656950" cy="461665"/>
          </a:xfrm>
          <a:prstGeom prst="rect">
            <a:avLst/>
          </a:prstGeom>
          <a:noFill/>
          <a:ln w="9525">
            <a:noFill/>
            <a:miter lim="800000"/>
            <a:headEnd/>
            <a:tailEnd/>
          </a:ln>
        </p:spPr>
        <p:txBody>
          <a:bodyPr wrap="square">
            <a:spAutoFit/>
          </a:bodyPr>
          <a:lstStyle/>
          <a:p>
            <a:pPr algn="ctr"/>
            <a:r>
              <a:rPr lang="en-US" sz="1200" b="1" dirty="0" smtClean="0">
                <a:solidFill>
                  <a:srgbClr val="002060"/>
                </a:solidFill>
                <a:latin typeface="Calibri" pitchFamily="34" charset="0"/>
              </a:rPr>
              <a:t>Articles of Incorporation</a:t>
            </a:r>
            <a:endParaRPr lang="en-US" sz="1200" b="1" dirty="0">
              <a:solidFill>
                <a:srgbClr val="002060"/>
              </a:solidFill>
              <a:latin typeface="Calibri" pitchFamily="34" charset="0"/>
            </a:endParaRPr>
          </a:p>
        </p:txBody>
      </p:sp>
      <p:sp>
        <p:nvSpPr>
          <p:cNvPr id="67" name="TextBox 14"/>
          <p:cNvSpPr txBox="1">
            <a:spLocks noChangeArrowheads="1"/>
          </p:cNvSpPr>
          <p:nvPr/>
        </p:nvSpPr>
        <p:spPr bwMode="auto">
          <a:xfrm rot="16200000">
            <a:off x="-659139" y="4337784"/>
            <a:ext cx="1736181" cy="461665"/>
          </a:xfrm>
          <a:prstGeom prst="rect">
            <a:avLst/>
          </a:prstGeom>
          <a:noFill/>
          <a:ln w="9525">
            <a:noFill/>
            <a:miter lim="800000"/>
            <a:headEnd/>
            <a:tailEnd/>
          </a:ln>
        </p:spPr>
        <p:txBody>
          <a:bodyPr wrap="square">
            <a:spAutoFit/>
          </a:bodyPr>
          <a:lstStyle/>
          <a:p>
            <a:pPr algn="ctr"/>
            <a:r>
              <a:rPr lang="en-US" sz="1200" b="1" dirty="0" smtClean="0">
                <a:solidFill>
                  <a:srgbClr val="002060"/>
                </a:solidFill>
                <a:latin typeface="Calibri" pitchFamily="34" charset="0"/>
              </a:rPr>
              <a:t>Affirmation of Commitments</a:t>
            </a:r>
            <a:endParaRPr lang="en-US" sz="1200" b="1" dirty="0">
              <a:solidFill>
                <a:srgbClr val="002060"/>
              </a:solidFill>
              <a:latin typeface="Calibri" pitchFamily="34" charset="0"/>
            </a:endParaRPr>
          </a:p>
        </p:txBody>
      </p:sp>
      <p:sp>
        <p:nvSpPr>
          <p:cNvPr id="106" name="TextBox 59"/>
          <p:cNvSpPr txBox="1">
            <a:spLocks noChangeArrowheads="1"/>
          </p:cNvSpPr>
          <p:nvPr/>
        </p:nvSpPr>
        <p:spPr bwMode="auto">
          <a:xfrm>
            <a:off x="4635500" y="1042641"/>
            <a:ext cx="1943100" cy="507831"/>
          </a:xfrm>
          <a:prstGeom prst="rect">
            <a:avLst/>
          </a:prstGeom>
          <a:noFill/>
          <a:ln w="9525">
            <a:noFill/>
            <a:miter lim="800000"/>
            <a:headEnd/>
            <a:tailEnd/>
          </a:ln>
        </p:spPr>
        <p:txBody>
          <a:bodyPr wrap="square">
            <a:spAutoFit/>
          </a:bodyPr>
          <a:lstStyle/>
          <a:p>
            <a:pPr marL="228600" indent="-228600"/>
            <a:r>
              <a:rPr lang="en-US" sz="900" dirty="0" smtClean="0">
                <a:solidFill>
                  <a:srgbClr val="002060"/>
                </a:solidFill>
                <a:latin typeface="Calibri" pitchFamily="34" charset="0"/>
              </a:rPr>
              <a:t>3(</a:t>
            </a:r>
            <a:r>
              <a:rPr lang="en-US" sz="900" dirty="0" err="1" smtClean="0">
                <a:solidFill>
                  <a:srgbClr val="002060"/>
                </a:solidFill>
                <a:latin typeface="Calibri" pitchFamily="34" charset="0"/>
              </a:rPr>
              <a:t>i</a:t>
            </a:r>
            <a:r>
              <a:rPr lang="en-US" sz="900" dirty="0" smtClean="0">
                <a:solidFill>
                  <a:srgbClr val="002060"/>
                </a:solidFill>
                <a:latin typeface="Calibri" pitchFamily="34" charset="0"/>
              </a:rPr>
              <a:t>)	Coordinate the assignment of Internet technical parameters to maintain universal connectivity</a:t>
            </a:r>
            <a:endParaRPr lang="en-US" sz="900" dirty="0">
              <a:solidFill>
                <a:srgbClr val="002060"/>
              </a:solidFill>
              <a:latin typeface="Calibri" pitchFamily="34" charset="0"/>
            </a:endParaRPr>
          </a:p>
        </p:txBody>
      </p:sp>
      <p:sp>
        <p:nvSpPr>
          <p:cNvPr id="107" name="TextBox 59"/>
          <p:cNvSpPr txBox="1">
            <a:spLocks noChangeArrowheads="1"/>
          </p:cNvSpPr>
          <p:nvPr/>
        </p:nvSpPr>
        <p:spPr bwMode="auto">
          <a:xfrm>
            <a:off x="4635500" y="1488089"/>
            <a:ext cx="1765300" cy="507831"/>
          </a:xfrm>
          <a:prstGeom prst="rect">
            <a:avLst/>
          </a:prstGeom>
          <a:noFill/>
          <a:ln w="9525">
            <a:noFill/>
            <a:miter lim="800000"/>
            <a:headEnd/>
            <a:tailEnd/>
          </a:ln>
        </p:spPr>
        <p:txBody>
          <a:bodyPr wrap="square">
            <a:spAutoFit/>
          </a:bodyPr>
          <a:lstStyle/>
          <a:p>
            <a:pPr marL="228600" indent="-228600"/>
            <a:r>
              <a:rPr lang="en-US" sz="900" dirty="0" smtClean="0">
                <a:solidFill>
                  <a:srgbClr val="002060"/>
                </a:solidFill>
                <a:latin typeface="Calibri" pitchFamily="34" charset="0"/>
              </a:rPr>
              <a:t>3(ii)	Performing and overseeing functions for coordinating the IP address space</a:t>
            </a:r>
            <a:endParaRPr lang="en-US" sz="900" dirty="0">
              <a:solidFill>
                <a:srgbClr val="002060"/>
              </a:solidFill>
              <a:latin typeface="Calibri" pitchFamily="34" charset="0"/>
            </a:endParaRPr>
          </a:p>
        </p:txBody>
      </p:sp>
      <p:sp>
        <p:nvSpPr>
          <p:cNvPr id="108" name="TextBox 59"/>
          <p:cNvSpPr txBox="1">
            <a:spLocks noChangeArrowheads="1"/>
          </p:cNvSpPr>
          <p:nvPr/>
        </p:nvSpPr>
        <p:spPr bwMode="auto">
          <a:xfrm>
            <a:off x="457200" y="1487141"/>
            <a:ext cx="1892300" cy="230832"/>
          </a:xfrm>
          <a:prstGeom prst="rect">
            <a:avLst/>
          </a:prstGeom>
          <a:noFill/>
          <a:ln w="9525">
            <a:noFill/>
            <a:miter lim="800000"/>
            <a:headEnd/>
            <a:tailEnd/>
          </a:ln>
        </p:spPr>
        <p:txBody>
          <a:bodyPr wrap="square">
            <a:spAutoFit/>
          </a:bodyPr>
          <a:lstStyle/>
          <a:p>
            <a:pPr marL="228600" indent="-228600"/>
            <a:r>
              <a:rPr lang="en-US" sz="900" dirty="0" smtClean="0">
                <a:solidFill>
                  <a:srgbClr val="002060"/>
                </a:solidFill>
                <a:latin typeface="Calibri" pitchFamily="34" charset="0"/>
              </a:rPr>
              <a:t>3(iii)	Coordinating the internet DNS</a:t>
            </a:r>
            <a:endParaRPr lang="en-US" sz="900" dirty="0">
              <a:solidFill>
                <a:srgbClr val="002060"/>
              </a:solidFill>
              <a:latin typeface="Calibri" pitchFamily="34" charset="0"/>
            </a:endParaRPr>
          </a:p>
        </p:txBody>
      </p:sp>
      <p:sp>
        <p:nvSpPr>
          <p:cNvPr id="109" name="TextBox 59"/>
          <p:cNvSpPr txBox="1">
            <a:spLocks noChangeArrowheads="1"/>
          </p:cNvSpPr>
          <p:nvPr/>
        </p:nvSpPr>
        <p:spPr bwMode="auto">
          <a:xfrm>
            <a:off x="469075" y="1639049"/>
            <a:ext cx="2006600" cy="507831"/>
          </a:xfrm>
          <a:prstGeom prst="rect">
            <a:avLst/>
          </a:prstGeom>
          <a:noFill/>
          <a:ln w="9525">
            <a:noFill/>
            <a:miter lim="800000"/>
            <a:headEnd/>
            <a:tailEnd/>
          </a:ln>
        </p:spPr>
        <p:txBody>
          <a:bodyPr wrap="square">
            <a:spAutoFit/>
          </a:bodyPr>
          <a:lstStyle/>
          <a:p>
            <a:pPr marL="228600" indent="-228600"/>
            <a:r>
              <a:rPr lang="en-US" sz="900" dirty="0" smtClean="0">
                <a:solidFill>
                  <a:srgbClr val="002060"/>
                </a:solidFill>
                <a:latin typeface="Calibri" pitchFamily="34" charset="0"/>
              </a:rPr>
              <a:t>3(iii)	Develop policies for determining circumstances under which new TLDs are added</a:t>
            </a:r>
            <a:endParaRPr lang="en-US" sz="900" dirty="0">
              <a:solidFill>
                <a:srgbClr val="002060"/>
              </a:solidFill>
              <a:latin typeface="Calibri" pitchFamily="34" charset="0"/>
            </a:endParaRPr>
          </a:p>
        </p:txBody>
      </p:sp>
      <p:sp>
        <p:nvSpPr>
          <p:cNvPr id="110" name="TextBox 59"/>
          <p:cNvSpPr txBox="1">
            <a:spLocks noChangeArrowheads="1"/>
          </p:cNvSpPr>
          <p:nvPr/>
        </p:nvSpPr>
        <p:spPr bwMode="auto">
          <a:xfrm>
            <a:off x="2514600" y="1042641"/>
            <a:ext cx="2006600" cy="507831"/>
          </a:xfrm>
          <a:prstGeom prst="rect">
            <a:avLst/>
          </a:prstGeom>
          <a:noFill/>
          <a:ln w="9525">
            <a:noFill/>
            <a:miter lim="800000"/>
            <a:headEnd/>
            <a:tailEnd/>
          </a:ln>
        </p:spPr>
        <p:txBody>
          <a:bodyPr wrap="square">
            <a:spAutoFit/>
          </a:bodyPr>
          <a:lstStyle/>
          <a:p>
            <a:pPr marL="228600" indent="-228600"/>
            <a:r>
              <a:rPr lang="en-US" sz="900" dirty="0" smtClean="0">
                <a:solidFill>
                  <a:srgbClr val="002060"/>
                </a:solidFill>
                <a:latin typeface="Calibri" pitchFamily="34" charset="0"/>
              </a:rPr>
              <a:t>3(iii)	Develop policies for determining circumstances under which new TLDs are added</a:t>
            </a:r>
            <a:endParaRPr lang="en-US" sz="900" dirty="0">
              <a:solidFill>
                <a:srgbClr val="002060"/>
              </a:solidFill>
              <a:latin typeface="Calibri" pitchFamily="34" charset="0"/>
            </a:endParaRPr>
          </a:p>
        </p:txBody>
      </p:sp>
      <p:sp>
        <p:nvSpPr>
          <p:cNvPr id="111" name="TextBox 59"/>
          <p:cNvSpPr txBox="1">
            <a:spLocks noChangeArrowheads="1"/>
          </p:cNvSpPr>
          <p:nvPr/>
        </p:nvSpPr>
        <p:spPr bwMode="auto">
          <a:xfrm>
            <a:off x="0" y="6275023"/>
            <a:ext cx="1879600" cy="507831"/>
          </a:xfrm>
          <a:prstGeom prst="rect">
            <a:avLst/>
          </a:prstGeom>
          <a:noFill/>
          <a:ln w="9525">
            <a:noFill/>
            <a:miter lim="800000"/>
            <a:headEnd/>
            <a:tailEnd/>
          </a:ln>
        </p:spPr>
        <p:txBody>
          <a:bodyPr wrap="square">
            <a:spAutoFit/>
          </a:bodyPr>
          <a:lstStyle/>
          <a:p>
            <a:pPr marL="228600" indent="-228600"/>
            <a:r>
              <a:rPr lang="en-US" sz="900" dirty="0" smtClean="0">
                <a:solidFill>
                  <a:srgbClr val="002060"/>
                </a:solidFill>
                <a:latin typeface="Calibri" pitchFamily="34" charset="0"/>
              </a:rPr>
              <a:t>3(v)	Engage in any other related lawful activity in furtherance of 3 (</a:t>
            </a:r>
            <a:r>
              <a:rPr lang="en-US" sz="900" dirty="0" err="1" smtClean="0">
                <a:solidFill>
                  <a:srgbClr val="002060"/>
                </a:solidFill>
                <a:latin typeface="Calibri" pitchFamily="34" charset="0"/>
              </a:rPr>
              <a:t>i</a:t>
            </a:r>
            <a:r>
              <a:rPr lang="en-US" sz="900" dirty="0" smtClean="0">
                <a:solidFill>
                  <a:srgbClr val="002060"/>
                </a:solidFill>
                <a:latin typeface="Calibri" pitchFamily="34" charset="0"/>
              </a:rPr>
              <a:t>) through (iv)</a:t>
            </a:r>
            <a:endParaRPr lang="en-US" sz="900" dirty="0">
              <a:solidFill>
                <a:srgbClr val="002060"/>
              </a:solidFill>
              <a:latin typeface="Calibri" pitchFamily="34" charset="0"/>
            </a:endParaRPr>
          </a:p>
        </p:txBody>
      </p:sp>
      <p:sp>
        <p:nvSpPr>
          <p:cNvPr id="112" name="TextBox 59"/>
          <p:cNvSpPr txBox="1">
            <a:spLocks noChangeArrowheads="1"/>
          </p:cNvSpPr>
          <p:nvPr/>
        </p:nvSpPr>
        <p:spPr bwMode="auto">
          <a:xfrm>
            <a:off x="445325" y="2047099"/>
            <a:ext cx="2006600" cy="507831"/>
          </a:xfrm>
          <a:prstGeom prst="rect">
            <a:avLst/>
          </a:prstGeom>
          <a:noFill/>
          <a:ln w="9525">
            <a:noFill/>
            <a:miter lim="800000"/>
            <a:headEnd/>
            <a:tailEnd/>
          </a:ln>
        </p:spPr>
        <p:txBody>
          <a:bodyPr wrap="square">
            <a:spAutoFit/>
          </a:bodyPr>
          <a:lstStyle/>
          <a:p>
            <a:pPr marL="228600" indent="-228600"/>
            <a:r>
              <a:rPr lang="en-US" sz="900" dirty="0" smtClean="0">
                <a:solidFill>
                  <a:srgbClr val="002060"/>
                </a:solidFill>
                <a:latin typeface="Calibri" pitchFamily="34" charset="0"/>
              </a:rPr>
              <a:t>3(iv)	Overseeing operation of the authoritative Internet DNS root server system</a:t>
            </a:r>
          </a:p>
        </p:txBody>
      </p:sp>
      <p:sp>
        <p:nvSpPr>
          <p:cNvPr id="113" name="TextBox 59"/>
          <p:cNvSpPr txBox="1">
            <a:spLocks noChangeArrowheads="1"/>
          </p:cNvSpPr>
          <p:nvPr/>
        </p:nvSpPr>
        <p:spPr bwMode="auto">
          <a:xfrm>
            <a:off x="4635500" y="1944341"/>
            <a:ext cx="2006600" cy="507831"/>
          </a:xfrm>
          <a:prstGeom prst="rect">
            <a:avLst/>
          </a:prstGeom>
          <a:noFill/>
          <a:ln w="9525">
            <a:noFill/>
            <a:miter lim="800000"/>
            <a:headEnd/>
            <a:tailEnd/>
          </a:ln>
        </p:spPr>
        <p:txBody>
          <a:bodyPr wrap="square">
            <a:spAutoFit/>
          </a:bodyPr>
          <a:lstStyle/>
          <a:p>
            <a:pPr marL="228600" indent="-228600"/>
            <a:r>
              <a:rPr lang="en-US" sz="900" dirty="0" smtClean="0">
                <a:solidFill>
                  <a:srgbClr val="002060"/>
                </a:solidFill>
                <a:latin typeface="Calibri" pitchFamily="34" charset="0"/>
              </a:rPr>
              <a:t>3(iv)	Overseeing operation of the authoritative Internet DNS root server system</a:t>
            </a:r>
          </a:p>
        </p:txBody>
      </p:sp>
      <p:sp>
        <p:nvSpPr>
          <p:cNvPr id="114" name="TextBox 59"/>
          <p:cNvSpPr txBox="1">
            <a:spLocks noChangeArrowheads="1"/>
          </p:cNvSpPr>
          <p:nvPr/>
        </p:nvSpPr>
        <p:spPr bwMode="auto">
          <a:xfrm>
            <a:off x="2514600" y="1563341"/>
            <a:ext cx="2146300" cy="646331"/>
          </a:xfrm>
          <a:prstGeom prst="rect">
            <a:avLst/>
          </a:prstGeom>
          <a:noFill/>
          <a:ln w="9525">
            <a:noFill/>
            <a:miter lim="800000"/>
            <a:headEnd/>
            <a:tailEnd/>
          </a:ln>
        </p:spPr>
        <p:txBody>
          <a:bodyPr wrap="square">
            <a:spAutoFit/>
          </a:bodyPr>
          <a:lstStyle/>
          <a:p>
            <a:pPr marL="228600" indent="-228600">
              <a:buAutoNum type="arabicPeriod" startAt="4"/>
            </a:pPr>
            <a:r>
              <a:rPr lang="en-US" sz="900" dirty="0" smtClean="0">
                <a:solidFill>
                  <a:srgbClr val="002060"/>
                </a:solidFill>
                <a:latin typeface="Calibri" pitchFamily="34" charset="0"/>
              </a:rPr>
              <a:t>Operate through open &amp; transparent processes that enable competition and open entry in internet-related markets.</a:t>
            </a:r>
          </a:p>
        </p:txBody>
      </p:sp>
      <p:sp>
        <p:nvSpPr>
          <p:cNvPr id="115" name="TextBox 59"/>
          <p:cNvSpPr txBox="1">
            <a:spLocks noChangeArrowheads="1"/>
          </p:cNvSpPr>
          <p:nvPr/>
        </p:nvSpPr>
        <p:spPr bwMode="auto">
          <a:xfrm>
            <a:off x="0" y="5774035"/>
            <a:ext cx="2146300" cy="507831"/>
          </a:xfrm>
          <a:prstGeom prst="rect">
            <a:avLst/>
          </a:prstGeom>
          <a:noFill/>
          <a:ln w="9525">
            <a:noFill/>
            <a:miter lim="800000"/>
            <a:headEnd/>
            <a:tailEnd/>
          </a:ln>
        </p:spPr>
        <p:txBody>
          <a:bodyPr wrap="square">
            <a:spAutoFit/>
          </a:bodyPr>
          <a:lstStyle/>
          <a:p>
            <a:pPr marL="228600" indent="-228600"/>
            <a:r>
              <a:rPr lang="en-US" sz="900" dirty="0" smtClean="0">
                <a:solidFill>
                  <a:srgbClr val="002060"/>
                </a:solidFill>
                <a:latin typeface="Calibri" pitchFamily="34" charset="0"/>
              </a:rPr>
              <a:t>3.	ICANN is a nonprofit public benefit corporation and is not organized for the private gain of any person.</a:t>
            </a:r>
          </a:p>
        </p:txBody>
      </p:sp>
      <p:sp>
        <p:nvSpPr>
          <p:cNvPr id="116" name="TextBox 59"/>
          <p:cNvSpPr txBox="1">
            <a:spLocks noChangeArrowheads="1"/>
          </p:cNvSpPr>
          <p:nvPr/>
        </p:nvSpPr>
        <p:spPr bwMode="auto">
          <a:xfrm>
            <a:off x="6756400" y="1042641"/>
            <a:ext cx="2247900" cy="369332"/>
          </a:xfrm>
          <a:prstGeom prst="rect">
            <a:avLst/>
          </a:prstGeom>
          <a:noFill/>
          <a:ln w="9525">
            <a:noFill/>
            <a:miter lim="800000"/>
            <a:headEnd/>
            <a:tailEnd/>
          </a:ln>
        </p:spPr>
        <p:txBody>
          <a:bodyPr wrap="square">
            <a:spAutoFit/>
          </a:bodyPr>
          <a:lstStyle/>
          <a:p>
            <a:pPr marL="228600" indent="-228600"/>
            <a:r>
              <a:rPr lang="en-US" sz="900" dirty="0" smtClean="0">
                <a:solidFill>
                  <a:srgbClr val="002060"/>
                </a:solidFill>
                <a:latin typeface="Calibri" pitchFamily="34" charset="0"/>
              </a:rPr>
              <a:t>4.	ICANN shall operate for the benefit of the Internet community as a whole.</a:t>
            </a:r>
          </a:p>
        </p:txBody>
      </p:sp>
      <p:sp>
        <p:nvSpPr>
          <p:cNvPr id="117" name="TextBox 59"/>
          <p:cNvSpPr txBox="1">
            <a:spLocks noChangeArrowheads="1"/>
          </p:cNvSpPr>
          <p:nvPr/>
        </p:nvSpPr>
        <p:spPr bwMode="auto">
          <a:xfrm>
            <a:off x="6756400" y="1508651"/>
            <a:ext cx="2278277" cy="369332"/>
          </a:xfrm>
          <a:prstGeom prst="rect">
            <a:avLst/>
          </a:prstGeom>
          <a:noFill/>
          <a:ln w="9525">
            <a:noFill/>
            <a:miter lim="800000"/>
            <a:headEnd/>
            <a:tailEnd/>
          </a:ln>
        </p:spPr>
        <p:txBody>
          <a:bodyPr wrap="square">
            <a:spAutoFit/>
          </a:bodyPr>
          <a:lstStyle/>
          <a:p>
            <a:pPr marL="228600" indent="-228600"/>
            <a:r>
              <a:rPr lang="en-US" sz="900" dirty="0" smtClean="0">
                <a:solidFill>
                  <a:srgbClr val="002060"/>
                </a:solidFill>
                <a:latin typeface="Calibri" pitchFamily="34" charset="0"/>
              </a:rPr>
              <a:t>4.	Cooperate as appropriate with relevant international organizations</a:t>
            </a:r>
          </a:p>
        </p:txBody>
      </p:sp>
      <p:sp>
        <p:nvSpPr>
          <p:cNvPr id="118" name="TextBox 59"/>
          <p:cNvSpPr txBox="1">
            <a:spLocks noChangeArrowheads="1"/>
          </p:cNvSpPr>
          <p:nvPr/>
        </p:nvSpPr>
        <p:spPr bwMode="auto">
          <a:xfrm>
            <a:off x="4635500" y="2542522"/>
            <a:ext cx="2192812" cy="507831"/>
          </a:xfrm>
          <a:prstGeom prst="rect">
            <a:avLst/>
          </a:prstGeom>
          <a:noFill/>
          <a:ln w="9525">
            <a:noFill/>
            <a:miter lim="800000"/>
            <a:headEnd/>
            <a:tailEnd/>
          </a:ln>
        </p:spPr>
        <p:txBody>
          <a:bodyPr wrap="square">
            <a:spAutoFit/>
          </a:bodyPr>
          <a:lstStyle/>
          <a:p>
            <a:pPr marL="228600" indent="-228600"/>
            <a:r>
              <a:rPr lang="en-US" sz="900" dirty="0" smtClean="0">
                <a:solidFill>
                  <a:srgbClr val="002060"/>
                </a:solidFill>
                <a:latin typeface="Calibri" pitchFamily="34" charset="0"/>
              </a:rPr>
              <a:t>I.1	Coordinate, at the overall level, the global internet’s </a:t>
            </a:r>
            <a:r>
              <a:rPr lang="en-US" sz="900" u="sng" dirty="0" smtClean="0">
                <a:solidFill>
                  <a:srgbClr val="002060"/>
                </a:solidFill>
                <a:latin typeface="Calibri" pitchFamily="34" charset="0"/>
              </a:rPr>
              <a:t>system of unique identifiers</a:t>
            </a:r>
          </a:p>
        </p:txBody>
      </p:sp>
      <p:sp>
        <p:nvSpPr>
          <p:cNvPr id="119" name="TextBox 59"/>
          <p:cNvSpPr txBox="1">
            <a:spLocks noChangeArrowheads="1"/>
          </p:cNvSpPr>
          <p:nvPr/>
        </p:nvSpPr>
        <p:spPr bwMode="auto">
          <a:xfrm>
            <a:off x="457200" y="2554397"/>
            <a:ext cx="1828800" cy="507831"/>
          </a:xfrm>
          <a:prstGeom prst="rect">
            <a:avLst/>
          </a:prstGeom>
          <a:noFill/>
          <a:ln w="9525">
            <a:noFill/>
            <a:miter lim="800000"/>
            <a:headEnd/>
            <a:tailEnd/>
          </a:ln>
        </p:spPr>
        <p:txBody>
          <a:bodyPr wrap="square">
            <a:spAutoFit/>
          </a:bodyPr>
          <a:lstStyle/>
          <a:p>
            <a:pPr marL="228600" indent="-228600"/>
            <a:r>
              <a:rPr lang="en-US" sz="900" dirty="0" smtClean="0">
                <a:solidFill>
                  <a:srgbClr val="002060"/>
                </a:solidFill>
                <a:latin typeface="Calibri" pitchFamily="34" charset="0"/>
              </a:rPr>
              <a:t>I.1	Ensure the stable and secure operation of the internet’s unique identifier systems. </a:t>
            </a:r>
          </a:p>
        </p:txBody>
      </p:sp>
      <p:sp>
        <p:nvSpPr>
          <p:cNvPr id="120" name="TextBox 59"/>
          <p:cNvSpPr txBox="1">
            <a:spLocks noChangeArrowheads="1"/>
          </p:cNvSpPr>
          <p:nvPr/>
        </p:nvSpPr>
        <p:spPr bwMode="auto">
          <a:xfrm>
            <a:off x="4635500" y="2942322"/>
            <a:ext cx="2157186" cy="646331"/>
          </a:xfrm>
          <a:prstGeom prst="rect">
            <a:avLst/>
          </a:prstGeom>
          <a:noFill/>
          <a:ln w="9525">
            <a:noFill/>
            <a:miter lim="800000"/>
            <a:headEnd/>
            <a:tailEnd/>
          </a:ln>
        </p:spPr>
        <p:txBody>
          <a:bodyPr wrap="square">
            <a:spAutoFit/>
          </a:bodyPr>
          <a:lstStyle/>
          <a:p>
            <a:pPr marL="228600" indent="-228600"/>
            <a:r>
              <a:rPr lang="en-US" sz="900" dirty="0" smtClean="0">
                <a:solidFill>
                  <a:srgbClr val="002060"/>
                </a:solidFill>
                <a:latin typeface="Calibri" pitchFamily="34" charset="0"/>
              </a:rPr>
              <a:t>I.1.1	Coordinate allocation and assignment of three sets of unique identifiers (DNS, IP, Ports &amp; Parameters)</a:t>
            </a:r>
          </a:p>
        </p:txBody>
      </p:sp>
      <p:sp>
        <p:nvSpPr>
          <p:cNvPr id="121" name="TextBox 59"/>
          <p:cNvSpPr txBox="1">
            <a:spLocks noChangeArrowheads="1"/>
          </p:cNvSpPr>
          <p:nvPr/>
        </p:nvSpPr>
        <p:spPr bwMode="auto">
          <a:xfrm>
            <a:off x="457200" y="3036295"/>
            <a:ext cx="1828800" cy="507831"/>
          </a:xfrm>
          <a:prstGeom prst="rect">
            <a:avLst/>
          </a:prstGeom>
          <a:noFill/>
          <a:ln w="9525">
            <a:noFill/>
            <a:miter lim="800000"/>
            <a:headEnd/>
            <a:tailEnd/>
          </a:ln>
        </p:spPr>
        <p:txBody>
          <a:bodyPr wrap="square">
            <a:spAutoFit/>
          </a:bodyPr>
          <a:lstStyle/>
          <a:p>
            <a:pPr marL="228600" indent="-228600"/>
            <a:r>
              <a:rPr lang="en-US" sz="900" dirty="0" smtClean="0">
                <a:solidFill>
                  <a:srgbClr val="002060"/>
                </a:solidFill>
                <a:latin typeface="Calibri" pitchFamily="34" charset="0"/>
              </a:rPr>
              <a:t>I.1.2	Coordinate operation and evolution of the DNS root name server system</a:t>
            </a:r>
          </a:p>
        </p:txBody>
      </p:sp>
      <p:sp>
        <p:nvSpPr>
          <p:cNvPr id="122" name="TextBox 59"/>
          <p:cNvSpPr txBox="1">
            <a:spLocks noChangeArrowheads="1"/>
          </p:cNvSpPr>
          <p:nvPr/>
        </p:nvSpPr>
        <p:spPr bwMode="auto">
          <a:xfrm>
            <a:off x="6756400" y="2981897"/>
            <a:ext cx="2413001" cy="507831"/>
          </a:xfrm>
          <a:prstGeom prst="rect">
            <a:avLst/>
          </a:prstGeom>
          <a:noFill/>
          <a:ln w="9525">
            <a:noFill/>
            <a:miter lim="800000"/>
            <a:headEnd/>
            <a:tailEnd/>
          </a:ln>
        </p:spPr>
        <p:txBody>
          <a:bodyPr wrap="square">
            <a:spAutoFit/>
          </a:bodyPr>
          <a:lstStyle/>
          <a:p>
            <a:pPr marL="228600" indent="-228600"/>
            <a:r>
              <a:rPr lang="en-US" sz="900" dirty="0" smtClean="0">
                <a:solidFill>
                  <a:srgbClr val="002060"/>
                </a:solidFill>
                <a:latin typeface="Calibri" pitchFamily="34" charset="0"/>
              </a:rPr>
              <a:t>I.1.3	Coordinate policy development reasonably and appropriately related to these technical functions</a:t>
            </a:r>
          </a:p>
        </p:txBody>
      </p:sp>
      <p:sp>
        <p:nvSpPr>
          <p:cNvPr id="123" name="TextBox 59"/>
          <p:cNvSpPr txBox="1">
            <a:spLocks noChangeArrowheads="1"/>
          </p:cNvSpPr>
          <p:nvPr/>
        </p:nvSpPr>
        <p:spPr bwMode="auto">
          <a:xfrm>
            <a:off x="2007425" y="6173423"/>
            <a:ext cx="1244600" cy="230832"/>
          </a:xfrm>
          <a:prstGeom prst="rect">
            <a:avLst/>
          </a:prstGeom>
          <a:noFill/>
          <a:ln w="9525">
            <a:noFill/>
            <a:miter lim="800000"/>
            <a:headEnd/>
            <a:tailEnd/>
          </a:ln>
        </p:spPr>
        <p:txBody>
          <a:bodyPr wrap="square">
            <a:spAutoFit/>
          </a:bodyPr>
          <a:lstStyle/>
          <a:p>
            <a:pPr marL="228600" indent="-228600"/>
            <a:r>
              <a:rPr lang="en-US" sz="900" dirty="0" smtClean="0">
                <a:solidFill>
                  <a:srgbClr val="002060"/>
                </a:solidFill>
                <a:latin typeface="Calibri" pitchFamily="34" charset="0"/>
              </a:rPr>
              <a:t>I.2	Core Values 1-11</a:t>
            </a:r>
          </a:p>
        </p:txBody>
      </p:sp>
      <p:sp>
        <p:nvSpPr>
          <p:cNvPr id="125" name="TextBox 59"/>
          <p:cNvSpPr txBox="1">
            <a:spLocks noChangeArrowheads="1"/>
          </p:cNvSpPr>
          <p:nvPr/>
        </p:nvSpPr>
        <p:spPr bwMode="auto">
          <a:xfrm>
            <a:off x="6756400" y="3565247"/>
            <a:ext cx="2419610" cy="646331"/>
          </a:xfrm>
          <a:prstGeom prst="rect">
            <a:avLst/>
          </a:prstGeom>
          <a:noFill/>
          <a:ln w="9525">
            <a:noFill/>
            <a:miter lim="800000"/>
            <a:headEnd/>
            <a:tailEnd/>
          </a:ln>
        </p:spPr>
        <p:txBody>
          <a:bodyPr wrap="square">
            <a:spAutoFit/>
          </a:bodyPr>
          <a:lstStyle/>
          <a:p>
            <a:pPr marL="228600" indent="-228600"/>
            <a:r>
              <a:rPr lang="en-US" sz="900" dirty="0" smtClean="0">
                <a:solidFill>
                  <a:srgbClr val="002060"/>
                </a:solidFill>
                <a:latin typeface="Calibri" pitchFamily="34" charset="0"/>
              </a:rPr>
              <a:t>3(a)	Ensure that decisions are made related to the global technical coordination of the DNS are made in the public interest and are accountable and transparent 	 </a:t>
            </a:r>
          </a:p>
        </p:txBody>
      </p:sp>
      <p:sp>
        <p:nvSpPr>
          <p:cNvPr id="126" name="TextBox 59"/>
          <p:cNvSpPr txBox="1">
            <a:spLocks noChangeArrowheads="1"/>
          </p:cNvSpPr>
          <p:nvPr/>
        </p:nvSpPr>
        <p:spPr bwMode="auto">
          <a:xfrm>
            <a:off x="457200" y="4056948"/>
            <a:ext cx="2044700" cy="369332"/>
          </a:xfrm>
          <a:prstGeom prst="rect">
            <a:avLst/>
          </a:prstGeom>
          <a:noFill/>
          <a:ln w="9525">
            <a:noFill/>
            <a:miter lim="800000"/>
            <a:headEnd/>
            <a:tailEnd/>
          </a:ln>
        </p:spPr>
        <p:txBody>
          <a:bodyPr wrap="square">
            <a:spAutoFit/>
          </a:bodyPr>
          <a:lstStyle/>
          <a:p>
            <a:pPr marL="228600" indent="-228600"/>
            <a:r>
              <a:rPr lang="en-US" sz="900" dirty="0" smtClean="0">
                <a:solidFill>
                  <a:srgbClr val="002060"/>
                </a:solidFill>
                <a:latin typeface="Calibri" pitchFamily="34" charset="0"/>
              </a:rPr>
              <a:t>3(b)	Preserve security, stability and resiliency of the DNS 	 </a:t>
            </a:r>
          </a:p>
        </p:txBody>
      </p:sp>
      <p:sp>
        <p:nvSpPr>
          <p:cNvPr id="127" name="TextBox 59"/>
          <p:cNvSpPr txBox="1">
            <a:spLocks noChangeArrowheads="1"/>
          </p:cNvSpPr>
          <p:nvPr/>
        </p:nvSpPr>
        <p:spPr bwMode="auto">
          <a:xfrm>
            <a:off x="2514600" y="3565247"/>
            <a:ext cx="2044700" cy="507831"/>
          </a:xfrm>
          <a:prstGeom prst="rect">
            <a:avLst/>
          </a:prstGeom>
          <a:noFill/>
          <a:ln w="9525">
            <a:noFill/>
            <a:miter lim="800000"/>
            <a:headEnd/>
            <a:tailEnd/>
          </a:ln>
        </p:spPr>
        <p:txBody>
          <a:bodyPr wrap="square">
            <a:spAutoFit/>
          </a:bodyPr>
          <a:lstStyle/>
          <a:p>
            <a:pPr marL="228600" indent="-228600"/>
            <a:r>
              <a:rPr lang="en-US" sz="900" dirty="0" smtClean="0">
                <a:solidFill>
                  <a:srgbClr val="002060"/>
                </a:solidFill>
                <a:latin typeface="Calibri" pitchFamily="34" charset="0"/>
              </a:rPr>
              <a:t>3(c)	Promote competition, consumer trust and consumer choice in DNS marketplace 	 </a:t>
            </a:r>
          </a:p>
        </p:txBody>
      </p:sp>
      <p:sp>
        <p:nvSpPr>
          <p:cNvPr id="128" name="TextBox 59"/>
          <p:cNvSpPr txBox="1">
            <a:spLocks noChangeArrowheads="1"/>
          </p:cNvSpPr>
          <p:nvPr/>
        </p:nvSpPr>
        <p:spPr bwMode="auto">
          <a:xfrm>
            <a:off x="457200" y="5173224"/>
            <a:ext cx="2120900" cy="369332"/>
          </a:xfrm>
          <a:prstGeom prst="rect">
            <a:avLst/>
          </a:prstGeom>
          <a:noFill/>
          <a:ln w="9525">
            <a:noFill/>
            <a:miter lim="800000"/>
            <a:headEnd/>
            <a:tailEnd/>
          </a:ln>
        </p:spPr>
        <p:txBody>
          <a:bodyPr wrap="square">
            <a:spAutoFit/>
          </a:bodyPr>
          <a:lstStyle/>
          <a:p>
            <a:pPr marL="228600" indent="-228600"/>
            <a:r>
              <a:rPr lang="en-US" sz="900" dirty="0" smtClean="0">
                <a:solidFill>
                  <a:srgbClr val="002060"/>
                </a:solidFill>
                <a:latin typeface="Calibri" pitchFamily="34" charset="0"/>
              </a:rPr>
              <a:t>3(d)	Facilitate international participation in DNS technical coordination 	 </a:t>
            </a:r>
          </a:p>
        </p:txBody>
      </p:sp>
      <p:sp>
        <p:nvSpPr>
          <p:cNvPr id="129" name="TextBox 59"/>
          <p:cNvSpPr txBox="1">
            <a:spLocks noChangeArrowheads="1"/>
          </p:cNvSpPr>
          <p:nvPr/>
        </p:nvSpPr>
        <p:spPr bwMode="auto">
          <a:xfrm>
            <a:off x="3116450" y="5774035"/>
            <a:ext cx="2120900" cy="923330"/>
          </a:xfrm>
          <a:prstGeom prst="rect">
            <a:avLst/>
          </a:prstGeom>
          <a:noFill/>
          <a:ln w="9525">
            <a:noFill/>
            <a:miter lim="800000"/>
            <a:headEnd/>
            <a:tailEnd/>
          </a:ln>
        </p:spPr>
        <p:txBody>
          <a:bodyPr wrap="square">
            <a:spAutoFit/>
          </a:bodyPr>
          <a:lstStyle/>
          <a:p>
            <a:pPr marL="228600" indent="-228600"/>
            <a:r>
              <a:rPr lang="en-US" sz="900" dirty="0" smtClean="0">
                <a:solidFill>
                  <a:srgbClr val="002060"/>
                </a:solidFill>
                <a:latin typeface="Calibri" pitchFamily="34" charset="0"/>
              </a:rPr>
              <a:t>4.	Perform &amp; publish analyses of the positive and negative effects of ICANN decisions on the public, including public financial impact and the impact on the systemic security, stability and resiliency of the DNS	 </a:t>
            </a:r>
          </a:p>
        </p:txBody>
      </p:sp>
      <p:sp>
        <p:nvSpPr>
          <p:cNvPr id="131" name="TextBox 59"/>
          <p:cNvSpPr txBox="1">
            <a:spLocks noChangeArrowheads="1"/>
          </p:cNvSpPr>
          <p:nvPr/>
        </p:nvSpPr>
        <p:spPr bwMode="auto">
          <a:xfrm>
            <a:off x="4635500" y="4049936"/>
            <a:ext cx="2242972" cy="369332"/>
          </a:xfrm>
          <a:prstGeom prst="rect">
            <a:avLst/>
          </a:prstGeom>
          <a:noFill/>
          <a:ln w="9525">
            <a:noFill/>
            <a:miter lim="800000"/>
            <a:headEnd/>
            <a:tailEnd/>
          </a:ln>
        </p:spPr>
        <p:txBody>
          <a:bodyPr wrap="square">
            <a:spAutoFit/>
          </a:bodyPr>
          <a:lstStyle/>
          <a:p>
            <a:pPr marL="228600" indent="-228600">
              <a:buAutoNum type="arabicPlain" startAt="7"/>
            </a:pPr>
            <a:r>
              <a:rPr lang="en-US" sz="900" dirty="0" smtClean="0">
                <a:solidFill>
                  <a:srgbClr val="002060"/>
                </a:solidFill>
                <a:latin typeface="Calibri" pitchFamily="34" charset="0"/>
              </a:rPr>
              <a:t>Adhere to transparent &amp; accountable budgeting processes</a:t>
            </a:r>
          </a:p>
        </p:txBody>
      </p:sp>
      <p:sp>
        <p:nvSpPr>
          <p:cNvPr id="136" name="TextBox 59"/>
          <p:cNvSpPr txBox="1">
            <a:spLocks noChangeArrowheads="1"/>
          </p:cNvSpPr>
          <p:nvPr/>
        </p:nvSpPr>
        <p:spPr bwMode="auto">
          <a:xfrm>
            <a:off x="5071425" y="5774035"/>
            <a:ext cx="2222500" cy="923330"/>
          </a:xfrm>
          <a:prstGeom prst="rect">
            <a:avLst/>
          </a:prstGeom>
          <a:noFill/>
          <a:ln w="9525">
            <a:noFill/>
            <a:miter lim="800000"/>
            <a:headEnd/>
            <a:tailEnd/>
          </a:ln>
        </p:spPr>
        <p:txBody>
          <a:bodyPr wrap="square">
            <a:spAutoFit/>
          </a:bodyPr>
          <a:lstStyle/>
          <a:p>
            <a:pPr marL="228600" indent="-228600"/>
            <a:r>
              <a:rPr lang="en-US" sz="900" dirty="0" smtClean="0">
                <a:solidFill>
                  <a:srgbClr val="002060"/>
                </a:solidFill>
                <a:latin typeface="Calibri" pitchFamily="34" charset="0"/>
              </a:rPr>
              <a:t>7.	Adhere to responsive consultation procedures that provide detailed explanations of the basis for decisions, including how comments have influenced the development of policy considerations </a:t>
            </a:r>
          </a:p>
        </p:txBody>
      </p:sp>
      <p:sp>
        <p:nvSpPr>
          <p:cNvPr id="137" name="TextBox 59"/>
          <p:cNvSpPr txBox="1">
            <a:spLocks noChangeArrowheads="1"/>
          </p:cNvSpPr>
          <p:nvPr/>
        </p:nvSpPr>
        <p:spPr bwMode="auto">
          <a:xfrm>
            <a:off x="7137400" y="5774035"/>
            <a:ext cx="2006600" cy="507831"/>
          </a:xfrm>
          <a:prstGeom prst="rect">
            <a:avLst/>
          </a:prstGeom>
          <a:noFill/>
          <a:ln w="9525">
            <a:noFill/>
            <a:miter lim="800000"/>
            <a:headEnd/>
            <a:tailEnd/>
          </a:ln>
        </p:spPr>
        <p:txBody>
          <a:bodyPr wrap="square">
            <a:spAutoFit/>
          </a:bodyPr>
          <a:lstStyle/>
          <a:p>
            <a:pPr marL="228600" indent="-228600"/>
            <a:r>
              <a:rPr lang="en-US" sz="900" dirty="0" smtClean="0">
                <a:solidFill>
                  <a:srgbClr val="002060"/>
                </a:solidFill>
                <a:latin typeface="Calibri" pitchFamily="34" charset="0"/>
              </a:rPr>
              <a:t>7.	Provide thorough and reasoned explanation of decisions taken, the rationale and sources of data</a:t>
            </a:r>
          </a:p>
        </p:txBody>
      </p:sp>
      <p:sp>
        <p:nvSpPr>
          <p:cNvPr id="138" name="TextBox 59"/>
          <p:cNvSpPr txBox="1">
            <a:spLocks noChangeArrowheads="1"/>
          </p:cNvSpPr>
          <p:nvPr/>
        </p:nvSpPr>
        <p:spPr bwMode="auto">
          <a:xfrm>
            <a:off x="4623625" y="4844884"/>
            <a:ext cx="2311565" cy="784830"/>
          </a:xfrm>
          <a:prstGeom prst="rect">
            <a:avLst/>
          </a:prstGeom>
          <a:noFill/>
          <a:ln w="9525">
            <a:noFill/>
            <a:miter lim="800000"/>
            <a:headEnd/>
            <a:tailEnd/>
          </a:ln>
        </p:spPr>
        <p:txBody>
          <a:bodyPr wrap="square">
            <a:spAutoFit/>
          </a:bodyPr>
          <a:lstStyle/>
          <a:p>
            <a:pPr marL="228600" indent="-228600"/>
            <a:r>
              <a:rPr lang="en-US" sz="900" dirty="0" smtClean="0">
                <a:solidFill>
                  <a:srgbClr val="002060"/>
                </a:solidFill>
                <a:latin typeface="Calibri" pitchFamily="34" charset="0"/>
              </a:rPr>
              <a:t>8(a)	Maintain the capacity and ability to coordinate the Internet DNS at the overall level and work for the maintenance of a single, interoperable internet</a:t>
            </a:r>
          </a:p>
        </p:txBody>
      </p:sp>
      <p:sp>
        <p:nvSpPr>
          <p:cNvPr id="139" name="TextBox 59"/>
          <p:cNvSpPr txBox="1">
            <a:spLocks noChangeArrowheads="1"/>
          </p:cNvSpPr>
          <p:nvPr/>
        </p:nvSpPr>
        <p:spPr bwMode="auto">
          <a:xfrm>
            <a:off x="457200" y="4403640"/>
            <a:ext cx="2108200" cy="784830"/>
          </a:xfrm>
          <a:prstGeom prst="rect">
            <a:avLst/>
          </a:prstGeom>
          <a:noFill/>
          <a:ln w="9525">
            <a:noFill/>
            <a:miter lim="800000"/>
            <a:headEnd/>
            <a:tailEnd/>
          </a:ln>
        </p:spPr>
        <p:txBody>
          <a:bodyPr wrap="square">
            <a:spAutoFit/>
          </a:bodyPr>
          <a:lstStyle/>
          <a:p>
            <a:pPr marL="228600" indent="-228600"/>
            <a:r>
              <a:rPr lang="en-US" sz="900" dirty="0" smtClean="0">
                <a:solidFill>
                  <a:srgbClr val="002060"/>
                </a:solidFill>
                <a:latin typeface="Calibri" pitchFamily="34" charset="0"/>
              </a:rPr>
              <a:t>8(a)	Maintain the capacity and ability to coordinate the Internet DNS at the overall level and work for the maintenance of a single, interoperable internet</a:t>
            </a:r>
          </a:p>
        </p:txBody>
      </p:sp>
      <p:sp>
        <p:nvSpPr>
          <p:cNvPr id="140" name="TextBox 59"/>
          <p:cNvSpPr txBox="1">
            <a:spLocks noChangeArrowheads="1"/>
          </p:cNvSpPr>
          <p:nvPr/>
        </p:nvSpPr>
        <p:spPr bwMode="auto">
          <a:xfrm>
            <a:off x="7137400" y="6186221"/>
            <a:ext cx="2006600" cy="646331"/>
          </a:xfrm>
          <a:prstGeom prst="rect">
            <a:avLst/>
          </a:prstGeom>
          <a:noFill/>
          <a:ln w="9525">
            <a:noFill/>
            <a:miter lim="800000"/>
            <a:headEnd/>
            <a:tailEnd/>
          </a:ln>
        </p:spPr>
        <p:txBody>
          <a:bodyPr wrap="square">
            <a:spAutoFit/>
          </a:bodyPr>
          <a:lstStyle/>
          <a:p>
            <a:pPr marL="228600" indent="-228600"/>
            <a:r>
              <a:rPr lang="en-US" sz="900" dirty="0" smtClean="0">
                <a:solidFill>
                  <a:srgbClr val="002060"/>
                </a:solidFill>
                <a:latin typeface="Calibri" pitchFamily="34" charset="0"/>
              </a:rPr>
              <a:t>8(b)	Remain a non-profit, headquartered in the US with offices around the world to meet the needs of a global community</a:t>
            </a:r>
          </a:p>
        </p:txBody>
      </p:sp>
      <p:sp>
        <p:nvSpPr>
          <p:cNvPr id="141" name="TextBox 59"/>
          <p:cNvSpPr txBox="1">
            <a:spLocks noChangeArrowheads="1"/>
          </p:cNvSpPr>
          <p:nvPr/>
        </p:nvSpPr>
        <p:spPr bwMode="auto">
          <a:xfrm>
            <a:off x="6743834" y="4757841"/>
            <a:ext cx="2400166" cy="646331"/>
          </a:xfrm>
          <a:prstGeom prst="rect">
            <a:avLst/>
          </a:prstGeom>
          <a:noFill/>
          <a:ln w="9525">
            <a:noFill/>
            <a:miter lim="800000"/>
            <a:headEnd/>
            <a:tailEnd/>
          </a:ln>
        </p:spPr>
        <p:txBody>
          <a:bodyPr wrap="square">
            <a:spAutoFit/>
          </a:bodyPr>
          <a:lstStyle/>
          <a:p>
            <a:pPr marL="228600" indent="-228600"/>
            <a:r>
              <a:rPr lang="en-US" sz="900" dirty="0" smtClean="0">
                <a:solidFill>
                  <a:srgbClr val="002060"/>
                </a:solidFill>
                <a:latin typeface="Calibri" pitchFamily="34" charset="0"/>
              </a:rPr>
              <a:t>8(c)	Operate as a multi-stakeholder, private sector led organization with input from the public, for whose benefit ICANN shall in all events act.</a:t>
            </a:r>
          </a:p>
        </p:txBody>
      </p:sp>
      <p:sp>
        <p:nvSpPr>
          <p:cNvPr id="143" name="TextBox 59"/>
          <p:cNvSpPr txBox="1">
            <a:spLocks noChangeArrowheads="1"/>
          </p:cNvSpPr>
          <p:nvPr/>
        </p:nvSpPr>
        <p:spPr bwMode="auto">
          <a:xfrm>
            <a:off x="457200" y="3576620"/>
            <a:ext cx="1917700" cy="507831"/>
          </a:xfrm>
          <a:prstGeom prst="rect">
            <a:avLst/>
          </a:prstGeom>
          <a:noFill/>
          <a:ln w="9525">
            <a:noFill/>
            <a:miter lim="800000"/>
            <a:headEnd/>
            <a:tailEnd/>
          </a:ln>
        </p:spPr>
        <p:txBody>
          <a:bodyPr wrap="square">
            <a:spAutoFit/>
          </a:bodyPr>
          <a:lstStyle/>
          <a:p>
            <a:pPr marL="228600" indent="-228600"/>
            <a:r>
              <a:rPr lang="en-US" sz="900" dirty="0" smtClean="0">
                <a:solidFill>
                  <a:srgbClr val="002060"/>
                </a:solidFill>
                <a:latin typeface="Calibri" pitchFamily="34" charset="0"/>
              </a:rPr>
              <a:t>1.	Technical coordination of the Internet’s domain name &amp; addressing system (DNS)</a:t>
            </a:r>
          </a:p>
        </p:txBody>
      </p:sp>
      <p:sp>
        <p:nvSpPr>
          <p:cNvPr id="151" name="TextBox 14"/>
          <p:cNvSpPr txBox="1">
            <a:spLocks noChangeArrowheads="1"/>
          </p:cNvSpPr>
          <p:nvPr/>
        </p:nvSpPr>
        <p:spPr bwMode="auto">
          <a:xfrm>
            <a:off x="1877017" y="5583251"/>
            <a:ext cx="5458749" cy="276999"/>
          </a:xfrm>
          <a:prstGeom prst="rect">
            <a:avLst/>
          </a:prstGeom>
          <a:noFill/>
          <a:ln w="9525">
            <a:noFill/>
            <a:miter lim="800000"/>
            <a:headEnd/>
            <a:tailEnd/>
          </a:ln>
        </p:spPr>
        <p:txBody>
          <a:bodyPr wrap="square">
            <a:spAutoFit/>
          </a:bodyPr>
          <a:lstStyle/>
          <a:p>
            <a:pPr algn="ctr"/>
            <a:r>
              <a:rPr lang="en-US" sz="1200" b="1" dirty="0" smtClean="0">
                <a:solidFill>
                  <a:srgbClr val="002060"/>
                </a:solidFill>
                <a:latin typeface="Calibri" pitchFamily="34" charset="0"/>
              </a:rPr>
              <a:t>Apply to All Focus Areas</a:t>
            </a:r>
            <a:endParaRPr lang="en-US" sz="1200" b="1" dirty="0">
              <a:solidFill>
                <a:srgbClr val="002060"/>
              </a:solidFill>
              <a:latin typeface="Calibri" pitchFamily="34" charset="0"/>
            </a:endParaRPr>
          </a:p>
        </p:txBody>
      </p:sp>
      <p:sp>
        <p:nvSpPr>
          <p:cNvPr id="154" name="TextBox 59"/>
          <p:cNvSpPr txBox="1">
            <a:spLocks noChangeArrowheads="1"/>
          </p:cNvSpPr>
          <p:nvPr/>
        </p:nvSpPr>
        <p:spPr bwMode="auto">
          <a:xfrm>
            <a:off x="4649335" y="3565247"/>
            <a:ext cx="1917700" cy="507831"/>
          </a:xfrm>
          <a:prstGeom prst="rect">
            <a:avLst/>
          </a:prstGeom>
          <a:noFill/>
          <a:ln w="9525">
            <a:noFill/>
            <a:miter lim="800000"/>
            <a:headEnd/>
            <a:tailEnd/>
          </a:ln>
        </p:spPr>
        <p:txBody>
          <a:bodyPr wrap="square">
            <a:spAutoFit/>
          </a:bodyPr>
          <a:lstStyle/>
          <a:p>
            <a:pPr marL="228600" indent="-228600"/>
            <a:r>
              <a:rPr lang="en-US" sz="900" dirty="0" smtClean="0">
                <a:solidFill>
                  <a:srgbClr val="002060"/>
                </a:solidFill>
                <a:latin typeface="Calibri" pitchFamily="34" charset="0"/>
              </a:rPr>
              <a:t>1.	Technical coordination of the Internet’s domain name &amp; addressing system (DNS)</a:t>
            </a:r>
          </a:p>
        </p:txBody>
      </p:sp>
      <p:sp>
        <p:nvSpPr>
          <p:cNvPr id="52" name="TextBox 59"/>
          <p:cNvSpPr txBox="1">
            <a:spLocks noChangeArrowheads="1"/>
          </p:cNvSpPr>
          <p:nvPr/>
        </p:nvSpPr>
        <p:spPr bwMode="auto">
          <a:xfrm>
            <a:off x="6746653" y="4214211"/>
            <a:ext cx="2242972" cy="507831"/>
          </a:xfrm>
          <a:prstGeom prst="rect">
            <a:avLst/>
          </a:prstGeom>
          <a:noFill/>
          <a:ln w="9525">
            <a:noFill/>
            <a:miter lim="800000"/>
            <a:headEnd/>
            <a:tailEnd/>
          </a:ln>
        </p:spPr>
        <p:txBody>
          <a:bodyPr wrap="square">
            <a:spAutoFit/>
          </a:bodyPr>
          <a:lstStyle/>
          <a:p>
            <a:pPr marL="228600" indent="-228600"/>
            <a:r>
              <a:rPr lang="en-US" sz="900" dirty="0" smtClean="0">
                <a:solidFill>
                  <a:srgbClr val="002060"/>
                </a:solidFill>
                <a:latin typeface="Calibri" pitchFamily="34" charset="0"/>
              </a:rPr>
              <a:t>7	Adhere to transparent and accountable fact-based policy development and cross-community deliberations</a:t>
            </a:r>
          </a:p>
        </p:txBody>
      </p:sp>
      <p:sp>
        <p:nvSpPr>
          <p:cNvPr id="57" name="TextBox 59"/>
          <p:cNvSpPr txBox="1">
            <a:spLocks noChangeArrowheads="1"/>
          </p:cNvSpPr>
          <p:nvPr/>
        </p:nvSpPr>
        <p:spPr bwMode="auto">
          <a:xfrm>
            <a:off x="4633522" y="4392341"/>
            <a:ext cx="2242972" cy="507831"/>
          </a:xfrm>
          <a:prstGeom prst="rect">
            <a:avLst/>
          </a:prstGeom>
          <a:noFill/>
          <a:ln w="9525">
            <a:noFill/>
            <a:miter lim="800000"/>
            <a:headEnd/>
            <a:tailEnd/>
          </a:ln>
        </p:spPr>
        <p:txBody>
          <a:bodyPr wrap="square">
            <a:spAutoFit/>
          </a:bodyPr>
          <a:lstStyle/>
          <a:p>
            <a:pPr marL="228600" indent="-228600">
              <a:buAutoNum type="arabicPlain" startAt="7"/>
            </a:pPr>
            <a:r>
              <a:rPr lang="en-US" sz="900" dirty="0" smtClean="0">
                <a:solidFill>
                  <a:srgbClr val="002060"/>
                </a:solidFill>
                <a:latin typeface="Calibri" pitchFamily="34" charset="0"/>
              </a:rPr>
              <a:t>Publish Annual Report of progress to </a:t>
            </a:r>
            <a:r>
              <a:rPr lang="en-US" sz="900" dirty="0" err="1" smtClean="0">
                <a:solidFill>
                  <a:srgbClr val="002060"/>
                </a:solidFill>
                <a:latin typeface="Calibri" pitchFamily="34" charset="0"/>
              </a:rPr>
              <a:t>ByLaws</a:t>
            </a:r>
            <a:r>
              <a:rPr lang="en-US" sz="900" dirty="0" smtClean="0">
                <a:solidFill>
                  <a:srgbClr val="002060"/>
                </a:solidFill>
                <a:latin typeface="Calibri" pitchFamily="34" charset="0"/>
              </a:rPr>
              <a:t> responsibilities, strategic &amp; operating plans</a:t>
            </a:r>
          </a:p>
        </p:txBody>
      </p:sp>
      <p:sp>
        <p:nvSpPr>
          <p:cNvPr id="61" name="TextBox 59"/>
          <p:cNvSpPr txBox="1">
            <a:spLocks noChangeArrowheads="1"/>
          </p:cNvSpPr>
          <p:nvPr/>
        </p:nvSpPr>
        <p:spPr bwMode="auto">
          <a:xfrm>
            <a:off x="6759150" y="2540547"/>
            <a:ext cx="2192812" cy="507831"/>
          </a:xfrm>
          <a:prstGeom prst="rect">
            <a:avLst/>
          </a:prstGeom>
          <a:noFill/>
          <a:ln w="9525">
            <a:noFill/>
            <a:miter lim="800000"/>
            <a:headEnd/>
            <a:tailEnd/>
          </a:ln>
        </p:spPr>
        <p:txBody>
          <a:bodyPr wrap="square">
            <a:spAutoFit/>
          </a:bodyPr>
          <a:lstStyle/>
          <a:p>
            <a:pPr marL="228600" indent="-228600"/>
            <a:r>
              <a:rPr lang="en-US" sz="900" dirty="0" smtClean="0">
                <a:solidFill>
                  <a:srgbClr val="002060"/>
                </a:solidFill>
                <a:latin typeface="Calibri" pitchFamily="34" charset="0"/>
              </a:rPr>
              <a:t>I.1	Coordinate, at the overall level, the </a:t>
            </a:r>
            <a:r>
              <a:rPr lang="en-US" sz="900" u="sng" dirty="0" smtClean="0">
                <a:solidFill>
                  <a:srgbClr val="002060"/>
                </a:solidFill>
                <a:latin typeface="Calibri" pitchFamily="34" charset="0"/>
              </a:rPr>
              <a:t>global internet’s system </a:t>
            </a:r>
            <a:r>
              <a:rPr lang="en-US" sz="900" dirty="0" smtClean="0">
                <a:solidFill>
                  <a:srgbClr val="002060"/>
                </a:solidFill>
                <a:latin typeface="Calibri" pitchFamily="34" charset="0"/>
              </a:rPr>
              <a:t>of unique identifiers</a:t>
            </a:r>
          </a:p>
        </p:txBody>
      </p:sp>
      <p:sp>
        <p:nvSpPr>
          <p:cNvPr id="62" name="TextBox 59"/>
          <p:cNvSpPr txBox="1">
            <a:spLocks noChangeArrowheads="1"/>
          </p:cNvSpPr>
          <p:nvPr/>
        </p:nvSpPr>
        <p:spPr bwMode="auto">
          <a:xfrm>
            <a:off x="2495960" y="2540543"/>
            <a:ext cx="2192812" cy="507831"/>
          </a:xfrm>
          <a:prstGeom prst="rect">
            <a:avLst/>
          </a:prstGeom>
          <a:noFill/>
          <a:ln w="9525">
            <a:noFill/>
            <a:miter lim="800000"/>
            <a:headEnd/>
            <a:tailEnd/>
          </a:ln>
        </p:spPr>
        <p:txBody>
          <a:bodyPr wrap="square">
            <a:spAutoFit/>
          </a:bodyPr>
          <a:lstStyle/>
          <a:p>
            <a:pPr marL="228600" indent="-228600"/>
            <a:r>
              <a:rPr lang="en-US" sz="900" dirty="0" smtClean="0">
                <a:solidFill>
                  <a:srgbClr val="002060"/>
                </a:solidFill>
                <a:latin typeface="Calibri" pitchFamily="34" charset="0"/>
              </a:rPr>
              <a:t>I.1	Coordinate, </a:t>
            </a:r>
            <a:r>
              <a:rPr lang="en-US" sz="900" u="sng" dirty="0" smtClean="0">
                <a:solidFill>
                  <a:srgbClr val="002060"/>
                </a:solidFill>
                <a:latin typeface="Calibri" pitchFamily="34" charset="0"/>
              </a:rPr>
              <a:t>at the overall level</a:t>
            </a:r>
            <a:r>
              <a:rPr lang="en-US" sz="900" dirty="0" smtClean="0">
                <a:solidFill>
                  <a:srgbClr val="002060"/>
                </a:solidFill>
                <a:latin typeface="Calibri" pitchFamily="34" charset="0"/>
              </a:rPr>
              <a:t>, the global internet’s system of unique identifiers</a:t>
            </a:r>
          </a:p>
        </p:txBody>
      </p:sp>
      <p:sp>
        <p:nvSpPr>
          <p:cNvPr id="63" name="TextBox 59"/>
          <p:cNvSpPr txBox="1">
            <a:spLocks noChangeArrowheads="1"/>
          </p:cNvSpPr>
          <p:nvPr/>
        </p:nvSpPr>
        <p:spPr bwMode="auto">
          <a:xfrm>
            <a:off x="2470231" y="2942323"/>
            <a:ext cx="2192812" cy="646331"/>
          </a:xfrm>
          <a:prstGeom prst="rect">
            <a:avLst/>
          </a:prstGeom>
          <a:noFill/>
          <a:ln w="9525">
            <a:noFill/>
            <a:miter lim="800000"/>
            <a:headEnd/>
            <a:tailEnd/>
          </a:ln>
        </p:spPr>
        <p:txBody>
          <a:bodyPr wrap="square">
            <a:spAutoFit/>
          </a:bodyPr>
          <a:lstStyle/>
          <a:p>
            <a:pPr marL="228600" indent="-228600"/>
            <a:r>
              <a:rPr lang="en-US" sz="900" dirty="0" smtClean="0">
                <a:solidFill>
                  <a:srgbClr val="002060"/>
                </a:solidFill>
                <a:latin typeface="Calibri" pitchFamily="34" charset="0"/>
              </a:rPr>
              <a:t>6	Core Value: Introducing &amp; promoting competition in the registration of domain names where practicable and beneficial in the public interest</a:t>
            </a:r>
          </a:p>
        </p:txBody>
      </p:sp>
    </p:spTree>
  </p:cSld>
  <p:clrMapOvr>
    <a:masterClrMapping/>
  </p:clrMapOvr>
  <p:transition spd="slow">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Rectangle 2"/>
          <p:cNvSpPr txBox="1">
            <a:spLocks noChangeArrowheads="1"/>
          </p:cNvSpPr>
          <p:nvPr/>
        </p:nvSpPr>
        <p:spPr bwMode="auto">
          <a:xfrm>
            <a:off x="606425" y="92158"/>
            <a:ext cx="8181975" cy="434975"/>
          </a:xfrm>
          <a:prstGeom prst="rect">
            <a:avLst/>
          </a:prstGeom>
          <a:noFill/>
          <a:ln w="9525">
            <a:noFill/>
            <a:miter lim="800000"/>
            <a:headEnd/>
            <a:tailEnd/>
          </a:ln>
        </p:spPr>
        <p:txBody>
          <a:bodyPr lIns="91432" tIns="45716" rIns="91432" bIns="45716" anchor="ctr"/>
          <a:lstStyle/>
          <a:p>
            <a:pPr algn="ctr" eaLnBrk="0" hangingPunct="0">
              <a:defRPr/>
            </a:pPr>
            <a:r>
              <a:rPr lang="en-US" b="1" dirty="0" smtClean="0">
                <a:latin typeface="Arial" pitchFamily="34" charset="0"/>
                <a:ea typeface="+mj-ea"/>
                <a:cs typeface="Arial" pitchFamily="34" charset="0"/>
              </a:rPr>
              <a:t>ICANN Strategic Plan 2010 to 2013 – Four Strategic Focus Areas</a:t>
            </a:r>
          </a:p>
          <a:p>
            <a:pPr algn="ctr" eaLnBrk="0" hangingPunct="0">
              <a:defRPr/>
            </a:pPr>
            <a:r>
              <a:rPr lang="en-US" sz="1200" i="1" dirty="0" smtClean="0">
                <a:latin typeface="Arial" pitchFamily="34" charset="0"/>
                <a:ea typeface="+mj-ea"/>
                <a:cs typeface="Arial" pitchFamily="34" charset="0"/>
              </a:rPr>
              <a:t>Supporting… One World. One Internet. Everyone Connected.</a:t>
            </a:r>
            <a:endParaRPr lang="en-US" sz="1200" i="1" dirty="0">
              <a:latin typeface="Arial" pitchFamily="34" charset="0"/>
              <a:ea typeface="+mj-ea"/>
              <a:cs typeface="Arial" pitchFamily="34" charset="0"/>
            </a:endParaRPr>
          </a:p>
        </p:txBody>
      </p:sp>
      <p:sp>
        <p:nvSpPr>
          <p:cNvPr id="53" name="Rectangle 52"/>
          <p:cNvSpPr/>
          <p:nvPr/>
        </p:nvSpPr>
        <p:spPr>
          <a:xfrm>
            <a:off x="640116" y="634045"/>
            <a:ext cx="1612900" cy="785322"/>
          </a:xfrm>
          <a:prstGeom prst="rect">
            <a:avLst/>
          </a:prstGeom>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dirty="0" smtClean="0"/>
              <a:t>DNS stability and security</a:t>
            </a:r>
            <a:endParaRPr lang="en-US" sz="1200" dirty="0"/>
          </a:p>
        </p:txBody>
      </p:sp>
      <p:sp>
        <p:nvSpPr>
          <p:cNvPr id="56" name="Rectangle 55"/>
          <p:cNvSpPr/>
          <p:nvPr/>
        </p:nvSpPr>
        <p:spPr>
          <a:xfrm>
            <a:off x="6993908" y="634045"/>
            <a:ext cx="1612900" cy="785322"/>
          </a:xfrm>
          <a:prstGeom prst="rect">
            <a:avLst/>
          </a:prstGeom>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dirty="0" smtClean="0"/>
              <a:t>A healthy internet </a:t>
            </a:r>
          </a:p>
          <a:p>
            <a:pPr algn="ctr"/>
            <a:r>
              <a:rPr lang="en-US" sz="1200" dirty="0" smtClean="0"/>
              <a:t>eco-system</a:t>
            </a:r>
            <a:endParaRPr lang="en-US" sz="1200" dirty="0"/>
          </a:p>
        </p:txBody>
      </p:sp>
      <p:sp>
        <p:nvSpPr>
          <p:cNvPr id="65" name="TextBox 12"/>
          <p:cNvSpPr txBox="1">
            <a:spLocks noChangeArrowheads="1"/>
          </p:cNvSpPr>
          <p:nvPr/>
        </p:nvSpPr>
        <p:spPr bwMode="auto">
          <a:xfrm rot="16200000">
            <a:off x="-259852" y="3987652"/>
            <a:ext cx="964904" cy="461665"/>
          </a:xfrm>
          <a:prstGeom prst="rect">
            <a:avLst/>
          </a:prstGeom>
          <a:noFill/>
          <a:ln w="9525">
            <a:noFill/>
            <a:miter lim="800000"/>
            <a:headEnd/>
            <a:tailEnd/>
          </a:ln>
        </p:spPr>
        <p:txBody>
          <a:bodyPr wrap="square">
            <a:spAutoFit/>
          </a:bodyPr>
          <a:lstStyle/>
          <a:p>
            <a:pPr algn="ctr"/>
            <a:r>
              <a:rPr lang="en-US" sz="1200" b="1" dirty="0" smtClean="0">
                <a:latin typeface="Arial" pitchFamily="34" charset="0"/>
                <a:cs typeface="Arial" pitchFamily="34" charset="0"/>
              </a:rPr>
              <a:t>Strategic</a:t>
            </a:r>
          </a:p>
          <a:p>
            <a:pPr algn="ctr"/>
            <a:r>
              <a:rPr lang="en-US" sz="1200" b="1" dirty="0" smtClean="0">
                <a:latin typeface="Arial" pitchFamily="34" charset="0"/>
                <a:cs typeface="Arial" pitchFamily="34" charset="0"/>
              </a:rPr>
              <a:t>Projects</a:t>
            </a:r>
            <a:endParaRPr lang="en-US" sz="1200" b="1" dirty="0">
              <a:latin typeface="Arial" pitchFamily="34" charset="0"/>
              <a:cs typeface="Arial" pitchFamily="34" charset="0"/>
            </a:endParaRPr>
          </a:p>
        </p:txBody>
      </p:sp>
      <p:sp>
        <p:nvSpPr>
          <p:cNvPr id="66" name="TextBox 13"/>
          <p:cNvSpPr txBox="1">
            <a:spLocks noChangeArrowheads="1"/>
          </p:cNvSpPr>
          <p:nvPr/>
        </p:nvSpPr>
        <p:spPr bwMode="auto">
          <a:xfrm rot="16200000">
            <a:off x="-406449" y="1790291"/>
            <a:ext cx="1258098" cy="461665"/>
          </a:xfrm>
          <a:prstGeom prst="rect">
            <a:avLst/>
          </a:prstGeom>
          <a:noFill/>
          <a:ln w="9525">
            <a:noFill/>
            <a:miter lim="800000"/>
            <a:headEnd/>
            <a:tailEnd/>
          </a:ln>
        </p:spPr>
        <p:txBody>
          <a:bodyPr wrap="square">
            <a:spAutoFit/>
          </a:bodyPr>
          <a:lstStyle/>
          <a:p>
            <a:pPr algn="ctr"/>
            <a:r>
              <a:rPr lang="en-US" sz="1200" b="1" dirty="0" smtClean="0">
                <a:latin typeface="Arial" pitchFamily="34" charset="0"/>
                <a:cs typeface="Arial" pitchFamily="34" charset="0"/>
              </a:rPr>
              <a:t>Strategic</a:t>
            </a:r>
          </a:p>
          <a:p>
            <a:pPr algn="ctr"/>
            <a:r>
              <a:rPr lang="en-US" sz="1200" b="1" dirty="0" smtClean="0">
                <a:latin typeface="Arial" pitchFamily="34" charset="0"/>
                <a:cs typeface="Arial" pitchFamily="34" charset="0"/>
              </a:rPr>
              <a:t>Objectives</a:t>
            </a:r>
            <a:endParaRPr lang="en-US" sz="1200" b="1" dirty="0">
              <a:latin typeface="Arial" pitchFamily="34" charset="0"/>
              <a:cs typeface="Arial" pitchFamily="34" charset="0"/>
            </a:endParaRPr>
          </a:p>
        </p:txBody>
      </p:sp>
      <p:sp>
        <p:nvSpPr>
          <p:cNvPr id="67" name="TextBox 14"/>
          <p:cNvSpPr txBox="1">
            <a:spLocks noChangeArrowheads="1"/>
          </p:cNvSpPr>
          <p:nvPr/>
        </p:nvSpPr>
        <p:spPr bwMode="auto">
          <a:xfrm rot="16200000">
            <a:off x="-242014" y="5452748"/>
            <a:ext cx="929228" cy="461665"/>
          </a:xfrm>
          <a:prstGeom prst="rect">
            <a:avLst/>
          </a:prstGeom>
          <a:noFill/>
          <a:ln w="9525">
            <a:noFill/>
            <a:miter lim="800000"/>
            <a:headEnd/>
            <a:tailEnd/>
          </a:ln>
        </p:spPr>
        <p:txBody>
          <a:bodyPr wrap="square">
            <a:spAutoFit/>
          </a:bodyPr>
          <a:lstStyle/>
          <a:p>
            <a:pPr algn="ctr"/>
            <a:r>
              <a:rPr lang="en-US" sz="1200" b="1" dirty="0" smtClean="0">
                <a:latin typeface="Arial" pitchFamily="34" charset="0"/>
                <a:cs typeface="Arial" pitchFamily="34" charset="0"/>
              </a:rPr>
              <a:t>Staff </a:t>
            </a:r>
          </a:p>
          <a:p>
            <a:pPr algn="ctr"/>
            <a:r>
              <a:rPr lang="en-US" sz="1200" b="1" dirty="0" smtClean="0">
                <a:latin typeface="Arial" pitchFamily="34" charset="0"/>
                <a:cs typeface="Arial" pitchFamily="34" charset="0"/>
              </a:rPr>
              <a:t>Work</a:t>
            </a:r>
            <a:endParaRPr lang="en-US" sz="1200" b="1" dirty="0">
              <a:latin typeface="Arial" pitchFamily="34" charset="0"/>
              <a:cs typeface="Arial" pitchFamily="34" charset="0"/>
            </a:endParaRPr>
          </a:p>
        </p:txBody>
      </p:sp>
      <p:sp>
        <p:nvSpPr>
          <p:cNvPr id="52" name="TextBox 14"/>
          <p:cNvSpPr txBox="1">
            <a:spLocks noChangeArrowheads="1"/>
          </p:cNvSpPr>
          <p:nvPr/>
        </p:nvSpPr>
        <p:spPr bwMode="auto">
          <a:xfrm rot="16200000">
            <a:off x="-337228" y="2856358"/>
            <a:ext cx="1163417" cy="461665"/>
          </a:xfrm>
          <a:prstGeom prst="rect">
            <a:avLst/>
          </a:prstGeom>
          <a:noFill/>
          <a:ln w="9525">
            <a:noFill/>
            <a:miter lim="800000"/>
            <a:headEnd/>
            <a:tailEnd/>
          </a:ln>
        </p:spPr>
        <p:txBody>
          <a:bodyPr wrap="square">
            <a:spAutoFit/>
          </a:bodyPr>
          <a:lstStyle/>
          <a:p>
            <a:pPr algn="ctr"/>
            <a:r>
              <a:rPr lang="en-US" sz="1200" b="1" dirty="0" smtClean="0">
                <a:latin typeface="Arial" pitchFamily="34" charset="0"/>
                <a:cs typeface="Arial" pitchFamily="34" charset="0"/>
              </a:rPr>
              <a:t>Community </a:t>
            </a:r>
          </a:p>
          <a:p>
            <a:pPr algn="ctr"/>
            <a:r>
              <a:rPr lang="en-US" sz="1200" b="1" dirty="0" smtClean="0">
                <a:latin typeface="Arial" pitchFamily="34" charset="0"/>
                <a:cs typeface="Arial" pitchFamily="34" charset="0"/>
              </a:rPr>
              <a:t>Work</a:t>
            </a:r>
            <a:endParaRPr lang="en-US" sz="1200" b="1" dirty="0">
              <a:latin typeface="Arial" pitchFamily="34" charset="0"/>
              <a:cs typeface="Arial" pitchFamily="34" charset="0"/>
            </a:endParaRPr>
          </a:p>
        </p:txBody>
      </p:sp>
      <p:sp>
        <p:nvSpPr>
          <p:cNvPr id="55" name="Rectangle 54"/>
          <p:cNvSpPr/>
          <p:nvPr/>
        </p:nvSpPr>
        <p:spPr>
          <a:xfrm>
            <a:off x="5053781" y="634045"/>
            <a:ext cx="1612900" cy="785322"/>
          </a:xfrm>
          <a:prstGeom prst="rect">
            <a:avLst/>
          </a:prstGeom>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dirty="0" smtClean="0"/>
              <a:t>IANA and core operations</a:t>
            </a:r>
            <a:endParaRPr lang="en-US" sz="1200" dirty="0"/>
          </a:p>
        </p:txBody>
      </p:sp>
      <p:sp>
        <p:nvSpPr>
          <p:cNvPr id="54" name="Rectangle 53"/>
          <p:cNvSpPr/>
          <p:nvPr/>
        </p:nvSpPr>
        <p:spPr>
          <a:xfrm>
            <a:off x="2868118" y="634045"/>
            <a:ext cx="1612900" cy="785322"/>
          </a:xfrm>
          <a:prstGeom prst="rect">
            <a:avLst/>
          </a:prstGeom>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dirty="0" smtClean="0"/>
              <a:t>Consumer choice, competition and innovation</a:t>
            </a:r>
            <a:endParaRPr lang="en-US" sz="1200" dirty="0"/>
          </a:p>
        </p:txBody>
      </p:sp>
      <p:sp>
        <p:nvSpPr>
          <p:cNvPr id="31" name="TextBox 24"/>
          <p:cNvSpPr txBox="1">
            <a:spLocks noChangeArrowheads="1"/>
          </p:cNvSpPr>
          <p:nvPr/>
        </p:nvSpPr>
        <p:spPr bwMode="auto">
          <a:xfrm>
            <a:off x="432088" y="1523028"/>
            <a:ext cx="2283815" cy="4832092"/>
          </a:xfrm>
          <a:prstGeom prst="rect">
            <a:avLst/>
          </a:prstGeom>
          <a:noFill/>
          <a:ln w="9525">
            <a:noFill/>
            <a:miter lim="800000"/>
            <a:headEnd/>
            <a:tailEnd/>
          </a:ln>
        </p:spPr>
        <p:txBody>
          <a:bodyPr wrap="square">
            <a:spAutoFit/>
          </a:bodyPr>
          <a:lstStyle/>
          <a:p>
            <a:pPr marL="122238" indent="-122238">
              <a:buFont typeface="Arial" charset="0"/>
              <a:buChar char="•"/>
            </a:pPr>
            <a:r>
              <a:rPr lang="en-US" sz="1100" dirty="0" smtClean="0">
                <a:latin typeface="Arial" pitchFamily="34" charset="0"/>
                <a:cs typeface="Arial" pitchFamily="34" charset="0"/>
              </a:rPr>
              <a:t>100% DNS uptime</a:t>
            </a:r>
          </a:p>
          <a:p>
            <a:pPr marL="122238" indent="-122238">
              <a:buFont typeface="Arial" charset="0"/>
              <a:buChar char="•"/>
            </a:pPr>
            <a:r>
              <a:rPr lang="en-US" sz="1100" dirty="0" smtClean="0">
                <a:latin typeface="Arial" pitchFamily="34" charset="0"/>
                <a:cs typeface="Arial" pitchFamily="34" charset="0"/>
              </a:rPr>
              <a:t>Lower DNS abuse</a:t>
            </a:r>
          </a:p>
          <a:p>
            <a:pPr marL="122238" indent="-122238">
              <a:buFont typeface="Arial" charset="0"/>
              <a:buChar char="•"/>
            </a:pPr>
            <a:r>
              <a:rPr lang="en-US" sz="1100" dirty="0" smtClean="0">
                <a:latin typeface="Arial" pitchFamily="34" charset="0"/>
                <a:cs typeface="Arial" pitchFamily="34" charset="0"/>
              </a:rPr>
              <a:t>More secure top level domain (TLD) operations</a:t>
            </a:r>
          </a:p>
          <a:p>
            <a:pPr marL="122238" indent="-122238">
              <a:buFont typeface="Arial" charset="0"/>
              <a:buChar char="•"/>
            </a:pPr>
            <a:r>
              <a:rPr lang="en-US" sz="1100" dirty="0" smtClean="0">
                <a:latin typeface="Arial" pitchFamily="34" charset="0"/>
                <a:cs typeface="Arial" pitchFamily="34" charset="0"/>
              </a:rPr>
              <a:t>Improved DNS resilience to attacks</a:t>
            </a:r>
          </a:p>
          <a:p>
            <a:pPr marL="122238" indent="-122238"/>
            <a:endParaRPr lang="en-US" sz="1100" dirty="0" smtClean="0">
              <a:latin typeface="Arial" pitchFamily="34" charset="0"/>
              <a:cs typeface="Arial" pitchFamily="34" charset="0"/>
            </a:endParaRPr>
          </a:p>
          <a:p>
            <a:pPr marL="122238" indent="-122238">
              <a:buFont typeface="Arial" charset="0"/>
              <a:buChar char="•"/>
            </a:pPr>
            <a:r>
              <a:rPr lang="en-US" sz="1100" dirty="0" smtClean="0">
                <a:latin typeface="Arial" pitchFamily="34" charset="0"/>
                <a:cs typeface="Arial" pitchFamily="34" charset="0"/>
              </a:rPr>
              <a:t>Domain name system security extensions (DNSSEC)</a:t>
            </a:r>
          </a:p>
          <a:p>
            <a:pPr marL="122238" indent="-122238">
              <a:buFont typeface="Arial" charset="0"/>
              <a:buChar char="•"/>
            </a:pPr>
            <a:r>
              <a:rPr lang="en-US" sz="1100" dirty="0" smtClean="0">
                <a:latin typeface="Arial" pitchFamily="34" charset="0"/>
                <a:cs typeface="Arial" pitchFamily="34" charset="0"/>
              </a:rPr>
              <a:t>Whois/International Registration Data</a:t>
            </a:r>
          </a:p>
          <a:p>
            <a:pPr marL="122238" indent="-122238">
              <a:buFont typeface="Arial" charset="0"/>
              <a:buChar char="•"/>
            </a:pPr>
            <a:r>
              <a:rPr lang="en-US" sz="1100" dirty="0" smtClean="0">
                <a:latin typeface="Arial" pitchFamily="34" charset="0"/>
                <a:cs typeface="Arial" pitchFamily="34" charset="0"/>
              </a:rPr>
              <a:t>Addressing Registration abuse</a:t>
            </a:r>
          </a:p>
          <a:p>
            <a:pPr marL="122238" indent="-122238"/>
            <a:endParaRPr lang="en-US" sz="1100" dirty="0" smtClean="0">
              <a:latin typeface="Arial" pitchFamily="34" charset="0"/>
              <a:cs typeface="Arial" pitchFamily="34" charset="0"/>
            </a:endParaRPr>
          </a:p>
          <a:p>
            <a:pPr marL="122238" indent="-122238">
              <a:buFont typeface="Arial" charset="0"/>
              <a:buChar char="•"/>
            </a:pPr>
            <a:r>
              <a:rPr lang="en-US" sz="1100" dirty="0" smtClean="0">
                <a:latin typeface="Arial" pitchFamily="34" charset="0"/>
                <a:cs typeface="Arial" pitchFamily="34" charset="0"/>
              </a:rPr>
              <a:t>DNSSEC Implementation</a:t>
            </a:r>
          </a:p>
          <a:p>
            <a:pPr marL="122238" indent="-122238">
              <a:buFont typeface="Arial" charset="0"/>
              <a:buChar char="•"/>
            </a:pPr>
            <a:r>
              <a:rPr lang="en-US" sz="1100" dirty="0" smtClean="0">
                <a:latin typeface="Arial" pitchFamily="34" charset="0"/>
                <a:cs typeface="Arial" pitchFamily="34" charset="0"/>
              </a:rPr>
              <a:t>Establish DNS CERT</a:t>
            </a:r>
          </a:p>
          <a:p>
            <a:pPr marL="122238" indent="-122238">
              <a:buFont typeface="Arial" charset="0"/>
              <a:buChar char="•"/>
            </a:pPr>
            <a:r>
              <a:rPr lang="en-US" sz="1100" dirty="0" smtClean="0">
                <a:latin typeface="Arial" pitchFamily="34" charset="0"/>
                <a:cs typeface="Arial" pitchFamily="34" charset="0"/>
              </a:rPr>
              <a:t>Contingency planning &amp; exercises</a:t>
            </a:r>
          </a:p>
          <a:p>
            <a:pPr marL="122238" indent="-122238">
              <a:buFont typeface="Arial" charset="0"/>
              <a:buChar char="•"/>
            </a:pPr>
            <a:r>
              <a:rPr lang="en-US" sz="1100" dirty="0" smtClean="0">
                <a:latin typeface="Arial" pitchFamily="34" charset="0"/>
                <a:cs typeface="Arial" pitchFamily="34" charset="0"/>
              </a:rPr>
              <a:t>IPv4 and IPv6 adoption</a:t>
            </a:r>
          </a:p>
          <a:p>
            <a:pPr marL="122238" indent="-122238">
              <a:buFont typeface="Arial" charset="0"/>
              <a:buChar char="•"/>
            </a:pPr>
            <a:endParaRPr lang="en-US" sz="1100" dirty="0" smtClean="0">
              <a:latin typeface="Arial" pitchFamily="34" charset="0"/>
              <a:cs typeface="Arial" pitchFamily="34" charset="0"/>
            </a:endParaRPr>
          </a:p>
          <a:p>
            <a:pPr marL="122238" indent="-122238">
              <a:buFont typeface="Arial" charset="0"/>
              <a:buChar char="•"/>
            </a:pPr>
            <a:endParaRPr lang="en-US" sz="1100" dirty="0" smtClean="0">
              <a:latin typeface="Arial" pitchFamily="34" charset="0"/>
              <a:cs typeface="Arial" pitchFamily="34" charset="0"/>
            </a:endParaRPr>
          </a:p>
          <a:p>
            <a:pPr marL="122238" indent="-122238">
              <a:buFont typeface="Arial" charset="0"/>
              <a:buChar char="•"/>
            </a:pPr>
            <a:endParaRPr lang="en-US" sz="1100" dirty="0" smtClean="0">
              <a:latin typeface="Arial" pitchFamily="34" charset="0"/>
              <a:cs typeface="Arial" pitchFamily="34" charset="0"/>
            </a:endParaRPr>
          </a:p>
          <a:p>
            <a:pPr marL="122238" indent="-122238">
              <a:buFont typeface="Arial" charset="0"/>
              <a:buChar char="•"/>
            </a:pPr>
            <a:endParaRPr lang="en-US" sz="1100" dirty="0" smtClean="0">
              <a:latin typeface="Arial" pitchFamily="34" charset="0"/>
              <a:cs typeface="Arial" pitchFamily="34" charset="0"/>
            </a:endParaRPr>
          </a:p>
          <a:p>
            <a:pPr marL="122238" indent="-122238">
              <a:buFont typeface="Arial" charset="0"/>
              <a:buChar char="•"/>
            </a:pPr>
            <a:r>
              <a:rPr lang="en-US" sz="1100" dirty="0" smtClean="0">
                <a:latin typeface="Arial" pitchFamily="34" charset="0"/>
                <a:cs typeface="Arial" pitchFamily="34" charset="0"/>
              </a:rPr>
              <a:t>Contingency Planning</a:t>
            </a:r>
          </a:p>
          <a:p>
            <a:pPr marL="122238" indent="-122238">
              <a:buFont typeface="Arial" charset="0"/>
              <a:buChar char="•"/>
            </a:pPr>
            <a:r>
              <a:rPr lang="en-US" sz="1100" dirty="0" smtClean="0">
                <a:latin typeface="Arial" pitchFamily="34" charset="0"/>
                <a:cs typeface="Arial" pitchFamily="34" charset="0"/>
              </a:rPr>
              <a:t>Training for ccTLDs</a:t>
            </a:r>
          </a:p>
          <a:p>
            <a:pPr marL="122238" indent="-122238">
              <a:buFont typeface="Arial" charset="0"/>
              <a:buChar char="•"/>
            </a:pPr>
            <a:r>
              <a:rPr lang="en-US" sz="1100" dirty="0" smtClean="0">
                <a:latin typeface="Arial" pitchFamily="34" charset="0"/>
                <a:cs typeface="Arial" pitchFamily="34" charset="0"/>
              </a:rPr>
              <a:t>Collaborative response</a:t>
            </a:r>
          </a:p>
          <a:p>
            <a:pPr marL="122238" indent="-122238">
              <a:buFont typeface="Arial" charset="0"/>
              <a:buChar char="•"/>
            </a:pPr>
            <a:r>
              <a:rPr lang="en-US" sz="1100" dirty="0" smtClean="0">
                <a:latin typeface="Arial" pitchFamily="34" charset="0"/>
                <a:cs typeface="Arial" pitchFamily="34" charset="0"/>
              </a:rPr>
              <a:t>ccTLD and risk management education in developing countries</a:t>
            </a:r>
          </a:p>
        </p:txBody>
      </p:sp>
      <p:sp>
        <p:nvSpPr>
          <p:cNvPr id="34" name="TextBox 24"/>
          <p:cNvSpPr txBox="1">
            <a:spLocks noChangeArrowheads="1"/>
          </p:cNvSpPr>
          <p:nvPr/>
        </p:nvSpPr>
        <p:spPr bwMode="auto">
          <a:xfrm>
            <a:off x="2618007" y="1511153"/>
            <a:ext cx="2308835" cy="4493538"/>
          </a:xfrm>
          <a:prstGeom prst="rect">
            <a:avLst/>
          </a:prstGeom>
          <a:noFill/>
          <a:ln w="9525">
            <a:noFill/>
            <a:miter lim="800000"/>
            <a:headEnd/>
            <a:tailEnd/>
          </a:ln>
        </p:spPr>
        <p:txBody>
          <a:bodyPr wrap="square">
            <a:spAutoFit/>
          </a:bodyPr>
          <a:lstStyle/>
          <a:p>
            <a:pPr marL="122238" indent="-122238">
              <a:buFont typeface="Arial" charset="0"/>
              <a:buChar char="•"/>
            </a:pPr>
            <a:r>
              <a:rPr lang="en-US" sz="1100" dirty="0" smtClean="0">
                <a:latin typeface="Arial" pitchFamily="34" charset="0"/>
                <a:cs typeface="Arial" pitchFamily="34" charset="0"/>
              </a:rPr>
              <a:t>Everyone connected</a:t>
            </a:r>
          </a:p>
          <a:p>
            <a:pPr marL="122238" indent="-122238">
              <a:buFont typeface="Arial" charset="0"/>
              <a:buChar char="•"/>
            </a:pPr>
            <a:r>
              <a:rPr lang="en-US" sz="1100" dirty="0" smtClean="0">
                <a:latin typeface="Arial" pitchFamily="34" charset="0"/>
                <a:cs typeface="Arial" pitchFamily="34" charset="0"/>
              </a:rPr>
              <a:t>Increased TLD options in more languages</a:t>
            </a:r>
          </a:p>
          <a:p>
            <a:pPr marL="122238" indent="-122238">
              <a:buFont typeface="Arial" charset="0"/>
              <a:buChar char="•"/>
            </a:pPr>
            <a:r>
              <a:rPr lang="en-US" sz="1100" dirty="0" smtClean="0">
                <a:latin typeface="Arial" pitchFamily="34" charset="0"/>
                <a:cs typeface="Arial" pitchFamily="34" charset="0"/>
              </a:rPr>
              <a:t>Lower registration abuse</a:t>
            </a:r>
          </a:p>
          <a:p>
            <a:pPr marL="122238" indent="-122238">
              <a:buFont typeface="Arial" charset="0"/>
              <a:buChar char="•"/>
            </a:pPr>
            <a:r>
              <a:rPr lang="en-US" sz="1100" dirty="0" smtClean="0">
                <a:latin typeface="Arial" pitchFamily="34" charset="0"/>
                <a:cs typeface="Arial" pitchFamily="34" charset="0"/>
              </a:rPr>
              <a:t>Increased industry competition</a:t>
            </a:r>
          </a:p>
          <a:p>
            <a:pPr marL="122238" indent="-122238">
              <a:buFont typeface="Arial" charset="0"/>
              <a:buChar char="•"/>
            </a:pPr>
            <a:r>
              <a:rPr lang="en-US" sz="1100" dirty="0" smtClean="0">
                <a:latin typeface="Arial" pitchFamily="34" charset="0"/>
                <a:cs typeface="Arial" pitchFamily="34" charset="0"/>
              </a:rPr>
              <a:t>Increase valid registrations</a:t>
            </a:r>
          </a:p>
          <a:p>
            <a:pPr marL="122238" indent="-122238"/>
            <a:endParaRPr lang="en-US" sz="1100" dirty="0" smtClean="0">
              <a:latin typeface="Arial" pitchFamily="34" charset="0"/>
              <a:cs typeface="Arial" pitchFamily="34" charset="0"/>
            </a:endParaRPr>
          </a:p>
          <a:p>
            <a:pPr marL="122238" indent="-122238">
              <a:buFont typeface="Arial" charset="0"/>
              <a:buChar char="•"/>
            </a:pPr>
            <a:r>
              <a:rPr lang="en-US" sz="1100" dirty="0" smtClean="0">
                <a:latin typeface="Arial" pitchFamily="34" charset="0"/>
                <a:cs typeface="Arial" pitchFamily="34" charset="0"/>
              </a:rPr>
              <a:t>IDNs</a:t>
            </a:r>
          </a:p>
          <a:p>
            <a:pPr marL="122238" indent="-122238">
              <a:buFont typeface="Arial" charset="0"/>
              <a:buChar char="•"/>
            </a:pPr>
            <a:r>
              <a:rPr lang="en-US" sz="1100" dirty="0" smtClean="0">
                <a:latin typeface="Arial" pitchFamily="34" charset="0"/>
                <a:cs typeface="Arial" pitchFamily="34" charset="0"/>
              </a:rPr>
              <a:t>New gTLDs</a:t>
            </a:r>
          </a:p>
          <a:p>
            <a:pPr marL="122238" indent="-122238">
              <a:buFont typeface="Arial" charset="0"/>
              <a:buChar char="•"/>
            </a:pPr>
            <a:r>
              <a:rPr lang="en-US" sz="1100" dirty="0" smtClean="0">
                <a:latin typeface="Arial" pitchFamily="34" charset="0"/>
                <a:cs typeface="Arial" pitchFamily="34" charset="0"/>
              </a:rPr>
              <a:t>IPv4/IPv6 work</a:t>
            </a:r>
          </a:p>
          <a:p>
            <a:pPr marL="122238" indent="-122238">
              <a:buFont typeface="Arial" charset="0"/>
              <a:buChar char="•"/>
            </a:pPr>
            <a:r>
              <a:rPr lang="en-US" sz="1100" dirty="0" smtClean="0">
                <a:latin typeface="Arial" pitchFamily="34" charset="0"/>
                <a:cs typeface="Arial" pitchFamily="34" charset="0"/>
              </a:rPr>
              <a:t>Registrar Accreditation</a:t>
            </a:r>
          </a:p>
          <a:p>
            <a:pPr marL="122238" indent="-122238">
              <a:buFont typeface="Arial" charset="0"/>
              <a:buChar char="•"/>
            </a:pPr>
            <a:r>
              <a:rPr lang="en-US" sz="1100" dirty="0" smtClean="0">
                <a:latin typeface="Arial" pitchFamily="34" charset="0"/>
                <a:cs typeface="Arial" pitchFamily="34" charset="0"/>
              </a:rPr>
              <a:t>Registrant Rights Charter</a:t>
            </a:r>
          </a:p>
          <a:p>
            <a:pPr marL="122238" indent="-122238"/>
            <a:endParaRPr lang="en-US" sz="1100" dirty="0" smtClean="0">
              <a:latin typeface="Arial" pitchFamily="34" charset="0"/>
              <a:cs typeface="Arial" pitchFamily="34" charset="0"/>
            </a:endParaRPr>
          </a:p>
          <a:p>
            <a:pPr marL="122238" indent="-122238">
              <a:buFont typeface="Arial" charset="0"/>
              <a:buChar char="•"/>
            </a:pPr>
            <a:r>
              <a:rPr lang="en-US" sz="1100" dirty="0" smtClean="0">
                <a:latin typeface="Arial" pitchFamily="34" charset="0"/>
                <a:cs typeface="Arial" pitchFamily="34" charset="0"/>
              </a:rPr>
              <a:t>Implement Internationalized Domain Names (IDNs)</a:t>
            </a:r>
          </a:p>
          <a:p>
            <a:pPr marL="122238" indent="-122238">
              <a:buFont typeface="Arial" charset="0"/>
              <a:buChar char="•"/>
            </a:pPr>
            <a:r>
              <a:rPr lang="en-US" sz="1100" dirty="0" smtClean="0">
                <a:latin typeface="Arial" pitchFamily="34" charset="0"/>
                <a:cs typeface="Arial" pitchFamily="34" charset="0"/>
              </a:rPr>
              <a:t>Implement new TLDs</a:t>
            </a:r>
          </a:p>
          <a:p>
            <a:pPr marL="122238" indent="-122238">
              <a:buFont typeface="Arial" charset="0"/>
              <a:buChar char="•"/>
            </a:pPr>
            <a:r>
              <a:rPr lang="en-US" sz="1100" dirty="0" smtClean="0">
                <a:latin typeface="Arial" pitchFamily="34" charset="0"/>
                <a:cs typeface="Arial" pitchFamily="34" charset="0"/>
              </a:rPr>
              <a:t>IPv4 monitoring/IPv6 leadership</a:t>
            </a:r>
          </a:p>
          <a:p>
            <a:pPr marL="122238" indent="-122238">
              <a:buFont typeface="Arial" charset="0"/>
              <a:buChar char="•"/>
            </a:pPr>
            <a:r>
              <a:rPr lang="en-US" sz="1100" dirty="0" smtClean="0">
                <a:latin typeface="Arial" pitchFamily="34" charset="0"/>
                <a:cs typeface="Arial" pitchFamily="34" charset="0"/>
              </a:rPr>
              <a:t>Improve policy processes</a:t>
            </a:r>
          </a:p>
          <a:p>
            <a:pPr marL="122238" indent="-122238">
              <a:buFont typeface="Arial" charset="0"/>
              <a:buChar char="•"/>
            </a:pPr>
            <a:endParaRPr lang="en-US" sz="1100" dirty="0" smtClean="0">
              <a:latin typeface="Arial" pitchFamily="34" charset="0"/>
              <a:cs typeface="Arial" pitchFamily="34" charset="0"/>
            </a:endParaRPr>
          </a:p>
          <a:p>
            <a:pPr marL="122238" indent="-122238">
              <a:buFont typeface="Arial" charset="0"/>
              <a:buChar char="•"/>
            </a:pPr>
            <a:endParaRPr lang="en-US" sz="1100" dirty="0" smtClean="0">
              <a:latin typeface="Arial" pitchFamily="34" charset="0"/>
              <a:cs typeface="Arial" pitchFamily="34" charset="0"/>
            </a:endParaRPr>
          </a:p>
          <a:p>
            <a:pPr marL="122238" indent="-122238">
              <a:buFont typeface="Arial" charset="0"/>
              <a:buChar char="•"/>
            </a:pPr>
            <a:endParaRPr lang="en-US" sz="1100" dirty="0" smtClean="0">
              <a:latin typeface="Arial" pitchFamily="34" charset="0"/>
              <a:cs typeface="Arial" pitchFamily="34" charset="0"/>
            </a:endParaRPr>
          </a:p>
          <a:p>
            <a:pPr marL="122238" indent="-122238">
              <a:buFont typeface="Arial" charset="0"/>
              <a:buChar char="•"/>
            </a:pPr>
            <a:endParaRPr lang="en-US" sz="1100" dirty="0" smtClean="0">
              <a:latin typeface="Arial" pitchFamily="34" charset="0"/>
              <a:cs typeface="Arial" pitchFamily="34" charset="0"/>
            </a:endParaRPr>
          </a:p>
          <a:p>
            <a:pPr marL="122238" indent="-122238">
              <a:buFont typeface="Arial" charset="0"/>
              <a:buChar char="•"/>
            </a:pPr>
            <a:r>
              <a:rPr lang="en-US" sz="1100" dirty="0" smtClean="0">
                <a:latin typeface="Arial" pitchFamily="34" charset="0"/>
                <a:cs typeface="Arial" pitchFamily="34" charset="0"/>
              </a:rPr>
              <a:t>Compliance</a:t>
            </a:r>
          </a:p>
          <a:p>
            <a:pPr marL="122238" indent="-122238">
              <a:buFont typeface="Arial" charset="0"/>
              <a:buChar char="•"/>
            </a:pPr>
            <a:r>
              <a:rPr lang="en-US" sz="1100" dirty="0" smtClean="0">
                <a:latin typeface="Arial" pitchFamily="34" charset="0"/>
                <a:cs typeface="Arial" pitchFamily="34" charset="0"/>
              </a:rPr>
              <a:t>Supporting Organizations (SO) and Advisory Committee (AC) support</a:t>
            </a:r>
          </a:p>
        </p:txBody>
      </p:sp>
      <p:sp>
        <p:nvSpPr>
          <p:cNvPr id="36" name="TextBox 24"/>
          <p:cNvSpPr txBox="1">
            <a:spLocks noChangeArrowheads="1"/>
          </p:cNvSpPr>
          <p:nvPr/>
        </p:nvSpPr>
        <p:spPr bwMode="auto">
          <a:xfrm>
            <a:off x="4831219" y="1523028"/>
            <a:ext cx="1890215" cy="5001369"/>
          </a:xfrm>
          <a:prstGeom prst="rect">
            <a:avLst/>
          </a:prstGeom>
          <a:noFill/>
          <a:ln w="9525">
            <a:noFill/>
            <a:miter lim="800000"/>
            <a:headEnd/>
            <a:tailEnd/>
          </a:ln>
        </p:spPr>
        <p:txBody>
          <a:bodyPr wrap="square">
            <a:spAutoFit/>
          </a:bodyPr>
          <a:lstStyle/>
          <a:p>
            <a:pPr marL="122238" indent="-122238">
              <a:buFont typeface="Arial" charset="0"/>
              <a:buChar char="•"/>
            </a:pPr>
            <a:r>
              <a:rPr lang="en-US" sz="1100" dirty="0" smtClean="0">
                <a:latin typeface="Arial" pitchFamily="34" charset="0"/>
                <a:cs typeface="Arial" pitchFamily="34" charset="0"/>
              </a:rPr>
              <a:t>Flawless Internet Assigned Numbers Authority (IANA) ops</a:t>
            </a:r>
          </a:p>
          <a:p>
            <a:pPr marL="122238" indent="-122238">
              <a:buFont typeface="Arial" charset="0"/>
              <a:buChar char="•"/>
            </a:pPr>
            <a:r>
              <a:rPr lang="en-US" sz="1100" dirty="0" smtClean="0">
                <a:latin typeface="Arial" pitchFamily="34" charset="0"/>
                <a:cs typeface="Arial" pitchFamily="34" charset="0"/>
              </a:rPr>
              <a:t>Improved resilience</a:t>
            </a:r>
          </a:p>
          <a:p>
            <a:pPr marL="122238" indent="-122238">
              <a:buFont typeface="Arial" charset="0"/>
              <a:buChar char="•"/>
            </a:pPr>
            <a:r>
              <a:rPr lang="en-US" sz="1100" dirty="0" smtClean="0">
                <a:latin typeface="Arial" pitchFamily="34" charset="0"/>
                <a:cs typeface="Arial" pitchFamily="34" charset="0"/>
              </a:rPr>
              <a:t>Enter into a long term IANA functions contract</a:t>
            </a:r>
          </a:p>
          <a:p>
            <a:pPr marL="122238" indent="-122238"/>
            <a:endParaRPr lang="en-US" sz="1100" dirty="0" smtClean="0">
              <a:latin typeface="Arial" pitchFamily="34" charset="0"/>
              <a:cs typeface="Arial" pitchFamily="34" charset="0"/>
            </a:endParaRPr>
          </a:p>
          <a:p>
            <a:pPr marL="122238" indent="-122238">
              <a:buFont typeface="Arial" charset="0"/>
              <a:buChar char="•"/>
            </a:pPr>
            <a:r>
              <a:rPr lang="en-US" sz="1100" dirty="0" smtClean="0">
                <a:latin typeface="Arial" pitchFamily="34" charset="0"/>
                <a:cs typeface="Arial" pitchFamily="34" charset="0"/>
              </a:rPr>
              <a:t>Monitoring of performance</a:t>
            </a:r>
          </a:p>
          <a:p>
            <a:pPr marL="122238" indent="-122238">
              <a:buFont typeface="Arial" charset="0"/>
              <a:buChar char="•"/>
            </a:pPr>
            <a:r>
              <a:rPr lang="en-US" sz="1100" dirty="0" smtClean="0">
                <a:latin typeface="Arial" pitchFamily="34" charset="0"/>
                <a:cs typeface="Arial" pitchFamily="34" charset="0"/>
              </a:rPr>
              <a:t>Root scaling study</a:t>
            </a:r>
          </a:p>
          <a:p>
            <a:pPr marL="122238" indent="-122238">
              <a:buFont typeface="Arial" charset="0"/>
              <a:buChar char="•"/>
            </a:pPr>
            <a:endParaRPr lang="en-US" sz="1100" dirty="0" smtClean="0">
              <a:latin typeface="Arial" pitchFamily="34" charset="0"/>
              <a:cs typeface="Arial" pitchFamily="34" charset="0"/>
            </a:endParaRPr>
          </a:p>
          <a:p>
            <a:pPr marL="122238" indent="-122238">
              <a:buFont typeface="Arial" charset="0"/>
              <a:buChar char="•"/>
            </a:pPr>
            <a:endParaRPr lang="en-US" sz="1100" dirty="0" smtClean="0">
              <a:latin typeface="Arial" pitchFamily="34" charset="0"/>
              <a:cs typeface="Arial" pitchFamily="34" charset="0"/>
            </a:endParaRPr>
          </a:p>
          <a:p>
            <a:pPr marL="122238" indent="-122238">
              <a:buFont typeface="Arial" charset="0"/>
              <a:buChar char="•"/>
            </a:pPr>
            <a:endParaRPr lang="en-US" sz="1100" dirty="0" smtClean="0">
              <a:latin typeface="Arial" pitchFamily="34" charset="0"/>
              <a:cs typeface="Arial" pitchFamily="34" charset="0"/>
            </a:endParaRPr>
          </a:p>
          <a:p>
            <a:pPr marL="122238" indent="-122238">
              <a:buFont typeface="Arial" charset="0"/>
              <a:buChar char="•"/>
            </a:pPr>
            <a:r>
              <a:rPr lang="en-US" sz="1100" dirty="0" smtClean="0">
                <a:latin typeface="Arial" pitchFamily="34" charset="0"/>
                <a:cs typeface="Arial" pitchFamily="34" charset="0"/>
              </a:rPr>
              <a:t>IANA Infrastructure upgrade</a:t>
            </a:r>
          </a:p>
          <a:p>
            <a:pPr marL="122238" indent="-122238">
              <a:buFont typeface="Arial" charset="0"/>
              <a:buChar char="•"/>
            </a:pPr>
            <a:r>
              <a:rPr lang="en-US" sz="1100" dirty="0" smtClean="0">
                <a:latin typeface="Arial" pitchFamily="34" charset="0"/>
                <a:cs typeface="Arial" pitchFamily="34" charset="0"/>
              </a:rPr>
              <a:t>Monitoring root scaling</a:t>
            </a:r>
          </a:p>
          <a:p>
            <a:pPr marL="122238" indent="-122238">
              <a:buFont typeface="Arial" charset="0"/>
              <a:buChar char="•"/>
            </a:pPr>
            <a:r>
              <a:rPr lang="en-US" sz="1100" dirty="0" smtClean="0">
                <a:latin typeface="Arial" pitchFamily="34" charset="0"/>
                <a:cs typeface="Arial" pitchFamily="34" charset="0"/>
              </a:rPr>
              <a:t>Strengthen International operations and presences</a:t>
            </a:r>
          </a:p>
          <a:p>
            <a:pPr marL="122238" indent="-122238">
              <a:buFont typeface="Arial" charset="0"/>
              <a:buChar char="•"/>
            </a:pPr>
            <a:r>
              <a:rPr lang="en-US" sz="1100" dirty="0" smtClean="0">
                <a:latin typeface="Arial" pitchFamily="34" charset="0"/>
                <a:cs typeface="Arial" pitchFamily="34" charset="0"/>
              </a:rPr>
              <a:t>Strengthen SO and AC support</a:t>
            </a:r>
          </a:p>
          <a:p>
            <a:pPr marL="122238" indent="-122238"/>
            <a:endParaRPr lang="en-US" sz="1100" dirty="0" smtClean="0">
              <a:latin typeface="Arial" pitchFamily="34" charset="0"/>
              <a:cs typeface="Arial" pitchFamily="34" charset="0"/>
            </a:endParaRPr>
          </a:p>
          <a:p>
            <a:pPr marL="122238" indent="-122238">
              <a:buFont typeface="Arial" charset="0"/>
              <a:buChar char="•"/>
            </a:pPr>
            <a:r>
              <a:rPr lang="en-US" sz="1100" dirty="0" smtClean="0">
                <a:latin typeface="Arial" pitchFamily="34" charset="0"/>
                <a:cs typeface="Arial" pitchFamily="34" charset="0"/>
              </a:rPr>
              <a:t>IANA</a:t>
            </a:r>
          </a:p>
          <a:p>
            <a:pPr marL="122238" indent="-122238">
              <a:buFont typeface="Arial" charset="0"/>
              <a:buChar char="•"/>
            </a:pPr>
            <a:r>
              <a:rPr lang="en-US" sz="1100" dirty="0" smtClean="0">
                <a:latin typeface="Arial" pitchFamily="34" charset="0"/>
                <a:cs typeface="Arial" pitchFamily="34" charset="0"/>
              </a:rPr>
              <a:t>Board support</a:t>
            </a:r>
          </a:p>
          <a:p>
            <a:pPr marL="122238" indent="-122238">
              <a:buFont typeface="Arial" charset="0"/>
              <a:buChar char="•"/>
            </a:pPr>
            <a:r>
              <a:rPr lang="en-US" sz="1100" dirty="0" smtClean="0">
                <a:latin typeface="Arial" pitchFamily="34" charset="0"/>
                <a:cs typeface="Arial" pitchFamily="34" charset="0"/>
              </a:rPr>
              <a:t>Financial Operations</a:t>
            </a:r>
          </a:p>
          <a:p>
            <a:pPr marL="122238" indent="-122238">
              <a:buFont typeface="Arial" charset="0"/>
              <a:buChar char="•"/>
            </a:pPr>
            <a:r>
              <a:rPr lang="en-US" sz="1100" dirty="0" smtClean="0">
                <a:latin typeface="Arial" pitchFamily="34" charset="0"/>
                <a:cs typeface="Arial" pitchFamily="34" charset="0"/>
              </a:rPr>
              <a:t>Security &amp; contingency ops</a:t>
            </a:r>
          </a:p>
          <a:p>
            <a:pPr marL="122238" indent="-122238">
              <a:buFont typeface="Arial" charset="0"/>
              <a:buChar char="•"/>
            </a:pPr>
            <a:r>
              <a:rPr lang="en-US" sz="1100" dirty="0" smtClean="0">
                <a:latin typeface="Arial" pitchFamily="34" charset="0"/>
                <a:cs typeface="Arial" pitchFamily="34" charset="0"/>
              </a:rPr>
              <a:t>L Root operations</a:t>
            </a:r>
          </a:p>
        </p:txBody>
      </p:sp>
      <p:sp>
        <p:nvSpPr>
          <p:cNvPr id="37" name="TextBox 24"/>
          <p:cNvSpPr txBox="1">
            <a:spLocks noChangeArrowheads="1"/>
          </p:cNvSpPr>
          <p:nvPr/>
        </p:nvSpPr>
        <p:spPr bwMode="auto">
          <a:xfrm>
            <a:off x="6753280" y="1523028"/>
            <a:ext cx="2390720" cy="4832092"/>
          </a:xfrm>
          <a:prstGeom prst="rect">
            <a:avLst/>
          </a:prstGeom>
          <a:noFill/>
          <a:ln w="9525">
            <a:noFill/>
            <a:miter lim="800000"/>
            <a:headEnd/>
            <a:tailEnd/>
          </a:ln>
        </p:spPr>
        <p:txBody>
          <a:bodyPr wrap="square">
            <a:spAutoFit/>
          </a:bodyPr>
          <a:lstStyle/>
          <a:p>
            <a:pPr marL="122238" indent="-122238">
              <a:buFont typeface="Arial" charset="0"/>
              <a:buChar char="•"/>
            </a:pPr>
            <a:r>
              <a:rPr lang="en-US" sz="1100" dirty="0" smtClean="0">
                <a:latin typeface="Arial" pitchFamily="34" charset="0"/>
                <a:cs typeface="Arial" pitchFamily="34" charset="0"/>
              </a:rPr>
              <a:t>One unified , global Internet</a:t>
            </a:r>
          </a:p>
          <a:p>
            <a:pPr marL="122238" indent="-122238">
              <a:buFont typeface="Arial" charset="0"/>
              <a:buChar char="•"/>
            </a:pPr>
            <a:r>
              <a:rPr lang="en-US" sz="1100" dirty="0" smtClean="0">
                <a:latin typeface="Arial" pitchFamily="34" charset="0"/>
                <a:cs typeface="Arial" pitchFamily="34" charset="0"/>
              </a:rPr>
              <a:t>All stakeholders have a voice</a:t>
            </a:r>
          </a:p>
          <a:p>
            <a:pPr marL="122238" indent="-122238">
              <a:buFont typeface="Arial" charset="0"/>
              <a:buChar char="•"/>
            </a:pPr>
            <a:r>
              <a:rPr lang="en-US" sz="1100" dirty="0" smtClean="0">
                <a:latin typeface="Arial" pitchFamily="34" charset="0"/>
                <a:cs typeface="Arial" pitchFamily="34" charset="0"/>
              </a:rPr>
              <a:t>Improved accountability and transparency</a:t>
            </a:r>
          </a:p>
          <a:p>
            <a:pPr marL="122238" indent="-122238">
              <a:buFont typeface="Arial" charset="0"/>
              <a:buChar char="•"/>
            </a:pPr>
            <a:r>
              <a:rPr lang="en-US" sz="1100" dirty="0" smtClean="0">
                <a:latin typeface="Arial" pitchFamily="34" charset="0"/>
                <a:cs typeface="Arial" pitchFamily="34" charset="0"/>
              </a:rPr>
              <a:t>Enhanced trust in ICANN’s stewardship</a:t>
            </a:r>
          </a:p>
          <a:p>
            <a:pPr marL="122238" indent="-122238"/>
            <a:endParaRPr lang="en-US" sz="1100" dirty="0" smtClean="0">
              <a:latin typeface="Arial" pitchFamily="34" charset="0"/>
              <a:cs typeface="Arial" pitchFamily="34" charset="0"/>
            </a:endParaRPr>
          </a:p>
          <a:p>
            <a:pPr marL="122238" indent="-122238">
              <a:buFont typeface="Arial" charset="0"/>
              <a:buChar char="•"/>
            </a:pPr>
            <a:r>
              <a:rPr lang="en-US" sz="1100" dirty="0" smtClean="0">
                <a:latin typeface="Arial" pitchFamily="34" charset="0"/>
                <a:cs typeface="Arial" pitchFamily="34" charset="0"/>
              </a:rPr>
              <a:t>Increasing participation</a:t>
            </a:r>
          </a:p>
          <a:p>
            <a:pPr marL="122238" indent="-122238">
              <a:buFont typeface="Arial" charset="0"/>
              <a:buChar char="•"/>
            </a:pPr>
            <a:r>
              <a:rPr lang="en-US" sz="1100" dirty="0" smtClean="0">
                <a:latin typeface="Arial" pitchFamily="34" charset="0"/>
                <a:cs typeface="Arial" pitchFamily="34" charset="0"/>
              </a:rPr>
              <a:t>Contributing to international forums</a:t>
            </a:r>
          </a:p>
          <a:p>
            <a:pPr marL="122238" indent="-122238">
              <a:buFont typeface="Arial" charset="0"/>
              <a:buChar char="•"/>
            </a:pPr>
            <a:r>
              <a:rPr lang="en-US" sz="1100" dirty="0" smtClean="0">
                <a:latin typeface="Arial" pitchFamily="34" charset="0"/>
                <a:cs typeface="Arial" pitchFamily="34" charset="0"/>
              </a:rPr>
              <a:t>Review SOs and Acs</a:t>
            </a:r>
          </a:p>
          <a:p>
            <a:pPr marL="122238" indent="-122238">
              <a:buFont typeface="Arial" charset="0"/>
              <a:buChar char="•"/>
            </a:pPr>
            <a:endParaRPr lang="en-US" sz="1100" dirty="0" smtClean="0">
              <a:latin typeface="Arial" pitchFamily="34" charset="0"/>
              <a:cs typeface="Arial" pitchFamily="34" charset="0"/>
            </a:endParaRPr>
          </a:p>
          <a:p>
            <a:pPr marL="122238" indent="-122238">
              <a:buFont typeface="Arial" charset="0"/>
              <a:buChar char="•"/>
            </a:pPr>
            <a:endParaRPr lang="en-US" sz="1100" dirty="0" smtClean="0">
              <a:latin typeface="Arial" pitchFamily="34" charset="0"/>
              <a:cs typeface="Arial" pitchFamily="34" charset="0"/>
            </a:endParaRPr>
          </a:p>
          <a:p>
            <a:pPr marL="122238" indent="-122238">
              <a:buFont typeface="Arial" charset="0"/>
              <a:buChar char="•"/>
            </a:pPr>
            <a:r>
              <a:rPr lang="en-US" sz="1100" dirty="0" smtClean="0">
                <a:latin typeface="Arial" pitchFamily="34" charset="0"/>
                <a:cs typeface="Arial" pitchFamily="34" charset="0"/>
              </a:rPr>
              <a:t>Implement Community Reviews, including the Affirmation of Commitment reviews</a:t>
            </a:r>
          </a:p>
          <a:p>
            <a:pPr marL="122238" indent="-122238">
              <a:buFont typeface="Arial" charset="0"/>
              <a:buChar char="•"/>
            </a:pPr>
            <a:r>
              <a:rPr lang="en-US" sz="1100" dirty="0" smtClean="0">
                <a:latin typeface="Arial" pitchFamily="34" charset="0"/>
                <a:cs typeface="Arial" pitchFamily="34" charset="0"/>
              </a:rPr>
              <a:t>Efforts to meet commitments</a:t>
            </a:r>
          </a:p>
          <a:p>
            <a:pPr marL="122238" indent="-122238">
              <a:buFont typeface="Arial" charset="0"/>
              <a:buChar char="•"/>
            </a:pPr>
            <a:r>
              <a:rPr lang="en-US" sz="1100" dirty="0" smtClean="0">
                <a:latin typeface="Arial" pitchFamily="34" charset="0"/>
                <a:cs typeface="Arial" pitchFamily="34" charset="0"/>
              </a:rPr>
              <a:t>Implement Impact reporting</a:t>
            </a:r>
          </a:p>
          <a:p>
            <a:pPr marL="122238" indent="-122238">
              <a:buFont typeface="Arial" charset="0"/>
              <a:buChar char="•"/>
            </a:pPr>
            <a:r>
              <a:rPr lang="en-US" sz="1100" dirty="0" smtClean="0">
                <a:latin typeface="Arial" pitchFamily="34" charset="0"/>
                <a:cs typeface="Arial" pitchFamily="34" charset="0"/>
              </a:rPr>
              <a:t>Participate in Internet governance dialogues including Internet Governance Forum (IGF)</a:t>
            </a:r>
          </a:p>
          <a:p>
            <a:pPr marL="122238" indent="-122238">
              <a:buFont typeface="Arial" charset="0"/>
              <a:buChar char="•"/>
            </a:pPr>
            <a:endParaRPr lang="en-US" sz="1100" dirty="0" smtClean="0">
              <a:latin typeface="Arial" pitchFamily="34" charset="0"/>
              <a:cs typeface="Arial" pitchFamily="34" charset="0"/>
            </a:endParaRPr>
          </a:p>
          <a:p>
            <a:pPr marL="122238" indent="-122238">
              <a:buFont typeface="Arial" charset="0"/>
              <a:buChar char="•"/>
            </a:pPr>
            <a:r>
              <a:rPr lang="en-US" sz="1100" dirty="0" smtClean="0">
                <a:latin typeface="Arial" pitchFamily="34" charset="0"/>
                <a:cs typeface="Arial" pitchFamily="34" charset="0"/>
              </a:rPr>
              <a:t>Thought Leadership</a:t>
            </a:r>
          </a:p>
          <a:p>
            <a:pPr marL="122238" indent="-122238">
              <a:buFont typeface="Arial" charset="0"/>
              <a:buChar char="•"/>
            </a:pPr>
            <a:r>
              <a:rPr lang="en-US" sz="1100" dirty="0" smtClean="0">
                <a:latin typeface="Arial" pitchFamily="34" charset="0"/>
                <a:cs typeface="Arial" pitchFamily="34" charset="0"/>
              </a:rPr>
              <a:t>International forum participation</a:t>
            </a:r>
          </a:p>
          <a:p>
            <a:pPr marL="122238" indent="-122238">
              <a:buFont typeface="Arial" charset="0"/>
              <a:buChar char="•"/>
            </a:pPr>
            <a:r>
              <a:rPr lang="en-US" sz="1100" dirty="0" smtClean="0">
                <a:latin typeface="Arial" pitchFamily="34" charset="0"/>
                <a:cs typeface="Arial" pitchFamily="34" charset="0"/>
              </a:rPr>
              <a:t>One unified, global Internet</a:t>
            </a:r>
          </a:p>
          <a:p>
            <a:pPr marL="122238" indent="-122238">
              <a:buFont typeface="Arial" charset="0"/>
              <a:buChar char="•"/>
            </a:pPr>
            <a:r>
              <a:rPr lang="en-US" sz="1100" dirty="0" smtClean="0">
                <a:latin typeface="Arial" pitchFamily="34" charset="0"/>
                <a:cs typeface="Arial" pitchFamily="34" charset="0"/>
              </a:rPr>
              <a:t>Build capacity and strengthen partnerships across eco-system</a:t>
            </a:r>
          </a:p>
          <a:p>
            <a:pPr marL="122238" indent="-122238">
              <a:buFont typeface="Arial" charset="0"/>
              <a:buChar char="•"/>
            </a:pPr>
            <a:r>
              <a:rPr lang="en-US" sz="1100" dirty="0" smtClean="0">
                <a:latin typeface="Arial" pitchFamily="34" charset="0"/>
                <a:cs typeface="Arial" pitchFamily="34" charset="0"/>
              </a:rPr>
              <a:t>Strengthen regional engagement</a:t>
            </a:r>
          </a:p>
        </p:txBody>
      </p:sp>
      <p:sp>
        <p:nvSpPr>
          <p:cNvPr id="38" name="Rectangle 37"/>
          <p:cNvSpPr/>
          <p:nvPr/>
        </p:nvSpPr>
        <p:spPr>
          <a:xfrm>
            <a:off x="0" y="6441743"/>
            <a:ext cx="9144000" cy="416257"/>
          </a:xfrm>
          <a:prstGeom prst="rect">
            <a:avLst/>
          </a:prstGeom>
          <a:solidFill>
            <a:srgbClr val="FFC000"/>
          </a:solidFill>
          <a:ln>
            <a:solidFill>
              <a:srgbClr val="FFC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dirty="0" smtClean="0">
                <a:latin typeface="Arial" pitchFamily="34" charset="0"/>
                <a:cs typeface="Arial" pitchFamily="34" charset="0"/>
              </a:rPr>
              <a:t>Multi-stakeholder – Collaborative – International – Transparent - Accountable</a:t>
            </a:r>
            <a:endParaRPr lang="en-US" sz="2000" dirty="0">
              <a:latin typeface="Arial" pitchFamily="34" charset="0"/>
              <a:cs typeface="Arial" pitchFamily="34" charset="0"/>
            </a:endParaRPr>
          </a:p>
        </p:txBody>
      </p:sp>
      <p:cxnSp>
        <p:nvCxnSpPr>
          <p:cNvPr id="40" name="Straight Connector 39"/>
          <p:cNvCxnSpPr/>
          <p:nvPr/>
        </p:nvCxnSpPr>
        <p:spPr>
          <a:xfrm>
            <a:off x="218364" y="2593076"/>
            <a:ext cx="8734567"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41" name="Straight Connector 40"/>
          <p:cNvCxnSpPr/>
          <p:nvPr/>
        </p:nvCxnSpPr>
        <p:spPr>
          <a:xfrm>
            <a:off x="220636" y="3605300"/>
            <a:ext cx="8734567"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42" name="Straight Connector 41"/>
          <p:cNvCxnSpPr/>
          <p:nvPr/>
        </p:nvCxnSpPr>
        <p:spPr>
          <a:xfrm>
            <a:off x="222908" y="5095204"/>
            <a:ext cx="8734567" cy="0"/>
          </a:xfrm>
          <a:prstGeom prst="line">
            <a:avLst/>
          </a:prstGeom>
        </p:spPr>
        <p:style>
          <a:lnRef idx="2">
            <a:schemeClr val="accent1"/>
          </a:lnRef>
          <a:fillRef idx="0">
            <a:schemeClr val="accent1"/>
          </a:fillRef>
          <a:effectRef idx="1">
            <a:schemeClr val="accent1"/>
          </a:effectRef>
          <a:fontRef idx="minor">
            <a:schemeClr val="tx1"/>
          </a:fontRef>
        </p:style>
      </p:cxnSp>
    </p:spTree>
  </p:cSld>
  <p:clrMapOvr>
    <a:masterClrMapping/>
  </p:clrMapOvr>
  <p:transition spd="slow">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Rectangle 2"/>
          <p:cNvSpPr txBox="1">
            <a:spLocks noChangeArrowheads="1"/>
          </p:cNvSpPr>
          <p:nvPr/>
        </p:nvSpPr>
        <p:spPr bwMode="auto">
          <a:xfrm>
            <a:off x="606425" y="92158"/>
            <a:ext cx="8181975" cy="434975"/>
          </a:xfrm>
          <a:prstGeom prst="rect">
            <a:avLst/>
          </a:prstGeom>
          <a:noFill/>
          <a:ln w="9525">
            <a:noFill/>
            <a:miter lim="800000"/>
            <a:headEnd/>
            <a:tailEnd/>
          </a:ln>
        </p:spPr>
        <p:txBody>
          <a:bodyPr lIns="91432" tIns="45716" rIns="91432" bIns="45716" anchor="ctr"/>
          <a:lstStyle/>
          <a:p>
            <a:pPr algn="ctr" eaLnBrk="0" hangingPunct="0">
              <a:defRPr/>
            </a:pPr>
            <a:r>
              <a:rPr lang="en-US" b="1" dirty="0" smtClean="0">
                <a:latin typeface="Arial" pitchFamily="34" charset="0"/>
                <a:ea typeface="+mj-ea"/>
                <a:cs typeface="Arial" pitchFamily="34" charset="0"/>
              </a:rPr>
              <a:t>ICANN Strategic  - One of the Four Strategic Focus Areas</a:t>
            </a:r>
          </a:p>
          <a:p>
            <a:pPr algn="ctr" eaLnBrk="0" hangingPunct="0">
              <a:defRPr/>
            </a:pPr>
            <a:r>
              <a:rPr lang="en-US" sz="1200" i="1" dirty="0" smtClean="0">
                <a:latin typeface="Arial" pitchFamily="34" charset="0"/>
                <a:ea typeface="+mj-ea"/>
                <a:cs typeface="Arial" pitchFamily="34" charset="0"/>
              </a:rPr>
              <a:t>DNS stability and security .</a:t>
            </a:r>
            <a:endParaRPr lang="en-US" sz="1200" i="1" dirty="0">
              <a:latin typeface="Arial" pitchFamily="34" charset="0"/>
              <a:ea typeface="+mj-ea"/>
              <a:cs typeface="Arial" pitchFamily="34" charset="0"/>
            </a:endParaRPr>
          </a:p>
        </p:txBody>
      </p:sp>
      <p:sp>
        <p:nvSpPr>
          <p:cNvPr id="53" name="Rectangle 52"/>
          <p:cNvSpPr/>
          <p:nvPr/>
        </p:nvSpPr>
        <p:spPr>
          <a:xfrm>
            <a:off x="675742" y="634045"/>
            <a:ext cx="1612900" cy="785322"/>
          </a:xfrm>
          <a:prstGeom prst="rect">
            <a:avLst/>
          </a:prstGeom>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dirty="0" smtClean="0"/>
              <a:t>What we have </a:t>
            </a:r>
          </a:p>
          <a:p>
            <a:pPr algn="ctr"/>
            <a:r>
              <a:rPr lang="en-US" sz="1200" dirty="0" smtClean="0"/>
              <a:t>2010-2013</a:t>
            </a:r>
            <a:endParaRPr lang="en-US" sz="1200" dirty="0"/>
          </a:p>
        </p:txBody>
      </p:sp>
      <p:sp>
        <p:nvSpPr>
          <p:cNvPr id="65" name="TextBox 12"/>
          <p:cNvSpPr txBox="1">
            <a:spLocks noChangeArrowheads="1"/>
          </p:cNvSpPr>
          <p:nvPr/>
        </p:nvSpPr>
        <p:spPr bwMode="auto">
          <a:xfrm rot="16200000">
            <a:off x="-259852" y="3987652"/>
            <a:ext cx="964904" cy="461665"/>
          </a:xfrm>
          <a:prstGeom prst="rect">
            <a:avLst/>
          </a:prstGeom>
          <a:noFill/>
          <a:ln w="9525">
            <a:noFill/>
            <a:miter lim="800000"/>
            <a:headEnd/>
            <a:tailEnd/>
          </a:ln>
        </p:spPr>
        <p:txBody>
          <a:bodyPr wrap="square">
            <a:spAutoFit/>
          </a:bodyPr>
          <a:lstStyle/>
          <a:p>
            <a:pPr algn="ctr"/>
            <a:r>
              <a:rPr lang="en-US" sz="1200" b="1" dirty="0" smtClean="0">
                <a:latin typeface="Arial" pitchFamily="34" charset="0"/>
                <a:cs typeface="Arial" pitchFamily="34" charset="0"/>
              </a:rPr>
              <a:t>Strategic</a:t>
            </a:r>
          </a:p>
          <a:p>
            <a:pPr algn="ctr"/>
            <a:r>
              <a:rPr lang="en-US" sz="1200" b="1" dirty="0" smtClean="0">
                <a:latin typeface="Arial" pitchFamily="34" charset="0"/>
                <a:cs typeface="Arial" pitchFamily="34" charset="0"/>
              </a:rPr>
              <a:t>Projects</a:t>
            </a:r>
            <a:endParaRPr lang="en-US" sz="1200" b="1" dirty="0">
              <a:latin typeface="Arial" pitchFamily="34" charset="0"/>
              <a:cs typeface="Arial" pitchFamily="34" charset="0"/>
            </a:endParaRPr>
          </a:p>
        </p:txBody>
      </p:sp>
      <p:sp>
        <p:nvSpPr>
          <p:cNvPr id="66" name="TextBox 13"/>
          <p:cNvSpPr txBox="1">
            <a:spLocks noChangeArrowheads="1"/>
          </p:cNvSpPr>
          <p:nvPr/>
        </p:nvSpPr>
        <p:spPr bwMode="auto">
          <a:xfrm rot="16200000">
            <a:off x="-406449" y="1790291"/>
            <a:ext cx="1258098" cy="461665"/>
          </a:xfrm>
          <a:prstGeom prst="rect">
            <a:avLst/>
          </a:prstGeom>
          <a:noFill/>
          <a:ln w="9525">
            <a:noFill/>
            <a:miter lim="800000"/>
            <a:headEnd/>
            <a:tailEnd/>
          </a:ln>
        </p:spPr>
        <p:txBody>
          <a:bodyPr wrap="square">
            <a:spAutoFit/>
          </a:bodyPr>
          <a:lstStyle/>
          <a:p>
            <a:pPr algn="ctr"/>
            <a:r>
              <a:rPr lang="en-US" sz="1200" b="1" dirty="0" smtClean="0">
                <a:latin typeface="Arial" pitchFamily="34" charset="0"/>
                <a:cs typeface="Arial" pitchFamily="34" charset="0"/>
              </a:rPr>
              <a:t>Strategic</a:t>
            </a:r>
          </a:p>
          <a:p>
            <a:pPr algn="ctr"/>
            <a:r>
              <a:rPr lang="en-US" sz="1200" b="1" dirty="0" smtClean="0">
                <a:latin typeface="Arial" pitchFamily="34" charset="0"/>
                <a:cs typeface="Arial" pitchFamily="34" charset="0"/>
              </a:rPr>
              <a:t>Objectives</a:t>
            </a:r>
            <a:endParaRPr lang="en-US" sz="1200" b="1" dirty="0">
              <a:latin typeface="Arial" pitchFamily="34" charset="0"/>
              <a:cs typeface="Arial" pitchFamily="34" charset="0"/>
            </a:endParaRPr>
          </a:p>
        </p:txBody>
      </p:sp>
      <p:sp>
        <p:nvSpPr>
          <p:cNvPr id="67" name="TextBox 14"/>
          <p:cNvSpPr txBox="1">
            <a:spLocks noChangeArrowheads="1"/>
          </p:cNvSpPr>
          <p:nvPr/>
        </p:nvSpPr>
        <p:spPr bwMode="auto">
          <a:xfrm rot="16200000">
            <a:off x="-242014" y="5452748"/>
            <a:ext cx="929228" cy="461665"/>
          </a:xfrm>
          <a:prstGeom prst="rect">
            <a:avLst/>
          </a:prstGeom>
          <a:noFill/>
          <a:ln w="9525">
            <a:noFill/>
            <a:miter lim="800000"/>
            <a:headEnd/>
            <a:tailEnd/>
          </a:ln>
        </p:spPr>
        <p:txBody>
          <a:bodyPr wrap="square">
            <a:spAutoFit/>
          </a:bodyPr>
          <a:lstStyle/>
          <a:p>
            <a:pPr algn="ctr"/>
            <a:r>
              <a:rPr lang="en-US" sz="1200" b="1" dirty="0" smtClean="0">
                <a:latin typeface="Arial" pitchFamily="34" charset="0"/>
                <a:cs typeface="Arial" pitchFamily="34" charset="0"/>
              </a:rPr>
              <a:t>Staff </a:t>
            </a:r>
          </a:p>
          <a:p>
            <a:pPr algn="ctr"/>
            <a:r>
              <a:rPr lang="en-US" sz="1200" b="1" dirty="0" smtClean="0">
                <a:latin typeface="Arial" pitchFamily="34" charset="0"/>
                <a:cs typeface="Arial" pitchFamily="34" charset="0"/>
              </a:rPr>
              <a:t>Work</a:t>
            </a:r>
            <a:endParaRPr lang="en-US" sz="1200" b="1" dirty="0">
              <a:latin typeface="Arial" pitchFamily="34" charset="0"/>
              <a:cs typeface="Arial" pitchFamily="34" charset="0"/>
            </a:endParaRPr>
          </a:p>
        </p:txBody>
      </p:sp>
      <p:sp>
        <p:nvSpPr>
          <p:cNvPr id="52" name="TextBox 14"/>
          <p:cNvSpPr txBox="1">
            <a:spLocks noChangeArrowheads="1"/>
          </p:cNvSpPr>
          <p:nvPr/>
        </p:nvSpPr>
        <p:spPr bwMode="auto">
          <a:xfrm rot="16200000">
            <a:off x="-337228" y="2983954"/>
            <a:ext cx="1163417" cy="461665"/>
          </a:xfrm>
          <a:prstGeom prst="rect">
            <a:avLst/>
          </a:prstGeom>
          <a:noFill/>
          <a:ln w="9525">
            <a:noFill/>
            <a:miter lim="800000"/>
            <a:headEnd/>
            <a:tailEnd/>
          </a:ln>
        </p:spPr>
        <p:txBody>
          <a:bodyPr wrap="square">
            <a:spAutoFit/>
          </a:bodyPr>
          <a:lstStyle/>
          <a:p>
            <a:pPr algn="ctr"/>
            <a:r>
              <a:rPr lang="en-US" sz="1200" b="1" dirty="0" smtClean="0">
                <a:latin typeface="Arial" pitchFamily="34" charset="0"/>
                <a:cs typeface="Arial" pitchFamily="34" charset="0"/>
              </a:rPr>
              <a:t>Community </a:t>
            </a:r>
          </a:p>
          <a:p>
            <a:pPr algn="ctr"/>
            <a:r>
              <a:rPr lang="en-US" sz="1200" b="1" dirty="0" smtClean="0">
                <a:latin typeface="Arial" pitchFamily="34" charset="0"/>
                <a:cs typeface="Arial" pitchFamily="34" charset="0"/>
              </a:rPr>
              <a:t>Work</a:t>
            </a:r>
            <a:endParaRPr lang="en-US" sz="1200" b="1" dirty="0">
              <a:latin typeface="Arial" pitchFamily="34" charset="0"/>
              <a:cs typeface="Arial" pitchFamily="34" charset="0"/>
            </a:endParaRPr>
          </a:p>
        </p:txBody>
      </p:sp>
      <p:sp>
        <p:nvSpPr>
          <p:cNvPr id="31" name="TextBox 24"/>
          <p:cNvSpPr txBox="1">
            <a:spLocks noChangeArrowheads="1"/>
          </p:cNvSpPr>
          <p:nvPr/>
        </p:nvSpPr>
        <p:spPr bwMode="auto">
          <a:xfrm>
            <a:off x="432088" y="1583100"/>
            <a:ext cx="2283815" cy="4662815"/>
          </a:xfrm>
          <a:prstGeom prst="rect">
            <a:avLst/>
          </a:prstGeom>
          <a:noFill/>
          <a:ln w="9525">
            <a:noFill/>
            <a:miter lim="800000"/>
            <a:headEnd/>
            <a:tailEnd/>
          </a:ln>
        </p:spPr>
        <p:txBody>
          <a:bodyPr wrap="square">
            <a:spAutoFit/>
          </a:bodyPr>
          <a:lstStyle/>
          <a:p>
            <a:pPr marL="122238" indent="-122238">
              <a:buFont typeface="Arial" charset="0"/>
              <a:buChar char="•"/>
            </a:pPr>
            <a:r>
              <a:rPr lang="en-US" sz="1100" dirty="0" smtClean="0">
                <a:latin typeface="Arial" pitchFamily="34" charset="0"/>
                <a:cs typeface="Arial" pitchFamily="34" charset="0"/>
              </a:rPr>
              <a:t>100% DNS uptime</a:t>
            </a:r>
          </a:p>
          <a:p>
            <a:pPr marL="122238" indent="-122238">
              <a:buFont typeface="Arial" charset="0"/>
              <a:buChar char="•"/>
            </a:pPr>
            <a:r>
              <a:rPr lang="en-US" sz="1100" dirty="0" smtClean="0">
                <a:latin typeface="Arial" pitchFamily="34" charset="0"/>
                <a:cs typeface="Arial" pitchFamily="34" charset="0"/>
              </a:rPr>
              <a:t>Lower DNS abuse</a:t>
            </a:r>
          </a:p>
          <a:p>
            <a:pPr marL="122238" indent="-122238">
              <a:buFont typeface="Arial" charset="0"/>
              <a:buChar char="•"/>
            </a:pPr>
            <a:r>
              <a:rPr lang="en-US" sz="1100" dirty="0" smtClean="0">
                <a:latin typeface="Arial" pitchFamily="34" charset="0"/>
                <a:cs typeface="Arial" pitchFamily="34" charset="0"/>
              </a:rPr>
              <a:t>More secure top level domain (TLD) operations</a:t>
            </a:r>
          </a:p>
          <a:p>
            <a:pPr marL="122238" indent="-122238">
              <a:buFont typeface="Arial" charset="0"/>
              <a:buChar char="•"/>
            </a:pPr>
            <a:r>
              <a:rPr lang="en-US" sz="1100" dirty="0" smtClean="0">
                <a:latin typeface="Arial" pitchFamily="34" charset="0"/>
                <a:cs typeface="Arial" pitchFamily="34" charset="0"/>
              </a:rPr>
              <a:t>Improved DNS resilience to attacks</a:t>
            </a:r>
          </a:p>
          <a:p>
            <a:pPr marL="122238" indent="-122238"/>
            <a:endParaRPr lang="en-US" sz="1100" dirty="0" smtClean="0">
              <a:latin typeface="Arial" pitchFamily="34" charset="0"/>
              <a:cs typeface="Arial" pitchFamily="34" charset="0"/>
            </a:endParaRPr>
          </a:p>
          <a:p>
            <a:pPr marL="122238" indent="-122238">
              <a:buFont typeface="Arial" charset="0"/>
              <a:buChar char="•"/>
            </a:pPr>
            <a:r>
              <a:rPr lang="en-US" sz="1100" dirty="0" smtClean="0">
                <a:latin typeface="Arial" pitchFamily="34" charset="0"/>
                <a:cs typeface="Arial" pitchFamily="34" charset="0"/>
              </a:rPr>
              <a:t>Domain name system security extensions (DNSSEC)</a:t>
            </a:r>
          </a:p>
          <a:p>
            <a:pPr marL="122238" indent="-122238">
              <a:buFont typeface="Arial" charset="0"/>
              <a:buChar char="•"/>
            </a:pPr>
            <a:r>
              <a:rPr lang="en-US" sz="1100" dirty="0" smtClean="0">
                <a:latin typeface="Arial" pitchFamily="34" charset="0"/>
                <a:cs typeface="Arial" pitchFamily="34" charset="0"/>
              </a:rPr>
              <a:t>Whois/International Registration Data</a:t>
            </a:r>
          </a:p>
          <a:p>
            <a:pPr marL="122238" indent="-122238">
              <a:buFont typeface="Arial" charset="0"/>
              <a:buChar char="•"/>
            </a:pPr>
            <a:r>
              <a:rPr lang="en-US" sz="1100" dirty="0" smtClean="0">
                <a:latin typeface="Arial" pitchFamily="34" charset="0"/>
                <a:cs typeface="Arial" pitchFamily="34" charset="0"/>
              </a:rPr>
              <a:t>Addressing Registration abuse</a:t>
            </a:r>
          </a:p>
          <a:p>
            <a:pPr marL="122238" indent="-122238"/>
            <a:endParaRPr lang="en-US" sz="1100" dirty="0" smtClean="0">
              <a:latin typeface="Arial" pitchFamily="34" charset="0"/>
              <a:cs typeface="Arial" pitchFamily="34" charset="0"/>
            </a:endParaRPr>
          </a:p>
          <a:p>
            <a:pPr marL="122238" indent="-122238">
              <a:buFont typeface="Arial" charset="0"/>
              <a:buChar char="•"/>
            </a:pPr>
            <a:endParaRPr lang="en-US" sz="1100" dirty="0" smtClean="0">
              <a:latin typeface="Arial" pitchFamily="34" charset="0"/>
              <a:cs typeface="Arial" pitchFamily="34" charset="0"/>
            </a:endParaRPr>
          </a:p>
          <a:p>
            <a:pPr marL="122238" indent="-122238">
              <a:buFont typeface="Arial" charset="0"/>
              <a:buChar char="•"/>
            </a:pPr>
            <a:r>
              <a:rPr lang="en-US" sz="1100" dirty="0" smtClean="0">
                <a:latin typeface="Arial" pitchFamily="34" charset="0"/>
                <a:cs typeface="Arial" pitchFamily="34" charset="0"/>
              </a:rPr>
              <a:t>DNSSEC Implementation</a:t>
            </a:r>
          </a:p>
          <a:p>
            <a:pPr marL="122238" indent="-122238">
              <a:buFont typeface="Arial" charset="0"/>
              <a:buChar char="•"/>
            </a:pPr>
            <a:r>
              <a:rPr lang="en-US" sz="1100" dirty="0" smtClean="0">
                <a:latin typeface="Arial" pitchFamily="34" charset="0"/>
                <a:cs typeface="Arial" pitchFamily="34" charset="0"/>
              </a:rPr>
              <a:t>Establish DNS CERT</a:t>
            </a:r>
          </a:p>
          <a:p>
            <a:pPr marL="122238" indent="-122238">
              <a:buFont typeface="Arial" charset="0"/>
              <a:buChar char="•"/>
            </a:pPr>
            <a:r>
              <a:rPr lang="en-US" sz="1100" dirty="0" smtClean="0">
                <a:latin typeface="Arial" pitchFamily="34" charset="0"/>
                <a:cs typeface="Arial" pitchFamily="34" charset="0"/>
              </a:rPr>
              <a:t>Contingency planning &amp; exercises</a:t>
            </a:r>
          </a:p>
          <a:p>
            <a:pPr marL="122238" indent="-122238">
              <a:buFont typeface="Arial" charset="0"/>
              <a:buChar char="•"/>
            </a:pPr>
            <a:r>
              <a:rPr lang="en-US" sz="1100" dirty="0" smtClean="0">
                <a:latin typeface="Arial" pitchFamily="34" charset="0"/>
                <a:cs typeface="Arial" pitchFamily="34" charset="0"/>
              </a:rPr>
              <a:t>IPv4 and IPv6 adoption</a:t>
            </a:r>
          </a:p>
          <a:p>
            <a:pPr marL="122238" indent="-122238">
              <a:buFont typeface="Arial" charset="0"/>
              <a:buChar char="•"/>
            </a:pPr>
            <a:endParaRPr lang="en-US" sz="1100" dirty="0" smtClean="0">
              <a:latin typeface="Arial" pitchFamily="34" charset="0"/>
              <a:cs typeface="Arial" pitchFamily="34" charset="0"/>
            </a:endParaRPr>
          </a:p>
          <a:p>
            <a:pPr marL="122238" indent="-122238">
              <a:buFont typeface="Arial" charset="0"/>
              <a:buChar char="•"/>
            </a:pPr>
            <a:endParaRPr lang="en-US" sz="1100" dirty="0" smtClean="0">
              <a:latin typeface="Arial" pitchFamily="34" charset="0"/>
              <a:cs typeface="Arial" pitchFamily="34" charset="0"/>
            </a:endParaRPr>
          </a:p>
          <a:p>
            <a:pPr marL="122238" indent="-122238">
              <a:buFont typeface="Arial" charset="0"/>
              <a:buChar char="•"/>
            </a:pPr>
            <a:r>
              <a:rPr lang="en-US" sz="1100" dirty="0" smtClean="0">
                <a:latin typeface="Arial" pitchFamily="34" charset="0"/>
                <a:cs typeface="Arial" pitchFamily="34" charset="0"/>
              </a:rPr>
              <a:t>Contingency Planning</a:t>
            </a:r>
          </a:p>
          <a:p>
            <a:pPr marL="122238" indent="-122238">
              <a:buFont typeface="Arial" charset="0"/>
              <a:buChar char="•"/>
            </a:pPr>
            <a:r>
              <a:rPr lang="en-US" sz="1100" dirty="0" smtClean="0">
                <a:latin typeface="Arial" pitchFamily="34" charset="0"/>
                <a:cs typeface="Arial" pitchFamily="34" charset="0"/>
              </a:rPr>
              <a:t>Training for ccTLDs</a:t>
            </a:r>
          </a:p>
          <a:p>
            <a:pPr marL="122238" indent="-122238">
              <a:buFont typeface="Arial" charset="0"/>
              <a:buChar char="•"/>
            </a:pPr>
            <a:r>
              <a:rPr lang="en-US" sz="1100" dirty="0" smtClean="0">
                <a:latin typeface="Arial" pitchFamily="34" charset="0"/>
                <a:cs typeface="Arial" pitchFamily="34" charset="0"/>
              </a:rPr>
              <a:t>Collaborative response</a:t>
            </a:r>
          </a:p>
          <a:p>
            <a:pPr marL="122238" indent="-122238">
              <a:buFont typeface="Arial" charset="0"/>
              <a:buChar char="•"/>
            </a:pPr>
            <a:r>
              <a:rPr lang="en-US" sz="1100" dirty="0" smtClean="0">
                <a:latin typeface="Arial" pitchFamily="34" charset="0"/>
                <a:cs typeface="Arial" pitchFamily="34" charset="0"/>
              </a:rPr>
              <a:t>ccTLD and risk management education in developing countries</a:t>
            </a:r>
          </a:p>
        </p:txBody>
      </p:sp>
      <p:sp>
        <p:nvSpPr>
          <p:cNvPr id="38" name="Rectangle 37"/>
          <p:cNvSpPr/>
          <p:nvPr/>
        </p:nvSpPr>
        <p:spPr>
          <a:xfrm>
            <a:off x="0" y="6441743"/>
            <a:ext cx="9144000" cy="416257"/>
          </a:xfrm>
          <a:prstGeom prst="rect">
            <a:avLst/>
          </a:prstGeom>
          <a:solidFill>
            <a:srgbClr val="FFC000"/>
          </a:solidFill>
          <a:ln>
            <a:solidFill>
              <a:srgbClr val="FFC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dirty="0" smtClean="0">
                <a:latin typeface="Arial" pitchFamily="34" charset="0"/>
                <a:cs typeface="Arial" pitchFamily="34" charset="0"/>
              </a:rPr>
              <a:t>Multi-stakeholder – Collaborative – International – Transparent - Accountable</a:t>
            </a:r>
            <a:endParaRPr lang="en-US" sz="2000" dirty="0">
              <a:latin typeface="Arial" pitchFamily="34" charset="0"/>
              <a:cs typeface="Arial" pitchFamily="34" charset="0"/>
            </a:endParaRPr>
          </a:p>
        </p:txBody>
      </p:sp>
      <p:cxnSp>
        <p:nvCxnSpPr>
          <p:cNvPr id="40" name="Straight Connector 39"/>
          <p:cNvCxnSpPr/>
          <p:nvPr/>
        </p:nvCxnSpPr>
        <p:spPr>
          <a:xfrm>
            <a:off x="6222669" y="2719449"/>
            <a:ext cx="2754012" cy="6191"/>
          </a:xfrm>
          <a:prstGeom prst="line">
            <a:avLst/>
          </a:prstGeom>
        </p:spPr>
        <p:style>
          <a:lnRef idx="2">
            <a:schemeClr val="accent1"/>
          </a:lnRef>
          <a:fillRef idx="0">
            <a:schemeClr val="accent1"/>
          </a:fillRef>
          <a:effectRef idx="1">
            <a:schemeClr val="accent1"/>
          </a:effectRef>
          <a:fontRef idx="minor">
            <a:schemeClr val="tx1"/>
          </a:fontRef>
        </p:style>
      </p:cxnSp>
      <p:cxnSp>
        <p:nvCxnSpPr>
          <p:cNvPr id="41" name="Straight Connector 40"/>
          <p:cNvCxnSpPr/>
          <p:nvPr/>
        </p:nvCxnSpPr>
        <p:spPr>
          <a:xfrm>
            <a:off x="6270171" y="3811979"/>
            <a:ext cx="2685032" cy="5284"/>
          </a:xfrm>
          <a:prstGeom prst="line">
            <a:avLst/>
          </a:prstGeom>
        </p:spPr>
        <p:style>
          <a:lnRef idx="2">
            <a:schemeClr val="accent1"/>
          </a:lnRef>
          <a:fillRef idx="0">
            <a:schemeClr val="accent1"/>
          </a:fillRef>
          <a:effectRef idx="1">
            <a:schemeClr val="accent1"/>
          </a:effectRef>
          <a:fontRef idx="minor">
            <a:schemeClr val="tx1"/>
          </a:fontRef>
        </p:style>
      </p:cxnSp>
      <p:cxnSp>
        <p:nvCxnSpPr>
          <p:cNvPr id="42" name="Straight Connector 41"/>
          <p:cNvCxnSpPr/>
          <p:nvPr/>
        </p:nvCxnSpPr>
        <p:spPr>
          <a:xfrm>
            <a:off x="6305797" y="4975763"/>
            <a:ext cx="2675429" cy="690"/>
          </a:xfrm>
          <a:prstGeom prst="line">
            <a:avLst/>
          </a:prstGeom>
        </p:spPr>
        <p:style>
          <a:lnRef idx="2">
            <a:schemeClr val="accent1"/>
          </a:lnRef>
          <a:fillRef idx="0">
            <a:schemeClr val="accent1"/>
          </a:fillRef>
          <a:effectRef idx="1">
            <a:schemeClr val="accent1"/>
          </a:effectRef>
          <a:fontRef idx="minor">
            <a:schemeClr val="tx1"/>
          </a:fontRef>
        </p:style>
      </p:cxnSp>
      <p:sp>
        <p:nvSpPr>
          <p:cNvPr id="19" name="Rectangle 18"/>
          <p:cNvSpPr/>
          <p:nvPr/>
        </p:nvSpPr>
        <p:spPr>
          <a:xfrm>
            <a:off x="6373766" y="643945"/>
            <a:ext cx="1612900" cy="785322"/>
          </a:xfrm>
          <a:prstGeom prst="rect">
            <a:avLst/>
          </a:prstGeom>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dirty="0" smtClean="0"/>
              <a:t>Topics for discussion</a:t>
            </a:r>
          </a:p>
          <a:p>
            <a:pPr algn="ctr"/>
            <a:r>
              <a:rPr lang="en-US" sz="1200" dirty="0" smtClean="0"/>
              <a:t>2011-2014</a:t>
            </a:r>
          </a:p>
        </p:txBody>
      </p:sp>
      <p:cxnSp>
        <p:nvCxnSpPr>
          <p:cNvPr id="24" name="Straight Connector 23"/>
          <p:cNvCxnSpPr/>
          <p:nvPr/>
        </p:nvCxnSpPr>
        <p:spPr>
          <a:xfrm flipV="1">
            <a:off x="409433" y="2731325"/>
            <a:ext cx="2096261" cy="4211"/>
          </a:xfrm>
          <a:prstGeom prst="line">
            <a:avLst/>
          </a:prstGeom>
        </p:spPr>
        <p:style>
          <a:lnRef idx="2">
            <a:schemeClr val="accent1"/>
          </a:lnRef>
          <a:fillRef idx="0">
            <a:schemeClr val="accent1"/>
          </a:fillRef>
          <a:effectRef idx="1">
            <a:schemeClr val="accent1"/>
          </a:effectRef>
          <a:fontRef idx="minor">
            <a:schemeClr val="tx1"/>
          </a:fontRef>
        </p:style>
      </p:cxnSp>
      <p:cxnSp>
        <p:nvCxnSpPr>
          <p:cNvPr id="26" name="Straight Connector 25"/>
          <p:cNvCxnSpPr/>
          <p:nvPr/>
        </p:nvCxnSpPr>
        <p:spPr>
          <a:xfrm flipV="1">
            <a:off x="409433" y="3823855"/>
            <a:ext cx="2191263" cy="2232"/>
          </a:xfrm>
          <a:prstGeom prst="line">
            <a:avLst/>
          </a:prstGeom>
        </p:spPr>
        <p:style>
          <a:lnRef idx="2">
            <a:schemeClr val="accent1"/>
          </a:lnRef>
          <a:fillRef idx="0">
            <a:schemeClr val="accent1"/>
          </a:fillRef>
          <a:effectRef idx="1">
            <a:schemeClr val="accent1"/>
          </a:effectRef>
          <a:fontRef idx="minor">
            <a:schemeClr val="tx1"/>
          </a:fontRef>
        </p:style>
      </p:cxnSp>
      <p:cxnSp>
        <p:nvCxnSpPr>
          <p:cNvPr id="27" name="Straight Connector 26"/>
          <p:cNvCxnSpPr/>
          <p:nvPr/>
        </p:nvCxnSpPr>
        <p:spPr>
          <a:xfrm>
            <a:off x="409433" y="5059144"/>
            <a:ext cx="2167512" cy="11620"/>
          </a:xfrm>
          <a:prstGeom prst="line">
            <a:avLst/>
          </a:prstGeom>
        </p:spPr>
        <p:style>
          <a:lnRef idx="2">
            <a:schemeClr val="accent1"/>
          </a:lnRef>
          <a:fillRef idx="0">
            <a:schemeClr val="accent1"/>
          </a:fillRef>
          <a:effectRef idx="1">
            <a:schemeClr val="accent1"/>
          </a:effectRef>
          <a:fontRef idx="minor">
            <a:schemeClr val="tx1"/>
          </a:fontRef>
        </p:style>
      </p:cxnSp>
      <p:sp>
        <p:nvSpPr>
          <p:cNvPr id="22" name="Rectangle 21"/>
          <p:cNvSpPr/>
          <p:nvPr/>
        </p:nvSpPr>
        <p:spPr>
          <a:xfrm>
            <a:off x="3452517" y="2923945"/>
            <a:ext cx="1612900" cy="785322"/>
          </a:xfrm>
          <a:prstGeom prst="rect">
            <a:avLst/>
          </a:prstGeom>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dirty="0" smtClean="0"/>
              <a:t>What we collectively  achieved in 2010 </a:t>
            </a:r>
          </a:p>
        </p:txBody>
      </p:sp>
      <p:sp>
        <p:nvSpPr>
          <p:cNvPr id="23" name="Right Arrow 22"/>
          <p:cNvSpPr/>
          <p:nvPr/>
        </p:nvSpPr>
        <p:spPr>
          <a:xfrm>
            <a:off x="3206339" y="1745673"/>
            <a:ext cx="2576944" cy="4013859"/>
          </a:xfrm>
          <a:prstGeom prst="rightArrow">
            <a:avLst>
              <a:gd name="adj1" fmla="val 50000"/>
              <a:gd name="adj2" fmla="val 44144"/>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Rectangle 27"/>
          <p:cNvSpPr/>
          <p:nvPr/>
        </p:nvSpPr>
        <p:spPr>
          <a:xfrm>
            <a:off x="3474292" y="3824470"/>
            <a:ext cx="1612900" cy="785322"/>
          </a:xfrm>
          <a:prstGeom prst="rect">
            <a:avLst/>
          </a:prstGeom>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dirty="0" smtClean="0"/>
              <a:t>Community Consultation</a:t>
            </a:r>
          </a:p>
        </p:txBody>
      </p:sp>
      <p:sp>
        <p:nvSpPr>
          <p:cNvPr id="21" name="TextBox 24"/>
          <p:cNvSpPr txBox="1">
            <a:spLocks noChangeArrowheads="1"/>
          </p:cNvSpPr>
          <p:nvPr/>
        </p:nvSpPr>
        <p:spPr bwMode="auto">
          <a:xfrm>
            <a:off x="6258138" y="1624952"/>
            <a:ext cx="2672106" cy="5170646"/>
          </a:xfrm>
          <a:prstGeom prst="rect">
            <a:avLst/>
          </a:prstGeom>
          <a:noFill/>
          <a:ln w="9525">
            <a:noFill/>
            <a:miter lim="800000"/>
            <a:headEnd/>
            <a:tailEnd/>
          </a:ln>
        </p:spPr>
        <p:txBody>
          <a:bodyPr wrap="square">
            <a:spAutoFit/>
          </a:bodyPr>
          <a:lstStyle/>
          <a:p>
            <a:pPr marL="122238" indent="-122238">
              <a:buFont typeface="Arial" charset="0"/>
              <a:buChar char="•"/>
            </a:pPr>
            <a:r>
              <a:rPr lang="en-US" sz="1100" dirty="0" smtClean="0">
                <a:latin typeface="Arial" pitchFamily="34" charset="0"/>
                <a:cs typeface="Arial" pitchFamily="34" charset="0"/>
              </a:rPr>
              <a:t>100% DNS uptime</a:t>
            </a:r>
          </a:p>
          <a:p>
            <a:pPr marL="122238" indent="-122238">
              <a:buFont typeface="Arial" charset="0"/>
              <a:buChar char="•"/>
            </a:pPr>
            <a:r>
              <a:rPr lang="en-US" sz="1100" dirty="0" smtClean="0">
                <a:solidFill>
                  <a:srgbClr val="FF0000"/>
                </a:solidFill>
                <a:latin typeface="Arial" pitchFamily="34" charset="0"/>
                <a:cs typeface="Arial" pitchFamily="34" charset="0"/>
              </a:rPr>
              <a:t>Enhance</a:t>
            </a:r>
            <a:r>
              <a:rPr lang="en-US" sz="1100" dirty="0" smtClean="0">
                <a:latin typeface="Arial" pitchFamily="34" charset="0"/>
                <a:cs typeface="Arial" pitchFamily="34" charset="0"/>
              </a:rPr>
              <a:t> DNS </a:t>
            </a:r>
            <a:r>
              <a:rPr lang="en-US" sz="1100" dirty="0" smtClean="0">
                <a:solidFill>
                  <a:srgbClr val="FF0000"/>
                </a:solidFill>
                <a:latin typeface="Arial" pitchFamily="34" charset="0"/>
                <a:cs typeface="Arial" pitchFamily="34" charset="0"/>
              </a:rPr>
              <a:t>risk management</a:t>
            </a:r>
          </a:p>
          <a:p>
            <a:pPr marL="122238" indent="-122238">
              <a:buFont typeface="Arial" charset="0"/>
              <a:buChar char="•"/>
            </a:pPr>
            <a:r>
              <a:rPr lang="en-US" sz="1100" dirty="0" smtClean="0">
                <a:solidFill>
                  <a:srgbClr val="FF0000"/>
                </a:solidFill>
                <a:latin typeface="Arial" pitchFamily="34" charset="0"/>
                <a:cs typeface="Arial" pitchFamily="34" charset="0"/>
              </a:rPr>
              <a:t>Broad DNSSEC adoption</a:t>
            </a:r>
          </a:p>
          <a:p>
            <a:pPr marL="122238" indent="-122238">
              <a:buFont typeface="Arial" charset="0"/>
              <a:buChar char="•"/>
            </a:pPr>
            <a:r>
              <a:rPr lang="en-US" sz="1100" dirty="0" smtClean="0">
                <a:solidFill>
                  <a:srgbClr val="FF0000"/>
                </a:solidFill>
                <a:latin typeface="Arial" pitchFamily="34" charset="0"/>
                <a:cs typeface="Arial" pitchFamily="34" charset="0"/>
              </a:rPr>
              <a:t>Enhanced international DNS cooperation</a:t>
            </a:r>
          </a:p>
          <a:p>
            <a:pPr marL="122238" indent="-122238">
              <a:buFont typeface="Arial" charset="0"/>
              <a:buChar char="•"/>
            </a:pPr>
            <a:r>
              <a:rPr lang="en-US" sz="1100" dirty="0" smtClean="0">
                <a:latin typeface="Arial" pitchFamily="34" charset="0"/>
                <a:cs typeface="Arial" pitchFamily="34" charset="0"/>
              </a:rPr>
              <a:t>Improved DNS resiliency</a:t>
            </a:r>
          </a:p>
          <a:p>
            <a:pPr marL="122238" indent="-122238">
              <a:buFont typeface="Arial" charset="0"/>
              <a:buChar char="•"/>
            </a:pPr>
            <a:endParaRPr lang="en-US" sz="1100" dirty="0" smtClean="0">
              <a:solidFill>
                <a:srgbClr val="FF0000"/>
              </a:solidFill>
              <a:latin typeface="Arial" pitchFamily="34" charset="0"/>
              <a:cs typeface="Arial" pitchFamily="34" charset="0"/>
            </a:endParaRPr>
          </a:p>
          <a:p>
            <a:pPr marL="122238" indent="-122238">
              <a:buFont typeface="Arial" charset="0"/>
              <a:buChar char="•"/>
            </a:pPr>
            <a:r>
              <a:rPr lang="en-US" sz="1100" dirty="0" smtClean="0">
                <a:solidFill>
                  <a:srgbClr val="FF0000"/>
                </a:solidFill>
                <a:latin typeface="Arial" pitchFamily="34" charset="0"/>
                <a:cs typeface="Arial" pitchFamily="34" charset="0"/>
              </a:rPr>
              <a:t>Full </a:t>
            </a:r>
            <a:r>
              <a:rPr lang="en-US" sz="1100" dirty="0" smtClean="0">
                <a:latin typeface="Arial" pitchFamily="34" charset="0"/>
                <a:cs typeface="Arial" pitchFamily="34" charset="0"/>
              </a:rPr>
              <a:t>DNSSEC </a:t>
            </a:r>
            <a:r>
              <a:rPr lang="en-US" sz="1100" dirty="0" smtClean="0">
                <a:solidFill>
                  <a:srgbClr val="FF0000"/>
                </a:solidFill>
                <a:latin typeface="Arial" pitchFamily="34" charset="0"/>
                <a:cs typeface="Arial" pitchFamily="34" charset="0"/>
              </a:rPr>
              <a:t>adoption </a:t>
            </a:r>
          </a:p>
          <a:p>
            <a:pPr marL="122238" indent="-122238">
              <a:buFont typeface="Arial" pitchFamily="34" charset="0"/>
              <a:buChar char="•"/>
            </a:pPr>
            <a:r>
              <a:rPr lang="en-US" sz="1100" dirty="0" smtClean="0">
                <a:solidFill>
                  <a:srgbClr val="FF0000"/>
                </a:solidFill>
                <a:latin typeface="Arial" pitchFamily="34" charset="0"/>
                <a:cs typeface="Arial" pitchFamily="34" charset="0"/>
              </a:rPr>
              <a:t>Internationalized </a:t>
            </a:r>
            <a:r>
              <a:rPr lang="en-US" sz="1100" dirty="0" smtClean="0">
                <a:latin typeface="Arial" pitchFamily="34" charset="0"/>
                <a:cs typeface="Arial" pitchFamily="34" charset="0"/>
              </a:rPr>
              <a:t>Whois</a:t>
            </a:r>
          </a:p>
          <a:p>
            <a:pPr marL="122238" indent="-122238"/>
            <a:r>
              <a:rPr lang="en-US" sz="1100" dirty="0" smtClean="0">
                <a:latin typeface="Arial" pitchFamily="34" charset="0"/>
                <a:cs typeface="Arial" pitchFamily="34" charset="0"/>
              </a:rPr>
              <a:t>	Registration Data</a:t>
            </a:r>
          </a:p>
          <a:p>
            <a:pPr marL="122238" indent="-122238">
              <a:buFont typeface="Arial" charset="0"/>
              <a:buChar char="•"/>
            </a:pPr>
            <a:r>
              <a:rPr lang="en-US" sz="1100" dirty="0" smtClean="0">
                <a:solidFill>
                  <a:srgbClr val="FF0000"/>
                </a:solidFill>
                <a:latin typeface="Arial" pitchFamily="34" charset="0"/>
                <a:cs typeface="Arial" pitchFamily="34" charset="0"/>
              </a:rPr>
              <a:t>Implementable DNS CERT solution</a:t>
            </a:r>
          </a:p>
          <a:p>
            <a:pPr marL="122238" indent="-122238">
              <a:buFont typeface="Arial" pitchFamily="34" charset="0"/>
              <a:buChar char="•"/>
            </a:pPr>
            <a:r>
              <a:rPr lang="en-US" sz="1100" dirty="0" smtClean="0">
                <a:solidFill>
                  <a:srgbClr val="FF0000"/>
                </a:solidFill>
                <a:latin typeface="Arial" pitchFamily="34" charset="0"/>
                <a:cs typeface="Arial" pitchFamily="34" charset="0"/>
              </a:rPr>
              <a:t>IPv6 rollout</a:t>
            </a:r>
          </a:p>
          <a:p>
            <a:pPr marL="122238" indent="-122238"/>
            <a:endParaRPr lang="en-US" sz="1100" dirty="0" smtClean="0">
              <a:latin typeface="Arial" pitchFamily="34" charset="0"/>
              <a:cs typeface="Arial" pitchFamily="34" charset="0"/>
            </a:endParaRPr>
          </a:p>
          <a:p>
            <a:pPr marL="122238" indent="-122238">
              <a:buFont typeface="Arial" charset="0"/>
              <a:buChar char="•"/>
            </a:pPr>
            <a:r>
              <a:rPr lang="en-US" sz="1100" dirty="0" smtClean="0">
                <a:latin typeface="Arial" pitchFamily="34" charset="0"/>
                <a:cs typeface="Arial" pitchFamily="34" charset="0"/>
              </a:rPr>
              <a:t>DNSSEC </a:t>
            </a:r>
            <a:r>
              <a:rPr lang="en-US" sz="1100" dirty="0" smtClean="0">
                <a:solidFill>
                  <a:srgbClr val="FF0000"/>
                </a:solidFill>
                <a:latin typeface="Arial" pitchFamily="34" charset="0"/>
                <a:cs typeface="Arial" pitchFamily="34" charset="0"/>
              </a:rPr>
              <a:t>propagation</a:t>
            </a:r>
          </a:p>
          <a:p>
            <a:pPr marL="122238" indent="-122238">
              <a:buFont typeface="Arial" charset="0"/>
              <a:buChar char="•"/>
            </a:pPr>
            <a:r>
              <a:rPr lang="en-US" sz="1100" dirty="0" smtClean="0">
                <a:solidFill>
                  <a:srgbClr val="FF0000"/>
                </a:solidFill>
                <a:latin typeface="Arial" pitchFamily="34" charset="0"/>
                <a:cs typeface="Arial" pitchFamily="34" charset="0"/>
              </a:rPr>
              <a:t>Support </a:t>
            </a:r>
            <a:r>
              <a:rPr lang="en-US" sz="1100" dirty="0" smtClean="0">
                <a:latin typeface="Arial" pitchFamily="34" charset="0"/>
                <a:cs typeface="Arial" pitchFamily="34" charset="0"/>
              </a:rPr>
              <a:t> DNS CERT</a:t>
            </a:r>
            <a:r>
              <a:rPr lang="en-US" sz="1100" dirty="0" smtClean="0">
                <a:solidFill>
                  <a:srgbClr val="FF0000"/>
                </a:solidFill>
                <a:latin typeface="Arial" pitchFamily="34" charset="0"/>
                <a:cs typeface="Arial" pitchFamily="34" charset="0"/>
              </a:rPr>
              <a:t> work</a:t>
            </a:r>
          </a:p>
          <a:p>
            <a:pPr marL="122238" indent="-122238">
              <a:buFont typeface="Arial" charset="0"/>
              <a:buChar char="•"/>
            </a:pPr>
            <a:r>
              <a:rPr lang="en-US" sz="1100" dirty="0" smtClean="0">
                <a:solidFill>
                  <a:srgbClr val="FF0000"/>
                </a:solidFill>
                <a:latin typeface="Arial" pitchFamily="34" charset="0"/>
                <a:cs typeface="Arial" pitchFamily="34" charset="0"/>
              </a:rPr>
              <a:t>Full business continuity</a:t>
            </a:r>
            <a:r>
              <a:rPr lang="en-US" sz="1100" dirty="0" smtClean="0">
                <a:latin typeface="Arial" pitchFamily="34" charset="0"/>
                <a:cs typeface="Arial" pitchFamily="34" charset="0"/>
              </a:rPr>
              <a:t> planning</a:t>
            </a:r>
          </a:p>
          <a:p>
            <a:pPr marL="122238" indent="-122238">
              <a:buFont typeface="Arial" charset="0"/>
              <a:buChar char="•"/>
            </a:pPr>
            <a:r>
              <a:rPr lang="en-US" sz="1100" dirty="0" smtClean="0">
                <a:latin typeface="Arial" pitchFamily="34" charset="0"/>
                <a:cs typeface="Arial" pitchFamily="34" charset="0"/>
              </a:rPr>
              <a:t>IPv4 </a:t>
            </a:r>
            <a:r>
              <a:rPr lang="en-US" sz="1100" dirty="0" smtClean="0">
                <a:solidFill>
                  <a:srgbClr val="FF0000"/>
                </a:solidFill>
                <a:latin typeface="Arial" pitchFamily="34" charset="0"/>
                <a:cs typeface="Arial" pitchFamily="34" charset="0"/>
              </a:rPr>
              <a:t>exhaustion risk management</a:t>
            </a:r>
          </a:p>
          <a:p>
            <a:pPr marL="122238" indent="-122238">
              <a:buFont typeface="Arial" charset="0"/>
              <a:buChar char="•"/>
            </a:pPr>
            <a:r>
              <a:rPr lang="en-US" sz="1100" dirty="0" smtClean="0">
                <a:latin typeface="Arial" pitchFamily="34" charset="0"/>
                <a:cs typeface="Arial" pitchFamily="34" charset="0"/>
              </a:rPr>
              <a:t>IPv6 adoption</a:t>
            </a:r>
          </a:p>
          <a:p>
            <a:pPr marL="122238" indent="-122238">
              <a:buFont typeface="Arial" charset="0"/>
              <a:buChar char="•"/>
            </a:pPr>
            <a:r>
              <a:rPr lang="en-US" sz="1100" dirty="0" smtClean="0">
                <a:solidFill>
                  <a:srgbClr val="FF0000"/>
                </a:solidFill>
                <a:latin typeface="Arial" pitchFamily="34" charset="0"/>
                <a:cs typeface="Arial" pitchFamily="34" charset="0"/>
              </a:rPr>
              <a:t>RPKI deployment</a:t>
            </a:r>
          </a:p>
          <a:p>
            <a:pPr marL="122238" indent="-122238">
              <a:buFont typeface="Arial" charset="0"/>
              <a:buChar char="•"/>
            </a:pPr>
            <a:endParaRPr lang="en-US" sz="1100" dirty="0" smtClean="0">
              <a:solidFill>
                <a:srgbClr val="FF0000"/>
              </a:solidFill>
              <a:latin typeface="Arial" pitchFamily="34" charset="0"/>
              <a:cs typeface="Arial" pitchFamily="34" charset="0"/>
            </a:endParaRPr>
          </a:p>
          <a:p>
            <a:pPr marL="122238" indent="-122238">
              <a:buFont typeface="Arial" charset="0"/>
              <a:buChar char="•"/>
            </a:pPr>
            <a:r>
              <a:rPr lang="en-US" sz="1100" dirty="0" smtClean="0">
                <a:latin typeface="Arial" pitchFamily="34" charset="0"/>
                <a:cs typeface="Arial" pitchFamily="34" charset="0"/>
              </a:rPr>
              <a:t>Collaborative </a:t>
            </a:r>
            <a:r>
              <a:rPr lang="en-US" sz="1100" dirty="0" smtClean="0">
                <a:solidFill>
                  <a:srgbClr val="FF0000"/>
                </a:solidFill>
                <a:latin typeface="Arial" pitchFamily="34" charset="0"/>
                <a:cs typeface="Arial" pitchFamily="34" charset="0"/>
              </a:rPr>
              <a:t>business continuity </a:t>
            </a:r>
            <a:r>
              <a:rPr lang="en-US" sz="1100" dirty="0" smtClean="0">
                <a:latin typeface="Arial" pitchFamily="34" charset="0"/>
                <a:cs typeface="Arial" pitchFamily="34" charset="0"/>
              </a:rPr>
              <a:t>planning (BCP)</a:t>
            </a:r>
          </a:p>
          <a:p>
            <a:pPr marL="122238" indent="-122238">
              <a:buFont typeface="Arial" charset="0"/>
              <a:buChar char="•"/>
            </a:pPr>
            <a:r>
              <a:rPr lang="en-US" sz="1100" dirty="0" smtClean="0">
                <a:solidFill>
                  <a:srgbClr val="FF0000"/>
                </a:solidFill>
                <a:latin typeface="Arial" pitchFamily="34" charset="0"/>
                <a:cs typeface="Arial" pitchFamily="34" charset="0"/>
              </a:rPr>
              <a:t>Collaboration with RIRs &amp; technical groups</a:t>
            </a:r>
          </a:p>
          <a:p>
            <a:pPr marL="122238" indent="-122238">
              <a:buFont typeface="Arial" charset="0"/>
              <a:buChar char="•"/>
            </a:pPr>
            <a:r>
              <a:rPr lang="en-US" sz="1100" dirty="0" smtClean="0">
                <a:solidFill>
                  <a:srgbClr val="FF0000"/>
                </a:solidFill>
                <a:latin typeface="Arial" pitchFamily="34" charset="0"/>
                <a:cs typeface="Arial" pitchFamily="34" charset="0"/>
              </a:rPr>
              <a:t>DNSSEC operations &amp; propagation</a:t>
            </a:r>
          </a:p>
          <a:p>
            <a:pPr marL="122238" indent="-122238">
              <a:buFont typeface="Arial" charset="0"/>
              <a:buChar char="•"/>
            </a:pPr>
            <a:r>
              <a:rPr lang="en-US" sz="1100" dirty="0" smtClean="0">
                <a:solidFill>
                  <a:srgbClr val="FF0000"/>
                </a:solidFill>
                <a:latin typeface="Arial" pitchFamily="34" charset="0"/>
                <a:cs typeface="Arial" pitchFamily="34" charset="0"/>
              </a:rPr>
              <a:t>IPv4 &amp; IPv6 engagement</a:t>
            </a:r>
          </a:p>
          <a:p>
            <a:pPr marL="122238" indent="-122238">
              <a:buFont typeface="Arial" charset="0"/>
              <a:buChar char="•"/>
            </a:pPr>
            <a:r>
              <a:rPr lang="en-US" sz="1100" dirty="0" smtClean="0">
                <a:latin typeface="Arial" pitchFamily="34" charset="0"/>
                <a:cs typeface="Arial" pitchFamily="34" charset="0"/>
              </a:rPr>
              <a:t>ccTLD </a:t>
            </a:r>
            <a:r>
              <a:rPr lang="en-US" sz="1100" dirty="0" smtClean="0">
                <a:solidFill>
                  <a:srgbClr val="FF0000"/>
                </a:solidFill>
                <a:latin typeface="Arial" pitchFamily="34" charset="0"/>
                <a:cs typeface="Arial" pitchFamily="34" charset="0"/>
              </a:rPr>
              <a:t>training</a:t>
            </a:r>
            <a:r>
              <a:rPr lang="en-US" sz="1100" dirty="0" smtClean="0">
                <a:latin typeface="Arial" pitchFamily="34" charset="0"/>
                <a:cs typeface="Arial" pitchFamily="34" charset="0"/>
              </a:rPr>
              <a:t> in developing countries</a:t>
            </a:r>
          </a:p>
          <a:p>
            <a:pPr marL="122238" indent="-122238"/>
            <a:endParaRPr lang="en-US" sz="1100" dirty="0" smtClean="0">
              <a:solidFill>
                <a:srgbClr val="FF0000"/>
              </a:solidFill>
              <a:latin typeface="Arial" pitchFamily="34" charset="0"/>
              <a:cs typeface="Arial" pitchFamily="34" charset="0"/>
            </a:endParaRPr>
          </a:p>
          <a:p>
            <a:pPr marL="122238" indent="-122238">
              <a:buFont typeface="Arial" charset="0"/>
              <a:buChar char="•"/>
            </a:pPr>
            <a:endParaRPr lang="en-US" sz="1100" dirty="0" smtClean="0">
              <a:solidFill>
                <a:srgbClr val="FF0000"/>
              </a:solidFill>
              <a:latin typeface="Arial" pitchFamily="34" charset="0"/>
              <a:cs typeface="Arial" pitchFamily="34" charset="0"/>
            </a:endParaRPr>
          </a:p>
        </p:txBody>
      </p:sp>
    </p:spTree>
  </p:cSld>
  <p:clrMapOvr>
    <a:masterClrMapping/>
  </p:clrMapOvr>
  <p:transition spd="slow">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Rectangle 2"/>
          <p:cNvSpPr txBox="1">
            <a:spLocks noChangeArrowheads="1"/>
          </p:cNvSpPr>
          <p:nvPr/>
        </p:nvSpPr>
        <p:spPr bwMode="auto">
          <a:xfrm>
            <a:off x="606425" y="92158"/>
            <a:ext cx="8181975" cy="434975"/>
          </a:xfrm>
          <a:prstGeom prst="rect">
            <a:avLst/>
          </a:prstGeom>
          <a:noFill/>
          <a:ln w="9525">
            <a:noFill/>
            <a:miter lim="800000"/>
            <a:headEnd/>
            <a:tailEnd/>
          </a:ln>
        </p:spPr>
        <p:txBody>
          <a:bodyPr lIns="91432" tIns="45716" rIns="91432" bIns="45716" anchor="ctr"/>
          <a:lstStyle/>
          <a:p>
            <a:pPr algn="ctr" eaLnBrk="0" hangingPunct="0">
              <a:defRPr/>
            </a:pPr>
            <a:r>
              <a:rPr lang="en-US" b="1" dirty="0" smtClean="0">
                <a:latin typeface="Arial" pitchFamily="34" charset="0"/>
                <a:ea typeface="+mj-ea"/>
                <a:cs typeface="Arial" pitchFamily="34" charset="0"/>
              </a:rPr>
              <a:t>ICANN Strategic  - One of the Four Strategic Focus Areas</a:t>
            </a:r>
          </a:p>
          <a:p>
            <a:pPr algn="ctr" eaLnBrk="0" hangingPunct="0">
              <a:defRPr/>
            </a:pPr>
            <a:r>
              <a:rPr lang="en-US" sz="1200" i="1" dirty="0" smtClean="0">
                <a:latin typeface="Arial" pitchFamily="34" charset="0"/>
                <a:ea typeface="+mj-ea"/>
                <a:cs typeface="Arial" pitchFamily="34" charset="0"/>
              </a:rPr>
              <a:t>Consumer choice, competition and innovation.</a:t>
            </a:r>
            <a:endParaRPr lang="en-US" sz="1200" i="1" dirty="0">
              <a:latin typeface="Arial" pitchFamily="34" charset="0"/>
              <a:ea typeface="+mj-ea"/>
              <a:cs typeface="Arial" pitchFamily="34" charset="0"/>
            </a:endParaRPr>
          </a:p>
        </p:txBody>
      </p:sp>
      <p:sp>
        <p:nvSpPr>
          <p:cNvPr id="53" name="Rectangle 52"/>
          <p:cNvSpPr/>
          <p:nvPr/>
        </p:nvSpPr>
        <p:spPr>
          <a:xfrm>
            <a:off x="675742" y="634045"/>
            <a:ext cx="1612900" cy="785322"/>
          </a:xfrm>
          <a:prstGeom prst="rect">
            <a:avLst/>
          </a:prstGeom>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dirty="0" smtClean="0"/>
              <a:t>What we have </a:t>
            </a:r>
          </a:p>
          <a:p>
            <a:pPr algn="ctr"/>
            <a:r>
              <a:rPr lang="en-US" sz="1200" dirty="0" smtClean="0"/>
              <a:t>2010-2013</a:t>
            </a:r>
            <a:endParaRPr lang="en-US" sz="1200" dirty="0"/>
          </a:p>
        </p:txBody>
      </p:sp>
      <p:sp>
        <p:nvSpPr>
          <p:cNvPr id="65" name="TextBox 12"/>
          <p:cNvSpPr txBox="1">
            <a:spLocks noChangeArrowheads="1"/>
          </p:cNvSpPr>
          <p:nvPr/>
        </p:nvSpPr>
        <p:spPr bwMode="auto">
          <a:xfrm rot="16200000">
            <a:off x="-259852" y="4153902"/>
            <a:ext cx="964904" cy="461665"/>
          </a:xfrm>
          <a:prstGeom prst="rect">
            <a:avLst/>
          </a:prstGeom>
          <a:noFill/>
          <a:ln w="9525">
            <a:noFill/>
            <a:miter lim="800000"/>
            <a:headEnd/>
            <a:tailEnd/>
          </a:ln>
        </p:spPr>
        <p:txBody>
          <a:bodyPr wrap="square">
            <a:spAutoFit/>
          </a:bodyPr>
          <a:lstStyle/>
          <a:p>
            <a:pPr algn="ctr"/>
            <a:r>
              <a:rPr lang="en-US" sz="1200" b="1" dirty="0" smtClean="0">
                <a:latin typeface="Arial" pitchFamily="34" charset="0"/>
                <a:cs typeface="Arial" pitchFamily="34" charset="0"/>
              </a:rPr>
              <a:t>Strategic</a:t>
            </a:r>
          </a:p>
          <a:p>
            <a:pPr algn="ctr"/>
            <a:r>
              <a:rPr lang="en-US" sz="1200" b="1" dirty="0" smtClean="0">
                <a:latin typeface="Arial" pitchFamily="34" charset="0"/>
                <a:cs typeface="Arial" pitchFamily="34" charset="0"/>
              </a:rPr>
              <a:t>Projects</a:t>
            </a:r>
            <a:endParaRPr lang="en-US" sz="1200" b="1" dirty="0">
              <a:latin typeface="Arial" pitchFamily="34" charset="0"/>
              <a:cs typeface="Arial" pitchFamily="34" charset="0"/>
            </a:endParaRPr>
          </a:p>
        </p:txBody>
      </p:sp>
      <p:sp>
        <p:nvSpPr>
          <p:cNvPr id="66" name="TextBox 13"/>
          <p:cNvSpPr txBox="1">
            <a:spLocks noChangeArrowheads="1"/>
          </p:cNvSpPr>
          <p:nvPr/>
        </p:nvSpPr>
        <p:spPr bwMode="auto">
          <a:xfrm rot="16200000">
            <a:off x="-406449" y="1790291"/>
            <a:ext cx="1258098" cy="461665"/>
          </a:xfrm>
          <a:prstGeom prst="rect">
            <a:avLst/>
          </a:prstGeom>
          <a:noFill/>
          <a:ln w="9525">
            <a:noFill/>
            <a:miter lim="800000"/>
            <a:headEnd/>
            <a:tailEnd/>
          </a:ln>
        </p:spPr>
        <p:txBody>
          <a:bodyPr wrap="square">
            <a:spAutoFit/>
          </a:bodyPr>
          <a:lstStyle/>
          <a:p>
            <a:pPr algn="ctr"/>
            <a:r>
              <a:rPr lang="en-US" sz="1200" b="1" dirty="0" smtClean="0">
                <a:latin typeface="Arial" pitchFamily="34" charset="0"/>
                <a:cs typeface="Arial" pitchFamily="34" charset="0"/>
              </a:rPr>
              <a:t>Strategic</a:t>
            </a:r>
          </a:p>
          <a:p>
            <a:pPr algn="ctr"/>
            <a:r>
              <a:rPr lang="en-US" sz="1200" b="1" dirty="0" smtClean="0">
                <a:latin typeface="Arial" pitchFamily="34" charset="0"/>
                <a:cs typeface="Arial" pitchFamily="34" charset="0"/>
              </a:rPr>
              <a:t>Objectives</a:t>
            </a:r>
            <a:endParaRPr lang="en-US" sz="1200" b="1" dirty="0">
              <a:latin typeface="Arial" pitchFamily="34" charset="0"/>
              <a:cs typeface="Arial" pitchFamily="34" charset="0"/>
            </a:endParaRPr>
          </a:p>
        </p:txBody>
      </p:sp>
      <p:sp>
        <p:nvSpPr>
          <p:cNvPr id="67" name="TextBox 14"/>
          <p:cNvSpPr txBox="1">
            <a:spLocks noChangeArrowheads="1"/>
          </p:cNvSpPr>
          <p:nvPr/>
        </p:nvSpPr>
        <p:spPr bwMode="auto">
          <a:xfrm rot="16200000">
            <a:off x="-242014" y="5452748"/>
            <a:ext cx="929228" cy="461665"/>
          </a:xfrm>
          <a:prstGeom prst="rect">
            <a:avLst/>
          </a:prstGeom>
          <a:noFill/>
          <a:ln w="9525">
            <a:noFill/>
            <a:miter lim="800000"/>
            <a:headEnd/>
            <a:tailEnd/>
          </a:ln>
        </p:spPr>
        <p:txBody>
          <a:bodyPr wrap="square">
            <a:spAutoFit/>
          </a:bodyPr>
          <a:lstStyle/>
          <a:p>
            <a:pPr algn="ctr"/>
            <a:r>
              <a:rPr lang="en-US" sz="1200" b="1" dirty="0" smtClean="0">
                <a:latin typeface="Arial" pitchFamily="34" charset="0"/>
                <a:cs typeface="Arial" pitchFamily="34" charset="0"/>
              </a:rPr>
              <a:t>Staff </a:t>
            </a:r>
          </a:p>
          <a:p>
            <a:pPr algn="ctr"/>
            <a:r>
              <a:rPr lang="en-US" sz="1200" b="1" dirty="0" smtClean="0">
                <a:latin typeface="Arial" pitchFamily="34" charset="0"/>
                <a:cs typeface="Arial" pitchFamily="34" charset="0"/>
              </a:rPr>
              <a:t>Work</a:t>
            </a:r>
            <a:endParaRPr lang="en-US" sz="1200" b="1" dirty="0">
              <a:latin typeface="Arial" pitchFamily="34" charset="0"/>
              <a:cs typeface="Arial" pitchFamily="34" charset="0"/>
            </a:endParaRPr>
          </a:p>
        </p:txBody>
      </p:sp>
      <p:sp>
        <p:nvSpPr>
          <p:cNvPr id="52" name="TextBox 14"/>
          <p:cNvSpPr txBox="1">
            <a:spLocks noChangeArrowheads="1"/>
          </p:cNvSpPr>
          <p:nvPr/>
        </p:nvSpPr>
        <p:spPr bwMode="auto">
          <a:xfrm rot="16200000">
            <a:off x="-337228" y="2856358"/>
            <a:ext cx="1163417" cy="461665"/>
          </a:xfrm>
          <a:prstGeom prst="rect">
            <a:avLst/>
          </a:prstGeom>
          <a:noFill/>
          <a:ln w="9525">
            <a:noFill/>
            <a:miter lim="800000"/>
            <a:headEnd/>
            <a:tailEnd/>
          </a:ln>
        </p:spPr>
        <p:txBody>
          <a:bodyPr wrap="square">
            <a:spAutoFit/>
          </a:bodyPr>
          <a:lstStyle/>
          <a:p>
            <a:pPr algn="ctr"/>
            <a:r>
              <a:rPr lang="en-US" sz="1200" b="1" dirty="0" smtClean="0">
                <a:latin typeface="Arial" pitchFamily="34" charset="0"/>
                <a:cs typeface="Arial" pitchFamily="34" charset="0"/>
              </a:rPr>
              <a:t>Community </a:t>
            </a:r>
          </a:p>
          <a:p>
            <a:pPr algn="ctr"/>
            <a:r>
              <a:rPr lang="en-US" sz="1200" b="1" dirty="0" smtClean="0">
                <a:latin typeface="Arial" pitchFamily="34" charset="0"/>
                <a:cs typeface="Arial" pitchFamily="34" charset="0"/>
              </a:rPr>
              <a:t>Work</a:t>
            </a:r>
            <a:endParaRPr lang="en-US" sz="1200" b="1" dirty="0">
              <a:latin typeface="Arial" pitchFamily="34" charset="0"/>
              <a:cs typeface="Arial" pitchFamily="34" charset="0"/>
            </a:endParaRPr>
          </a:p>
        </p:txBody>
      </p:sp>
      <p:sp>
        <p:nvSpPr>
          <p:cNvPr id="38" name="Rectangle 37"/>
          <p:cNvSpPr/>
          <p:nvPr/>
        </p:nvSpPr>
        <p:spPr>
          <a:xfrm>
            <a:off x="0" y="6441743"/>
            <a:ext cx="9144000" cy="416257"/>
          </a:xfrm>
          <a:prstGeom prst="rect">
            <a:avLst/>
          </a:prstGeom>
          <a:solidFill>
            <a:srgbClr val="FFC000"/>
          </a:solidFill>
          <a:ln>
            <a:solidFill>
              <a:srgbClr val="FFC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dirty="0" smtClean="0">
                <a:latin typeface="Arial" pitchFamily="34" charset="0"/>
                <a:cs typeface="Arial" pitchFamily="34" charset="0"/>
              </a:rPr>
              <a:t>Multi-stakeholder – Collaborative – International – Transparent - Accountable</a:t>
            </a:r>
            <a:endParaRPr lang="en-US" sz="2000" dirty="0">
              <a:latin typeface="Arial" pitchFamily="34" charset="0"/>
              <a:cs typeface="Arial" pitchFamily="34" charset="0"/>
            </a:endParaRPr>
          </a:p>
        </p:txBody>
      </p:sp>
      <p:cxnSp>
        <p:nvCxnSpPr>
          <p:cNvPr id="40" name="Straight Connector 39"/>
          <p:cNvCxnSpPr/>
          <p:nvPr/>
        </p:nvCxnSpPr>
        <p:spPr>
          <a:xfrm>
            <a:off x="6258296" y="2600696"/>
            <a:ext cx="2694635" cy="4255"/>
          </a:xfrm>
          <a:prstGeom prst="line">
            <a:avLst/>
          </a:prstGeom>
        </p:spPr>
        <p:style>
          <a:lnRef idx="2">
            <a:schemeClr val="accent1"/>
          </a:lnRef>
          <a:fillRef idx="0">
            <a:schemeClr val="accent1"/>
          </a:fillRef>
          <a:effectRef idx="1">
            <a:schemeClr val="accent1"/>
          </a:effectRef>
          <a:fontRef idx="minor">
            <a:schemeClr val="tx1"/>
          </a:fontRef>
        </p:style>
      </p:cxnSp>
      <p:cxnSp>
        <p:nvCxnSpPr>
          <p:cNvPr id="41" name="Straight Connector 40"/>
          <p:cNvCxnSpPr/>
          <p:nvPr/>
        </p:nvCxnSpPr>
        <p:spPr>
          <a:xfrm flipV="1">
            <a:off x="6246421" y="3688427"/>
            <a:ext cx="2708782" cy="4799"/>
          </a:xfrm>
          <a:prstGeom prst="line">
            <a:avLst/>
          </a:prstGeom>
        </p:spPr>
        <p:style>
          <a:lnRef idx="2">
            <a:schemeClr val="accent1"/>
          </a:lnRef>
          <a:fillRef idx="0">
            <a:schemeClr val="accent1"/>
          </a:fillRef>
          <a:effectRef idx="1">
            <a:schemeClr val="accent1"/>
          </a:effectRef>
          <a:fontRef idx="minor">
            <a:schemeClr val="tx1"/>
          </a:fontRef>
        </p:style>
      </p:cxnSp>
      <p:cxnSp>
        <p:nvCxnSpPr>
          <p:cNvPr id="42" name="Straight Connector 41"/>
          <p:cNvCxnSpPr/>
          <p:nvPr/>
        </p:nvCxnSpPr>
        <p:spPr>
          <a:xfrm>
            <a:off x="6198919" y="4880758"/>
            <a:ext cx="2770432" cy="692"/>
          </a:xfrm>
          <a:prstGeom prst="line">
            <a:avLst/>
          </a:prstGeom>
        </p:spPr>
        <p:style>
          <a:lnRef idx="2">
            <a:schemeClr val="accent1"/>
          </a:lnRef>
          <a:fillRef idx="0">
            <a:schemeClr val="accent1"/>
          </a:fillRef>
          <a:effectRef idx="1">
            <a:schemeClr val="accent1"/>
          </a:effectRef>
          <a:fontRef idx="minor">
            <a:schemeClr val="tx1"/>
          </a:fontRef>
        </p:style>
      </p:cxnSp>
      <p:sp>
        <p:nvSpPr>
          <p:cNvPr id="19" name="Rectangle 18"/>
          <p:cNvSpPr/>
          <p:nvPr/>
        </p:nvSpPr>
        <p:spPr>
          <a:xfrm>
            <a:off x="6373766" y="643945"/>
            <a:ext cx="1612900" cy="785322"/>
          </a:xfrm>
          <a:prstGeom prst="rect">
            <a:avLst/>
          </a:prstGeom>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dirty="0" smtClean="0"/>
              <a:t>Topics for discussion for </a:t>
            </a:r>
          </a:p>
          <a:p>
            <a:pPr algn="ctr"/>
            <a:r>
              <a:rPr lang="en-US" sz="1200" dirty="0" smtClean="0"/>
              <a:t>2011-2014</a:t>
            </a:r>
          </a:p>
        </p:txBody>
      </p:sp>
      <p:sp>
        <p:nvSpPr>
          <p:cNvPr id="20" name="Rectangle 19"/>
          <p:cNvSpPr/>
          <p:nvPr/>
        </p:nvSpPr>
        <p:spPr>
          <a:xfrm>
            <a:off x="3452517" y="2923945"/>
            <a:ext cx="1612900" cy="785322"/>
          </a:xfrm>
          <a:prstGeom prst="rect">
            <a:avLst/>
          </a:prstGeom>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dirty="0" smtClean="0"/>
              <a:t>What we collectively  achieved in 2010 </a:t>
            </a:r>
          </a:p>
        </p:txBody>
      </p:sp>
      <p:sp>
        <p:nvSpPr>
          <p:cNvPr id="18" name="TextBox 24"/>
          <p:cNvSpPr txBox="1">
            <a:spLocks noChangeArrowheads="1"/>
          </p:cNvSpPr>
          <p:nvPr/>
        </p:nvSpPr>
        <p:spPr bwMode="auto">
          <a:xfrm>
            <a:off x="468632" y="1487403"/>
            <a:ext cx="2308835" cy="4493538"/>
          </a:xfrm>
          <a:prstGeom prst="rect">
            <a:avLst/>
          </a:prstGeom>
          <a:noFill/>
          <a:ln w="9525">
            <a:noFill/>
            <a:miter lim="800000"/>
            <a:headEnd/>
            <a:tailEnd/>
          </a:ln>
        </p:spPr>
        <p:txBody>
          <a:bodyPr wrap="square">
            <a:spAutoFit/>
          </a:bodyPr>
          <a:lstStyle/>
          <a:p>
            <a:pPr marL="122238" indent="-122238">
              <a:buFont typeface="Arial" charset="0"/>
              <a:buChar char="•"/>
            </a:pPr>
            <a:r>
              <a:rPr lang="en-US" sz="1100" dirty="0" smtClean="0">
                <a:latin typeface="Arial" pitchFamily="34" charset="0"/>
                <a:cs typeface="Arial" pitchFamily="34" charset="0"/>
              </a:rPr>
              <a:t>Everyone connected</a:t>
            </a:r>
          </a:p>
          <a:p>
            <a:pPr marL="122238" indent="-122238">
              <a:buFont typeface="Arial" charset="0"/>
              <a:buChar char="•"/>
            </a:pPr>
            <a:r>
              <a:rPr lang="en-US" sz="1100" dirty="0" smtClean="0">
                <a:latin typeface="Arial" pitchFamily="34" charset="0"/>
                <a:cs typeface="Arial" pitchFamily="34" charset="0"/>
              </a:rPr>
              <a:t>Increased TLD options in more languages</a:t>
            </a:r>
          </a:p>
          <a:p>
            <a:pPr marL="122238" indent="-122238">
              <a:buFont typeface="Arial" charset="0"/>
              <a:buChar char="•"/>
            </a:pPr>
            <a:r>
              <a:rPr lang="en-US" sz="1100" dirty="0" smtClean="0">
                <a:latin typeface="Arial" pitchFamily="34" charset="0"/>
                <a:cs typeface="Arial" pitchFamily="34" charset="0"/>
              </a:rPr>
              <a:t>Lower registration abuse</a:t>
            </a:r>
          </a:p>
          <a:p>
            <a:pPr marL="122238" indent="-122238">
              <a:buFont typeface="Arial" charset="0"/>
              <a:buChar char="•"/>
            </a:pPr>
            <a:r>
              <a:rPr lang="en-US" sz="1100" dirty="0" smtClean="0">
                <a:latin typeface="Arial" pitchFamily="34" charset="0"/>
                <a:cs typeface="Arial" pitchFamily="34" charset="0"/>
              </a:rPr>
              <a:t>Increased industry competition</a:t>
            </a:r>
          </a:p>
          <a:p>
            <a:pPr marL="122238" indent="-122238">
              <a:buFont typeface="Arial" charset="0"/>
              <a:buChar char="•"/>
            </a:pPr>
            <a:r>
              <a:rPr lang="en-US" sz="1100" dirty="0" smtClean="0">
                <a:latin typeface="Arial" pitchFamily="34" charset="0"/>
                <a:cs typeface="Arial" pitchFamily="34" charset="0"/>
              </a:rPr>
              <a:t>Increase valid registrations</a:t>
            </a:r>
          </a:p>
          <a:p>
            <a:pPr marL="122238" indent="-122238"/>
            <a:endParaRPr lang="en-US" sz="1100" dirty="0" smtClean="0">
              <a:latin typeface="Arial" pitchFamily="34" charset="0"/>
              <a:cs typeface="Arial" pitchFamily="34" charset="0"/>
            </a:endParaRPr>
          </a:p>
          <a:p>
            <a:pPr marL="122238" indent="-122238">
              <a:buFont typeface="Arial" charset="0"/>
              <a:buChar char="•"/>
            </a:pPr>
            <a:r>
              <a:rPr lang="en-US" sz="1100" dirty="0" smtClean="0">
                <a:latin typeface="Arial" pitchFamily="34" charset="0"/>
                <a:cs typeface="Arial" pitchFamily="34" charset="0"/>
              </a:rPr>
              <a:t>IDNs</a:t>
            </a:r>
          </a:p>
          <a:p>
            <a:pPr marL="122238" indent="-122238">
              <a:buFont typeface="Arial" charset="0"/>
              <a:buChar char="•"/>
            </a:pPr>
            <a:r>
              <a:rPr lang="en-US" sz="1100" dirty="0" smtClean="0">
                <a:latin typeface="Arial" pitchFamily="34" charset="0"/>
                <a:cs typeface="Arial" pitchFamily="34" charset="0"/>
              </a:rPr>
              <a:t>New gTLDs</a:t>
            </a:r>
          </a:p>
          <a:p>
            <a:pPr marL="122238" indent="-122238">
              <a:buFont typeface="Arial" charset="0"/>
              <a:buChar char="•"/>
            </a:pPr>
            <a:r>
              <a:rPr lang="en-US" sz="1100" dirty="0" smtClean="0">
                <a:latin typeface="Arial" pitchFamily="34" charset="0"/>
                <a:cs typeface="Arial" pitchFamily="34" charset="0"/>
              </a:rPr>
              <a:t>IPv4/IPv6 work</a:t>
            </a:r>
          </a:p>
          <a:p>
            <a:pPr marL="122238" indent="-122238">
              <a:buFont typeface="Arial" charset="0"/>
              <a:buChar char="•"/>
            </a:pPr>
            <a:r>
              <a:rPr lang="en-US" sz="1100" dirty="0" smtClean="0">
                <a:latin typeface="Arial" pitchFamily="34" charset="0"/>
                <a:cs typeface="Arial" pitchFamily="34" charset="0"/>
              </a:rPr>
              <a:t>Registrar Accreditation</a:t>
            </a:r>
          </a:p>
          <a:p>
            <a:pPr marL="122238" indent="-122238">
              <a:buFont typeface="Arial" charset="0"/>
              <a:buChar char="•"/>
            </a:pPr>
            <a:r>
              <a:rPr lang="en-US" sz="1100" dirty="0" smtClean="0">
                <a:latin typeface="Arial" pitchFamily="34" charset="0"/>
                <a:cs typeface="Arial" pitchFamily="34" charset="0"/>
              </a:rPr>
              <a:t>Registrant Rights Charter</a:t>
            </a:r>
          </a:p>
          <a:p>
            <a:pPr marL="122238" indent="-122238"/>
            <a:endParaRPr lang="en-US" sz="1100" dirty="0" smtClean="0">
              <a:latin typeface="Arial" pitchFamily="34" charset="0"/>
              <a:cs typeface="Arial" pitchFamily="34" charset="0"/>
            </a:endParaRPr>
          </a:p>
          <a:p>
            <a:pPr marL="122238" indent="-122238">
              <a:buFont typeface="Arial" charset="0"/>
              <a:buChar char="•"/>
            </a:pPr>
            <a:endParaRPr lang="en-US" sz="1100" dirty="0" smtClean="0">
              <a:latin typeface="Arial" pitchFamily="34" charset="0"/>
              <a:cs typeface="Arial" pitchFamily="34" charset="0"/>
            </a:endParaRPr>
          </a:p>
          <a:p>
            <a:pPr marL="122238" indent="-122238">
              <a:buFont typeface="Arial" charset="0"/>
              <a:buChar char="•"/>
            </a:pPr>
            <a:r>
              <a:rPr lang="en-US" sz="1100" dirty="0" smtClean="0">
                <a:latin typeface="Arial" pitchFamily="34" charset="0"/>
                <a:cs typeface="Arial" pitchFamily="34" charset="0"/>
              </a:rPr>
              <a:t>Implement Internationalized Domain Names (IDNs)</a:t>
            </a:r>
          </a:p>
          <a:p>
            <a:pPr marL="122238" indent="-122238">
              <a:buFont typeface="Arial" charset="0"/>
              <a:buChar char="•"/>
            </a:pPr>
            <a:r>
              <a:rPr lang="en-US" sz="1100" dirty="0" smtClean="0">
                <a:latin typeface="Arial" pitchFamily="34" charset="0"/>
                <a:cs typeface="Arial" pitchFamily="34" charset="0"/>
              </a:rPr>
              <a:t>Implement new TLDs</a:t>
            </a:r>
          </a:p>
          <a:p>
            <a:pPr marL="122238" indent="-122238">
              <a:buFont typeface="Arial" charset="0"/>
              <a:buChar char="•"/>
            </a:pPr>
            <a:r>
              <a:rPr lang="en-US" sz="1100" dirty="0" smtClean="0">
                <a:latin typeface="Arial" pitchFamily="34" charset="0"/>
                <a:cs typeface="Arial" pitchFamily="34" charset="0"/>
              </a:rPr>
              <a:t>IPv4 monitoring/IPv6 leadership</a:t>
            </a:r>
          </a:p>
          <a:p>
            <a:pPr marL="122238" indent="-122238">
              <a:buFont typeface="Arial" charset="0"/>
              <a:buChar char="•"/>
            </a:pPr>
            <a:r>
              <a:rPr lang="en-US" sz="1100" dirty="0" smtClean="0">
                <a:latin typeface="Arial" pitchFamily="34" charset="0"/>
                <a:cs typeface="Arial" pitchFamily="34" charset="0"/>
              </a:rPr>
              <a:t>Improve policy processes</a:t>
            </a:r>
          </a:p>
          <a:p>
            <a:pPr marL="122238" indent="-122238"/>
            <a:endParaRPr lang="en-US" sz="1100" dirty="0" smtClean="0">
              <a:latin typeface="Arial" pitchFamily="34" charset="0"/>
              <a:cs typeface="Arial" pitchFamily="34" charset="0"/>
            </a:endParaRPr>
          </a:p>
          <a:p>
            <a:pPr marL="122238" indent="-122238"/>
            <a:endParaRPr lang="en-US" sz="1100" dirty="0" smtClean="0">
              <a:latin typeface="Arial" pitchFamily="34" charset="0"/>
              <a:cs typeface="Arial" pitchFamily="34" charset="0"/>
            </a:endParaRPr>
          </a:p>
          <a:p>
            <a:pPr marL="122238" indent="-122238">
              <a:buFont typeface="Arial" charset="0"/>
              <a:buChar char="•"/>
            </a:pPr>
            <a:r>
              <a:rPr lang="en-US" sz="1100" dirty="0" smtClean="0">
                <a:latin typeface="Arial" pitchFamily="34" charset="0"/>
                <a:cs typeface="Arial" pitchFamily="34" charset="0"/>
              </a:rPr>
              <a:t>Compliance</a:t>
            </a:r>
          </a:p>
          <a:p>
            <a:pPr marL="122238" indent="-122238">
              <a:buFont typeface="Arial" charset="0"/>
              <a:buChar char="•"/>
            </a:pPr>
            <a:r>
              <a:rPr lang="en-US" sz="1100" dirty="0" smtClean="0">
                <a:latin typeface="Arial" pitchFamily="34" charset="0"/>
                <a:cs typeface="Arial" pitchFamily="34" charset="0"/>
              </a:rPr>
              <a:t>Supporting Organizations (SO) and Advisory Committee (AC) support</a:t>
            </a:r>
          </a:p>
        </p:txBody>
      </p:sp>
      <p:cxnSp>
        <p:nvCxnSpPr>
          <p:cNvPr id="25" name="Straight Connector 24"/>
          <p:cNvCxnSpPr/>
          <p:nvPr/>
        </p:nvCxnSpPr>
        <p:spPr>
          <a:xfrm flipV="1">
            <a:off x="370764" y="2612571"/>
            <a:ext cx="2455563" cy="2276"/>
          </a:xfrm>
          <a:prstGeom prst="line">
            <a:avLst/>
          </a:prstGeom>
        </p:spPr>
        <p:style>
          <a:lnRef idx="2">
            <a:schemeClr val="accent1"/>
          </a:lnRef>
          <a:fillRef idx="0">
            <a:schemeClr val="accent1"/>
          </a:fillRef>
          <a:effectRef idx="1">
            <a:schemeClr val="accent1"/>
          </a:effectRef>
          <a:fontRef idx="minor">
            <a:schemeClr val="tx1"/>
          </a:fontRef>
        </p:style>
      </p:cxnSp>
      <p:cxnSp>
        <p:nvCxnSpPr>
          <p:cNvPr id="26" name="Straight Connector 25"/>
          <p:cNvCxnSpPr/>
          <p:nvPr/>
        </p:nvCxnSpPr>
        <p:spPr>
          <a:xfrm flipV="1">
            <a:off x="523164" y="4868883"/>
            <a:ext cx="2326914" cy="12171"/>
          </a:xfrm>
          <a:prstGeom prst="line">
            <a:avLst/>
          </a:prstGeom>
        </p:spPr>
        <p:style>
          <a:lnRef idx="2">
            <a:schemeClr val="accent1"/>
          </a:lnRef>
          <a:fillRef idx="0">
            <a:schemeClr val="accent1"/>
          </a:fillRef>
          <a:effectRef idx="1">
            <a:schemeClr val="accent1"/>
          </a:effectRef>
          <a:fontRef idx="minor">
            <a:schemeClr val="tx1"/>
          </a:fontRef>
        </p:style>
      </p:cxnSp>
      <p:cxnSp>
        <p:nvCxnSpPr>
          <p:cNvPr id="46" name="Straight Connector 45"/>
          <p:cNvCxnSpPr/>
          <p:nvPr/>
        </p:nvCxnSpPr>
        <p:spPr>
          <a:xfrm flipV="1">
            <a:off x="404414" y="3667471"/>
            <a:ext cx="2455563" cy="2276"/>
          </a:xfrm>
          <a:prstGeom prst="line">
            <a:avLst/>
          </a:prstGeom>
        </p:spPr>
        <p:style>
          <a:lnRef idx="2">
            <a:schemeClr val="accent1"/>
          </a:lnRef>
          <a:fillRef idx="0">
            <a:schemeClr val="accent1"/>
          </a:fillRef>
          <a:effectRef idx="1">
            <a:schemeClr val="accent1"/>
          </a:effectRef>
          <a:fontRef idx="minor">
            <a:schemeClr val="tx1"/>
          </a:fontRef>
        </p:style>
      </p:cxnSp>
      <p:sp>
        <p:nvSpPr>
          <p:cNvPr id="47" name="Right Arrow 46"/>
          <p:cNvSpPr/>
          <p:nvPr/>
        </p:nvSpPr>
        <p:spPr>
          <a:xfrm>
            <a:off x="3206339" y="1745673"/>
            <a:ext cx="2576944" cy="4013859"/>
          </a:xfrm>
          <a:prstGeom prst="rightArrow">
            <a:avLst>
              <a:gd name="adj1" fmla="val 50000"/>
              <a:gd name="adj2" fmla="val 44144"/>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Rectangle 20"/>
          <p:cNvSpPr/>
          <p:nvPr/>
        </p:nvSpPr>
        <p:spPr>
          <a:xfrm>
            <a:off x="3474292" y="3824470"/>
            <a:ext cx="1612900" cy="785322"/>
          </a:xfrm>
          <a:prstGeom prst="rect">
            <a:avLst/>
          </a:prstGeom>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dirty="0" smtClean="0"/>
              <a:t>Community Consultation</a:t>
            </a:r>
          </a:p>
        </p:txBody>
      </p:sp>
      <p:sp>
        <p:nvSpPr>
          <p:cNvPr id="22" name="TextBox 21"/>
          <p:cNvSpPr txBox="1">
            <a:spLocks noChangeArrowheads="1"/>
          </p:cNvSpPr>
          <p:nvPr/>
        </p:nvSpPr>
        <p:spPr bwMode="auto">
          <a:xfrm>
            <a:off x="6192382" y="1626917"/>
            <a:ext cx="2583483" cy="5001369"/>
          </a:xfrm>
          <a:prstGeom prst="rect">
            <a:avLst/>
          </a:prstGeom>
          <a:noFill/>
          <a:ln w="9525">
            <a:noFill/>
            <a:miter lim="800000"/>
            <a:headEnd/>
            <a:tailEnd/>
          </a:ln>
        </p:spPr>
        <p:txBody>
          <a:bodyPr wrap="square">
            <a:spAutoFit/>
          </a:bodyPr>
          <a:lstStyle/>
          <a:p>
            <a:pPr marL="122238" indent="-122238">
              <a:buFont typeface="Arial" charset="0"/>
              <a:buChar char="•"/>
            </a:pPr>
            <a:r>
              <a:rPr lang="en-US" sz="1100" dirty="0" smtClean="0">
                <a:latin typeface="Arial" pitchFamily="34" charset="0"/>
                <a:cs typeface="Arial" pitchFamily="34" charset="0"/>
              </a:rPr>
              <a:t>Everyone connected  </a:t>
            </a:r>
            <a:r>
              <a:rPr lang="en-US" sz="1100" dirty="0" smtClean="0">
                <a:solidFill>
                  <a:srgbClr val="FF0000"/>
                </a:solidFill>
                <a:latin typeface="Arial" pitchFamily="34" charset="0"/>
                <a:cs typeface="Arial" pitchFamily="34" charset="0"/>
              </a:rPr>
              <a:t>(unified root)</a:t>
            </a:r>
          </a:p>
          <a:p>
            <a:pPr marL="122238" indent="-122238">
              <a:buFont typeface="Arial" charset="0"/>
              <a:buChar char="•"/>
            </a:pPr>
            <a:r>
              <a:rPr lang="en-US" sz="1100" dirty="0" smtClean="0">
                <a:latin typeface="Arial" pitchFamily="34" charset="0"/>
                <a:cs typeface="Arial" pitchFamily="34" charset="0"/>
              </a:rPr>
              <a:t>New gTLDs </a:t>
            </a:r>
            <a:r>
              <a:rPr lang="en-US" sz="1100" dirty="0" smtClean="0">
                <a:solidFill>
                  <a:srgbClr val="FF0000"/>
                </a:solidFill>
                <a:latin typeface="Arial" pitchFamily="34" charset="0"/>
                <a:cs typeface="Arial" pitchFamily="34" charset="0"/>
              </a:rPr>
              <a:t>including IDNs</a:t>
            </a:r>
          </a:p>
          <a:p>
            <a:pPr marL="122238" indent="-122238">
              <a:buFont typeface="Arial" charset="0"/>
              <a:buChar char="•"/>
            </a:pPr>
            <a:r>
              <a:rPr lang="en-US" sz="1100" dirty="0" smtClean="0">
                <a:latin typeface="Arial" pitchFamily="34" charset="0"/>
                <a:cs typeface="Arial" pitchFamily="34" charset="0"/>
              </a:rPr>
              <a:t>Lower registration abuse</a:t>
            </a:r>
          </a:p>
          <a:p>
            <a:pPr marL="122238" indent="-122238">
              <a:buFont typeface="Arial" charset="0"/>
              <a:buChar char="•"/>
            </a:pPr>
            <a:r>
              <a:rPr lang="en-US" sz="1100" dirty="0" smtClean="0">
                <a:latin typeface="Arial" pitchFamily="34" charset="0"/>
                <a:cs typeface="Arial" pitchFamily="34" charset="0"/>
              </a:rPr>
              <a:t>Increased industry competition</a:t>
            </a:r>
          </a:p>
          <a:p>
            <a:pPr marL="122238" indent="-122238">
              <a:buFont typeface="Arial" charset="0"/>
              <a:buChar char="•"/>
            </a:pPr>
            <a:r>
              <a:rPr lang="en-US" sz="1100" dirty="0" smtClean="0">
                <a:solidFill>
                  <a:srgbClr val="FF0000"/>
                </a:solidFill>
                <a:latin typeface="Arial" pitchFamily="34" charset="0"/>
                <a:cs typeface="Arial" pitchFamily="34" charset="0"/>
              </a:rPr>
              <a:t>More Regional TLD’s </a:t>
            </a:r>
          </a:p>
          <a:p>
            <a:pPr marL="122238" indent="-122238">
              <a:buFont typeface="Arial" pitchFamily="34" charset="0"/>
              <a:buChar char="•"/>
            </a:pPr>
            <a:endParaRPr lang="en-US" sz="1100" dirty="0" smtClean="0">
              <a:latin typeface="Arial" pitchFamily="34" charset="0"/>
              <a:cs typeface="Arial" pitchFamily="34" charset="0"/>
            </a:endParaRPr>
          </a:p>
          <a:p>
            <a:pPr marL="122238" indent="-122238">
              <a:buFont typeface="Arial" pitchFamily="34" charset="0"/>
              <a:buChar char="•"/>
            </a:pPr>
            <a:r>
              <a:rPr lang="en-US" sz="1100" dirty="0" smtClean="0">
                <a:latin typeface="Arial" pitchFamily="34" charset="0"/>
                <a:cs typeface="Arial" pitchFamily="34" charset="0"/>
              </a:rPr>
              <a:t>IDN </a:t>
            </a:r>
            <a:r>
              <a:rPr lang="en-US" sz="1100" dirty="0" smtClean="0">
                <a:solidFill>
                  <a:srgbClr val="FF0000"/>
                </a:solidFill>
                <a:latin typeface="Arial" pitchFamily="34" charset="0"/>
                <a:cs typeface="Arial" pitchFamily="34" charset="0"/>
              </a:rPr>
              <a:t>protocols</a:t>
            </a:r>
          </a:p>
          <a:p>
            <a:pPr marL="122238" indent="-122238">
              <a:buFont typeface="Arial" charset="0"/>
              <a:buChar char="•"/>
            </a:pPr>
            <a:r>
              <a:rPr lang="en-US" sz="1100" dirty="0" smtClean="0">
                <a:latin typeface="Arial" pitchFamily="34" charset="0"/>
                <a:cs typeface="Arial" pitchFamily="34" charset="0"/>
              </a:rPr>
              <a:t>New </a:t>
            </a:r>
            <a:r>
              <a:rPr lang="en-US" sz="1100" dirty="0" smtClean="0">
                <a:solidFill>
                  <a:srgbClr val="FF0000"/>
                </a:solidFill>
                <a:latin typeface="Arial" pitchFamily="34" charset="0"/>
                <a:cs typeface="Arial" pitchFamily="34" charset="0"/>
              </a:rPr>
              <a:t>TLD rollout</a:t>
            </a:r>
          </a:p>
          <a:p>
            <a:pPr marL="122238" indent="-122238">
              <a:buFont typeface="Arial" charset="0"/>
              <a:buChar char="•"/>
            </a:pPr>
            <a:r>
              <a:rPr lang="en-US" sz="1100" dirty="0" smtClean="0">
                <a:latin typeface="Arial" pitchFamily="34" charset="0"/>
                <a:cs typeface="Arial" pitchFamily="34" charset="0"/>
              </a:rPr>
              <a:t>Registrar Accreditation </a:t>
            </a:r>
            <a:r>
              <a:rPr lang="en-US" sz="1100" dirty="0" smtClean="0">
                <a:solidFill>
                  <a:srgbClr val="FF0000"/>
                </a:solidFill>
                <a:latin typeface="Arial" pitchFamily="34" charset="0"/>
                <a:cs typeface="Arial" pitchFamily="34" charset="0"/>
              </a:rPr>
              <a:t>Agreement amendments</a:t>
            </a:r>
          </a:p>
          <a:p>
            <a:pPr marL="122238" indent="-122238">
              <a:buFont typeface="Arial" pitchFamily="34" charset="0"/>
              <a:buChar char="•"/>
            </a:pPr>
            <a:r>
              <a:rPr lang="en-US" sz="1100" dirty="0" smtClean="0">
                <a:latin typeface="Arial" pitchFamily="34" charset="0"/>
                <a:cs typeface="Arial" pitchFamily="34" charset="0"/>
              </a:rPr>
              <a:t>Registrant Rights Charter</a:t>
            </a:r>
          </a:p>
          <a:p>
            <a:pPr marL="122238" indent="-122238"/>
            <a:endParaRPr lang="en-US" sz="1100" dirty="0" smtClean="0">
              <a:latin typeface="Arial" pitchFamily="34" charset="0"/>
              <a:cs typeface="Arial" pitchFamily="34" charset="0"/>
            </a:endParaRPr>
          </a:p>
          <a:p>
            <a:pPr marL="122238" indent="-122238">
              <a:buFont typeface="Arial" charset="0"/>
              <a:buChar char="•"/>
            </a:pPr>
            <a:endParaRPr lang="en-US" sz="1100" dirty="0" smtClean="0">
              <a:latin typeface="Arial" pitchFamily="34" charset="0"/>
              <a:cs typeface="Arial" pitchFamily="34" charset="0"/>
            </a:endParaRPr>
          </a:p>
          <a:p>
            <a:pPr marL="122238" indent="-122238">
              <a:buFont typeface="Arial" charset="0"/>
              <a:buChar char="•"/>
            </a:pPr>
            <a:r>
              <a:rPr lang="en-US" sz="1100" dirty="0" smtClean="0">
                <a:latin typeface="Arial" pitchFamily="34" charset="0"/>
                <a:cs typeface="Arial" pitchFamily="34" charset="0"/>
              </a:rPr>
              <a:t>Internationalized Domain Name (IDNs) </a:t>
            </a:r>
            <a:r>
              <a:rPr lang="en-US" sz="1100" dirty="0" smtClean="0">
                <a:solidFill>
                  <a:srgbClr val="FF0000"/>
                </a:solidFill>
                <a:latin typeface="Arial" pitchFamily="34" charset="0"/>
                <a:cs typeface="Arial" pitchFamily="34" charset="0"/>
              </a:rPr>
              <a:t>expansion</a:t>
            </a:r>
          </a:p>
          <a:p>
            <a:pPr marL="122238" indent="-122238">
              <a:buFont typeface="Arial" charset="0"/>
              <a:buChar char="•"/>
            </a:pPr>
            <a:r>
              <a:rPr lang="en-US" sz="1100" dirty="0" smtClean="0">
                <a:latin typeface="Arial" pitchFamily="34" charset="0"/>
                <a:cs typeface="Arial" pitchFamily="34" charset="0"/>
              </a:rPr>
              <a:t>Implement new </a:t>
            </a:r>
            <a:r>
              <a:rPr lang="en-US" sz="1100" dirty="0" smtClean="0">
                <a:solidFill>
                  <a:srgbClr val="FF0000"/>
                </a:solidFill>
                <a:latin typeface="Arial" pitchFamily="34" charset="0"/>
                <a:cs typeface="Arial" pitchFamily="34" charset="0"/>
              </a:rPr>
              <a:t>g</a:t>
            </a:r>
            <a:r>
              <a:rPr lang="en-US" sz="1100" dirty="0" smtClean="0">
                <a:latin typeface="Arial" pitchFamily="34" charset="0"/>
                <a:cs typeface="Arial" pitchFamily="34" charset="0"/>
              </a:rPr>
              <a:t>TLDs</a:t>
            </a:r>
          </a:p>
          <a:p>
            <a:pPr marL="122238" indent="-122238">
              <a:buFont typeface="Arial" charset="0"/>
              <a:buChar char="•"/>
            </a:pPr>
            <a:r>
              <a:rPr lang="en-US" sz="1100" dirty="0" smtClean="0">
                <a:solidFill>
                  <a:srgbClr val="FF0000"/>
                </a:solidFill>
                <a:latin typeface="Arial" pitchFamily="34" charset="0"/>
                <a:cs typeface="Arial" pitchFamily="34" charset="0"/>
              </a:rPr>
              <a:t>Whois program improvements</a:t>
            </a:r>
          </a:p>
          <a:p>
            <a:pPr marL="122238" indent="-122238">
              <a:buFont typeface="Arial" charset="0"/>
              <a:buChar char="•"/>
            </a:pPr>
            <a:r>
              <a:rPr lang="en-US" sz="1100" dirty="0" smtClean="0">
                <a:latin typeface="Arial" pitchFamily="34" charset="0"/>
                <a:cs typeface="Arial" pitchFamily="34" charset="0"/>
              </a:rPr>
              <a:t>Improve policy processes</a:t>
            </a:r>
          </a:p>
          <a:p>
            <a:pPr marL="122238" indent="-122238">
              <a:buFont typeface="Arial" pitchFamily="34" charset="0"/>
              <a:buChar char="•"/>
            </a:pPr>
            <a:r>
              <a:rPr lang="en-US" sz="1100" dirty="0" smtClean="0">
                <a:solidFill>
                  <a:srgbClr val="FF0000"/>
                </a:solidFill>
                <a:latin typeface="Arial" pitchFamily="34" charset="0"/>
                <a:cs typeface="Arial" pitchFamily="34" charset="0"/>
              </a:rPr>
              <a:t>Registrant protection</a:t>
            </a:r>
          </a:p>
          <a:p>
            <a:pPr marL="122238" indent="-122238"/>
            <a:endParaRPr lang="en-US" sz="1100" u="sng" dirty="0" smtClean="0">
              <a:latin typeface="Arial" pitchFamily="34" charset="0"/>
              <a:cs typeface="Arial" pitchFamily="34" charset="0"/>
            </a:endParaRPr>
          </a:p>
          <a:p>
            <a:pPr marL="122238" indent="-122238">
              <a:buFont typeface="Arial" charset="0"/>
              <a:buChar char="•"/>
            </a:pPr>
            <a:r>
              <a:rPr lang="en-US" sz="1100" dirty="0" smtClean="0">
                <a:latin typeface="Arial" pitchFamily="34" charset="0"/>
                <a:cs typeface="Arial" pitchFamily="34" charset="0"/>
              </a:rPr>
              <a:t>Compliance </a:t>
            </a:r>
            <a:r>
              <a:rPr lang="en-US" sz="1100" dirty="0" smtClean="0">
                <a:solidFill>
                  <a:srgbClr val="FF0000"/>
                </a:solidFill>
                <a:latin typeface="Arial" pitchFamily="34" charset="0"/>
                <a:cs typeface="Arial" pitchFamily="34" charset="0"/>
              </a:rPr>
              <a:t>improvements</a:t>
            </a:r>
          </a:p>
          <a:p>
            <a:pPr marL="122238" indent="-122238">
              <a:buFont typeface="Arial" charset="0"/>
              <a:buChar char="•"/>
            </a:pPr>
            <a:r>
              <a:rPr lang="en-US" sz="1100" dirty="0" smtClean="0">
                <a:latin typeface="Arial" pitchFamily="34" charset="0"/>
                <a:cs typeface="Arial" pitchFamily="34" charset="0"/>
              </a:rPr>
              <a:t>Support  Supporting Organizations (SOs) &amp; Advisory Committee (ACs) work</a:t>
            </a:r>
          </a:p>
          <a:p>
            <a:pPr marL="122238" indent="-122238">
              <a:buFont typeface="Arial" charset="0"/>
              <a:buChar char="•"/>
            </a:pPr>
            <a:r>
              <a:rPr lang="en-US" sz="1100" dirty="0" smtClean="0">
                <a:solidFill>
                  <a:srgbClr val="FF0000"/>
                </a:solidFill>
                <a:latin typeface="Arial" pitchFamily="34" charset="0"/>
                <a:cs typeface="Arial" pitchFamily="34" charset="0"/>
              </a:rPr>
              <a:t>Global outreach</a:t>
            </a:r>
          </a:p>
          <a:p>
            <a:pPr marL="122238" indent="-122238">
              <a:buFont typeface="Arial" charset="0"/>
              <a:buChar char="•"/>
            </a:pPr>
            <a:r>
              <a:rPr lang="en-US" sz="1100" dirty="0" smtClean="0">
                <a:solidFill>
                  <a:srgbClr val="FF0000"/>
                </a:solidFill>
                <a:latin typeface="Arial" pitchFamily="34" charset="0"/>
                <a:cs typeface="Arial" pitchFamily="34" charset="0"/>
              </a:rPr>
              <a:t>IDN ccTLD Fast Track </a:t>
            </a:r>
          </a:p>
          <a:p>
            <a:pPr marL="122238" indent="-122238">
              <a:buFont typeface="Arial" charset="0"/>
              <a:buChar char="•"/>
            </a:pPr>
            <a:r>
              <a:rPr lang="en-US" sz="1100" dirty="0" smtClean="0">
                <a:solidFill>
                  <a:srgbClr val="FF0000"/>
                </a:solidFill>
                <a:latin typeface="Arial" pitchFamily="34" charset="0"/>
                <a:cs typeface="Arial" pitchFamily="34" charset="0"/>
              </a:rPr>
              <a:t>New gTLD implementation</a:t>
            </a:r>
          </a:p>
          <a:p>
            <a:pPr marL="122238" indent="-122238">
              <a:buFont typeface="Arial" charset="0"/>
              <a:buChar char="•"/>
            </a:pPr>
            <a:r>
              <a:rPr lang="en-US" sz="1100" dirty="0" smtClean="0">
                <a:solidFill>
                  <a:srgbClr val="FF0000"/>
                </a:solidFill>
                <a:latin typeface="Arial" pitchFamily="34" charset="0"/>
                <a:cs typeface="Arial" pitchFamily="34" charset="0"/>
              </a:rPr>
              <a:t>Regional expansion</a:t>
            </a:r>
          </a:p>
        </p:txBody>
      </p:sp>
    </p:spTree>
  </p:cSld>
  <p:clrMapOvr>
    <a:masterClrMapping/>
  </p:clrMapOvr>
  <p:transition spd="slow">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Rectangle 2"/>
          <p:cNvSpPr txBox="1">
            <a:spLocks noChangeArrowheads="1"/>
          </p:cNvSpPr>
          <p:nvPr/>
        </p:nvSpPr>
        <p:spPr bwMode="auto">
          <a:xfrm>
            <a:off x="606425" y="92158"/>
            <a:ext cx="8181975" cy="434975"/>
          </a:xfrm>
          <a:prstGeom prst="rect">
            <a:avLst/>
          </a:prstGeom>
          <a:noFill/>
          <a:ln w="9525">
            <a:noFill/>
            <a:miter lim="800000"/>
            <a:headEnd/>
            <a:tailEnd/>
          </a:ln>
        </p:spPr>
        <p:txBody>
          <a:bodyPr lIns="91432" tIns="45716" rIns="91432" bIns="45716" anchor="ctr"/>
          <a:lstStyle/>
          <a:p>
            <a:pPr algn="ctr" eaLnBrk="0" hangingPunct="0">
              <a:defRPr/>
            </a:pPr>
            <a:r>
              <a:rPr lang="en-US" b="1" dirty="0" smtClean="0">
                <a:latin typeface="Arial" pitchFamily="34" charset="0"/>
                <a:ea typeface="+mj-ea"/>
                <a:cs typeface="Arial" pitchFamily="34" charset="0"/>
              </a:rPr>
              <a:t>ICANN Strategic  - One of the Four Strategic Focus Areas</a:t>
            </a:r>
          </a:p>
          <a:p>
            <a:pPr algn="ctr" eaLnBrk="0" hangingPunct="0">
              <a:defRPr/>
            </a:pPr>
            <a:r>
              <a:rPr lang="en-US" sz="1200" i="1" dirty="0" smtClean="0">
                <a:latin typeface="Arial" pitchFamily="34" charset="0"/>
                <a:ea typeface="+mj-ea"/>
                <a:cs typeface="Arial" pitchFamily="34" charset="0"/>
              </a:rPr>
              <a:t>IANA and core operations</a:t>
            </a:r>
            <a:endParaRPr lang="en-US" sz="1200" i="1" dirty="0">
              <a:latin typeface="Arial" pitchFamily="34" charset="0"/>
              <a:ea typeface="+mj-ea"/>
              <a:cs typeface="Arial" pitchFamily="34" charset="0"/>
            </a:endParaRPr>
          </a:p>
        </p:txBody>
      </p:sp>
      <p:sp>
        <p:nvSpPr>
          <p:cNvPr id="53" name="Rectangle 52"/>
          <p:cNvSpPr/>
          <p:nvPr/>
        </p:nvSpPr>
        <p:spPr>
          <a:xfrm>
            <a:off x="675742" y="634045"/>
            <a:ext cx="1612900" cy="785322"/>
          </a:xfrm>
          <a:prstGeom prst="rect">
            <a:avLst/>
          </a:prstGeom>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dirty="0" smtClean="0"/>
              <a:t>What we have </a:t>
            </a:r>
          </a:p>
          <a:p>
            <a:pPr algn="ctr"/>
            <a:r>
              <a:rPr lang="en-US" sz="1200" dirty="0" smtClean="0"/>
              <a:t>2010-2013</a:t>
            </a:r>
            <a:endParaRPr lang="en-US" sz="1200" dirty="0"/>
          </a:p>
        </p:txBody>
      </p:sp>
      <p:sp>
        <p:nvSpPr>
          <p:cNvPr id="65" name="TextBox 12"/>
          <p:cNvSpPr txBox="1">
            <a:spLocks noChangeArrowheads="1"/>
          </p:cNvSpPr>
          <p:nvPr/>
        </p:nvSpPr>
        <p:spPr bwMode="auto">
          <a:xfrm rot="16200000">
            <a:off x="-259852" y="3987652"/>
            <a:ext cx="964904" cy="461665"/>
          </a:xfrm>
          <a:prstGeom prst="rect">
            <a:avLst/>
          </a:prstGeom>
          <a:noFill/>
          <a:ln w="9525">
            <a:noFill/>
            <a:miter lim="800000"/>
            <a:headEnd/>
            <a:tailEnd/>
          </a:ln>
        </p:spPr>
        <p:txBody>
          <a:bodyPr wrap="square">
            <a:spAutoFit/>
          </a:bodyPr>
          <a:lstStyle/>
          <a:p>
            <a:pPr algn="ctr"/>
            <a:r>
              <a:rPr lang="en-US" sz="1200" b="1" dirty="0" smtClean="0">
                <a:latin typeface="Arial" pitchFamily="34" charset="0"/>
                <a:cs typeface="Arial" pitchFamily="34" charset="0"/>
              </a:rPr>
              <a:t>Strategic</a:t>
            </a:r>
          </a:p>
          <a:p>
            <a:pPr algn="ctr"/>
            <a:r>
              <a:rPr lang="en-US" sz="1200" b="1" dirty="0" smtClean="0">
                <a:latin typeface="Arial" pitchFamily="34" charset="0"/>
                <a:cs typeface="Arial" pitchFamily="34" charset="0"/>
              </a:rPr>
              <a:t>Projects</a:t>
            </a:r>
            <a:endParaRPr lang="en-US" sz="1200" b="1" dirty="0">
              <a:latin typeface="Arial" pitchFamily="34" charset="0"/>
              <a:cs typeface="Arial" pitchFamily="34" charset="0"/>
            </a:endParaRPr>
          </a:p>
        </p:txBody>
      </p:sp>
      <p:sp>
        <p:nvSpPr>
          <p:cNvPr id="66" name="TextBox 13"/>
          <p:cNvSpPr txBox="1">
            <a:spLocks noChangeArrowheads="1"/>
          </p:cNvSpPr>
          <p:nvPr/>
        </p:nvSpPr>
        <p:spPr bwMode="auto">
          <a:xfrm rot="16200000">
            <a:off x="-406449" y="1790291"/>
            <a:ext cx="1258098" cy="461665"/>
          </a:xfrm>
          <a:prstGeom prst="rect">
            <a:avLst/>
          </a:prstGeom>
          <a:noFill/>
          <a:ln w="9525">
            <a:noFill/>
            <a:miter lim="800000"/>
            <a:headEnd/>
            <a:tailEnd/>
          </a:ln>
        </p:spPr>
        <p:txBody>
          <a:bodyPr wrap="square">
            <a:spAutoFit/>
          </a:bodyPr>
          <a:lstStyle/>
          <a:p>
            <a:pPr algn="ctr"/>
            <a:r>
              <a:rPr lang="en-US" sz="1200" b="1" dirty="0" smtClean="0">
                <a:latin typeface="Arial" pitchFamily="34" charset="0"/>
                <a:cs typeface="Arial" pitchFamily="34" charset="0"/>
              </a:rPr>
              <a:t>Strategic</a:t>
            </a:r>
          </a:p>
          <a:p>
            <a:pPr algn="ctr"/>
            <a:r>
              <a:rPr lang="en-US" sz="1200" b="1" dirty="0" smtClean="0">
                <a:latin typeface="Arial" pitchFamily="34" charset="0"/>
                <a:cs typeface="Arial" pitchFamily="34" charset="0"/>
              </a:rPr>
              <a:t>Objectives</a:t>
            </a:r>
            <a:endParaRPr lang="en-US" sz="1200" b="1" dirty="0">
              <a:latin typeface="Arial" pitchFamily="34" charset="0"/>
              <a:cs typeface="Arial" pitchFamily="34" charset="0"/>
            </a:endParaRPr>
          </a:p>
        </p:txBody>
      </p:sp>
      <p:sp>
        <p:nvSpPr>
          <p:cNvPr id="67" name="TextBox 14"/>
          <p:cNvSpPr txBox="1">
            <a:spLocks noChangeArrowheads="1"/>
          </p:cNvSpPr>
          <p:nvPr/>
        </p:nvSpPr>
        <p:spPr bwMode="auto">
          <a:xfrm rot="16200000">
            <a:off x="-242014" y="5452748"/>
            <a:ext cx="929228" cy="461665"/>
          </a:xfrm>
          <a:prstGeom prst="rect">
            <a:avLst/>
          </a:prstGeom>
          <a:noFill/>
          <a:ln w="9525">
            <a:noFill/>
            <a:miter lim="800000"/>
            <a:headEnd/>
            <a:tailEnd/>
          </a:ln>
        </p:spPr>
        <p:txBody>
          <a:bodyPr wrap="square">
            <a:spAutoFit/>
          </a:bodyPr>
          <a:lstStyle/>
          <a:p>
            <a:pPr algn="ctr"/>
            <a:r>
              <a:rPr lang="en-US" sz="1200" b="1" dirty="0" smtClean="0">
                <a:latin typeface="Arial" pitchFamily="34" charset="0"/>
                <a:cs typeface="Arial" pitchFamily="34" charset="0"/>
              </a:rPr>
              <a:t>Staff </a:t>
            </a:r>
          </a:p>
          <a:p>
            <a:pPr algn="ctr"/>
            <a:r>
              <a:rPr lang="en-US" sz="1200" b="1" dirty="0" smtClean="0">
                <a:latin typeface="Arial" pitchFamily="34" charset="0"/>
                <a:cs typeface="Arial" pitchFamily="34" charset="0"/>
              </a:rPr>
              <a:t>Work</a:t>
            </a:r>
            <a:endParaRPr lang="en-US" sz="1200" b="1" dirty="0">
              <a:latin typeface="Arial" pitchFamily="34" charset="0"/>
              <a:cs typeface="Arial" pitchFamily="34" charset="0"/>
            </a:endParaRPr>
          </a:p>
        </p:txBody>
      </p:sp>
      <p:sp>
        <p:nvSpPr>
          <p:cNvPr id="52" name="TextBox 14"/>
          <p:cNvSpPr txBox="1">
            <a:spLocks noChangeArrowheads="1"/>
          </p:cNvSpPr>
          <p:nvPr/>
        </p:nvSpPr>
        <p:spPr bwMode="auto">
          <a:xfrm rot="16200000">
            <a:off x="-337228" y="2856358"/>
            <a:ext cx="1163417" cy="461665"/>
          </a:xfrm>
          <a:prstGeom prst="rect">
            <a:avLst/>
          </a:prstGeom>
          <a:noFill/>
          <a:ln w="9525">
            <a:noFill/>
            <a:miter lim="800000"/>
            <a:headEnd/>
            <a:tailEnd/>
          </a:ln>
        </p:spPr>
        <p:txBody>
          <a:bodyPr wrap="square">
            <a:spAutoFit/>
          </a:bodyPr>
          <a:lstStyle/>
          <a:p>
            <a:pPr algn="ctr"/>
            <a:r>
              <a:rPr lang="en-US" sz="1200" b="1" dirty="0" smtClean="0">
                <a:latin typeface="Arial" pitchFamily="34" charset="0"/>
                <a:cs typeface="Arial" pitchFamily="34" charset="0"/>
              </a:rPr>
              <a:t>Community </a:t>
            </a:r>
          </a:p>
          <a:p>
            <a:pPr algn="ctr"/>
            <a:r>
              <a:rPr lang="en-US" sz="1200" b="1" dirty="0" smtClean="0">
                <a:latin typeface="Arial" pitchFamily="34" charset="0"/>
                <a:cs typeface="Arial" pitchFamily="34" charset="0"/>
              </a:rPr>
              <a:t>Work</a:t>
            </a:r>
            <a:endParaRPr lang="en-US" sz="1200" b="1" dirty="0">
              <a:latin typeface="Arial" pitchFamily="34" charset="0"/>
              <a:cs typeface="Arial" pitchFamily="34" charset="0"/>
            </a:endParaRPr>
          </a:p>
        </p:txBody>
      </p:sp>
      <p:sp>
        <p:nvSpPr>
          <p:cNvPr id="38" name="Rectangle 37"/>
          <p:cNvSpPr/>
          <p:nvPr/>
        </p:nvSpPr>
        <p:spPr>
          <a:xfrm>
            <a:off x="0" y="6441743"/>
            <a:ext cx="9144000" cy="416257"/>
          </a:xfrm>
          <a:prstGeom prst="rect">
            <a:avLst/>
          </a:prstGeom>
          <a:solidFill>
            <a:srgbClr val="FFC000"/>
          </a:solidFill>
          <a:ln>
            <a:solidFill>
              <a:srgbClr val="FFC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dirty="0" smtClean="0">
                <a:latin typeface="Arial" pitchFamily="34" charset="0"/>
                <a:cs typeface="Arial" pitchFamily="34" charset="0"/>
              </a:rPr>
              <a:t>Multi-stakeholder – Collaborative – International – Transparent - Accountable</a:t>
            </a:r>
            <a:endParaRPr lang="en-US" sz="2000" dirty="0">
              <a:latin typeface="Arial" pitchFamily="34" charset="0"/>
              <a:cs typeface="Arial" pitchFamily="34" charset="0"/>
            </a:endParaRPr>
          </a:p>
        </p:txBody>
      </p:sp>
      <p:cxnSp>
        <p:nvCxnSpPr>
          <p:cNvPr id="40" name="Straight Connector 39"/>
          <p:cNvCxnSpPr/>
          <p:nvPr/>
        </p:nvCxnSpPr>
        <p:spPr>
          <a:xfrm>
            <a:off x="6092042" y="2636320"/>
            <a:ext cx="2860889" cy="16131"/>
          </a:xfrm>
          <a:prstGeom prst="line">
            <a:avLst/>
          </a:prstGeom>
        </p:spPr>
        <p:style>
          <a:lnRef idx="2">
            <a:schemeClr val="accent1"/>
          </a:lnRef>
          <a:fillRef idx="0">
            <a:schemeClr val="accent1"/>
          </a:fillRef>
          <a:effectRef idx="1">
            <a:schemeClr val="accent1"/>
          </a:effectRef>
          <a:fontRef idx="minor">
            <a:schemeClr val="tx1"/>
          </a:fontRef>
        </p:style>
      </p:cxnSp>
      <p:cxnSp>
        <p:nvCxnSpPr>
          <p:cNvPr id="42" name="Straight Connector 41"/>
          <p:cNvCxnSpPr/>
          <p:nvPr/>
        </p:nvCxnSpPr>
        <p:spPr>
          <a:xfrm>
            <a:off x="222908" y="5095204"/>
            <a:ext cx="2650921" cy="11186"/>
          </a:xfrm>
          <a:prstGeom prst="line">
            <a:avLst/>
          </a:prstGeom>
        </p:spPr>
        <p:style>
          <a:lnRef idx="2">
            <a:schemeClr val="accent1"/>
          </a:lnRef>
          <a:fillRef idx="0">
            <a:schemeClr val="accent1"/>
          </a:fillRef>
          <a:effectRef idx="1">
            <a:schemeClr val="accent1"/>
          </a:effectRef>
          <a:fontRef idx="minor">
            <a:schemeClr val="tx1"/>
          </a:fontRef>
        </p:style>
      </p:cxnSp>
      <p:sp>
        <p:nvSpPr>
          <p:cNvPr id="19" name="Rectangle 18"/>
          <p:cNvSpPr/>
          <p:nvPr/>
        </p:nvSpPr>
        <p:spPr>
          <a:xfrm>
            <a:off x="6373766" y="643945"/>
            <a:ext cx="1612900" cy="785322"/>
          </a:xfrm>
          <a:prstGeom prst="rect">
            <a:avLst/>
          </a:prstGeom>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dirty="0" smtClean="0"/>
              <a:t>Topics for discussion</a:t>
            </a:r>
          </a:p>
          <a:p>
            <a:pPr algn="ctr"/>
            <a:r>
              <a:rPr lang="en-US" sz="1200" dirty="0" smtClean="0"/>
              <a:t>2011-2014</a:t>
            </a:r>
          </a:p>
        </p:txBody>
      </p:sp>
      <p:sp>
        <p:nvSpPr>
          <p:cNvPr id="16" name="TextBox 24"/>
          <p:cNvSpPr txBox="1">
            <a:spLocks noChangeArrowheads="1"/>
          </p:cNvSpPr>
          <p:nvPr/>
        </p:nvSpPr>
        <p:spPr bwMode="auto">
          <a:xfrm>
            <a:off x="544344" y="1487403"/>
            <a:ext cx="1890215" cy="5001369"/>
          </a:xfrm>
          <a:prstGeom prst="rect">
            <a:avLst/>
          </a:prstGeom>
          <a:noFill/>
          <a:ln w="9525">
            <a:noFill/>
            <a:miter lim="800000"/>
            <a:headEnd/>
            <a:tailEnd/>
          </a:ln>
        </p:spPr>
        <p:txBody>
          <a:bodyPr wrap="square">
            <a:spAutoFit/>
          </a:bodyPr>
          <a:lstStyle/>
          <a:p>
            <a:pPr marL="122238" indent="-122238">
              <a:buFont typeface="Arial" charset="0"/>
              <a:buChar char="•"/>
            </a:pPr>
            <a:r>
              <a:rPr lang="en-US" sz="1100" dirty="0" smtClean="0">
                <a:latin typeface="Arial" pitchFamily="34" charset="0"/>
                <a:cs typeface="Arial" pitchFamily="34" charset="0"/>
              </a:rPr>
              <a:t>Flawless Internet Assigned Numbers Authority (IANA) ops</a:t>
            </a:r>
          </a:p>
          <a:p>
            <a:pPr marL="122238" indent="-122238">
              <a:buFont typeface="Arial" charset="0"/>
              <a:buChar char="•"/>
            </a:pPr>
            <a:r>
              <a:rPr lang="en-US" sz="1100" dirty="0" smtClean="0">
                <a:latin typeface="Arial" pitchFamily="34" charset="0"/>
                <a:cs typeface="Arial" pitchFamily="34" charset="0"/>
              </a:rPr>
              <a:t>Improved resilience</a:t>
            </a:r>
          </a:p>
          <a:p>
            <a:pPr marL="122238" indent="-122238">
              <a:buFont typeface="Arial" charset="0"/>
              <a:buChar char="•"/>
            </a:pPr>
            <a:r>
              <a:rPr lang="en-US" sz="1100" dirty="0" smtClean="0">
                <a:latin typeface="Arial" pitchFamily="34" charset="0"/>
                <a:cs typeface="Arial" pitchFamily="34" charset="0"/>
              </a:rPr>
              <a:t>Enter into a long term IANA functions contract</a:t>
            </a:r>
          </a:p>
          <a:p>
            <a:pPr marL="122238" indent="-122238"/>
            <a:endParaRPr lang="en-US" sz="1100" dirty="0" smtClean="0">
              <a:latin typeface="Arial" pitchFamily="34" charset="0"/>
              <a:cs typeface="Arial" pitchFamily="34" charset="0"/>
            </a:endParaRPr>
          </a:p>
          <a:p>
            <a:pPr marL="122238" indent="-122238">
              <a:buFont typeface="Arial" charset="0"/>
              <a:buChar char="•"/>
            </a:pPr>
            <a:r>
              <a:rPr lang="en-US" sz="1100" dirty="0" smtClean="0">
                <a:latin typeface="Arial" pitchFamily="34" charset="0"/>
                <a:cs typeface="Arial" pitchFamily="34" charset="0"/>
              </a:rPr>
              <a:t>Monitoring of performance</a:t>
            </a:r>
          </a:p>
          <a:p>
            <a:pPr marL="122238" indent="-122238">
              <a:buFont typeface="Arial" charset="0"/>
              <a:buChar char="•"/>
            </a:pPr>
            <a:r>
              <a:rPr lang="en-US" sz="1100" dirty="0" smtClean="0">
                <a:latin typeface="Arial" pitchFamily="34" charset="0"/>
                <a:cs typeface="Arial" pitchFamily="34" charset="0"/>
              </a:rPr>
              <a:t>Root scaling study</a:t>
            </a:r>
          </a:p>
          <a:p>
            <a:pPr marL="122238" indent="-122238">
              <a:buFont typeface="Arial" charset="0"/>
              <a:buChar char="•"/>
            </a:pPr>
            <a:endParaRPr lang="en-US" sz="1100" dirty="0" smtClean="0">
              <a:latin typeface="Arial" pitchFamily="34" charset="0"/>
              <a:cs typeface="Arial" pitchFamily="34" charset="0"/>
            </a:endParaRPr>
          </a:p>
          <a:p>
            <a:pPr marL="122238" indent="-122238">
              <a:buFont typeface="Arial" charset="0"/>
              <a:buChar char="•"/>
            </a:pPr>
            <a:endParaRPr lang="en-US" sz="1100" dirty="0" smtClean="0">
              <a:latin typeface="Arial" pitchFamily="34" charset="0"/>
              <a:cs typeface="Arial" pitchFamily="34" charset="0"/>
            </a:endParaRPr>
          </a:p>
          <a:p>
            <a:pPr marL="122238" indent="-122238">
              <a:buFont typeface="Arial" charset="0"/>
              <a:buChar char="•"/>
            </a:pPr>
            <a:endParaRPr lang="en-US" sz="1100" dirty="0" smtClean="0">
              <a:latin typeface="Arial" pitchFamily="34" charset="0"/>
              <a:cs typeface="Arial" pitchFamily="34" charset="0"/>
            </a:endParaRPr>
          </a:p>
          <a:p>
            <a:pPr marL="122238" indent="-122238">
              <a:buFont typeface="Arial" charset="0"/>
              <a:buChar char="•"/>
            </a:pPr>
            <a:r>
              <a:rPr lang="en-US" sz="1100" dirty="0" smtClean="0">
                <a:latin typeface="Arial" pitchFamily="34" charset="0"/>
                <a:cs typeface="Arial" pitchFamily="34" charset="0"/>
              </a:rPr>
              <a:t>IANA Infrastructure upgrade</a:t>
            </a:r>
          </a:p>
          <a:p>
            <a:pPr marL="122238" indent="-122238">
              <a:buFont typeface="Arial" charset="0"/>
              <a:buChar char="•"/>
            </a:pPr>
            <a:r>
              <a:rPr lang="en-US" sz="1100" dirty="0" smtClean="0">
                <a:latin typeface="Arial" pitchFamily="34" charset="0"/>
                <a:cs typeface="Arial" pitchFamily="34" charset="0"/>
              </a:rPr>
              <a:t>Monitoring root scaling</a:t>
            </a:r>
          </a:p>
          <a:p>
            <a:pPr marL="122238" indent="-122238">
              <a:buFont typeface="Arial" charset="0"/>
              <a:buChar char="•"/>
            </a:pPr>
            <a:r>
              <a:rPr lang="en-US" sz="1100" dirty="0" smtClean="0">
                <a:latin typeface="Arial" pitchFamily="34" charset="0"/>
                <a:cs typeface="Arial" pitchFamily="34" charset="0"/>
              </a:rPr>
              <a:t>Strengthen International operations and presences</a:t>
            </a:r>
          </a:p>
          <a:p>
            <a:pPr marL="122238" indent="-122238">
              <a:buFont typeface="Arial" charset="0"/>
              <a:buChar char="•"/>
            </a:pPr>
            <a:r>
              <a:rPr lang="en-US" sz="1100" dirty="0" smtClean="0">
                <a:latin typeface="Arial" pitchFamily="34" charset="0"/>
                <a:cs typeface="Arial" pitchFamily="34" charset="0"/>
              </a:rPr>
              <a:t>Strengthen SO and AC support</a:t>
            </a:r>
          </a:p>
          <a:p>
            <a:pPr marL="122238" indent="-122238"/>
            <a:endParaRPr lang="en-US" sz="1100" dirty="0" smtClean="0">
              <a:latin typeface="Arial" pitchFamily="34" charset="0"/>
              <a:cs typeface="Arial" pitchFamily="34" charset="0"/>
            </a:endParaRPr>
          </a:p>
          <a:p>
            <a:pPr marL="122238" indent="-122238">
              <a:buFont typeface="Arial" charset="0"/>
              <a:buChar char="•"/>
            </a:pPr>
            <a:r>
              <a:rPr lang="en-US" sz="1100" dirty="0" smtClean="0">
                <a:latin typeface="Arial" pitchFamily="34" charset="0"/>
                <a:cs typeface="Arial" pitchFamily="34" charset="0"/>
              </a:rPr>
              <a:t>IANA</a:t>
            </a:r>
          </a:p>
          <a:p>
            <a:pPr marL="122238" indent="-122238">
              <a:buFont typeface="Arial" charset="0"/>
              <a:buChar char="•"/>
            </a:pPr>
            <a:r>
              <a:rPr lang="en-US" sz="1100" dirty="0" smtClean="0">
                <a:latin typeface="Arial" pitchFamily="34" charset="0"/>
                <a:cs typeface="Arial" pitchFamily="34" charset="0"/>
              </a:rPr>
              <a:t>Board support</a:t>
            </a:r>
          </a:p>
          <a:p>
            <a:pPr marL="122238" indent="-122238">
              <a:buFont typeface="Arial" charset="0"/>
              <a:buChar char="•"/>
            </a:pPr>
            <a:r>
              <a:rPr lang="en-US" sz="1100" dirty="0" smtClean="0">
                <a:latin typeface="Arial" pitchFamily="34" charset="0"/>
                <a:cs typeface="Arial" pitchFamily="34" charset="0"/>
              </a:rPr>
              <a:t>Financial Operations</a:t>
            </a:r>
          </a:p>
          <a:p>
            <a:pPr marL="122238" indent="-122238">
              <a:buFont typeface="Arial" charset="0"/>
              <a:buChar char="•"/>
            </a:pPr>
            <a:r>
              <a:rPr lang="en-US" sz="1100" dirty="0" smtClean="0">
                <a:latin typeface="Arial" pitchFamily="34" charset="0"/>
                <a:cs typeface="Arial" pitchFamily="34" charset="0"/>
              </a:rPr>
              <a:t>Security &amp; contingency ops</a:t>
            </a:r>
          </a:p>
          <a:p>
            <a:pPr marL="122238" indent="-122238">
              <a:buFont typeface="Arial" charset="0"/>
              <a:buChar char="•"/>
            </a:pPr>
            <a:r>
              <a:rPr lang="en-US" sz="1100" dirty="0" smtClean="0">
                <a:latin typeface="Arial" pitchFamily="34" charset="0"/>
                <a:cs typeface="Arial" pitchFamily="34" charset="0"/>
              </a:rPr>
              <a:t>L Root operations</a:t>
            </a:r>
          </a:p>
        </p:txBody>
      </p:sp>
      <p:cxnSp>
        <p:nvCxnSpPr>
          <p:cNvPr id="26" name="Straight Connector 25"/>
          <p:cNvCxnSpPr/>
          <p:nvPr/>
        </p:nvCxnSpPr>
        <p:spPr>
          <a:xfrm>
            <a:off x="223817" y="2586845"/>
            <a:ext cx="2650010" cy="1976"/>
          </a:xfrm>
          <a:prstGeom prst="line">
            <a:avLst/>
          </a:prstGeom>
        </p:spPr>
        <p:style>
          <a:lnRef idx="2">
            <a:schemeClr val="accent1"/>
          </a:lnRef>
          <a:fillRef idx="0">
            <a:schemeClr val="accent1"/>
          </a:fillRef>
          <a:effectRef idx="1">
            <a:schemeClr val="accent1"/>
          </a:effectRef>
          <a:fontRef idx="minor">
            <a:schemeClr val="tx1"/>
          </a:fontRef>
        </p:style>
      </p:cxnSp>
      <p:cxnSp>
        <p:nvCxnSpPr>
          <p:cNvPr id="27" name="Straight Connector 26"/>
          <p:cNvCxnSpPr/>
          <p:nvPr/>
        </p:nvCxnSpPr>
        <p:spPr>
          <a:xfrm>
            <a:off x="6052467" y="3582370"/>
            <a:ext cx="2860889" cy="16131"/>
          </a:xfrm>
          <a:prstGeom prst="line">
            <a:avLst/>
          </a:prstGeom>
        </p:spPr>
        <p:style>
          <a:lnRef idx="2">
            <a:schemeClr val="accent1"/>
          </a:lnRef>
          <a:fillRef idx="0">
            <a:schemeClr val="accent1"/>
          </a:fillRef>
          <a:effectRef idx="1">
            <a:schemeClr val="accent1"/>
          </a:effectRef>
          <a:fontRef idx="minor">
            <a:schemeClr val="tx1"/>
          </a:fontRef>
        </p:style>
      </p:cxnSp>
      <p:cxnSp>
        <p:nvCxnSpPr>
          <p:cNvPr id="30" name="Straight Connector 29"/>
          <p:cNvCxnSpPr/>
          <p:nvPr/>
        </p:nvCxnSpPr>
        <p:spPr>
          <a:xfrm>
            <a:off x="338445" y="3532911"/>
            <a:ext cx="2499755" cy="5939"/>
          </a:xfrm>
          <a:prstGeom prst="line">
            <a:avLst/>
          </a:prstGeom>
        </p:spPr>
        <p:style>
          <a:lnRef idx="2">
            <a:schemeClr val="accent1"/>
          </a:lnRef>
          <a:fillRef idx="0">
            <a:schemeClr val="accent1"/>
          </a:fillRef>
          <a:effectRef idx="1">
            <a:schemeClr val="accent1"/>
          </a:effectRef>
          <a:fontRef idx="minor">
            <a:schemeClr val="tx1"/>
          </a:fontRef>
        </p:style>
      </p:cxnSp>
      <p:cxnSp>
        <p:nvCxnSpPr>
          <p:cNvPr id="33" name="Straight Connector 32"/>
          <p:cNvCxnSpPr/>
          <p:nvPr/>
        </p:nvCxnSpPr>
        <p:spPr>
          <a:xfrm>
            <a:off x="6149442" y="5033095"/>
            <a:ext cx="2860889" cy="16131"/>
          </a:xfrm>
          <a:prstGeom prst="line">
            <a:avLst/>
          </a:prstGeom>
        </p:spPr>
        <p:style>
          <a:lnRef idx="2">
            <a:schemeClr val="accent1"/>
          </a:lnRef>
          <a:fillRef idx="0">
            <a:schemeClr val="accent1"/>
          </a:fillRef>
          <a:effectRef idx="1">
            <a:schemeClr val="accent1"/>
          </a:effectRef>
          <a:fontRef idx="minor">
            <a:schemeClr val="tx1"/>
          </a:fontRef>
        </p:style>
      </p:cxnSp>
      <p:sp>
        <p:nvSpPr>
          <p:cNvPr id="21" name="Rectangle 20"/>
          <p:cNvSpPr/>
          <p:nvPr/>
        </p:nvSpPr>
        <p:spPr>
          <a:xfrm>
            <a:off x="3452517" y="2923945"/>
            <a:ext cx="1612900" cy="785322"/>
          </a:xfrm>
          <a:prstGeom prst="rect">
            <a:avLst/>
          </a:prstGeom>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dirty="0" smtClean="0"/>
              <a:t>What we collectively  achieved in 2010 </a:t>
            </a:r>
          </a:p>
        </p:txBody>
      </p:sp>
      <p:sp>
        <p:nvSpPr>
          <p:cNvPr id="22" name="Right Arrow 21"/>
          <p:cNvSpPr/>
          <p:nvPr/>
        </p:nvSpPr>
        <p:spPr>
          <a:xfrm>
            <a:off x="3206339" y="1745673"/>
            <a:ext cx="2576944" cy="4013859"/>
          </a:xfrm>
          <a:prstGeom prst="rightArrow">
            <a:avLst>
              <a:gd name="adj1" fmla="val 50000"/>
              <a:gd name="adj2" fmla="val 44144"/>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 name="Rectangle 22"/>
          <p:cNvSpPr/>
          <p:nvPr/>
        </p:nvSpPr>
        <p:spPr>
          <a:xfrm>
            <a:off x="3474292" y="3824470"/>
            <a:ext cx="1612900" cy="785322"/>
          </a:xfrm>
          <a:prstGeom prst="rect">
            <a:avLst/>
          </a:prstGeom>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dirty="0" smtClean="0"/>
              <a:t>Community Consultation</a:t>
            </a:r>
          </a:p>
        </p:txBody>
      </p:sp>
      <p:sp>
        <p:nvSpPr>
          <p:cNvPr id="25" name="TextBox 24"/>
          <p:cNvSpPr txBox="1">
            <a:spLocks noChangeArrowheads="1"/>
          </p:cNvSpPr>
          <p:nvPr/>
        </p:nvSpPr>
        <p:spPr bwMode="auto">
          <a:xfrm>
            <a:off x="5959345" y="1520047"/>
            <a:ext cx="2863987" cy="5001369"/>
          </a:xfrm>
          <a:prstGeom prst="rect">
            <a:avLst/>
          </a:prstGeom>
          <a:noFill/>
          <a:ln w="9525">
            <a:noFill/>
            <a:miter lim="800000"/>
            <a:headEnd/>
            <a:tailEnd/>
          </a:ln>
        </p:spPr>
        <p:txBody>
          <a:bodyPr wrap="square">
            <a:spAutoFit/>
          </a:bodyPr>
          <a:lstStyle/>
          <a:p>
            <a:pPr marL="122238" indent="-122238">
              <a:buFont typeface="Arial" charset="0"/>
              <a:buChar char="•"/>
            </a:pPr>
            <a:endParaRPr lang="en-US" sz="1100" dirty="0" smtClean="0">
              <a:latin typeface="Arial" pitchFamily="34" charset="0"/>
              <a:cs typeface="Arial" pitchFamily="34" charset="0"/>
            </a:endParaRPr>
          </a:p>
          <a:p>
            <a:pPr marL="122238" indent="-122238">
              <a:buFont typeface="Arial" charset="0"/>
              <a:buChar char="•"/>
            </a:pPr>
            <a:r>
              <a:rPr lang="en-US" sz="1100" dirty="0" smtClean="0">
                <a:latin typeface="Arial" pitchFamily="34" charset="0"/>
                <a:cs typeface="Arial" pitchFamily="34" charset="0"/>
              </a:rPr>
              <a:t>Flawless IANA operations</a:t>
            </a:r>
          </a:p>
          <a:p>
            <a:pPr marL="122238" indent="-122238">
              <a:buFont typeface="Arial" charset="0"/>
              <a:buChar char="•"/>
            </a:pPr>
            <a:r>
              <a:rPr lang="en-US" sz="1100" dirty="0" smtClean="0">
                <a:solidFill>
                  <a:srgbClr val="FF0000"/>
                </a:solidFill>
                <a:latin typeface="Arial" pitchFamily="34" charset="0"/>
                <a:cs typeface="Arial" pitchFamily="34" charset="0"/>
              </a:rPr>
              <a:t>Resilient L-Root operations</a:t>
            </a:r>
          </a:p>
          <a:p>
            <a:pPr marL="122238" indent="-122238">
              <a:buFont typeface="Arial" charset="0"/>
              <a:buChar char="•"/>
            </a:pPr>
            <a:r>
              <a:rPr lang="en-US" sz="1100" dirty="0" smtClean="0">
                <a:solidFill>
                  <a:srgbClr val="FF0000"/>
                </a:solidFill>
                <a:latin typeface="Arial" pitchFamily="34" charset="0"/>
                <a:cs typeface="Arial" pitchFamily="34" charset="0"/>
              </a:rPr>
              <a:t>Continually improving (TQM)</a:t>
            </a:r>
          </a:p>
          <a:p>
            <a:pPr marL="122238" indent="-122238">
              <a:buFont typeface="Arial" charset="0"/>
              <a:buChar char="•"/>
            </a:pPr>
            <a:r>
              <a:rPr lang="en-US" sz="1100" dirty="0" smtClean="0">
                <a:solidFill>
                  <a:srgbClr val="FF0000"/>
                </a:solidFill>
                <a:latin typeface="Arial" pitchFamily="34" charset="0"/>
                <a:cs typeface="Arial" pitchFamily="34" charset="0"/>
              </a:rPr>
              <a:t>Internationalization</a:t>
            </a:r>
            <a:endParaRPr lang="en-US" sz="1100" dirty="0" smtClean="0">
              <a:latin typeface="Arial" pitchFamily="34" charset="0"/>
              <a:cs typeface="Arial" pitchFamily="34" charset="0"/>
            </a:endParaRPr>
          </a:p>
          <a:p>
            <a:pPr marL="122238" indent="-122238">
              <a:buFont typeface="Arial" charset="0"/>
              <a:buChar char="•"/>
            </a:pPr>
            <a:r>
              <a:rPr lang="en-US" sz="1100" dirty="0" smtClean="0">
                <a:latin typeface="Arial" pitchFamily="34" charset="0"/>
                <a:cs typeface="Arial" pitchFamily="34" charset="0"/>
              </a:rPr>
              <a:t>Long-term IANA functions </a:t>
            </a:r>
            <a:r>
              <a:rPr lang="en-US" sz="1100" dirty="0" smtClean="0">
                <a:solidFill>
                  <a:srgbClr val="FF0000"/>
                </a:solidFill>
                <a:latin typeface="Arial" pitchFamily="34" charset="0"/>
                <a:cs typeface="Arial" pitchFamily="34" charset="0"/>
              </a:rPr>
              <a:t>responsibility</a:t>
            </a:r>
          </a:p>
          <a:p>
            <a:pPr marL="122238" indent="-122238">
              <a:buFont typeface="Arial" pitchFamily="34" charset="0"/>
              <a:buChar char="•"/>
            </a:pPr>
            <a:endParaRPr lang="en-US" sz="1100" dirty="0" smtClean="0">
              <a:latin typeface="Arial" pitchFamily="34" charset="0"/>
              <a:cs typeface="Arial" pitchFamily="34" charset="0"/>
            </a:endParaRPr>
          </a:p>
          <a:p>
            <a:pPr marL="122238" indent="-122238">
              <a:buFont typeface="Arial" pitchFamily="34" charset="0"/>
              <a:buChar char="•"/>
            </a:pPr>
            <a:r>
              <a:rPr lang="en-US" sz="1100" dirty="0" smtClean="0">
                <a:latin typeface="Arial" pitchFamily="34" charset="0"/>
                <a:cs typeface="Arial" pitchFamily="34" charset="0"/>
              </a:rPr>
              <a:t>Monitoring of performance</a:t>
            </a:r>
          </a:p>
          <a:p>
            <a:pPr marL="122238" indent="-122238">
              <a:buFont typeface="Arial" charset="0"/>
              <a:buChar char="•"/>
            </a:pPr>
            <a:r>
              <a:rPr lang="en-US" sz="1100" dirty="0" smtClean="0">
                <a:solidFill>
                  <a:srgbClr val="FF0000"/>
                </a:solidFill>
                <a:latin typeface="Arial" pitchFamily="34" charset="0"/>
                <a:cs typeface="Arial" pitchFamily="34" charset="0"/>
              </a:rPr>
              <a:t>Key committee participation</a:t>
            </a:r>
          </a:p>
          <a:p>
            <a:pPr marL="122238" indent="-122238">
              <a:buFont typeface="Arial" charset="0"/>
              <a:buChar char="•"/>
            </a:pPr>
            <a:r>
              <a:rPr lang="en-US" sz="1100" dirty="0" smtClean="0">
                <a:solidFill>
                  <a:srgbClr val="FF0000"/>
                </a:solidFill>
                <a:latin typeface="Arial" pitchFamily="34" charset="0"/>
                <a:cs typeface="Arial" pitchFamily="34" charset="0"/>
              </a:rPr>
              <a:t>Final IPv4 address allocation</a:t>
            </a:r>
          </a:p>
          <a:p>
            <a:pPr marL="122238" indent="-122238">
              <a:buFont typeface="Arial" charset="0"/>
              <a:buChar char="•"/>
            </a:pPr>
            <a:r>
              <a:rPr lang="en-US" sz="1100" dirty="0" smtClean="0">
                <a:latin typeface="Arial" pitchFamily="34" charset="0"/>
                <a:cs typeface="Arial" pitchFamily="34" charset="0"/>
              </a:rPr>
              <a:t>Root  </a:t>
            </a:r>
            <a:r>
              <a:rPr lang="en-US" sz="1100" dirty="0" smtClean="0">
                <a:solidFill>
                  <a:srgbClr val="FF0000"/>
                </a:solidFill>
                <a:latin typeface="Arial" pitchFamily="34" charset="0"/>
                <a:cs typeface="Arial" pitchFamily="34" charset="0"/>
              </a:rPr>
              <a:t>Zone Management  (RZM)</a:t>
            </a:r>
          </a:p>
          <a:p>
            <a:pPr marL="122238" indent="-122238">
              <a:buFont typeface="Arial" charset="0"/>
              <a:buChar char="•"/>
            </a:pPr>
            <a:endParaRPr lang="en-US" sz="1100" dirty="0" smtClean="0">
              <a:solidFill>
                <a:srgbClr val="FF0000"/>
              </a:solidFill>
              <a:latin typeface="Arial" pitchFamily="34" charset="0"/>
              <a:cs typeface="Arial" pitchFamily="34" charset="0"/>
            </a:endParaRPr>
          </a:p>
          <a:p>
            <a:pPr marL="122238" indent="-122238">
              <a:buFont typeface="Arial" charset="0"/>
              <a:buChar char="•"/>
            </a:pPr>
            <a:endParaRPr lang="en-US" sz="1100" dirty="0" smtClean="0">
              <a:solidFill>
                <a:srgbClr val="FF0000"/>
              </a:solidFill>
              <a:latin typeface="Arial" pitchFamily="34" charset="0"/>
              <a:cs typeface="Arial" pitchFamily="34" charset="0"/>
            </a:endParaRPr>
          </a:p>
          <a:p>
            <a:pPr marL="122238" indent="-122238">
              <a:buFont typeface="Arial" charset="0"/>
              <a:buChar char="•"/>
            </a:pPr>
            <a:r>
              <a:rPr lang="en-US" sz="1100" dirty="0" smtClean="0">
                <a:latin typeface="Arial" pitchFamily="34" charset="0"/>
                <a:cs typeface="Arial" pitchFamily="34" charset="0"/>
              </a:rPr>
              <a:t>IANA infrastructure upgrade</a:t>
            </a:r>
          </a:p>
          <a:p>
            <a:pPr marL="122238" indent="-122238">
              <a:buFont typeface="Arial" charset="0"/>
              <a:buChar char="•"/>
            </a:pPr>
            <a:r>
              <a:rPr lang="en-US" sz="1100" dirty="0" smtClean="0">
                <a:solidFill>
                  <a:srgbClr val="FF0000"/>
                </a:solidFill>
                <a:latin typeface="Arial" pitchFamily="34" charset="0"/>
                <a:cs typeface="Arial" pitchFamily="34" charset="0"/>
              </a:rPr>
              <a:t>IANA services outreach</a:t>
            </a:r>
          </a:p>
          <a:p>
            <a:pPr marL="122238" indent="-122238">
              <a:buFont typeface="Arial" charset="0"/>
              <a:buChar char="•"/>
            </a:pPr>
            <a:r>
              <a:rPr lang="en-US" sz="1100" dirty="0" smtClean="0">
                <a:latin typeface="Arial" pitchFamily="34" charset="0"/>
                <a:cs typeface="Arial" pitchFamily="34" charset="0"/>
              </a:rPr>
              <a:t>Monitoring root </a:t>
            </a:r>
            <a:r>
              <a:rPr lang="en-US" sz="1100" dirty="0" smtClean="0">
                <a:solidFill>
                  <a:srgbClr val="FF0000"/>
                </a:solidFill>
                <a:latin typeface="Arial" pitchFamily="34" charset="0"/>
                <a:cs typeface="Arial" pitchFamily="34" charset="0"/>
              </a:rPr>
              <a:t>zone performance</a:t>
            </a:r>
          </a:p>
          <a:p>
            <a:pPr marL="122238" indent="-122238">
              <a:buFont typeface="Arial" charset="0"/>
              <a:buChar char="•"/>
            </a:pPr>
            <a:r>
              <a:rPr lang="en-US" sz="1100" dirty="0" smtClean="0">
                <a:solidFill>
                  <a:srgbClr val="FF0000"/>
                </a:solidFill>
                <a:latin typeface="Arial" pitchFamily="34" charset="0"/>
                <a:cs typeface="Arial" pitchFamily="34" charset="0"/>
              </a:rPr>
              <a:t>IANA Excellence efforts</a:t>
            </a:r>
          </a:p>
          <a:p>
            <a:pPr marL="122238" indent="-122238">
              <a:buFont typeface="Arial" charset="0"/>
              <a:buChar char="•"/>
            </a:pPr>
            <a:r>
              <a:rPr lang="en-US" sz="1100" dirty="0" smtClean="0">
                <a:solidFill>
                  <a:srgbClr val="FF0000"/>
                </a:solidFill>
                <a:latin typeface="Arial" pitchFamily="34" charset="0"/>
                <a:cs typeface="Arial" pitchFamily="34" charset="0"/>
              </a:rPr>
              <a:t>Organization Effectiveness  Initiative  (OEI)</a:t>
            </a:r>
          </a:p>
          <a:p>
            <a:pPr marL="122238" indent="-122238">
              <a:buFont typeface="Arial" pitchFamily="34" charset="0"/>
              <a:buChar char="•"/>
            </a:pPr>
            <a:r>
              <a:rPr lang="en-US" sz="1100" dirty="0" smtClean="0">
                <a:solidFill>
                  <a:srgbClr val="FF0000"/>
                </a:solidFill>
                <a:latin typeface="Arial" pitchFamily="34" charset="0"/>
                <a:cs typeface="Arial" pitchFamily="34" charset="0"/>
              </a:rPr>
              <a:t>Staff International plan</a:t>
            </a:r>
          </a:p>
          <a:p>
            <a:pPr marL="122238" indent="-122238">
              <a:buFont typeface="Arial" charset="0"/>
              <a:buChar char="•"/>
            </a:pPr>
            <a:endParaRPr lang="en-US" sz="1100" dirty="0" smtClean="0">
              <a:latin typeface="Arial" pitchFamily="34" charset="0"/>
              <a:cs typeface="Arial" pitchFamily="34" charset="0"/>
            </a:endParaRPr>
          </a:p>
          <a:p>
            <a:pPr marL="122238" indent="-122238">
              <a:buFont typeface="Arial" charset="0"/>
              <a:buChar char="•"/>
            </a:pPr>
            <a:endParaRPr lang="en-US" sz="1100" dirty="0" smtClean="0">
              <a:latin typeface="Arial" pitchFamily="34" charset="0"/>
              <a:cs typeface="Arial" pitchFamily="34" charset="0"/>
            </a:endParaRPr>
          </a:p>
          <a:p>
            <a:pPr marL="122238" indent="-122238">
              <a:buFont typeface="Arial" charset="0"/>
              <a:buChar char="•"/>
            </a:pPr>
            <a:r>
              <a:rPr lang="en-US" sz="1100" dirty="0" smtClean="0">
                <a:latin typeface="Arial" pitchFamily="34" charset="0"/>
                <a:cs typeface="Arial" pitchFamily="34" charset="0"/>
              </a:rPr>
              <a:t>IANA </a:t>
            </a:r>
            <a:r>
              <a:rPr lang="en-US" sz="1100" dirty="0" smtClean="0">
                <a:solidFill>
                  <a:srgbClr val="FF0000"/>
                </a:solidFill>
                <a:latin typeface="Arial" pitchFamily="34" charset="0"/>
                <a:cs typeface="Arial" pitchFamily="34" charset="0"/>
              </a:rPr>
              <a:t>request processing</a:t>
            </a:r>
          </a:p>
          <a:p>
            <a:pPr marL="122238" indent="-122238">
              <a:buFont typeface="Arial" charset="0"/>
              <a:buChar char="•"/>
            </a:pPr>
            <a:r>
              <a:rPr lang="en-US" sz="1100" dirty="0" smtClean="0">
                <a:latin typeface="Arial" pitchFamily="34" charset="0"/>
                <a:cs typeface="Arial" pitchFamily="34" charset="0"/>
              </a:rPr>
              <a:t>Board support</a:t>
            </a:r>
          </a:p>
          <a:p>
            <a:pPr marL="122238" indent="-122238">
              <a:buFont typeface="Arial" charset="0"/>
              <a:buChar char="•"/>
            </a:pPr>
            <a:r>
              <a:rPr lang="en-US" sz="1100" dirty="0" smtClean="0">
                <a:latin typeface="Arial" pitchFamily="34" charset="0"/>
                <a:cs typeface="Arial" pitchFamily="34" charset="0"/>
              </a:rPr>
              <a:t>Security and contingency operations</a:t>
            </a:r>
          </a:p>
          <a:p>
            <a:pPr marL="122238" indent="-122238">
              <a:buFont typeface="Arial" charset="0"/>
              <a:buChar char="•"/>
            </a:pPr>
            <a:r>
              <a:rPr lang="en-US" sz="1100" dirty="0" smtClean="0">
                <a:latin typeface="Arial" pitchFamily="34" charset="0"/>
                <a:cs typeface="Arial" pitchFamily="34" charset="0"/>
              </a:rPr>
              <a:t>L-Root operations</a:t>
            </a:r>
          </a:p>
          <a:p>
            <a:pPr marL="122238" indent="-122238">
              <a:buFont typeface="Arial" charset="0"/>
              <a:buChar char="•"/>
            </a:pPr>
            <a:r>
              <a:rPr lang="en-US" sz="1100" dirty="0" smtClean="0">
                <a:solidFill>
                  <a:srgbClr val="FF0000"/>
                </a:solidFill>
                <a:latin typeface="Arial" pitchFamily="34" charset="0"/>
                <a:cs typeface="Arial" pitchFamily="34" charset="0"/>
              </a:rPr>
              <a:t>Implement new Financial System</a:t>
            </a:r>
          </a:p>
          <a:p>
            <a:pPr marL="122238" indent="-122238">
              <a:buFont typeface="Arial" charset="0"/>
              <a:buChar char="•"/>
            </a:pPr>
            <a:r>
              <a:rPr lang="en-US" sz="1100" dirty="0" smtClean="0">
                <a:solidFill>
                  <a:srgbClr val="FF0000"/>
                </a:solidFill>
                <a:latin typeface="Arial" pitchFamily="34" charset="0"/>
                <a:cs typeface="Arial" pitchFamily="34" charset="0"/>
              </a:rPr>
              <a:t>Implement new Strategic Plan process</a:t>
            </a:r>
          </a:p>
        </p:txBody>
      </p:sp>
    </p:spTree>
  </p:cSld>
  <p:clrMapOvr>
    <a:masterClrMapping/>
  </p:clrMapOvr>
  <p:transition spd="slow">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Rectangle 2"/>
          <p:cNvSpPr txBox="1">
            <a:spLocks noChangeArrowheads="1"/>
          </p:cNvSpPr>
          <p:nvPr/>
        </p:nvSpPr>
        <p:spPr bwMode="auto">
          <a:xfrm>
            <a:off x="606425" y="92158"/>
            <a:ext cx="8181975" cy="434975"/>
          </a:xfrm>
          <a:prstGeom prst="rect">
            <a:avLst/>
          </a:prstGeom>
          <a:noFill/>
          <a:ln w="9525">
            <a:noFill/>
            <a:miter lim="800000"/>
            <a:headEnd/>
            <a:tailEnd/>
          </a:ln>
        </p:spPr>
        <p:txBody>
          <a:bodyPr lIns="91432" tIns="45716" rIns="91432" bIns="45716" anchor="ctr"/>
          <a:lstStyle/>
          <a:p>
            <a:pPr algn="ctr" eaLnBrk="0" hangingPunct="0">
              <a:defRPr/>
            </a:pPr>
            <a:r>
              <a:rPr lang="en-US" b="1" dirty="0" smtClean="0">
                <a:latin typeface="Arial" pitchFamily="34" charset="0"/>
                <a:ea typeface="+mj-ea"/>
                <a:cs typeface="Arial" pitchFamily="34" charset="0"/>
              </a:rPr>
              <a:t>ICANN Strategic  - One of the Four Strategic Focus Areas</a:t>
            </a:r>
          </a:p>
          <a:p>
            <a:pPr algn="ctr" eaLnBrk="0" hangingPunct="0">
              <a:defRPr/>
            </a:pPr>
            <a:r>
              <a:rPr lang="en-US" sz="1200" i="1" dirty="0" smtClean="0">
                <a:latin typeface="Arial" pitchFamily="34" charset="0"/>
                <a:ea typeface="+mj-ea"/>
                <a:cs typeface="Arial" pitchFamily="34" charset="0"/>
              </a:rPr>
              <a:t>A healthy Internet ecosystem</a:t>
            </a:r>
            <a:endParaRPr lang="en-US" sz="1200" i="1" dirty="0">
              <a:latin typeface="Arial" pitchFamily="34" charset="0"/>
              <a:ea typeface="+mj-ea"/>
              <a:cs typeface="Arial" pitchFamily="34" charset="0"/>
            </a:endParaRPr>
          </a:p>
        </p:txBody>
      </p:sp>
      <p:sp>
        <p:nvSpPr>
          <p:cNvPr id="53" name="Rectangle 52"/>
          <p:cNvSpPr/>
          <p:nvPr/>
        </p:nvSpPr>
        <p:spPr>
          <a:xfrm>
            <a:off x="675742" y="634045"/>
            <a:ext cx="1612900" cy="785322"/>
          </a:xfrm>
          <a:prstGeom prst="rect">
            <a:avLst/>
          </a:prstGeom>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dirty="0" smtClean="0"/>
              <a:t>What we have </a:t>
            </a:r>
          </a:p>
          <a:p>
            <a:pPr algn="ctr"/>
            <a:r>
              <a:rPr lang="en-US" sz="1200" dirty="0" smtClean="0"/>
              <a:t>2010-2013</a:t>
            </a:r>
            <a:endParaRPr lang="en-US" sz="1200" dirty="0"/>
          </a:p>
        </p:txBody>
      </p:sp>
      <p:sp>
        <p:nvSpPr>
          <p:cNvPr id="65" name="TextBox 12"/>
          <p:cNvSpPr txBox="1">
            <a:spLocks noChangeArrowheads="1"/>
          </p:cNvSpPr>
          <p:nvPr/>
        </p:nvSpPr>
        <p:spPr bwMode="auto">
          <a:xfrm rot="16200000">
            <a:off x="-259852" y="3987652"/>
            <a:ext cx="964904" cy="461665"/>
          </a:xfrm>
          <a:prstGeom prst="rect">
            <a:avLst/>
          </a:prstGeom>
          <a:noFill/>
          <a:ln w="9525">
            <a:noFill/>
            <a:miter lim="800000"/>
            <a:headEnd/>
            <a:tailEnd/>
          </a:ln>
        </p:spPr>
        <p:txBody>
          <a:bodyPr wrap="square">
            <a:spAutoFit/>
          </a:bodyPr>
          <a:lstStyle/>
          <a:p>
            <a:pPr algn="ctr"/>
            <a:r>
              <a:rPr lang="en-US" sz="1200" b="1" dirty="0" smtClean="0">
                <a:latin typeface="Arial" pitchFamily="34" charset="0"/>
                <a:cs typeface="Arial" pitchFamily="34" charset="0"/>
              </a:rPr>
              <a:t>Strategic</a:t>
            </a:r>
          </a:p>
          <a:p>
            <a:pPr algn="ctr"/>
            <a:r>
              <a:rPr lang="en-US" sz="1200" b="1" dirty="0" smtClean="0">
                <a:latin typeface="Arial" pitchFamily="34" charset="0"/>
                <a:cs typeface="Arial" pitchFamily="34" charset="0"/>
              </a:rPr>
              <a:t>Projects</a:t>
            </a:r>
            <a:endParaRPr lang="en-US" sz="1200" b="1" dirty="0">
              <a:latin typeface="Arial" pitchFamily="34" charset="0"/>
              <a:cs typeface="Arial" pitchFamily="34" charset="0"/>
            </a:endParaRPr>
          </a:p>
        </p:txBody>
      </p:sp>
      <p:sp>
        <p:nvSpPr>
          <p:cNvPr id="66" name="TextBox 13"/>
          <p:cNvSpPr txBox="1">
            <a:spLocks noChangeArrowheads="1"/>
          </p:cNvSpPr>
          <p:nvPr/>
        </p:nvSpPr>
        <p:spPr bwMode="auto">
          <a:xfrm rot="16200000">
            <a:off x="-406449" y="1790291"/>
            <a:ext cx="1258098" cy="461665"/>
          </a:xfrm>
          <a:prstGeom prst="rect">
            <a:avLst/>
          </a:prstGeom>
          <a:noFill/>
          <a:ln w="9525">
            <a:noFill/>
            <a:miter lim="800000"/>
            <a:headEnd/>
            <a:tailEnd/>
          </a:ln>
        </p:spPr>
        <p:txBody>
          <a:bodyPr wrap="square">
            <a:spAutoFit/>
          </a:bodyPr>
          <a:lstStyle/>
          <a:p>
            <a:pPr algn="ctr"/>
            <a:r>
              <a:rPr lang="en-US" sz="1200" b="1" dirty="0" smtClean="0">
                <a:latin typeface="Arial" pitchFamily="34" charset="0"/>
                <a:cs typeface="Arial" pitchFamily="34" charset="0"/>
              </a:rPr>
              <a:t>Strategic</a:t>
            </a:r>
          </a:p>
          <a:p>
            <a:pPr algn="ctr"/>
            <a:r>
              <a:rPr lang="en-US" sz="1200" b="1" dirty="0" smtClean="0">
                <a:latin typeface="Arial" pitchFamily="34" charset="0"/>
                <a:cs typeface="Arial" pitchFamily="34" charset="0"/>
              </a:rPr>
              <a:t>Objectives</a:t>
            </a:r>
            <a:endParaRPr lang="en-US" sz="1200" b="1" dirty="0">
              <a:latin typeface="Arial" pitchFamily="34" charset="0"/>
              <a:cs typeface="Arial" pitchFamily="34" charset="0"/>
            </a:endParaRPr>
          </a:p>
        </p:txBody>
      </p:sp>
      <p:sp>
        <p:nvSpPr>
          <p:cNvPr id="67" name="TextBox 14"/>
          <p:cNvSpPr txBox="1">
            <a:spLocks noChangeArrowheads="1"/>
          </p:cNvSpPr>
          <p:nvPr/>
        </p:nvSpPr>
        <p:spPr bwMode="auto">
          <a:xfrm rot="16200000">
            <a:off x="-242014" y="5452748"/>
            <a:ext cx="929228" cy="461665"/>
          </a:xfrm>
          <a:prstGeom prst="rect">
            <a:avLst/>
          </a:prstGeom>
          <a:noFill/>
          <a:ln w="9525">
            <a:noFill/>
            <a:miter lim="800000"/>
            <a:headEnd/>
            <a:tailEnd/>
          </a:ln>
        </p:spPr>
        <p:txBody>
          <a:bodyPr wrap="square">
            <a:spAutoFit/>
          </a:bodyPr>
          <a:lstStyle/>
          <a:p>
            <a:pPr algn="ctr"/>
            <a:r>
              <a:rPr lang="en-US" sz="1200" b="1" dirty="0" smtClean="0">
                <a:latin typeface="Arial" pitchFamily="34" charset="0"/>
                <a:cs typeface="Arial" pitchFamily="34" charset="0"/>
              </a:rPr>
              <a:t>Staff </a:t>
            </a:r>
          </a:p>
          <a:p>
            <a:pPr algn="ctr"/>
            <a:r>
              <a:rPr lang="en-US" sz="1200" b="1" dirty="0" smtClean="0">
                <a:latin typeface="Arial" pitchFamily="34" charset="0"/>
                <a:cs typeface="Arial" pitchFamily="34" charset="0"/>
              </a:rPr>
              <a:t>Work</a:t>
            </a:r>
            <a:endParaRPr lang="en-US" sz="1200" b="1" dirty="0">
              <a:latin typeface="Arial" pitchFamily="34" charset="0"/>
              <a:cs typeface="Arial" pitchFamily="34" charset="0"/>
            </a:endParaRPr>
          </a:p>
        </p:txBody>
      </p:sp>
      <p:sp>
        <p:nvSpPr>
          <p:cNvPr id="52" name="TextBox 14"/>
          <p:cNvSpPr txBox="1">
            <a:spLocks noChangeArrowheads="1"/>
          </p:cNvSpPr>
          <p:nvPr/>
        </p:nvSpPr>
        <p:spPr bwMode="auto">
          <a:xfrm rot="16200000">
            <a:off x="-337228" y="2856358"/>
            <a:ext cx="1163417" cy="461665"/>
          </a:xfrm>
          <a:prstGeom prst="rect">
            <a:avLst/>
          </a:prstGeom>
          <a:noFill/>
          <a:ln w="9525">
            <a:noFill/>
            <a:miter lim="800000"/>
            <a:headEnd/>
            <a:tailEnd/>
          </a:ln>
        </p:spPr>
        <p:txBody>
          <a:bodyPr wrap="square">
            <a:spAutoFit/>
          </a:bodyPr>
          <a:lstStyle/>
          <a:p>
            <a:pPr algn="ctr"/>
            <a:r>
              <a:rPr lang="en-US" sz="1200" b="1" dirty="0" smtClean="0">
                <a:latin typeface="Arial" pitchFamily="34" charset="0"/>
                <a:cs typeface="Arial" pitchFamily="34" charset="0"/>
              </a:rPr>
              <a:t>Community </a:t>
            </a:r>
          </a:p>
          <a:p>
            <a:pPr algn="ctr"/>
            <a:r>
              <a:rPr lang="en-US" sz="1200" b="1" dirty="0" smtClean="0">
                <a:latin typeface="Arial" pitchFamily="34" charset="0"/>
                <a:cs typeface="Arial" pitchFamily="34" charset="0"/>
              </a:rPr>
              <a:t>Work</a:t>
            </a:r>
            <a:endParaRPr lang="en-US" sz="1200" b="1" dirty="0">
              <a:latin typeface="Arial" pitchFamily="34" charset="0"/>
              <a:cs typeface="Arial" pitchFamily="34" charset="0"/>
            </a:endParaRPr>
          </a:p>
        </p:txBody>
      </p:sp>
      <p:sp>
        <p:nvSpPr>
          <p:cNvPr id="38" name="Rectangle 37"/>
          <p:cNvSpPr/>
          <p:nvPr/>
        </p:nvSpPr>
        <p:spPr>
          <a:xfrm>
            <a:off x="0" y="6441743"/>
            <a:ext cx="9144000" cy="416257"/>
          </a:xfrm>
          <a:prstGeom prst="rect">
            <a:avLst/>
          </a:prstGeom>
          <a:solidFill>
            <a:srgbClr val="FFC000"/>
          </a:solidFill>
          <a:ln>
            <a:solidFill>
              <a:srgbClr val="FFC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dirty="0" smtClean="0">
                <a:latin typeface="Arial" pitchFamily="34" charset="0"/>
                <a:cs typeface="Arial" pitchFamily="34" charset="0"/>
              </a:rPr>
              <a:t>Multi-stakeholder – Collaborative – International – Transparent - Accountable</a:t>
            </a:r>
            <a:endParaRPr lang="en-US" sz="2000" dirty="0">
              <a:latin typeface="Arial" pitchFamily="34" charset="0"/>
              <a:cs typeface="Arial" pitchFamily="34" charset="0"/>
            </a:endParaRPr>
          </a:p>
        </p:txBody>
      </p:sp>
      <p:cxnSp>
        <p:nvCxnSpPr>
          <p:cNvPr id="40" name="Straight Connector 39"/>
          <p:cNvCxnSpPr/>
          <p:nvPr/>
        </p:nvCxnSpPr>
        <p:spPr>
          <a:xfrm>
            <a:off x="6270173" y="2826320"/>
            <a:ext cx="2611508" cy="16131"/>
          </a:xfrm>
          <a:prstGeom prst="line">
            <a:avLst/>
          </a:prstGeom>
        </p:spPr>
        <p:style>
          <a:lnRef idx="2">
            <a:schemeClr val="accent1"/>
          </a:lnRef>
          <a:fillRef idx="0">
            <a:schemeClr val="accent1"/>
          </a:fillRef>
          <a:effectRef idx="1">
            <a:schemeClr val="accent1"/>
          </a:effectRef>
          <a:fontRef idx="minor">
            <a:schemeClr val="tx1"/>
          </a:fontRef>
        </p:style>
      </p:cxnSp>
      <p:cxnSp>
        <p:nvCxnSpPr>
          <p:cNvPr id="41" name="Straight Connector 40"/>
          <p:cNvCxnSpPr/>
          <p:nvPr/>
        </p:nvCxnSpPr>
        <p:spPr>
          <a:xfrm>
            <a:off x="6282050" y="3693227"/>
            <a:ext cx="2566278" cy="18948"/>
          </a:xfrm>
          <a:prstGeom prst="line">
            <a:avLst/>
          </a:prstGeom>
        </p:spPr>
        <p:style>
          <a:lnRef idx="2">
            <a:schemeClr val="accent1"/>
          </a:lnRef>
          <a:fillRef idx="0">
            <a:schemeClr val="accent1"/>
          </a:fillRef>
          <a:effectRef idx="1">
            <a:schemeClr val="accent1"/>
          </a:effectRef>
          <a:fontRef idx="minor">
            <a:schemeClr val="tx1"/>
          </a:fontRef>
        </p:style>
      </p:cxnSp>
      <p:cxnSp>
        <p:nvCxnSpPr>
          <p:cNvPr id="42" name="Straight Connector 41"/>
          <p:cNvCxnSpPr/>
          <p:nvPr/>
        </p:nvCxnSpPr>
        <p:spPr>
          <a:xfrm flipV="1">
            <a:off x="222908" y="5082639"/>
            <a:ext cx="2508417" cy="12565"/>
          </a:xfrm>
          <a:prstGeom prst="line">
            <a:avLst/>
          </a:prstGeom>
        </p:spPr>
        <p:style>
          <a:lnRef idx="2">
            <a:schemeClr val="accent1"/>
          </a:lnRef>
          <a:fillRef idx="0">
            <a:schemeClr val="accent1"/>
          </a:fillRef>
          <a:effectRef idx="1">
            <a:schemeClr val="accent1"/>
          </a:effectRef>
          <a:fontRef idx="minor">
            <a:schemeClr val="tx1"/>
          </a:fontRef>
        </p:style>
      </p:cxnSp>
      <p:sp>
        <p:nvSpPr>
          <p:cNvPr id="19" name="Rectangle 18"/>
          <p:cNvSpPr/>
          <p:nvPr/>
        </p:nvSpPr>
        <p:spPr>
          <a:xfrm>
            <a:off x="6373766" y="643945"/>
            <a:ext cx="1612900" cy="785322"/>
          </a:xfrm>
          <a:prstGeom prst="rect">
            <a:avLst/>
          </a:prstGeom>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dirty="0" smtClean="0"/>
              <a:t>Topics for discussion</a:t>
            </a:r>
          </a:p>
          <a:p>
            <a:pPr algn="ctr"/>
            <a:r>
              <a:rPr lang="en-US" sz="1200" dirty="0" smtClean="0"/>
              <a:t>2011-2014</a:t>
            </a:r>
          </a:p>
        </p:txBody>
      </p:sp>
      <p:sp>
        <p:nvSpPr>
          <p:cNvPr id="18" name="TextBox 24"/>
          <p:cNvSpPr txBox="1">
            <a:spLocks noChangeArrowheads="1"/>
          </p:cNvSpPr>
          <p:nvPr/>
        </p:nvSpPr>
        <p:spPr bwMode="auto">
          <a:xfrm>
            <a:off x="447655" y="1487403"/>
            <a:ext cx="2390720" cy="4832092"/>
          </a:xfrm>
          <a:prstGeom prst="rect">
            <a:avLst/>
          </a:prstGeom>
          <a:noFill/>
          <a:ln w="9525">
            <a:noFill/>
            <a:miter lim="800000"/>
            <a:headEnd/>
            <a:tailEnd/>
          </a:ln>
        </p:spPr>
        <p:txBody>
          <a:bodyPr wrap="square">
            <a:spAutoFit/>
          </a:bodyPr>
          <a:lstStyle/>
          <a:p>
            <a:pPr marL="122238" indent="-122238">
              <a:buFont typeface="Arial" charset="0"/>
              <a:buChar char="•"/>
            </a:pPr>
            <a:r>
              <a:rPr lang="en-US" sz="1100" dirty="0" smtClean="0">
                <a:latin typeface="Arial" pitchFamily="34" charset="0"/>
                <a:cs typeface="Arial" pitchFamily="34" charset="0"/>
              </a:rPr>
              <a:t>One unified, global Internet </a:t>
            </a:r>
          </a:p>
          <a:p>
            <a:pPr marL="122238" indent="-122238">
              <a:buFont typeface="Arial" charset="0"/>
              <a:buChar char="•"/>
            </a:pPr>
            <a:r>
              <a:rPr lang="en-US" sz="1100" dirty="0" smtClean="0">
                <a:latin typeface="Arial" pitchFamily="34" charset="0"/>
                <a:cs typeface="Arial" pitchFamily="34" charset="0"/>
              </a:rPr>
              <a:t>All stakeholders have a voice</a:t>
            </a:r>
          </a:p>
          <a:p>
            <a:pPr marL="122238" indent="-122238">
              <a:buFont typeface="Arial" charset="0"/>
              <a:buChar char="•"/>
            </a:pPr>
            <a:r>
              <a:rPr lang="en-US" sz="1100" dirty="0" smtClean="0">
                <a:latin typeface="Arial" pitchFamily="34" charset="0"/>
                <a:cs typeface="Arial" pitchFamily="34" charset="0"/>
              </a:rPr>
              <a:t>Improved accountability and transparency</a:t>
            </a:r>
          </a:p>
          <a:p>
            <a:pPr marL="122238" indent="-122238">
              <a:buFont typeface="Arial" charset="0"/>
              <a:buChar char="•"/>
            </a:pPr>
            <a:r>
              <a:rPr lang="en-US" sz="1100" dirty="0" smtClean="0">
                <a:latin typeface="Arial" pitchFamily="34" charset="0"/>
                <a:cs typeface="Arial" pitchFamily="34" charset="0"/>
              </a:rPr>
              <a:t>Enhanced trust in ICANN’s stewardship</a:t>
            </a:r>
          </a:p>
          <a:p>
            <a:pPr marL="122238" indent="-122238"/>
            <a:endParaRPr lang="en-US" sz="1100" dirty="0" smtClean="0">
              <a:latin typeface="Arial" pitchFamily="34" charset="0"/>
              <a:cs typeface="Arial" pitchFamily="34" charset="0"/>
            </a:endParaRPr>
          </a:p>
          <a:p>
            <a:pPr marL="122238" indent="-122238">
              <a:buFont typeface="Arial" charset="0"/>
              <a:buChar char="•"/>
            </a:pPr>
            <a:r>
              <a:rPr lang="en-US" sz="1100" dirty="0" smtClean="0">
                <a:latin typeface="Arial" pitchFamily="34" charset="0"/>
                <a:cs typeface="Arial" pitchFamily="34" charset="0"/>
              </a:rPr>
              <a:t>Increasing participation</a:t>
            </a:r>
          </a:p>
          <a:p>
            <a:pPr marL="122238" indent="-122238">
              <a:buFont typeface="Arial" charset="0"/>
              <a:buChar char="•"/>
            </a:pPr>
            <a:r>
              <a:rPr lang="en-US" sz="1100" dirty="0" smtClean="0">
                <a:latin typeface="Arial" pitchFamily="34" charset="0"/>
                <a:cs typeface="Arial" pitchFamily="34" charset="0"/>
              </a:rPr>
              <a:t>Contributing to international forums</a:t>
            </a:r>
          </a:p>
          <a:p>
            <a:pPr marL="122238" indent="-122238">
              <a:buFont typeface="Arial" charset="0"/>
              <a:buChar char="•"/>
            </a:pPr>
            <a:r>
              <a:rPr lang="en-US" sz="1100" dirty="0" smtClean="0">
                <a:latin typeface="Arial" pitchFamily="34" charset="0"/>
                <a:cs typeface="Arial" pitchFamily="34" charset="0"/>
              </a:rPr>
              <a:t>Review SOs and ACs</a:t>
            </a:r>
          </a:p>
          <a:p>
            <a:pPr marL="122238" indent="-122238">
              <a:buFont typeface="Arial" charset="0"/>
              <a:buChar char="•"/>
            </a:pPr>
            <a:endParaRPr lang="en-US" sz="1100" dirty="0" smtClean="0">
              <a:latin typeface="Arial" pitchFamily="34" charset="0"/>
              <a:cs typeface="Arial" pitchFamily="34" charset="0"/>
            </a:endParaRPr>
          </a:p>
          <a:p>
            <a:pPr marL="122238" indent="-122238">
              <a:buFont typeface="Arial" charset="0"/>
              <a:buChar char="•"/>
            </a:pPr>
            <a:endParaRPr lang="en-US" sz="1100" dirty="0" smtClean="0">
              <a:latin typeface="Arial" pitchFamily="34" charset="0"/>
              <a:cs typeface="Arial" pitchFamily="34" charset="0"/>
            </a:endParaRPr>
          </a:p>
          <a:p>
            <a:pPr marL="122238" indent="-122238">
              <a:buFont typeface="Arial" charset="0"/>
              <a:buChar char="•"/>
            </a:pPr>
            <a:r>
              <a:rPr lang="en-US" sz="1100" dirty="0" smtClean="0">
                <a:latin typeface="Arial" pitchFamily="34" charset="0"/>
                <a:cs typeface="Arial" pitchFamily="34" charset="0"/>
              </a:rPr>
              <a:t>Implement Community Reviews, including the Affirmation of Commitment reviews</a:t>
            </a:r>
          </a:p>
          <a:p>
            <a:pPr marL="122238" indent="-122238">
              <a:buFont typeface="Arial" charset="0"/>
              <a:buChar char="•"/>
            </a:pPr>
            <a:r>
              <a:rPr lang="en-US" sz="1100" dirty="0" smtClean="0">
                <a:latin typeface="Arial" pitchFamily="34" charset="0"/>
                <a:cs typeface="Arial" pitchFamily="34" charset="0"/>
              </a:rPr>
              <a:t>Efforts to meet commitments</a:t>
            </a:r>
          </a:p>
          <a:p>
            <a:pPr marL="122238" indent="-122238">
              <a:buFont typeface="Arial" charset="0"/>
              <a:buChar char="•"/>
            </a:pPr>
            <a:r>
              <a:rPr lang="en-US" sz="1100" dirty="0" smtClean="0">
                <a:latin typeface="Arial" pitchFamily="34" charset="0"/>
                <a:cs typeface="Arial" pitchFamily="34" charset="0"/>
              </a:rPr>
              <a:t>Implement Impact reporting</a:t>
            </a:r>
          </a:p>
          <a:p>
            <a:pPr marL="122238" indent="-122238">
              <a:buFont typeface="Arial" charset="0"/>
              <a:buChar char="•"/>
            </a:pPr>
            <a:r>
              <a:rPr lang="en-US" sz="1100" dirty="0" smtClean="0">
                <a:latin typeface="Arial" pitchFamily="34" charset="0"/>
                <a:cs typeface="Arial" pitchFamily="34" charset="0"/>
              </a:rPr>
              <a:t>Participate in Internet governance dialogues including Internet Governance Forum (IGF)</a:t>
            </a:r>
          </a:p>
          <a:p>
            <a:pPr marL="122238" indent="-122238">
              <a:buFont typeface="Arial" charset="0"/>
              <a:buChar char="•"/>
            </a:pPr>
            <a:endParaRPr lang="en-US" sz="1100" dirty="0" smtClean="0">
              <a:latin typeface="Arial" pitchFamily="34" charset="0"/>
              <a:cs typeface="Arial" pitchFamily="34" charset="0"/>
            </a:endParaRPr>
          </a:p>
          <a:p>
            <a:pPr marL="122238" indent="-122238">
              <a:buFont typeface="Arial" charset="0"/>
              <a:buChar char="•"/>
            </a:pPr>
            <a:r>
              <a:rPr lang="en-US" sz="1100" dirty="0" smtClean="0">
                <a:latin typeface="Arial" pitchFamily="34" charset="0"/>
                <a:cs typeface="Arial" pitchFamily="34" charset="0"/>
              </a:rPr>
              <a:t>Thought Leadership</a:t>
            </a:r>
          </a:p>
          <a:p>
            <a:pPr marL="122238" indent="-122238">
              <a:buFont typeface="Arial" charset="0"/>
              <a:buChar char="•"/>
            </a:pPr>
            <a:r>
              <a:rPr lang="en-US" sz="1100" dirty="0" smtClean="0">
                <a:latin typeface="Arial" pitchFamily="34" charset="0"/>
                <a:cs typeface="Arial" pitchFamily="34" charset="0"/>
              </a:rPr>
              <a:t>International forum participation</a:t>
            </a:r>
          </a:p>
          <a:p>
            <a:pPr marL="122238" indent="-122238">
              <a:buFont typeface="Arial" charset="0"/>
              <a:buChar char="•"/>
            </a:pPr>
            <a:r>
              <a:rPr lang="en-US" sz="1100" dirty="0" smtClean="0">
                <a:latin typeface="Arial" pitchFamily="34" charset="0"/>
                <a:cs typeface="Arial" pitchFamily="34" charset="0"/>
              </a:rPr>
              <a:t>One unified, global Internet</a:t>
            </a:r>
          </a:p>
          <a:p>
            <a:pPr marL="122238" indent="-122238">
              <a:buFont typeface="Arial" charset="0"/>
              <a:buChar char="•"/>
            </a:pPr>
            <a:r>
              <a:rPr lang="en-US" sz="1100" dirty="0" smtClean="0">
                <a:latin typeface="Arial" pitchFamily="34" charset="0"/>
                <a:cs typeface="Arial" pitchFamily="34" charset="0"/>
              </a:rPr>
              <a:t>Build capacity and strengthen partnerships across eco-system</a:t>
            </a:r>
          </a:p>
          <a:p>
            <a:pPr marL="122238" indent="-122238">
              <a:buFont typeface="Arial" charset="0"/>
              <a:buChar char="•"/>
            </a:pPr>
            <a:r>
              <a:rPr lang="en-US" sz="1100" dirty="0" smtClean="0">
                <a:latin typeface="Arial" pitchFamily="34" charset="0"/>
                <a:cs typeface="Arial" pitchFamily="34" charset="0"/>
              </a:rPr>
              <a:t>Strengthen regional engagement</a:t>
            </a:r>
          </a:p>
        </p:txBody>
      </p:sp>
      <p:cxnSp>
        <p:nvCxnSpPr>
          <p:cNvPr id="26" name="Straight Connector 25"/>
          <p:cNvCxnSpPr/>
          <p:nvPr/>
        </p:nvCxnSpPr>
        <p:spPr>
          <a:xfrm>
            <a:off x="155613" y="2598716"/>
            <a:ext cx="2587587" cy="1980"/>
          </a:xfrm>
          <a:prstGeom prst="line">
            <a:avLst/>
          </a:prstGeom>
        </p:spPr>
        <p:style>
          <a:lnRef idx="2">
            <a:schemeClr val="accent1"/>
          </a:lnRef>
          <a:fillRef idx="0">
            <a:schemeClr val="accent1"/>
          </a:fillRef>
          <a:effectRef idx="1">
            <a:schemeClr val="accent1"/>
          </a:effectRef>
          <a:fontRef idx="minor">
            <a:schemeClr val="tx1"/>
          </a:fontRef>
        </p:style>
      </p:cxnSp>
      <p:cxnSp>
        <p:nvCxnSpPr>
          <p:cNvPr id="27" name="Straight Connector 26"/>
          <p:cNvCxnSpPr/>
          <p:nvPr/>
        </p:nvCxnSpPr>
        <p:spPr>
          <a:xfrm flipV="1">
            <a:off x="119988" y="3645725"/>
            <a:ext cx="2635087" cy="7917"/>
          </a:xfrm>
          <a:prstGeom prst="line">
            <a:avLst/>
          </a:prstGeom>
        </p:spPr>
        <p:style>
          <a:lnRef idx="2">
            <a:schemeClr val="accent1"/>
          </a:lnRef>
          <a:fillRef idx="0">
            <a:schemeClr val="accent1"/>
          </a:fillRef>
          <a:effectRef idx="1">
            <a:schemeClr val="accent1"/>
          </a:effectRef>
          <a:fontRef idx="minor">
            <a:schemeClr val="tx1"/>
          </a:fontRef>
        </p:style>
      </p:cxnSp>
      <p:cxnSp>
        <p:nvCxnSpPr>
          <p:cNvPr id="28" name="Straight Connector 27"/>
          <p:cNvCxnSpPr/>
          <p:nvPr/>
        </p:nvCxnSpPr>
        <p:spPr>
          <a:xfrm>
            <a:off x="6222674" y="5047013"/>
            <a:ext cx="2676832" cy="22013"/>
          </a:xfrm>
          <a:prstGeom prst="line">
            <a:avLst/>
          </a:prstGeom>
        </p:spPr>
        <p:style>
          <a:lnRef idx="2">
            <a:schemeClr val="accent1"/>
          </a:lnRef>
          <a:fillRef idx="0">
            <a:schemeClr val="accent1"/>
          </a:fillRef>
          <a:effectRef idx="1">
            <a:schemeClr val="accent1"/>
          </a:effectRef>
          <a:fontRef idx="minor">
            <a:schemeClr val="tx1"/>
          </a:fontRef>
        </p:style>
      </p:cxnSp>
      <p:sp>
        <p:nvSpPr>
          <p:cNvPr id="21" name="Rectangle 20"/>
          <p:cNvSpPr/>
          <p:nvPr/>
        </p:nvSpPr>
        <p:spPr>
          <a:xfrm>
            <a:off x="3452517" y="2923945"/>
            <a:ext cx="1612900" cy="785322"/>
          </a:xfrm>
          <a:prstGeom prst="rect">
            <a:avLst/>
          </a:prstGeom>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dirty="0" smtClean="0"/>
              <a:t>What we collectively  achieved in 2010 </a:t>
            </a:r>
          </a:p>
        </p:txBody>
      </p:sp>
      <p:sp>
        <p:nvSpPr>
          <p:cNvPr id="22" name="Right Arrow 21"/>
          <p:cNvSpPr/>
          <p:nvPr/>
        </p:nvSpPr>
        <p:spPr>
          <a:xfrm>
            <a:off x="3206339" y="1745673"/>
            <a:ext cx="2576944" cy="4013859"/>
          </a:xfrm>
          <a:prstGeom prst="rightArrow">
            <a:avLst>
              <a:gd name="adj1" fmla="val 50000"/>
              <a:gd name="adj2" fmla="val 44144"/>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 name="Rectangle 22"/>
          <p:cNvSpPr/>
          <p:nvPr/>
        </p:nvSpPr>
        <p:spPr>
          <a:xfrm>
            <a:off x="3474292" y="3824470"/>
            <a:ext cx="1612900" cy="785322"/>
          </a:xfrm>
          <a:prstGeom prst="rect">
            <a:avLst/>
          </a:prstGeom>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dirty="0" smtClean="0"/>
              <a:t>Community Consultation</a:t>
            </a:r>
          </a:p>
        </p:txBody>
      </p:sp>
      <p:sp>
        <p:nvSpPr>
          <p:cNvPr id="29" name="TextBox 24"/>
          <p:cNvSpPr txBox="1">
            <a:spLocks noChangeArrowheads="1"/>
          </p:cNvSpPr>
          <p:nvPr/>
        </p:nvSpPr>
        <p:spPr bwMode="auto">
          <a:xfrm>
            <a:off x="6139570" y="1558653"/>
            <a:ext cx="2766937" cy="4662815"/>
          </a:xfrm>
          <a:prstGeom prst="rect">
            <a:avLst/>
          </a:prstGeom>
          <a:noFill/>
          <a:ln w="9525">
            <a:noFill/>
            <a:miter lim="800000"/>
            <a:headEnd/>
            <a:tailEnd/>
          </a:ln>
        </p:spPr>
        <p:txBody>
          <a:bodyPr wrap="square">
            <a:spAutoFit/>
          </a:bodyPr>
          <a:lstStyle/>
          <a:p>
            <a:pPr marL="122238" indent="-122238">
              <a:buFont typeface="Arial" charset="0"/>
              <a:buChar char="•"/>
            </a:pPr>
            <a:r>
              <a:rPr lang="en-US" sz="1100" dirty="0" smtClean="0">
                <a:solidFill>
                  <a:srgbClr val="FF0000"/>
                </a:solidFill>
                <a:latin typeface="Arial" pitchFamily="34" charset="0"/>
                <a:cs typeface="Arial" pitchFamily="34" charset="0"/>
              </a:rPr>
              <a:t>One Internet through excellent internet governance</a:t>
            </a:r>
          </a:p>
          <a:p>
            <a:pPr marL="122238" indent="-122238">
              <a:buFont typeface="Arial" charset="0"/>
              <a:buChar char="•"/>
            </a:pPr>
            <a:r>
              <a:rPr lang="en-US" sz="1100" dirty="0" smtClean="0">
                <a:latin typeface="Arial" pitchFamily="34" charset="0"/>
                <a:cs typeface="Arial" pitchFamily="34" charset="0"/>
              </a:rPr>
              <a:t>Stakeholder </a:t>
            </a:r>
            <a:r>
              <a:rPr lang="en-US" sz="1100" dirty="0" smtClean="0">
                <a:solidFill>
                  <a:srgbClr val="FF0000"/>
                </a:solidFill>
                <a:latin typeface="Arial" pitchFamily="34" charset="0"/>
                <a:cs typeface="Arial" pitchFamily="34" charset="0"/>
              </a:rPr>
              <a:t>diversity</a:t>
            </a:r>
          </a:p>
          <a:p>
            <a:pPr marL="122238" indent="-122238">
              <a:buFont typeface="Arial" pitchFamily="34" charset="0"/>
              <a:buChar char="•"/>
            </a:pPr>
            <a:r>
              <a:rPr lang="en-US" sz="1100" dirty="0" smtClean="0">
                <a:solidFill>
                  <a:srgbClr val="FF0000"/>
                </a:solidFill>
                <a:latin typeface="Arial" pitchFamily="34" charset="0"/>
                <a:cs typeface="Arial" pitchFamily="34" charset="0"/>
              </a:rPr>
              <a:t>World-class </a:t>
            </a:r>
            <a:r>
              <a:rPr lang="en-US" sz="1100" dirty="0" smtClean="0">
                <a:latin typeface="Arial" pitchFamily="34" charset="0"/>
                <a:cs typeface="Arial" pitchFamily="34" charset="0"/>
              </a:rPr>
              <a:t>accountability and transparency</a:t>
            </a:r>
          </a:p>
          <a:p>
            <a:pPr marL="122238" indent="-122238">
              <a:buFont typeface="Arial" charset="0"/>
              <a:buChar char="•"/>
            </a:pPr>
            <a:r>
              <a:rPr lang="en-US" sz="1100" dirty="0" smtClean="0">
                <a:latin typeface="Arial" pitchFamily="34" charset="0"/>
                <a:cs typeface="Arial" pitchFamily="34" charset="0"/>
              </a:rPr>
              <a:t>Enhanced trust in ICANN’s stewardship </a:t>
            </a:r>
          </a:p>
          <a:p>
            <a:pPr marL="122238" indent="-122238">
              <a:buFont typeface="Arial" charset="0"/>
              <a:buChar char="•"/>
            </a:pPr>
            <a:r>
              <a:rPr lang="en-US" sz="1100" dirty="0" smtClean="0">
                <a:solidFill>
                  <a:srgbClr val="FF0000"/>
                </a:solidFill>
                <a:latin typeface="Arial" pitchFamily="34" charset="0"/>
                <a:cs typeface="Arial" pitchFamily="34" charset="0"/>
              </a:rPr>
              <a:t>Focus on global public interest</a:t>
            </a:r>
          </a:p>
          <a:p>
            <a:pPr marL="122238" indent="-122238">
              <a:buFont typeface="Arial" charset="0"/>
              <a:buChar char="•"/>
            </a:pPr>
            <a:endParaRPr lang="en-US" sz="1100" dirty="0" smtClean="0">
              <a:solidFill>
                <a:srgbClr val="FF0000"/>
              </a:solidFill>
              <a:latin typeface="Arial" pitchFamily="34" charset="0"/>
              <a:cs typeface="Arial" pitchFamily="34" charset="0"/>
            </a:endParaRPr>
          </a:p>
          <a:p>
            <a:pPr marL="122238" indent="-122238">
              <a:buFont typeface="Arial" charset="0"/>
              <a:buChar char="•"/>
            </a:pPr>
            <a:r>
              <a:rPr lang="en-US" sz="1100" dirty="0" smtClean="0">
                <a:latin typeface="Arial" pitchFamily="34" charset="0"/>
                <a:cs typeface="Arial" pitchFamily="34" charset="0"/>
              </a:rPr>
              <a:t>Increased</a:t>
            </a:r>
            <a:r>
              <a:rPr lang="en-US" sz="1100" dirty="0" smtClean="0">
                <a:solidFill>
                  <a:srgbClr val="FF0000"/>
                </a:solidFill>
                <a:latin typeface="Arial" pitchFamily="34" charset="0"/>
                <a:cs typeface="Arial" pitchFamily="34" charset="0"/>
              </a:rPr>
              <a:t> multi-stakeholder </a:t>
            </a:r>
            <a:r>
              <a:rPr lang="en-US" sz="1100" dirty="0" smtClean="0">
                <a:latin typeface="Arial" pitchFamily="34" charset="0"/>
                <a:cs typeface="Arial" pitchFamily="34" charset="0"/>
              </a:rPr>
              <a:t>participation</a:t>
            </a:r>
          </a:p>
          <a:p>
            <a:pPr marL="122238" indent="-122238">
              <a:buFont typeface="Arial" charset="0"/>
              <a:buChar char="•"/>
            </a:pPr>
            <a:r>
              <a:rPr lang="en-US" sz="1100" dirty="0" smtClean="0">
                <a:latin typeface="Arial" pitchFamily="34" charset="0"/>
                <a:cs typeface="Arial" pitchFamily="34" charset="0"/>
              </a:rPr>
              <a:t>Contributing to international fora</a:t>
            </a:r>
          </a:p>
          <a:p>
            <a:pPr marL="122238" indent="-122238">
              <a:buFont typeface="Arial" charset="0"/>
              <a:buChar char="•"/>
            </a:pPr>
            <a:r>
              <a:rPr lang="en-US" sz="1100" dirty="0" smtClean="0">
                <a:latin typeface="Arial" pitchFamily="34" charset="0"/>
                <a:cs typeface="Arial" pitchFamily="34" charset="0"/>
              </a:rPr>
              <a:t>Review SOs and ACs</a:t>
            </a:r>
          </a:p>
          <a:p>
            <a:pPr marL="122238" indent="-122238">
              <a:buFont typeface="Arial" charset="0"/>
              <a:buChar char="•"/>
            </a:pPr>
            <a:endParaRPr lang="en-US" sz="1100" dirty="0" smtClean="0">
              <a:latin typeface="Arial" pitchFamily="34" charset="0"/>
              <a:cs typeface="Arial" pitchFamily="34" charset="0"/>
            </a:endParaRPr>
          </a:p>
          <a:p>
            <a:pPr marL="122238" indent="-122238">
              <a:buFont typeface="Arial" pitchFamily="34" charset="0"/>
              <a:buChar char="•"/>
            </a:pPr>
            <a:r>
              <a:rPr lang="en-US" sz="1100" dirty="0" smtClean="0">
                <a:latin typeface="Arial" pitchFamily="34" charset="0"/>
                <a:cs typeface="Arial" pitchFamily="34" charset="0"/>
              </a:rPr>
              <a:t>Affirmation  of Commitments </a:t>
            </a:r>
            <a:r>
              <a:rPr lang="en-US" sz="1100" dirty="0" smtClean="0">
                <a:solidFill>
                  <a:srgbClr val="FF0000"/>
                </a:solidFill>
                <a:latin typeface="Arial" pitchFamily="34" charset="0"/>
                <a:cs typeface="Arial" pitchFamily="34" charset="0"/>
              </a:rPr>
              <a:t>&amp; organizational</a:t>
            </a:r>
            <a:r>
              <a:rPr lang="en-US" sz="1100" dirty="0" smtClean="0">
                <a:latin typeface="Arial" pitchFamily="34" charset="0"/>
                <a:cs typeface="Arial" pitchFamily="34" charset="0"/>
              </a:rPr>
              <a:t> reviews</a:t>
            </a:r>
          </a:p>
          <a:p>
            <a:pPr marL="122238" indent="-122238">
              <a:buFont typeface="Arial" charset="0"/>
              <a:buChar char="•"/>
            </a:pPr>
            <a:r>
              <a:rPr lang="en-US" sz="1100" dirty="0" smtClean="0">
                <a:solidFill>
                  <a:srgbClr val="FF0000"/>
                </a:solidFill>
                <a:latin typeface="Arial" pitchFamily="34" charset="0"/>
                <a:cs typeface="Arial" pitchFamily="34" charset="0"/>
              </a:rPr>
              <a:t>Attract  new &amp; diverse community members</a:t>
            </a:r>
          </a:p>
          <a:p>
            <a:pPr marL="122238" indent="-122238">
              <a:buFont typeface="Arial" charset="0"/>
              <a:buChar char="•"/>
            </a:pPr>
            <a:r>
              <a:rPr lang="en-US" sz="1100" dirty="0" smtClean="0">
                <a:solidFill>
                  <a:srgbClr val="FF0000"/>
                </a:solidFill>
                <a:latin typeface="Arial" pitchFamily="34" charset="0"/>
                <a:cs typeface="Arial" pitchFamily="34" charset="0"/>
              </a:rPr>
              <a:t>Build global support  for  a unified  root</a:t>
            </a:r>
          </a:p>
          <a:p>
            <a:pPr marL="122238" indent="-122238">
              <a:buFont typeface="Arial" charset="0"/>
              <a:buChar char="•"/>
            </a:pPr>
            <a:r>
              <a:rPr lang="en-US" sz="1100" dirty="0" smtClean="0">
                <a:solidFill>
                  <a:srgbClr val="FF0000"/>
                </a:solidFill>
                <a:latin typeface="Arial" pitchFamily="34" charset="0"/>
                <a:cs typeface="Arial" pitchFamily="34" charset="0"/>
              </a:rPr>
              <a:t>More constructive and mutually respectful </a:t>
            </a:r>
            <a:r>
              <a:rPr lang="en-US" sz="1100" dirty="0" smtClean="0">
                <a:latin typeface="Arial" pitchFamily="34" charset="0"/>
                <a:cs typeface="Arial" pitchFamily="34" charset="0"/>
              </a:rPr>
              <a:t>Internet Governance  </a:t>
            </a:r>
          </a:p>
          <a:p>
            <a:pPr marL="122238" indent="-122238">
              <a:buFont typeface="Arial" charset="0"/>
              <a:buChar char="•"/>
            </a:pPr>
            <a:endParaRPr lang="en-US" sz="1100" dirty="0" smtClean="0">
              <a:latin typeface="Arial" pitchFamily="34" charset="0"/>
              <a:cs typeface="Arial" pitchFamily="34" charset="0"/>
            </a:endParaRPr>
          </a:p>
          <a:p>
            <a:pPr marL="122238" indent="-122238">
              <a:buFont typeface="Arial" charset="0"/>
              <a:buChar char="•"/>
            </a:pPr>
            <a:r>
              <a:rPr lang="en-US" sz="1100" dirty="0" smtClean="0">
                <a:latin typeface="Arial" pitchFamily="34" charset="0"/>
                <a:cs typeface="Arial" pitchFamily="34" charset="0"/>
              </a:rPr>
              <a:t>Thought  leadership</a:t>
            </a:r>
          </a:p>
          <a:p>
            <a:pPr marL="122238" indent="-122238">
              <a:buFont typeface="Arial" charset="0"/>
              <a:buChar char="•"/>
            </a:pPr>
            <a:r>
              <a:rPr lang="en-US" sz="1100" dirty="0" smtClean="0">
                <a:solidFill>
                  <a:srgbClr val="FF0000"/>
                </a:solidFill>
                <a:latin typeface="Arial" pitchFamily="34" charset="0"/>
                <a:cs typeface="Arial" pitchFamily="34" charset="0"/>
              </a:rPr>
              <a:t>Wider</a:t>
            </a:r>
            <a:r>
              <a:rPr lang="en-US" sz="1100" dirty="0" smtClean="0">
                <a:latin typeface="Arial" pitchFamily="34" charset="0"/>
                <a:cs typeface="Arial" pitchFamily="34" charset="0"/>
              </a:rPr>
              <a:t> International </a:t>
            </a:r>
            <a:r>
              <a:rPr lang="en-US" sz="1100" dirty="0" smtClean="0">
                <a:solidFill>
                  <a:srgbClr val="FF0000"/>
                </a:solidFill>
                <a:latin typeface="Arial" pitchFamily="34" charset="0"/>
                <a:cs typeface="Arial" pitchFamily="34" charset="0"/>
              </a:rPr>
              <a:t>engagement</a:t>
            </a:r>
          </a:p>
          <a:p>
            <a:pPr marL="122238" indent="-122238">
              <a:buFont typeface="Arial" charset="0"/>
              <a:buChar char="•"/>
            </a:pPr>
            <a:r>
              <a:rPr lang="en-US" sz="1100" dirty="0" smtClean="0">
                <a:solidFill>
                  <a:srgbClr val="FF0000"/>
                </a:solidFill>
                <a:latin typeface="Arial" pitchFamily="34" charset="0"/>
                <a:cs typeface="Arial" pitchFamily="34" charset="0"/>
              </a:rPr>
              <a:t>Strength Corporate &amp; Government &amp; other stakeholder partnership </a:t>
            </a:r>
          </a:p>
          <a:p>
            <a:pPr marL="122238" indent="-122238">
              <a:buFont typeface="Arial" charset="0"/>
              <a:buChar char="•"/>
            </a:pPr>
            <a:r>
              <a:rPr lang="en-US" sz="1100" dirty="0" smtClean="0">
                <a:solidFill>
                  <a:srgbClr val="FF0000"/>
                </a:solidFill>
                <a:latin typeface="Arial" pitchFamily="34" charset="0"/>
                <a:cs typeface="Arial" pitchFamily="34" charset="0"/>
              </a:rPr>
              <a:t>Decision impact analysis &amp; reporting</a:t>
            </a:r>
            <a:r>
              <a:rPr lang="en-US" sz="1100" dirty="0" smtClean="0">
                <a:latin typeface="Arial" pitchFamily="34" charset="0"/>
                <a:cs typeface="Arial" pitchFamily="34" charset="0"/>
              </a:rPr>
              <a:t> </a:t>
            </a:r>
          </a:p>
          <a:p>
            <a:pPr marL="122238" indent="-122238">
              <a:buFont typeface="Arial" charset="0"/>
              <a:buChar char="•"/>
            </a:pPr>
            <a:r>
              <a:rPr lang="en-US" sz="1100" dirty="0" smtClean="0">
                <a:solidFill>
                  <a:srgbClr val="FF0000"/>
                </a:solidFill>
                <a:latin typeface="Arial" pitchFamily="34" charset="0"/>
                <a:cs typeface="Arial" pitchFamily="34" charset="0"/>
              </a:rPr>
              <a:t>Improve web site</a:t>
            </a:r>
          </a:p>
        </p:txBody>
      </p:sp>
    </p:spTree>
  </p:cSld>
  <p:clrMapOvr>
    <a:masterClrMapping/>
  </p:clrMapOvr>
  <p:transition spd="slow">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itle 3"/>
          <p:cNvSpPr>
            <a:spLocks noGrp="1"/>
          </p:cNvSpPr>
          <p:nvPr>
            <p:ph type="title" idx="4294967295"/>
          </p:nvPr>
        </p:nvSpPr>
        <p:spPr>
          <a:xfrm>
            <a:off x="925032" y="0"/>
            <a:ext cx="7456967" cy="890588"/>
          </a:xfrm>
        </p:spPr>
        <p:txBody>
          <a:bodyPr>
            <a:normAutofit/>
          </a:bodyPr>
          <a:lstStyle/>
          <a:p>
            <a:pPr algn="l"/>
            <a:r>
              <a:rPr lang="en-US" sz="3600" dirty="0" smtClean="0">
                <a:solidFill>
                  <a:schemeClr val="tx1">
                    <a:lumMod val="50000"/>
                    <a:lumOff val="50000"/>
                  </a:schemeClr>
                </a:solidFill>
                <a:latin typeface="Calibri" pitchFamily="34" charset="0"/>
              </a:rPr>
              <a:t>Next Steps</a:t>
            </a:r>
            <a:endParaRPr lang="en-US" sz="3600" dirty="0">
              <a:solidFill>
                <a:schemeClr val="tx1">
                  <a:lumMod val="50000"/>
                  <a:lumOff val="50000"/>
                </a:schemeClr>
              </a:solidFill>
              <a:latin typeface="Calibri" pitchFamily="34" charset="0"/>
            </a:endParaRPr>
          </a:p>
        </p:txBody>
      </p:sp>
      <p:sp>
        <p:nvSpPr>
          <p:cNvPr id="20" name="Rectangle 19"/>
          <p:cNvSpPr/>
          <p:nvPr/>
        </p:nvSpPr>
        <p:spPr>
          <a:xfrm>
            <a:off x="414945" y="1971826"/>
            <a:ext cx="742950" cy="5048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2" name="TextBox 31"/>
          <p:cNvSpPr txBox="1"/>
          <p:nvPr/>
        </p:nvSpPr>
        <p:spPr>
          <a:xfrm>
            <a:off x="485297" y="1272371"/>
            <a:ext cx="8112437" cy="3298339"/>
          </a:xfrm>
          <a:prstGeom prst="rect">
            <a:avLst/>
          </a:prstGeom>
          <a:noFill/>
        </p:spPr>
        <p:txBody>
          <a:bodyPr wrap="square">
            <a:spAutoFit/>
          </a:bodyPr>
          <a:lstStyle/>
          <a:p>
            <a:pPr marL="228600" indent="-228600">
              <a:lnSpc>
                <a:spcPct val="150000"/>
              </a:lnSpc>
              <a:defRPr/>
            </a:pPr>
            <a:r>
              <a:rPr lang="en-US" sz="2000" u="sng" dirty="0" smtClean="0">
                <a:solidFill>
                  <a:schemeClr val="accent1">
                    <a:lumMod val="75000"/>
                  </a:schemeClr>
                </a:solidFill>
                <a:latin typeface="Calibri" pitchFamily="34" charset="0"/>
              </a:rPr>
              <a:t>Activities</a:t>
            </a:r>
            <a:r>
              <a:rPr lang="en-US" sz="2000" dirty="0" smtClean="0">
                <a:solidFill>
                  <a:schemeClr val="accent1">
                    <a:lumMod val="75000"/>
                  </a:schemeClr>
                </a:solidFill>
                <a:latin typeface="Calibri" pitchFamily="34" charset="0"/>
              </a:rPr>
              <a:t>									</a:t>
            </a:r>
          </a:p>
          <a:p>
            <a:pPr marL="228600" indent="-228600">
              <a:lnSpc>
                <a:spcPct val="150000"/>
              </a:lnSpc>
              <a:buFont typeface="Arial"/>
              <a:buChar char="•"/>
              <a:defRPr/>
            </a:pPr>
            <a:r>
              <a:rPr lang="en-US" sz="2000" dirty="0" smtClean="0">
                <a:solidFill>
                  <a:schemeClr val="accent1">
                    <a:lumMod val="75000"/>
                  </a:schemeClr>
                </a:solidFill>
                <a:latin typeface="Calibri" pitchFamily="34" charset="0"/>
              </a:rPr>
              <a:t>Meet with stakeholders to review 2010-2013 plan and collect feedback</a:t>
            </a:r>
          </a:p>
          <a:p>
            <a:pPr marL="228600" indent="-228600">
              <a:lnSpc>
                <a:spcPct val="150000"/>
              </a:lnSpc>
              <a:buFont typeface="Arial"/>
              <a:buChar char="•"/>
              <a:defRPr/>
            </a:pPr>
            <a:r>
              <a:rPr lang="en-US" sz="2000" dirty="0" smtClean="0">
                <a:solidFill>
                  <a:schemeClr val="accent1">
                    <a:lumMod val="75000"/>
                  </a:schemeClr>
                </a:solidFill>
                <a:latin typeface="Calibri" pitchFamily="34" charset="0"/>
              </a:rPr>
              <a:t>Analyze comments and update the draft 2011-2014 Strategic Plan 	</a:t>
            </a:r>
          </a:p>
          <a:p>
            <a:pPr marL="228600" indent="-228600">
              <a:lnSpc>
                <a:spcPct val="150000"/>
              </a:lnSpc>
              <a:buFont typeface="Arial"/>
              <a:buChar char="•"/>
              <a:defRPr/>
            </a:pPr>
            <a:r>
              <a:rPr lang="en-US" sz="2000" dirty="0" smtClean="0">
                <a:solidFill>
                  <a:schemeClr val="accent1">
                    <a:lumMod val="75000"/>
                  </a:schemeClr>
                </a:solidFill>
                <a:latin typeface="Calibri" pitchFamily="34" charset="0"/>
              </a:rPr>
              <a:t>Publish for public comment 	</a:t>
            </a:r>
          </a:p>
          <a:p>
            <a:pPr marL="228600" indent="-228600">
              <a:lnSpc>
                <a:spcPct val="150000"/>
              </a:lnSpc>
              <a:buFont typeface="Arial"/>
              <a:buChar char="•"/>
              <a:defRPr/>
            </a:pPr>
            <a:r>
              <a:rPr lang="en-US" sz="2000" dirty="0" smtClean="0">
                <a:solidFill>
                  <a:schemeClr val="accent1">
                    <a:lumMod val="75000"/>
                  </a:schemeClr>
                </a:solidFill>
                <a:latin typeface="Calibri" pitchFamily="34" charset="0"/>
              </a:rPr>
              <a:t>Synthesize comment, amend plan			</a:t>
            </a:r>
          </a:p>
          <a:p>
            <a:pPr marL="228600" indent="-228600">
              <a:lnSpc>
                <a:spcPct val="150000"/>
              </a:lnSpc>
              <a:buFont typeface="Arial"/>
              <a:buChar char="•"/>
              <a:defRPr/>
            </a:pPr>
            <a:r>
              <a:rPr lang="en-US" sz="2000" dirty="0" smtClean="0">
                <a:solidFill>
                  <a:schemeClr val="accent1">
                    <a:lumMod val="75000"/>
                  </a:schemeClr>
                </a:solidFill>
                <a:latin typeface="Calibri" pitchFamily="34" charset="0"/>
              </a:rPr>
              <a:t>Submit to Board for approval 							</a:t>
            </a:r>
          </a:p>
          <a:p>
            <a:pPr marL="228600" indent="-228600">
              <a:lnSpc>
                <a:spcPct val="150000"/>
              </a:lnSpc>
              <a:defRPr/>
            </a:pPr>
            <a:r>
              <a:rPr lang="en-US" sz="2000" dirty="0" smtClean="0">
                <a:solidFill>
                  <a:schemeClr val="accent1">
                    <a:lumMod val="75000"/>
                  </a:schemeClr>
                </a:solidFill>
                <a:latin typeface="Calibri" pitchFamily="34" charset="0"/>
              </a:rPr>
              <a:t>				</a:t>
            </a:r>
            <a:endParaRPr lang="en-US" sz="2000" dirty="0">
              <a:solidFill>
                <a:schemeClr val="accent1">
                  <a:lumMod val="75000"/>
                </a:schemeClr>
              </a:solidFill>
              <a:latin typeface="Calibri" pitchFamily="34" charset="0"/>
            </a:endParaRPr>
          </a:p>
        </p:txBody>
      </p:sp>
    </p:spTree>
  </p:cSld>
  <p:clrMapOvr>
    <a:masterClrMapping/>
  </p:clrMapOvr>
  <p:transition spd="slow">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800350"/>
            <a:ext cx="7772400" cy="1009650"/>
          </a:xfrm>
        </p:spPr>
        <p:txBody>
          <a:bodyPr>
            <a:normAutofit/>
          </a:bodyPr>
          <a:lstStyle/>
          <a:p>
            <a:r>
              <a:rPr lang="en-US" sz="4000" b="1" dirty="0" smtClean="0">
                <a:solidFill>
                  <a:schemeClr val="accent5">
                    <a:lumMod val="50000"/>
                  </a:schemeClr>
                </a:solidFill>
                <a:latin typeface="Trebuchet MS" pitchFamily="34" charset="0"/>
              </a:rPr>
              <a:t>Thank you</a:t>
            </a:r>
            <a:endParaRPr lang="en-US" sz="4000" b="1" dirty="0">
              <a:solidFill>
                <a:schemeClr val="accent5">
                  <a:lumMod val="50000"/>
                </a:schemeClr>
              </a:solidFill>
              <a:latin typeface="Trebuchet MS" pitchFamily="34" charset="0"/>
            </a:endParaRPr>
          </a:p>
        </p:txBody>
      </p:sp>
      <p:pic>
        <p:nvPicPr>
          <p:cNvPr id="3" name="Picture 1" descr="http://wpcontent.answcdn.com/wikipedia/en/thumb/4/4f/ICANN.svg/171px-ICANN.svg.png"/>
          <p:cNvPicPr>
            <a:picLocks noChangeAspect="1" noChangeArrowheads="1"/>
          </p:cNvPicPr>
          <p:nvPr/>
        </p:nvPicPr>
        <p:blipFill>
          <a:blip r:embed="rId2"/>
          <a:srcRect/>
          <a:stretch>
            <a:fillRect/>
          </a:stretch>
        </p:blipFill>
        <p:spPr bwMode="auto">
          <a:xfrm>
            <a:off x="7137070" y="4884398"/>
            <a:ext cx="2006930" cy="1747971"/>
          </a:xfrm>
          <a:prstGeom prst="rect">
            <a:avLst/>
          </a:prstGeom>
          <a:noFill/>
          <a:ln w="9525">
            <a:noFill/>
            <a:miter lim="800000"/>
            <a:headEnd/>
            <a:tailEnd/>
          </a:ln>
        </p:spPr>
      </p:pic>
    </p:spTree>
  </p:cSld>
  <p:clrMapOvr>
    <a:masterClrMapping/>
  </p:clrMapOvr>
  <p:transition spd="slow">
    <p:fade/>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pulent">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11519</TotalTime>
  <Words>2016</Words>
  <Application>Microsoft Macintosh PowerPoint</Application>
  <PresentationFormat>On-screen Show (4:3)</PresentationFormat>
  <Paragraphs>440</Paragraphs>
  <Slides>10</Slides>
  <Notes>6</Notes>
  <HiddenSlides>0</HiddenSlides>
  <MMClips>0</MMClips>
  <ScaleCrop>false</ScaleCrop>
  <HeadingPairs>
    <vt:vector size="4" baseType="variant">
      <vt:variant>
        <vt:lpstr>Design Template</vt:lpstr>
      </vt:variant>
      <vt:variant>
        <vt:i4>4</vt:i4>
      </vt:variant>
      <vt:variant>
        <vt:lpstr>Slide Titles</vt:lpstr>
      </vt:variant>
      <vt:variant>
        <vt:i4>10</vt:i4>
      </vt:variant>
    </vt:vector>
  </HeadingPairs>
  <TitlesOfParts>
    <vt:vector size="14" baseType="lpstr">
      <vt:lpstr>Office Theme</vt:lpstr>
      <vt:lpstr>Office Theme</vt:lpstr>
      <vt:lpstr>1_Office Theme</vt:lpstr>
      <vt:lpstr>Office Theme</vt:lpstr>
      <vt:lpstr>2011 – 2014 ICANN  Strategic Plan Development  Stakeholder Review</vt:lpstr>
      <vt:lpstr>2011 Streamlined Strategic Planning Process</vt:lpstr>
      <vt:lpstr>Slide 3</vt:lpstr>
      <vt:lpstr>Slide 4</vt:lpstr>
      <vt:lpstr>Slide 5</vt:lpstr>
      <vt:lpstr>Slide 6</vt:lpstr>
      <vt:lpstr>Slide 7</vt:lpstr>
      <vt:lpstr>Slide 8</vt:lpstr>
      <vt:lpstr>Next Steps</vt:lpstr>
      <vt:lpstr>Thank you</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Tom Hodgson</dc:creator>
  <cp:lastModifiedBy>CHANGEME</cp:lastModifiedBy>
  <cp:revision>193</cp:revision>
  <dcterms:created xsi:type="dcterms:W3CDTF">2010-11-16T17:29:37Z</dcterms:created>
  <dcterms:modified xsi:type="dcterms:W3CDTF">2010-11-16T17:31:52Z</dcterms:modified>
</cp:coreProperties>
</file>