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65" r:id="rId3"/>
    <p:sldId id="261" r:id="rId4"/>
    <p:sldId id="262" r:id="rId5"/>
    <p:sldId id="266" r:id="rId6"/>
    <p:sldId id="267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76087"/>
  </p:normalViewPr>
  <p:slideViewPr>
    <p:cSldViewPr snapToGrid="0" snapToObjects="1">
      <p:cViewPr varScale="1">
        <p:scale>
          <a:sx n="52" d="100"/>
          <a:sy n="52" d="100"/>
        </p:scale>
        <p:origin x="12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sz="11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1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3752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en-US" baseline="0" dirty="0"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9546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5900"/>
              <a:buFont typeface="Corbel"/>
              <a:buNone/>
              <a:defRPr sz="59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200"/>
              <a:buFont typeface="Noto Sans Symbols"/>
              <a:buNone/>
              <a:defRPr sz="2200" b="0" i="0" u="none" strike="noStrike" cap="none">
                <a:solidFill>
                  <a:srgbClr val="B2FFF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200"/>
              <a:buFont typeface="Noto Sans Symbols"/>
              <a:buNone/>
              <a:defRPr sz="2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200"/>
              <a:buFont typeface="Noto Sans Symbols"/>
              <a:buNone/>
              <a:defRPr sz="2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3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2000"/>
              <a:buFont typeface="Noto Sans Symbols"/>
              <a:buNone/>
              <a:defRPr sz="20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None/>
              <a:defRPr sz="18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None/>
              <a:defRPr sz="1600" b="1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4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200"/>
              <a:buFont typeface="Corbel"/>
              <a:buNone/>
              <a:defRPr sz="32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SzPts val="1400"/>
              <a:buFont typeface="Noto Sans Symbols"/>
              <a:buNone/>
              <a:defRPr sz="14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200"/>
              <a:buFont typeface="Noto Sans Symbols"/>
              <a:buNone/>
              <a:defRPr sz="12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000"/>
              <a:buFont typeface="Noto Sans Symbols"/>
              <a:buNone/>
              <a:defRPr sz="1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900"/>
              <a:buFont typeface="Noto Sans Symbols"/>
              <a:buNone/>
              <a:defRPr sz="9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  <a:defRPr sz="3600" b="0" i="0" u="none" strike="noStrike" cap="non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indent="0">
              <a:spcBef>
                <a:spcPts val="0"/>
              </a:spcBef>
              <a:buSzPts val="1400"/>
              <a:buNone/>
              <a:defRPr sz="1800"/>
            </a:lvl2pPr>
            <a:lvl3pPr lvl="2" indent="0">
              <a:spcBef>
                <a:spcPts val="0"/>
              </a:spcBef>
              <a:buSzPts val="1400"/>
              <a:buNone/>
              <a:defRPr sz="1800"/>
            </a:lvl3pPr>
            <a:lvl4pPr lvl="3" indent="0">
              <a:spcBef>
                <a:spcPts val="0"/>
              </a:spcBef>
              <a:buSzPts val="1400"/>
              <a:buNone/>
              <a:defRPr sz="1800"/>
            </a:lvl4pPr>
            <a:lvl5pPr lvl="4" indent="0">
              <a:spcBef>
                <a:spcPts val="0"/>
              </a:spcBef>
              <a:buSzPts val="1400"/>
              <a:buNone/>
              <a:defRPr sz="1800"/>
            </a:lvl5pPr>
            <a:lvl6pPr lvl="5" indent="0">
              <a:spcBef>
                <a:spcPts val="0"/>
              </a:spcBef>
              <a:buSzPts val="1400"/>
              <a:buNone/>
              <a:defRPr sz="1800"/>
            </a:lvl6pPr>
            <a:lvl7pPr lvl="6" indent="0">
              <a:spcBef>
                <a:spcPts val="0"/>
              </a:spcBef>
              <a:buSzPts val="1400"/>
              <a:buNone/>
              <a:defRPr sz="1800"/>
            </a:lvl7pPr>
            <a:lvl8pPr lvl="7" indent="0">
              <a:spcBef>
                <a:spcPts val="0"/>
              </a:spcBef>
              <a:buSzPts val="1400"/>
              <a:buNone/>
              <a:defRPr sz="1800"/>
            </a:lvl8pPr>
            <a:lvl9pPr lvl="8" indent="0">
              <a:spcBef>
                <a:spcPts val="0"/>
              </a:spcBef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182880" marR="0" lvl="0" indent="-55879" algn="l" rtl="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SzPts val="2000"/>
              <a:buFont typeface="Noto Sans Symbols"/>
              <a:buChar char="⚫"/>
              <a:defRPr sz="20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685800" marR="0" lvl="1" indent="-685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800"/>
              <a:buFont typeface="Noto Sans Symbols"/>
              <a:buChar char="⚫"/>
              <a:defRPr sz="18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143000" marR="0" lvl="2" indent="-812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600"/>
              <a:buFont typeface="Noto Sans Symbols"/>
              <a:buChar char="⚫"/>
              <a:defRPr sz="16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600200" marR="0" lvl="3" indent="-9398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057400" marR="0" lvl="4" indent="-93979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514600" marR="0" lvl="5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971800" marR="0" lvl="6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429000" marR="0" lvl="7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886200" marR="0" lvl="8" indent="-139700" algn="l" rtl="0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⚫"/>
              <a:defRPr sz="1400" b="0" i="0" u="none" strike="noStrike" cap="non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SzPts val="1400"/>
              <a:buNone/>
              <a:defRPr sz="1100" b="0" i="0" u="none" strike="noStrike" cap="non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457200" marR="0" lvl="1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914400" marR="0" lvl="2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371600" marR="0" lvl="3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1828800" marR="0" lvl="4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286000" marR="0" lvl="5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2743200" marR="0" lvl="6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200400" marR="0" lvl="7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3657600" marR="0" lvl="8" indent="0" algn="l" rtl="0">
              <a:spcBef>
                <a:spcPts val="0"/>
              </a:spcBef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  <a:endParaRPr lang="en-US" sz="1200" b="1" i="0" u="none" strike="noStrike" cap="none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ctrTitle"/>
          </p:nvPr>
        </p:nvSpPr>
        <p:spPr>
          <a:xfrm>
            <a:off x="509286" y="2095017"/>
            <a:ext cx="8398663" cy="2007281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b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4400"/>
              <a:buFont typeface="Corbel"/>
              <a:buNone/>
            </a:pPr>
            <a:r>
              <a:rPr lang="en-US" sz="4400" b="1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A Brief History of Net Neutrality</a:t>
            </a:r>
            <a:endParaRPr lang="en-US" sz="4000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89" name="Shape 89"/>
          <p:cNvSpPr txBox="1">
            <a:spLocks noGrp="1"/>
          </p:cNvSpPr>
          <p:nvPr>
            <p:ph type="subTitle" idx="1"/>
          </p:nvPr>
        </p:nvSpPr>
        <p:spPr>
          <a:xfrm>
            <a:off x="509286" y="4299857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3970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ts val="2200"/>
              <a:buFont typeface="Noto Sans Symbols"/>
              <a:buNone/>
            </a:pPr>
            <a:r>
              <a:rPr lang="en-US" sz="2200" b="0" i="0" u="none" strike="noStrike" cap="none">
                <a:solidFill>
                  <a:srgbClr val="B2FFF8"/>
                </a:solidFill>
                <a:latin typeface="Corbel"/>
                <a:ea typeface="Corbel"/>
                <a:cs typeface="Corbel"/>
                <a:sym typeface="Corbel"/>
              </a:rPr>
              <a:t>January 2018</a:t>
            </a: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58035" y="6215064"/>
            <a:ext cx="1605364" cy="535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Shape 169"/>
          <p:cNvGrpSpPr/>
          <p:nvPr/>
        </p:nvGrpSpPr>
        <p:grpSpPr>
          <a:xfrm>
            <a:off x="0" y="3060690"/>
            <a:ext cx="2031949" cy="3810405"/>
            <a:chOff x="0" y="2295575"/>
            <a:chExt cx="1524000" cy="2857875"/>
          </a:xfrm>
        </p:grpSpPr>
        <p:grpSp>
          <p:nvGrpSpPr>
            <p:cNvPr id="170" name="Shape 170"/>
            <p:cNvGrpSpPr/>
            <p:nvPr/>
          </p:nvGrpSpPr>
          <p:grpSpPr>
            <a:xfrm>
              <a:off x="0" y="2295575"/>
              <a:ext cx="1524000" cy="2857875"/>
              <a:chOff x="0" y="2295575"/>
              <a:chExt cx="1524000" cy="2857875"/>
            </a:xfrm>
          </p:grpSpPr>
          <p:grpSp>
            <p:nvGrpSpPr>
              <p:cNvPr id="171" name="Shape 171"/>
              <p:cNvGrpSpPr/>
              <p:nvPr/>
            </p:nvGrpSpPr>
            <p:grpSpPr>
              <a:xfrm>
                <a:off x="0" y="2295575"/>
                <a:ext cx="1524000" cy="2857875"/>
                <a:chOff x="0" y="2295575"/>
                <a:chExt cx="1524000" cy="2857875"/>
              </a:xfrm>
            </p:grpSpPr>
            <p:sp>
              <p:nvSpPr>
                <p:cNvPr id="172" name="Shape 172"/>
                <p:cNvSpPr/>
                <p:nvPr/>
              </p:nvSpPr>
              <p:spPr>
                <a:xfrm>
                  <a:off x="0" y="2823930"/>
                  <a:ext cx="1524000" cy="2309100"/>
                </a:xfrm>
                <a:prstGeom prst="rect">
                  <a:avLst/>
                </a:prstGeom>
                <a:solidFill>
                  <a:srgbClr val="F3F3F3"/>
                </a:solidFill>
                <a:ln>
                  <a:noFill/>
                </a:ln>
              </p:spPr>
              <p:txBody>
                <a:bodyPr wrap="square" lIns="121900" tIns="121900" rIns="121900" bIns="121900" anchor="ctr" anchorCtr="0">
                  <a:noAutofit/>
                </a:bodyPr>
                <a:lstStyle/>
                <a:p>
                  <a:pPr marL="0" lvl="0" indent="0">
                    <a:spcBef>
                      <a:spcPts val="0"/>
                    </a:spcBef>
                    <a:buNone/>
                  </a:pPr>
                  <a:endParaRPr sz="1200">
                    <a:solidFill>
                      <a:schemeClr val="tx1"/>
                    </a:solidFill>
                    <a:latin typeface="Corbel" charset="0"/>
                    <a:ea typeface="Corbel" charset="0"/>
                    <a:cs typeface="Corbel" charset="0"/>
                  </a:endParaRPr>
                </a:p>
              </p:txBody>
            </p:sp>
            <p:sp>
              <p:nvSpPr>
                <p:cNvPr id="173" name="Shape 173"/>
                <p:cNvSpPr/>
                <p:nvPr/>
              </p:nvSpPr>
              <p:spPr>
                <a:xfrm>
                  <a:off x="0" y="2295575"/>
                  <a:ext cx="1524000" cy="53700"/>
                </a:xfrm>
                <a:prstGeom prst="rect">
                  <a:avLst/>
                </a:prstGeom>
                <a:solidFill>
                  <a:srgbClr val="4285F4"/>
                </a:solidFill>
                <a:ln>
                  <a:noFill/>
                </a:ln>
              </p:spPr>
              <p:txBody>
                <a:bodyPr wrap="square" lIns="121900" tIns="121900" rIns="121900" bIns="121900" anchor="ctr" anchorCtr="0">
                  <a:noAutofit/>
                </a:bodyPr>
                <a:lstStyle/>
                <a:p>
                  <a:pPr marL="0" lvl="0" indent="0">
                    <a:spcBef>
                      <a:spcPts val="0"/>
                    </a:spcBef>
                    <a:buNone/>
                  </a:pPr>
                  <a:endParaRPr sz="1200">
                    <a:solidFill>
                      <a:schemeClr val="accent1"/>
                    </a:solidFill>
                    <a:latin typeface="Corbel" charset="0"/>
                    <a:ea typeface="Corbel" charset="0"/>
                    <a:cs typeface="Corbel" charset="0"/>
                  </a:endParaRPr>
                </a:p>
              </p:txBody>
            </p:sp>
            <p:sp>
              <p:nvSpPr>
                <p:cNvPr id="174" name="Shape 174"/>
                <p:cNvSpPr/>
                <p:nvPr/>
              </p:nvSpPr>
              <p:spPr>
                <a:xfrm>
                  <a:off x="0" y="5142950"/>
                  <a:ext cx="1524000" cy="10500"/>
                </a:xfrm>
                <a:prstGeom prst="rect">
                  <a:avLst/>
                </a:prstGeom>
                <a:solidFill>
                  <a:srgbClr val="4285F4"/>
                </a:solidFill>
                <a:ln>
                  <a:noFill/>
                </a:ln>
              </p:spPr>
              <p:txBody>
                <a:bodyPr wrap="square" lIns="121900" tIns="121900" rIns="121900" bIns="121900" anchor="ctr" anchorCtr="0">
                  <a:noAutofit/>
                </a:bodyPr>
                <a:lstStyle/>
                <a:p>
                  <a:pPr marL="0" lvl="0" indent="0">
                    <a:spcBef>
                      <a:spcPts val="0"/>
                    </a:spcBef>
                    <a:buNone/>
                  </a:pPr>
                  <a:endParaRPr sz="1200">
                    <a:solidFill>
                      <a:schemeClr val="tx1"/>
                    </a:solidFill>
                    <a:latin typeface="Corbel" charset="0"/>
                    <a:ea typeface="Corbel" charset="0"/>
                    <a:cs typeface="Corbel" charset="0"/>
                  </a:endParaRPr>
                </a:p>
              </p:txBody>
            </p:sp>
          </p:grpSp>
          <p:cxnSp>
            <p:nvCxnSpPr>
              <p:cNvPr id="175" name="Shape 175"/>
              <p:cNvCxnSpPr/>
              <p:nvPr/>
            </p:nvCxnSpPr>
            <p:spPr>
              <a:xfrm>
                <a:off x="1524000" y="2295575"/>
                <a:ext cx="0" cy="2837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4285F4"/>
                </a:solidFill>
                <a:prstDash val="dot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76" name="Shape 176"/>
            <p:cNvSpPr txBox="1"/>
            <p:nvPr/>
          </p:nvSpPr>
          <p:spPr>
            <a:xfrm>
              <a:off x="176550" y="3050050"/>
              <a:ext cx="11709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spcBef>
                  <a:spcPts val="0"/>
                </a:spcBef>
                <a:buSzPts val="1500"/>
                <a:buNone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FCC’s first rules to protect over-the-top services </a:t>
              </a:r>
            </a:p>
          </p:txBody>
        </p:sp>
        <p:sp>
          <p:nvSpPr>
            <p:cNvPr id="177" name="Shape 177"/>
            <p:cNvSpPr txBox="1"/>
            <p:nvPr/>
          </p:nvSpPr>
          <p:spPr>
            <a:xfrm>
              <a:off x="176549" y="3733177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New companies relied on AT&amp;T monopoly; FCC concerned that AT&amp;T would favor their own services. </a:t>
              </a:r>
            </a:p>
          </p:txBody>
        </p:sp>
        <p:sp>
          <p:nvSpPr>
            <p:cNvPr id="178" name="Shape 178"/>
            <p:cNvSpPr txBox="1"/>
            <p:nvPr/>
          </p:nvSpPr>
          <p:spPr>
            <a:xfrm>
              <a:off x="176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1970s</a:t>
              </a:r>
            </a:p>
          </p:txBody>
        </p:sp>
      </p:grpSp>
      <p:grpSp>
        <p:nvGrpSpPr>
          <p:cNvPr id="179" name="Shape 179"/>
          <p:cNvGrpSpPr/>
          <p:nvPr/>
        </p:nvGrpSpPr>
        <p:grpSpPr>
          <a:xfrm>
            <a:off x="2031949" y="3060690"/>
            <a:ext cx="2031949" cy="3810405"/>
            <a:chOff x="1524000" y="2295575"/>
            <a:chExt cx="1524000" cy="2857875"/>
          </a:xfrm>
        </p:grpSpPr>
        <p:grpSp>
          <p:nvGrpSpPr>
            <p:cNvPr id="180" name="Shape 180"/>
            <p:cNvGrpSpPr/>
            <p:nvPr/>
          </p:nvGrpSpPr>
          <p:grpSpPr>
            <a:xfrm>
              <a:off x="1524000" y="2295575"/>
              <a:ext cx="1524000" cy="2857875"/>
              <a:chOff x="0" y="2295575"/>
              <a:chExt cx="1524000" cy="2857875"/>
            </a:xfrm>
          </p:grpSpPr>
          <p:sp>
            <p:nvSpPr>
              <p:cNvPr id="181" name="Shape 181"/>
              <p:cNvSpPr/>
              <p:nvPr/>
            </p:nvSpPr>
            <p:spPr>
              <a:xfrm>
                <a:off x="0" y="2823930"/>
                <a:ext cx="1524000" cy="2309100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182" name="Shape 182"/>
              <p:cNvSpPr/>
              <p:nvPr/>
            </p:nvSpPr>
            <p:spPr>
              <a:xfrm>
                <a:off x="0" y="2295575"/>
                <a:ext cx="1524000" cy="537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183" name="Shape 183"/>
              <p:cNvSpPr/>
              <p:nvPr/>
            </p:nvSpPr>
            <p:spPr>
              <a:xfrm>
                <a:off x="0" y="5142950"/>
                <a:ext cx="1524000" cy="105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</p:grpSp>
        <p:cxnSp>
          <p:nvCxnSpPr>
            <p:cNvPr id="184" name="Shape 184"/>
            <p:cNvCxnSpPr/>
            <p:nvPr/>
          </p:nvCxnSpPr>
          <p:spPr>
            <a:xfrm>
              <a:off x="3048000" y="2295575"/>
              <a:ext cx="0" cy="2837400"/>
            </a:xfrm>
            <a:prstGeom prst="straightConnector1">
              <a:avLst/>
            </a:prstGeom>
            <a:noFill/>
            <a:ln w="9525" cap="flat" cmpd="sng">
              <a:solidFill>
                <a:srgbClr val="4285F4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185" name="Shape 185"/>
            <p:cNvSpPr txBox="1"/>
            <p:nvPr/>
          </p:nvSpPr>
          <p:spPr>
            <a:xfrm>
              <a:off x="1700549" y="3050050"/>
              <a:ext cx="11709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spcBef>
                  <a:spcPts val="0"/>
                </a:spcBef>
                <a:buSzPts val="1500"/>
                <a:buNone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Broadband Deployment </a:t>
              </a:r>
            </a:p>
          </p:txBody>
        </p:sp>
        <p:sp>
          <p:nvSpPr>
            <p:cNvPr id="186" name="Shape 186"/>
            <p:cNvSpPr txBox="1"/>
            <p:nvPr/>
          </p:nvSpPr>
          <p:spPr>
            <a:xfrm>
              <a:off x="1700549" y="3733177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indent="-95250">
                <a:lnSpc>
                  <a:spcPct val="115000"/>
                </a:lnSpc>
                <a:spcAft>
                  <a:spcPts val="2100"/>
                </a:spcAft>
                <a:buSzPts val="1500"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Phone &amp; cable companies began deploying broadband networks using new, higher-speed technologies </a:t>
              </a:r>
            </a:p>
          </p:txBody>
        </p:sp>
        <p:sp>
          <p:nvSpPr>
            <p:cNvPr id="187" name="Shape 187"/>
            <p:cNvSpPr txBox="1"/>
            <p:nvPr/>
          </p:nvSpPr>
          <p:spPr>
            <a:xfrm>
              <a:off x="1700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1990s </a:t>
              </a:r>
            </a:p>
          </p:txBody>
        </p:sp>
      </p:grpSp>
      <p:grpSp>
        <p:nvGrpSpPr>
          <p:cNvPr id="188" name="Shape 188"/>
          <p:cNvGrpSpPr/>
          <p:nvPr/>
        </p:nvGrpSpPr>
        <p:grpSpPr>
          <a:xfrm>
            <a:off x="4063898" y="3060690"/>
            <a:ext cx="2031949" cy="3810405"/>
            <a:chOff x="3048000" y="2295575"/>
            <a:chExt cx="1524000" cy="2857875"/>
          </a:xfrm>
        </p:grpSpPr>
        <p:grpSp>
          <p:nvGrpSpPr>
            <p:cNvPr id="189" name="Shape 189"/>
            <p:cNvGrpSpPr/>
            <p:nvPr/>
          </p:nvGrpSpPr>
          <p:grpSpPr>
            <a:xfrm>
              <a:off x="3048000" y="2295575"/>
              <a:ext cx="1524000" cy="2857875"/>
              <a:chOff x="0" y="2295575"/>
              <a:chExt cx="1524000" cy="2857875"/>
            </a:xfrm>
          </p:grpSpPr>
          <p:sp>
            <p:nvSpPr>
              <p:cNvPr id="190" name="Shape 190"/>
              <p:cNvSpPr/>
              <p:nvPr/>
            </p:nvSpPr>
            <p:spPr>
              <a:xfrm>
                <a:off x="0" y="2823930"/>
                <a:ext cx="1524000" cy="2309100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191" name="Shape 191"/>
              <p:cNvSpPr/>
              <p:nvPr/>
            </p:nvSpPr>
            <p:spPr>
              <a:xfrm>
                <a:off x="0" y="2295575"/>
                <a:ext cx="1524000" cy="537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192" name="Shape 192"/>
              <p:cNvSpPr/>
              <p:nvPr/>
            </p:nvSpPr>
            <p:spPr>
              <a:xfrm>
                <a:off x="0" y="5142950"/>
                <a:ext cx="1524000" cy="105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</p:grpSp>
        <p:cxnSp>
          <p:nvCxnSpPr>
            <p:cNvPr id="193" name="Shape 193"/>
            <p:cNvCxnSpPr/>
            <p:nvPr/>
          </p:nvCxnSpPr>
          <p:spPr>
            <a:xfrm>
              <a:off x="4572000" y="2295575"/>
              <a:ext cx="0" cy="2837400"/>
            </a:xfrm>
            <a:prstGeom prst="straightConnector1">
              <a:avLst/>
            </a:prstGeom>
            <a:noFill/>
            <a:ln w="9525" cap="flat" cmpd="sng">
              <a:solidFill>
                <a:srgbClr val="4285F4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194" name="Shape 194"/>
            <p:cNvSpPr txBox="1"/>
            <p:nvPr/>
          </p:nvSpPr>
          <p:spPr>
            <a:xfrm>
              <a:off x="3224550" y="3050050"/>
              <a:ext cx="11709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spcBef>
                  <a:spcPts val="0"/>
                </a:spcBef>
                <a:buSzPts val="1500"/>
                <a:buNone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Signs of Restrictions</a:t>
              </a:r>
            </a:p>
          </p:txBody>
        </p:sp>
        <p:sp>
          <p:nvSpPr>
            <p:cNvPr id="195" name="Shape 195"/>
            <p:cNvSpPr txBox="1"/>
            <p:nvPr/>
          </p:nvSpPr>
          <p:spPr>
            <a:xfrm>
              <a:off x="3224549" y="3656405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Blocking of VPNs and certain applications. Restrictions on using Wi-Fi to connect more than one computer to a broadband service. </a:t>
              </a:r>
            </a:p>
          </p:txBody>
        </p:sp>
        <p:sp>
          <p:nvSpPr>
            <p:cNvPr id="196" name="Shape 196"/>
            <p:cNvSpPr txBox="1"/>
            <p:nvPr/>
          </p:nvSpPr>
          <p:spPr>
            <a:xfrm>
              <a:off x="3224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Early 2000s</a:t>
              </a:r>
            </a:p>
          </p:txBody>
        </p:sp>
      </p:grpSp>
      <p:grpSp>
        <p:nvGrpSpPr>
          <p:cNvPr id="197" name="Shape 197"/>
          <p:cNvGrpSpPr/>
          <p:nvPr/>
        </p:nvGrpSpPr>
        <p:grpSpPr>
          <a:xfrm>
            <a:off x="6095848" y="3060690"/>
            <a:ext cx="2031949" cy="3810405"/>
            <a:chOff x="4572000" y="2295575"/>
            <a:chExt cx="1524000" cy="2857875"/>
          </a:xfrm>
        </p:grpSpPr>
        <p:grpSp>
          <p:nvGrpSpPr>
            <p:cNvPr id="198" name="Shape 198"/>
            <p:cNvGrpSpPr/>
            <p:nvPr/>
          </p:nvGrpSpPr>
          <p:grpSpPr>
            <a:xfrm>
              <a:off x="4572000" y="2295575"/>
              <a:ext cx="1524000" cy="2857875"/>
              <a:chOff x="0" y="2295575"/>
              <a:chExt cx="1524000" cy="2857875"/>
            </a:xfrm>
          </p:grpSpPr>
          <p:sp>
            <p:nvSpPr>
              <p:cNvPr id="199" name="Shape 199"/>
              <p:cNvSpPr/>
              <p:nvPr/>
            </p:nvSpPr>
            <p:spPr>
              <a:xfrm>
                <a:off x="0" y="2823930"/>
                <a:ext cx="1524000" cy="2309100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00" name="Shape 200"/>
              <p:cNvSpPr/>
              <p:nvPr/>
            </p:nvSpPr>
            <p:spPr>
              <a:xfrm>
                <a:off x="0" y="2295575"/>
                <a:ext cx="1524000" cy="537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01" name="Shape 201"/>
              <p:cNvSpPr/>
              <p:nvPr/>
            </p:nvSpPr>
            <p:spPr>
              <a:xfrm>
                <a:off x="0" y="5142950"/>
                <a:ext cx="1524000" cy="105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</p:grpSp>
        <p:cxnSp>
          <p:nvCxnSpPr>
            <p:cNvPr id="202" name="Shape 202"/>
            <p:cNvCxnSpPr/>
            <p:nvPr/>
          </p:nvCxnSpPr>
          <p:spPr>
            <a:xfrm>
              <a:off x="6096000" y="2295575"/>
              <a:ext cx="0" cy="2837400"/>
            </a:xfrm>
            <a:prstGeom prst="straightConnector1">
              <a:avLst/>
            </a:prstGeom>
            <a:noFill/>
            <a:ln w="9525" cap="flat" cmpd="sng">
              <a:solidFill>
                <a:srgbClr val="4285F4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03" name="Shape 203"/>
            <p:cNvSpPr txBox="1"/>
            <p:nvPr/>
          </p:nvSpPr>
          <p:spPr>
            <a:xfrm>
              <a:off x="4748549" y="3050050"/>
              <a:ext cx="1267937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indent="-95250">
                <a:buSzPts val="1500"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“Four Internet Freedoms” Speech</a:t>
              </a:r>
            </a:p>
          </p:txBody>
        </p:sp>
        <p:sp>
          <p:nvSpPr>
            <p:cNvPr id="204" name="Shape 204"/>
            <p:cNvSpPr txBox="1"/>
            <p:nvPr/>
          </p:nvSpPr>
          <p:spPr>
            <a:xfrm>
              <a:off x="4748549" y="3728950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Michael Powell, FCC Chair, outlined 4 rights of Internet users. </a:t>
              </a:r>
            </a:p>
          </p:txBody>
        </p:sp>
        <p:sp>
          <p:nvSpPr>
            <p:cNvPr id="205" name="Shape 205"/>
            <p:cNvSpPr txBox="1"/>
            <p:nvPr/>
          </p:nvSpPr>
          <p:spPr>
            <a:xfrm>
              <a:off x="4748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2004</a:t>
              </a:r>
            </a:p>
          </p:txBody>
        </p:sp>
      </p:grpSp>
      <p:grpSp>
        <p:nvGrpSpPr>
          <p:cNvPr id="206" name="Shape 206"/>
          <p:cNvGrpSpPr/>
          <p:nvPr/>
        </p:nvGrpSpPr>
        <p:grpSpPr>
          <a:xfrm>
            <a:off x="8127797" y="3060690"/>
            <a:ext cx="2031949" cy="3810405"/>
            <a:chOff x="6096000" y="2295575"/>
            <a:chExt cx="1524000" cy="2857875"/>
          </a:xfrm>
        </p:grpSpPr>
        <p:grpSp>
          <p:nvGrpSpPr>
            <p:cNvPr id="207" name="Shape 207"/>
            <p:cNvGrpSpPr/>
            <p:nvPr/>
          </p:nvGrpSpPr>
          <p:grpSpPr>
            <a:xfrm>
              <a:off x="6096000" y="2295575"/>
              <a:ext cx="1524000" cy="2857875"/>
              <a:chOff x="0" y="2295575"/>
              <a:chExt cx="1524000" cy="2857875"/>
            </a:xfrm>
          </p:grpSpPr>
          <p:sp>
            <p:nvSpPr>
              <p:cNvPr id="208" name="Shape 208"/>
              <p:cNvSpPr/>
              <p:nvPr/>
            </p:nvSpPr>
            <p:spPr>
              <a:xfrm>
                <a:off x="0" y="2823930"/>
                <a:ext cx="1524000" cy="2309100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09" name="Shape 209"/>
              <p:cNvSpPr/>
              <p:nvPr/>
            </p:nvSpPr>
            <p:spPr>
              <a:xfrm>
                <a:off x="0" y="2295575"/>
                <a:ext cx="1524000" cy="537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10" name="Shape 210"/>
              <p:cNvSpPr/>
              <p:nvPr/>
            </p:nvSpPr>
            <p:spPr>
              <a:xfrm>
                <a:off x="0" y="5142950"/>
                <a:ext cx="1524000" cy="105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</p:grpSp>
        <p:cxnSp>
          <p:nvCxnSpPr>
            <p:cNvPr id="211" name="Shape 211"/>
            <p:cNvCxnSpPr/>
            <p:nvPr/>
          </p:nvCxnSpPr>
          <p:spPr>
            <a:xfrm>
              <a:off x="7620000" y="2295575"/>
              <a:ext cx="0" cy="2837400"/>
            </a:xfrm>
            <a:prstGeom prst="straightConnector1">
              <a:avLst/>
            </a:prstGeom>
            <a:noFill/>
            <a:ln w="9525" cap="flat" cmpd="sng">
              <a:solidFill>
                <a:srgbClr val="4285F4"/>
              </a:solidFill>
              <a:prstDash val="dot"/>
              <a:round/>
              <a:headEnd type="none" w="med" len="med"/>
              <a:tailEnd type="none" w="med" len="med"/>
            </a:ln>
          </p:spPr>
        </p:cxnSp>
        <p:sp>
          <p:nvSpPr>
            <p:cNvPr id="212" name="Shape 212"/>
            <p:cNvSpPr txBox="1"/>
            <p:nvPr/>
          </p:nvSpPr>
          <p:spPr>
            <a:xfrm>
              <a:off x="6272550" y="3050050"/>
              <a:ext cx="11709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spcBef>
                  <a:spcPts val="0"/>
                </a:spcBef>
                <a:buSzPts val="1500"/>
                <a:buNone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FCC Issues Open Internet Order </a:t>
              </a:r>
            </a:p>
          </p:txBody>
        </p:sp>
        <p:sp>
          <p:nvSpPr>
            <p:cNvPr id="213" name="Shape 213"/>
            <p:cNvSpPr txBox="1"/>
            <p:nvPr/>
          </p:nvSpPr>
          <p:spPr>
            <a:xfrm>
              <a:off x="6272549" y="3727177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indent="-95250">
                <a:lnSpc>
                  <a:spcPct val="115000"/>
                </a:lnSpc>
                <a:spcAft>
                  <a:spcPts val="2100"/>
                </a:spcAft>
                <a:buSzPts val="1500"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Three new rules are approved by the FCC. </a:t>
              </a:r>
            </a:p>
          </p:txBody>
        </p:sp>
        <p:sp>
          <p:nvSpPr>
            <p:cNvPr id="214" name="Shape 214"/>
            <p:cNvSpPr txBox="1"/>
            <p:nvPr/>
          </p:nvSpPr>
          <p:spPr>
            <a:xfrm>
              <a:off x="6272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2010</a:t>
              </a:r>
            </a:p>
          </p:txBody>
        </p:sp>
      </p:grpSp>
      <p:grpSp>
        <p:nvGrpSpPr>
          <p:cNvPr id="215" name="Shape 215"/>
          <p:cNvGrpSpPr/>
          <p:nvPr/>
        </p:nvGrpSpPr>
        <p:grpSpPr>
          <a:xfrm>
            <a:off x="10159746" y="3060690"/>
            <a:ext cx="2031949" cy="3810405"/>
            <a:chOff x="7620000" y="2295575"/>
            <a:chExt cx="1524000" cy="2857875"/>
          </a:xfrm>
        </p:grpSpPr>
        <p:grpSp>
          <p:nvGrpSpPr>
            <p:cNvPr id="216" name="Shape 216"/>
            <p:cNvGrpSpPr/>
            <p:nvPr/>
          </p:nvGrpSpPr>
          <p:grpSpPr>
            <a:xfrm>
              <a:off x="7620000" y="2295575"/>
              <a:ext cx="1524000" cy="2857875"/>
              <a:chOff x="0" y="2295575"/>
              <a:chExt cx="1524000" cy="2857875"/>
            </a:xfrm>
          </p:grpSpPr>
          <p:sp>
            <p:nvSpPr>
              <p:cNvPr id="217" name="Shape 217"/>
              <p:cNvSpPr/>
              <p:nvPr/>
            </p:nvSpPr>
            <p:spPr>
              <a:xfrm>
                <a:off x="0" y="2823930"/>
                <a:ext cx="1524000" cy="2309100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18" name="Shape 218"/>
              <p:cNvSpPr/>
              <p:nvPr/>
            </p:nvSpPr>
            <p:spPr>
              <a:xfrm>
                <a:off x="0" y="2295575"/>
                <a:ext cx="1524000" cy="537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  <p:sp>
            <p:nvSpPr>
              <p:cNvPr id="219" name="Shape 219"/>
              <p:cNvSpPr/>
              <p:nvPr/>
            </p:nvSpPr>
            <p:spPr>
              <a:xfrm>
                <a:off x="0" y="5142950"/>
                <a:ext cx="1524000" cy="10500"/>
              </a:xfrm>
              <a:prstGeom prst="rect">
                <a:avLst/>
              </a:prstGeom>
              <a:solidFill>
                <a:srgbClr val="4285F4"/>
              </a:solidFill>
              <a:ln>
                <a:noFill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endParaRPr sz="120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</a:endParaRPr>
              </a:p>
            </p:txBody>
          </p:sp>
        </p:grpSp>
        <p:sp>
          <p:nvSpPr>
            <p:cNvPr id="220" name="Shape 220"/>
            <p:cNvSpPr txBox="1"/>
            <p:nvPr/>
          </p:nvSpPr>
          <p:spPr>
            <a:xfrm>
              <a:off x="7796550" y="3050050"/>
              <a:ext cx="1170900" cy="6789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indent="-95250">
                <a:buSzPts val="1500"/>
              </a:pPr>
              <a:r>
                <a:rPr lang="en-US" b="1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Comcast Corp. vs. FCC </a:t>
              </a:r>
            </a:p>
          </p:txBody>
        </p:sp>
        <p:sp>
          <p:nvSpPr>
            <p:cNvPr id="221" name="Shape 221"/>
            <p:cNvSpPr txBox="1"/>
            <p:nvPr/>
          </p:nvSpPr>
          <p:spPr>
            <a:xfrm>
              <a:off x="7796549" y="3733177"/>
              <a:ext cx="1170900" cy="1094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lvl="0" indent="-95250">
                <a:lnSpc>
                  <a:spcPct val="115000"/>
                </a:lnSpc>
                <a:spcAft>
                  <a:spcPts val="2100"/>
                </a:spcAft>
                <a:buSzPts val="1500"/>
              </a:pPr>
              <a:r>
                <a:rPr lang="en-US" sz="1200" dirty="0">
                  <a:latin typeface="Corbel" charset="0"/>
                  <a:ea typeface="Corbel" charset="0"/>
                  <a:cs typeface="Corbel" charset="0"/>
                </a:rPr>
                <a:t>Court declared that FCC lacked authority to enforce rules under Title I. </a:t>
              </a:r>
              <a:endParaRPr lang="en-US" sz="1200" dirty="0">
                <a:solidFill>
                  <a:schemeClr val="tx1"/>
                </a:solidFill>
                <a:latin typeface="Corbel" charset="0"/>
                <a:ea typeface="Corbel" charset="0"/>
                <a:cs typeface="Corbel" charset="0"/>
                <a:sym typeface="Roboto"/>
              </a:endParaRPr>
            </a:p>
          </p:txBody>
        </p:sp>
        <p:sp>
          <p:nvSpPr>
            <p:cNvPr id="222" name="Shape 222"/>
            <p:cNvSpPr txBox="1"/>
            <p:nvPr/>
          </p:nvSpPr>
          <p:spPr>
            <a:xfrm>
              <a:off x="7796550" y="2441107"/>
              <a:ext cx="871200" cy="260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marL="0" lvl="0" indent="-9525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SzPts val="1500"/>
                <a:buNone/>
              </a:pPr>
              <a:r>
                <a:rPr lang="en-US" sz="1200" dirty="0">
                  <a:solidFill>
                    <a:schemeClr val="tx1"/>
                  </a:solidFill>
                  <a:latin typeface="Corbel" charset="0"/>
                  <a:ea typeface="Corbel" charset="0"/>
                  <a:cs typeface="Corbel" charset="0"/>
                  <a:sym typeface="Roboto"/>
                </a:rPr>
                <a:t>2014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235393" y="687432"/>
            <a:ext cx="71048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Net Neutrality Before Title II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142875" y="1123837"/>
            <a:ext cx="3214688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indent="-228600"/>
            <a:r>
              <a:rPr lang="en-US" sz="3600" b="1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Feb. 2015 </a:t>
            </a:r>
            <a:r>
              <a:rPr lang="en-US" b="1" dirty="0"/>
              <a:t>Open Internet Order:</a:t>
            </a:r>
            <a:br>
              <a:rPr lang="en-US" sz="36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US" dirty="0"/>
            </a:br>
            <a:r>
              <a:rPr lang="en-US" dirty="0"/>
              <a:t>FCC Passes Title II Net Neutrality Rules</a:t>
            </a:r>
            <a:br>
              <a:rPr lang="en-US" dirty="0"/>
            </a:br>
            <a:endParaRPr lang="en-US" sz="3600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58575" y="6224587"/>
            <a:ext cx="519113" cy="5191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700463" y="1452663"/>
            <a:ext cx="775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Open internet rules now apply to both wired &amp; wireless internet connections </a:t>
            </a:r>
            <a:r>
              <a:rPr lang="en-US" sz="2400" i="1" dirty="0">
                <a:latin typeface="Corbel" charset="0"/>
                <a:ea typeface="Corbel" charset="0"/>
                <a:cs typeface="Corbel" charset="0"/>
              </a:rPr>
              <a:t>grounded in Title II authority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. 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220" y="2750259"/>
            <a:ext cx="5030598" cy="29747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3090356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2860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</a:pPr>
            <a:r>
              <a:rPr lang="en-US" sz="44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2017: </a:t>
            </a:r>
            <a:br>
              <a:rPr lang="en-US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the year it </a:t>
            </a:r>
            <a:r>
              <a:rPr lang="en-US" dirty="0"/>
              <a:t>changed</a:t>
            </a:r>
            <a:endParaRPr lang="en-US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58575" y="6224587"/>
            <a:ext cx="519113" cy="5191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729039" y="1716268"/>
            <a:ext cx="7729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orbel" charset="0"/>
                <a:ea typeface="Corbel" charset="0"/>
                <a:cs typeface="Corbel" charset="0"/>
              </a:rPr>
              <a:t>October: 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Trump appoints </a:t>
            </a:r>
            <a:r>
              <a:rPr lang="en-US" sz="2400" dirty="0" err="1">
                <a:latin typeface="Corbel" charset="0"/>
                <a:ea typeface="Corbel" charset="0"/>
                <a:cs typeface="Corbel" charset="0"/>
              </a:rPr>
              <a:t>Ajit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 Pai new FCC Chairman</a:t>
            </a:r>
          </a:p>
          <a:p>
            <a:pPr algn="ctr"/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r>
              <a:rPr lang="en-US" sz="2400" b="1" dirty="0">
                <a:latin typeface="Corbel" charset="0"/>
                <a:ea typeface="Corbel" charset="0"/>
                <a:cs typeface="Corbel" charset="0"/>
              </a:rPr>
              <a:t>November: 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Pai announces plan to repeal 2015 order </a:t>
            </a:r>
          </a:p>
          <a:p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r>
              <a:rPr lang="en-US" sz="2400" b="1" dirty="0">
                <a:latin typeface="Corbel" charset="0"/>
                <a:ea typeface="Corbel" charset="0"/>
                <a:cs typeface="Corbel" charset="0"/>
              </a:rPr>
              <a:t>December: 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FCC repeals 2015 Order, yields authority 	          	          over broadband providers to the Federal Trade 	          Commission (FTC)</a:t>
            </a:r>
          </a:p>
          <a:p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endParaRPr lang="en-US" sz="2400" dirty="0">
              <a:latin typeface="Corbel" charset="0"/>
              <a:ea typeface="Corbel" charset="0"/>
              <a:cs typeface="Corbe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2860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</a:pPr>
            <a:r>
              <a:rPr lang="en-US" sz="44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2018: </a:t>
            </a:r>
            <a:br>
              <a:rPr lang="en-US" sz="44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US" sz="36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What now?  </a:t>
            </a: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58575" y="6224587"/>
            <a:ext cx="519113" cy="5191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619500" y="1123837"/>
            <a:ext cx="71389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orbel" charset="0"/>
                <a:ea typeface="Corbel" charset="0"/>
                <a:cs typeface="Corbel" charset="0"/>
              </a:rPr>
              <a:t>Regulatory regime returns to pre-2015: </a:t>
            </a: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ISPs free to practice throttling, blocking, and paid prioritization. No longer have to report packet loss, geographically-specific disclosures and performance at peak usage times. </a:t>
            </a:r>
          </a:p>
          <a:p>
            <a:pPr marL="342900" indent="-342900" algn="ctr">
              <a:buFont typeface="Arial" charset="0"/>
              <a:buChar char="•"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pPr marL="342900" indent="-342900" algn="ctr">
              <a:buFont typeface="Arial" charset="0"/>
              <a:buChar char="•"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r>
              <a:rPr lang="en-US" sz="2400" u="sng" dirty="0">
                <a:latin typeface="Corbel" charset="0"/>
                <a:ea typeface="Corbel" charset="0"/>
                <a:cs typeface="Corbel" charset="0"/>
              </a:rPr>
              <a:t>What could be next: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Legal action from advocacy groups and others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latin typeface="Corbel" charset="0"/>
                <a:ea typeface="Corbel" charset="0"/>
                <a:cs typeface="Corbel" charset="0"/>
              </a:rPr>
              <a:t>Action from Congress 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endParaRPr lang="en-US" sz="2400" dirty="0"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62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28600" algn="l" rtl="0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</a:pPr>
            <a:r>
              <a:rPr lang="en-US" sz="4400" b="0" i="0" u="none" strike="noStrike" cap="none" dirty="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ICANN’s Mission</a:t>
            </a:r>
            <a:endParaRPr lang="en-US" sz="3600" b="0" i="0" u="none" strike="noStrike" cap="none" dirty="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58575" y="6224587"/>
            <a:ext cx="519113" cy="51911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3619500" y="1123837"/>
            <a:ext cx="7138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  <a:p>
            <a:endParaRPr lang="en-US" sz="2400" dirty="0">
              <a:latin typeface="Corbel" charset="0"/>
              <a:ea typeface="Corbel" charset="0"/>
              <a:cs typeface="Corbe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32903" y="842310"/>
            <a:ext cx="752567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+mn-lt"/>
              </a:rPr>
              <a:t>“ICANN’S MISSION is to help ensure a stable, secure, and unified global Internet. To reach another person on the Internet, you need to type an address into your computer or other device – a name or a number. That address must be unique so computers know where</a:t>
            </a:r>
          </a:p>
          <a:p>
            <a:r>
              <a:rPr lang="en-US" sz="2400" i="1" dirty="0">
                <a:latin typeface="+mn-lt"/>
              </a:rPr>
              <a:t>to find each other. ICANN helps coordinate and support these unique identifiers across the world.” 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dirty="0">
              <a:latin typeface="+mn-lt"/>
              <a:ea typeface="Corbel" charset="0"/>
              <a:cs typeface="Corbel" charset="0"/>
            </a:endParaRPr>
          </a:p>
          <a:p>
            <a:pPr marL="342900" lvl="0" indent="-342900">
              <a:buFont typeface="Arial" charset="0"/>
              <a:buChar char="•"/>
              <a:defRPr/>
            </a:pPr>
            <a:r>
              <a:rPr lang="en-US" sz="2400" dirty="0">
                <a:latin typeface="+mn-lt"/>
                <a:ea typeface="Corbel" charset="0"/>
                <a:cs typeface="Corbel" charset="0"/>
              </a:rPr>
              <a:t>Naming and numbering should not be greatly impacted by the decision. </a:t>
            </a:r>
            <a:r>
              <a:rPr lang="en-US" sz="2400" i="1" dirty="0">
                <a:latin typeface="+mn-lt"/>
              </a:rPr>
              <a:t>". . . </a:t>
            </a:r>
            <a:r>
              <a:rPr lang="en-US" sz="2400" i="1" dirty="0" err="1">
                <a:latin typeface="+mn-lt"/>
              </a:rPr>
              <a:t>Marby</a:t>
            </a:r>
            <a:r>
              <a:rPr lang="en-US" sz="2400" i="1" dirty="0">
                <a:latin typeface="+mn-lt"/>
              </a:rPr>
              <a:t> said the US decision will have no influence, and no impact on ICANN’s work."</a:t>
            </a:r>
            <a:endParaRPr lang="en-US" sz="2400" i="1" dirty="0">
              <a:latin typeface="+mn-lt"/>
              <a:ea typeface="Corbel" charset="0"/>
              <a:cs typeface="Corbel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dirty="0">
              <a:latin typeface="+mn-lt"/>
              <a:ea typeface="Corbel" charset="0"/>
              <a:cs typeface="Corbel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400" dirty="0">
                <a:latin typeface="+mn-lt"/>
                <a:ea typeface="Corbel" charset="0"/>
                <a:cs typeface="Corbel" charset="0"/>
              </a:rPr>
              <a:t>Member of the Internet governance community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2400" dirty="0">
              <a:latin typeface="Corbel" charset="0"/>
              <a:ea typeface="Corbel" charset="0"/>
              <a:cs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029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Custom 3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047D77"/>
      </a:accent1>
      <a:accent2>
        <a:srgbClr val="EDCA3A"/>
      </a:accent2>
      <a:accent3>
        <a:srgbClr val="2C71D5"/>
      </a:accent3>
      <a:accent4>
        <a:srgbClr val="CA4728"/>
      </a:accent4>
      <a:accent5>
        <a:srgbClr val="040940"/>
      </a:accent5>
      <a:accent6>
        <a:srgbClr val="02837C"/>
      </a:accent6>
      <a:hlink>
        <a:srgbClr val="1800CA"/>
      </a:hlink>
      <a:folHlink>
        <a:srgbClr val="CA472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4433</TotalTime>
  <Words>318</Words>
  <Application>Microsoft Office PowerPoint</Application>
  <PresentationFormat>Widescreen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Corbel</vt:lpstr>
      <vt:lpstr>Noto Sans Symbols</vt:lpstr>
      <vt:lpstr>Roboto</vt:lpstr>
      <vt:lpstr>Frame</vt:lpstr>
      <vt:lpstr>A Brief History of Net Neutrality</vt:lpstr>
      <vt:lpstr>PowerPoint Presentation</vt:lpstr>
      <vt:lpstr>Feb. 2015 Open Internet Order:  FCC Passes Title II Net Neutrality Rules </vt:lpstr>
      <vt:lpstr>2017:  the year it changed</vt:lpstr>
      <vt:lpstr>2018:  What now?  </vt:lpstr>
      <vt:lpstr>ICANN’s 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the Internet of  Things:   A Multistakeholder Approach for Canada</dc:title>
  <dc:creator>Silvia Vivanco</dc:creator>
  <cp:lastModifiedBy>Silvia Vivanco</cp:lastModifiedBy>
  <cp:revision>27</cp:revision>
  <dcterms:modified xsi:type="dcterms:W3CDTF">2018-02-14T21:57:26Z</dcterms:modified>
</cp:coreProperties>
</file>