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539" r:id="rId2"/>
    <p:sldId id="398" r:id="rId3"/>
    <p:sldId id="559" r:id="rId4"/>
    <p:sldId id="582" r:id="rId5"/>
    <p:sldId id="580" r:id="rId6"/>
    <p:sldId id="540" r:id="rId7"/>
    <p:sldId id="573" r:id="rId8"/>
    <p:sldId id="583" r:id="rId9"/>
    <p:sldId id="584" r:id="rId10"/>
    <p:sldId id="585" r:id="rId11"/>
    <p:sldId id="565" r:id="rId12"/>
    <p:sldId id="586" r:id="rId13"/>
    <p:sldId id="548" r:id="rId14"/>
    <p:sldId id="549" r:id="rId15"/>
    <p:sldId id="550" r:id="rId16"/>
    <p:sldId id="551" r:id="rId17"/>
    <p:sldId id="552" r:id="rId18"/>
    <p:sldId id="570" r:id="rId19"/>
    <p:sldId id="571" r:id="rId20"/>
    <p:sldId id="572" r:id="rId21"/>
    <p:sldId id="56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 id="2" name="Lisa Phifer" initials="LAP"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40F"/>
    <a:srgbClr val="CC9900"/>
    <a:srgbClr val="FFCC00"/>
    <a:srgbClr val="008080"/>
    <a:srgbClr val="339966"/>
    <a:srgbClr val="FF9900"/>
    <a:srgbClr val="000000"/>
    <a:srgbClr val="DEDEDE"/>
    <a:srgbClr val="002B49"/>
    <a:srgbClr val="CB460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54" autoAdjust="0"/>
    <p:restoredTop sz="86457" autoAdjust="0"/>
  </p:normalViewPr>
  <p:slideViewPr>
    <p:cSldViewPr snapToGrid="0" snapToObjects="1">
      <p:cViewPr varScale="1">
        <p:scale>
          <a:sx n="76" d="100"/>
          <a:sy n="76" d="100"/>
        </p:scale>
        <p:origin x="-1714" y="-77"/>
      </p:cViewPr>
      <p:guideLst>
        <p:guide orient="horz" pos="549"/>
        <p:guide pos="2880"/>
      </p:guideLst>
    </p:cSldViewPr>
  </p:slideViewPr>
  <p:outlineViewPr>
    <p:cViewPr>
      <p:scale>
        <a:sx n="33" d="100"/>
        <a:sy n="33" d="100"/>
      </p:scale>
      <p:origin x="0" y="1608"/>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1/8/2018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dirty="0"/>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1/8/2018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dirty="0"/>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dirty="0"/>
          </a:p>
        </p:txBody>
      </p:sp>
    </p:spTree>
    <p:extLst>
      <p:ext uri="{BB962C8B-B14F-4D97-AF65-F5344CB8AC3E}">
        <p14:creationId xmlns:p14="http://schemas.microsoft.com/office/powerpoint/2010/main" val="3406898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dirty="0"/>
          </a:p>
        </p:txBody>
      </p:sp>
    </p:spTree>
    <p:extLst>
      <p:ext uri="{BB962C8B-B14F-4D97-AF65-F5344CB8AC3E}">
        <p14:creationId xmlns:p14="http://schemas.microsoft.com/office/powerpoint/2010/main" val="3406898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dirty="0"/>
          </a:p>
        </p:txBody>
      </p:sp>
    </p:spTree>
    <p:extLst>
      <p:ext uri="{BB962C8B-B14F-4D97-AF65-F5344CB8AC3E}">
        <p14:creationId xmlns:p14="http://schemas.microsoft.com/office/powerpoint/2010/main" val="3406898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dirty="0"/>
          </a:p>
        </p:txBody>
      </p:sp>
    </p:spTree>
    <p:extLst>
      <p:ext uri="{BB962C8B-B14F-4D97-AF65-F5344CB8AC3E}">
        <p14:creationId xmlns:p14="http://schemas.microsoft.com/office/powerpoint/2010/main" val="3406898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smtClean="0"/>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smtClean="0"/>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smtClean="0"/>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smtClean="0"/>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Agenda Divider 41">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0406713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a:solidFill>
                  <a:schemeClr val="bg1"/>
                </a:solidFill>
                <a:latin typeface="+mn-lt"/>
                <a:cs typeface="Arial"/>
              </a:rPr>
              <a:t>icann.org</a:t>
            </a: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3"/>
                </a:rPr>
                <a:t>flickr.com/icann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6"/>
                </a:rPr>
                <a:t>linkedin/company/icann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facebook.com/icannorg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8"/>
                </a:rPr>
                <a:t>soundcloud/icann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0"/>
                </a:rPr>
                <a:t>slideshare/icannpresentations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a:solidFill>
                  <a:schemeClr val="bg1"/>
                </a:solidFill>
                <a:latin typeface="+mn-lt"/>
                <a:cs typeface="Arial"/>
              </a:rPr>
              <a:t>icann.org</a:t>
            </a: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285381487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359591313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2481621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dirty="0" smtClean="0"/>
              <a:t>Drag picture to placeholder or click icon to add</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dirty="0" smtClean="0"/>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4"/>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762" r:id="rId23"/>
    <p:sldLayoutId id="2147483679" r:id="rId24"/>
    <p:sldLayoutId id="2147483727" r:id="rId25"/>
    <p:sldLayoutId id="2147483728" r:id="rId26"/>
    <p:sldLayoutId id="2147483730" r:id="rId27"/>
    <p:sldLayoutId id="2147483731" r:id="rId28"/>
    <p:sldLayoutId id="2147483732" r:id="rId29"/>
    <p:sldLayoutId id="2147483729" r:id="rId30"/>
    <p:sldLayoutId id="2147483734" r:id="rId31"/>
    <p:sldLayoutId id="2147483688" r:id="rId32"/>
    <p:sldLayoutId id="2147483743" r:id="rId33"/>
    <p:sldLayoutId id="2147483744" r:id="rId34"/>
    <p:sldLayoutId id="2147483745" r:id="rId35"/>
    <p:sldLayoutId id="2147483746" r:id="rId36"/>
    <p:sldLayoutId id="2147483747" r:id="rId37"/>
    <p:sldLayoutId id="2147483748" r:id="rId38"/>
    <p:sldLayoutId id="2147483750" r:id="rId39"/>
    <p:sldLayoutId id="2147483687" r:id="rId40"/>
    <p:sldLayoutId id="2147483735" r:id="rId41"/>
    <p:sldLayoutId id="2147483736" r:id="rId42"/>
    <p:sldLayoutId id="2147483737" r:id="rId43"/>
    <p:sldLayoutId id="2147483738" r:id="rId44"/>
    <p:sldLayoutId id="2147483739" r:id="rId45"/>
    <p:sldLayoutId id="2147483740" r:id="rId46"/>
    <p:sldLayoutId id="2147483742" r:id="rId47"/>
    <p:sldLayoutId id="2147483755" r:id="rId48"/>
    <p:sldLayoutId id="2147483717" r:id="rId49"/>
    <p:sldLayoutId id="2147483759" r:id="rId50"/>
    <p:sldLayoutId id="2147483760" r:id="rId51"/>
    <p:sldLayoutId id="2147483761" r:id="rId52"/>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community.icann.org/x/QgByB" TargetMode="External"/><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icann.org/resources/pages/governance/bylaws-en/#article1" TargetMode="External"/><Relationship Id="rId2" Type="http://schemas.openxmlformats.org/officeDocument/2006/relationships/hyperlink" Target="https://www.icann.org/resources/pages/governance/bylaws-en" TargetMode="Externa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hyperlink" Target="https://community.icann.org/x/QgByB"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hyperlink" Target="mailto:EMAIL@EXAMPLE.TLD" TargetMode="External"/><Relationship Id="rId2" Type="http://schemas.openxmlformats.org/officeDocument/2006/relationships/hyperlink" Target="mailto:EMAIL@EXAMPLE.TL"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hyperlink" Target="https://community.icann.org/download/attachments/74580034/AnnotatedResults-Poll-from-20DecemberCall.pdf"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community.icann.org/download/attachments/74580034/AnnotatedResults-Poll-from-20DecemberCall.pdf"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Next-Generation gTLD </a:t>
            </a:r>
            <a:br>
              <a:rPr lang="en-US" dirty="0"/>
            </a:br>
            <a:r>
              <a:rPr lang="en-US" dirty="0"/>
              <a:t>Registration Directory Service (RDS) to replace WHOIS PDP </a:t>
            </a:r>
            <a:r>
              <a:rPr lang="en-US" dirty="0" smtClean="0"/>
              <a:t>WG</a:t>
            </a:r>
            <a:endParaRPr lang="en-US" dirty="0"/>
          </a:p>
        </p:txBody>
      </p:sp>
      <p:sp>
        <p:nvSpPr>
          <p:cNvPr id="6" name="Text Placeholder 5"/>
          <p:cNvSpPr>
            <a:spLocks noGrp="1"/>
          </p:cNvSpPr>
          <p:nvPr>
            <p:ph type="body" sz="quarter" idx="13"/>
          </p:nvPr>
        </p:nvSpPr>
        <p:spPr>
          <a:xfrm>
            <a:off x="2070848" y="3652549"/>
            <a:ext cx="6382512" cy="937380"/>
          </a:xfrm>
        </p:spPr>
        <p:txBody>
          <a:bodyPr>
            <a:normAutofit/>
          </a:bodyPr>
          <a:lstStyle/>
          <a:p>
            <a:r>
              <a:rPr lang="en-US" dirty="0" smtClean="0"/>
              <a:t>Handout for Working Group Call</a:t>
            </a:r>
          </a:p>
          <a:p>
            <a:r>
              <a:rPr lang="en-US" dirty="0" smtClean="0">
                <a:solidFill>
                  <a:srgbClr val="0C1F24"/>
                </a:solidFill>
                <a:latin typeface="Arial" panose="020B0604020202020204" pitchFamily="34" charset="0"/>
                <a:cs typeface="Arial" panose="020B0604020202020204" pitchFamily="34" charset="0"/>
              </a:rPr>
              <a:t>Tuesday 9 January 2018 at 17:00 UTC</a:t>
            </a:r>
            <a:endParaRPr lang="en-US" dirty="0"/>
          </a:p>
        </p:txBody>
      </p:sp>
      <p:sp>
        <p:nvSpPr>
          <p:cNvPr id="3" name="Text Placeholder 2"/>
          <p:cNvSpPr>
            <a:spLocks noGrp="1"/>
          </p:cNvSpPr>
          <p:nvPr>
            <p:ph type="body" sz="quarter" idx="11"/>
          </p:nvPr>
        </p:nvSpPr>
        <p:spPr/>
        <p:txBody>
          <a:bodyPr>
            <a:normAutofit lnSpcReduction="10000"/>
          </a:bodyPr>
          <a:lstStyle/>
          <a:p>
            <a:r>
              <a:rPr lang="en-US" dirty="0" smtClean="0"/>
              <a:t>  </a:t>
            </a:r>
            <a:endParaRPr lang="en-US" dirty="0"/>
          </a:p>
        </p:txBody>
      </p:sp>
    </p:spTree>
    <p:extLst>
      <p:ext uri="{BB962C8B-B14F-4D97-AF65-F5344CB8AC3E}">
        <p14:creationId xmlns:p14="http://schemas.microsoft.com/office/powerpoint/2010/main" val="1480540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Criminal Activity/ DNS Abuse – </a:t>
            </a:r>
            <a:r>
              <a:rPr lang="en-US" u="sng" dirty="0" smtClean="0"/>
              <a:t>Investigation</a:t>
            </a:r>
            <a:r>
              <a:rPr lang="en-US" dirty="0" smtClean="0"/>
              <a:t/>
            </a:r>
            <a:br>
              <a:rPr lang="en-US" dirty="0" smtClean="0"/>
            </a:br>
            <a:r>
              <a:rPr lang="en-US" dirty="0" smtClean="0"/>
              <a:t> – Intro by DT7</a:t>
            </a:r>
            <a:endParaRPr lang="en-US" dirty="0"/>
          </a:p>
        </p:txBody>
      </p:sp>
      <p:sp>
        <p:nvSpPr>
          <p:cNvPr id="4" name="Rectangle 3"/>
          <p:cNvSpPr/>
          <p:nvPr/>
        </p:nvSpPr>
        <p:spPr>
          <a:xfrm>
            <a:off x="1279266" y="5818734"/>
            <a:ext cx="6749367" cy="6463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en-US" dirty="0" smtClean="0"/>
              <a:t>Are there any clarifications necessary to understand this “</a:t>
            </a:r>
            <a:r>
              <a:rPr lang="en-US" b="1" dirty="0" smtClean="0"/>
              <a:t>Investigation</a:t>
            </a:r>
            <a:r>
              <a:rPr lang="en-US" dirty="0" smtClean="0"/>
              <a:t>” purpose before we can begin deliberating on it?</a:t>
            </a:r>
            <a:endParaRPr lang="en-US" dirty="0"/>
          </a:p>
        </p:txBody>
      </p:sp>
      <p:sp>
        <p:nvSpPr>
          <p:cNvPr id="3" name="Rectangle 2"/>
          <p:cNvSpPr/>
          <p:nvPr/>
        </p:nvSpPr>
        <p:spPr>
          <a:xfrm>
            <a:off x="525633" y="1062456"/>
            <a:ext cx="8078874" cy="4339650"/>
          </a:xfrm>
          <a:prstGeom prst="rect">
            <a:avLst/>
          </a:prstGeom>
        </p:spPr>
        <p:txBody>
          <a:bodyPr wrap="square">
            <a:spAutoFit/>
          </a:bodyPr>
          <a:lstStyle/>
          <a:p>
            <a:r>
              <a:rPr lang="en-US" sz="1200" b="1" dirty="0"/>
              <a:t>Table of purposes and associated use cases</a:t>
            </a:r>
            <a:endParaRPr lang="en-US" sz="1200" dirty="0"/>
          </a:p>
          <a:p>
            <a:r>
              <a:rPr lang="en-US" sz="1200" u="sng" dirty="0"/>
              <a:t>Section 1: </a:t>
            </a:r>
            <a:r>
              <a:rPr lang="en-US" sz="1200" b="1" u="sng" dirty="0"/>
              <a:t>Investigations</a:t>
            </a:r>
            <a:endParaRPr lang="en-US" sz="1200" b="1" dirty="0"/>
          </a:p>
          <a:p>
            <a:r>
              <a:rPr lang="en-US" sz="1200" b="1" dirty="0"/>
              <a:t> </a:t>
            </a:r>
            <a:endParaRPr lang="en-US" sz="1200" dirty="0"/>
          </a:p>
          <a:p>
            <a:r>
              <a:rPr lang="en-US" sz="1200" b="1" u="sng" dirty="0" smtClean="0"/>
              <a:t>1A-1</a:t>
            </a:r>
            <a:r>
              <a:rPr lang="en-US" sz="1200" dirty="0" smtClean="0"/>
              <a:t>: </a:t>
            </a:r>
            <a:r>
              <a:rPr lang="en-US" sz="1200" dirty="0"/>
              <a:t>Access information held on a domain name to enable security professionals and law enforcement to determine if the domain of a website used for an attack is compromised or registered maliciously</a:t>
            </a:r>
            <a:r>
              <a:rPr lang="en-US" sz="1200" dirty="0" smtClean="0"/>
              <a:t>.</a:t>
            </a:r>
          </a:p>
          <a:p>
            <a:endParaRPr lang="en-US" sz="1200" dirty="0"/>
          </a:p>
          <a:p>
            <a:r>
              <a:rPr lang="en-US" sz="1200" b="1" u="sng" dirty="0" smtClean="0"/>
              <a:t>1A-2</a:t>
            </a:r>
            <a:r>
              <a:rPr lang="en-US" sz="1200" dirty="0" smtClean="0"/>
              <a:t>: </a:t>
            </a:r>
            <a:r>
              <a:rPr lang="en-US" sz="1200" dirty="0"/>
              <a:t>Access information held on a domain name to enable automated security systems to determine if the domain of a website used for an attack is registered maliciously</a:t>
            </a:r>
            <a:r>
              <a:rPr lang="en-US" sz="1200" dirty="0" smtClean="0"/>
              <a:t>.</a:t>
            </a:r>
          </a:p>
          <a:p>
            <a:endParaRPr lang="en-US" sz="1200" dirty="0"/>
          </a:p>
          <a:p>
            <a:r>
              <a:rPr lang="en-US" sz="1200" b="1" u="sng" dirty="0" smtClean="0"/>
              <a:t>1B-1:</a:t>
            </a:r>
            <a:r>
              <a:rPr lang="en-US" sz="1200" dirty="0" smtClean="0"/>
              <a:t> </a:t>
            </a:r>
            <a:r>
              <a:rPr lang="en-US" sz="1200" dirty="0"/>
              <a:t>Access information held on a domain name to enable security professionals and law enforcement to determine domain ownership or involvement with operating a domain name tied to real-world criminal/abuse activities</a:t>
            </a:r>
            <a:r>
              <a:rPr lang="en-US" sz="1200" dirty="0" smtClean="0"/>
              <a:t>.</a:t>
            </a:r>
          </a:p>
          <a:p>
            <a:endParaRPr lang="en-US" sz="1200" dirty="0"/>
          </a:p>
          <a:p>
            <a:r>
              <a:rPr lang="en-US" sz="1200" b="1" u="sng" dirty="0" smtClean="0"/>
              <a:t>1C-1:</a:t>
            </a:r>
            <a:r>
              <a:rPr lang="en-US" sz="1200" dirty="0" smtClean="0"/>
              <a:t> </a:t>
            </a:r>
            <a:r>
              <a:rPr lang="en-US" sz="1200" dirty="0"/>
              <a:t>Access information held on a domain name to enable security professionals and law enforcement to expand knowledge from one known malicious domain to other domains potentially part of the same issue</a:t>
            </a:r>
            <a:r>
              <a:rPr lang="en-US" sz="1200" dirty="0" smtClean="0"/>
              <a:t>.</a:t>
            </a:r>
          </a:p>
          <a:p>
            <a:endParaRPr lang="en-US" sz="1200" dirty="0"/>
          </a:p>
          <a:p>
            <a:r>
              <a:rPr lang="en-US" sz="1200" b="1" u="sng" dirty="0" smtClean="0"/>
              <a:t>1C-2:</a:t>
            </a:r>
            <a:r>
              <a:rPr lang="en-US" sz="1200" dirty="0" smtClean="0"/>
              <a:t> Access </a:t>
            </a:r>
            <a:r>
              <a:rPr lang="en-US" sz="1200" dirty="0"/>
              <a:t>information held on a domain name to enable security professionals and law enforcement to examine all domains sharing one or more key elements tied to abuse to determine if a larger issue exists</a:t>
            </a:r>
            <a:r>
              <a:rPr lang="en-US" sz="1200" dirty="0" smtClean="0"/>
              <a:t>.</a:t>
            </a:r>
          </a:p>
          <a:p>
            <a:endParaRPr lang="en-US" sz="1200" dirty="0"/>
          </a:p>
          <a:p>
            <a:r>
              <a:rPr lang="en-US" sz="1200" b="1" u="sng" dirty="0" smtClean="0"/>
              <a:t>1C-3:</a:t>
            </a:r>
            <a:r>
              <a:rPr lang="en-US" sz="1200" dirty="0" smtClean="0"/>
              <a:t> Access </a:t>
            </a:r>
            <a:r>
              <a:rPr lang="en-US" sz="1200" dirty="0"/>
              <a:t>information held on a domain name to enable security professionals and law enforcement to find potentially compromised domains related to an existing hijacking or domain shadowing </a:t>
            </a:r>
            <a:r>
              <a:rPr lang="en-US" sz="1200" dirty="0" smtClean="0"/>
              <a:t>incident</a:t>
            </a:r>
          </a:p>
          <a:p>
            <a:endParaRPr lang="en-US" sz="1200" dirty="0"/>
          </a:p>
          <a:p>
            <a:r>
              <a:rPr lang="en-US" sz="1200" b="1" u="sng" dirty="0" smtClean="0"/>
              <a:t>1D-1:</a:t>
            </a:r>
            <a:r>
              <a:rPr lang="en-US" sz="1200" dirty="0" smtClean="0"/>
              <a:t> </a:t>
            </a:r>
            <a:r>
              <a:rPr lang="en-US" sz="1200" dirty="0"/>
              <a:t>Access information held on a domain name to enable automated security systems to expand knowledge from one known malicious domain to other domains potentially part of the same issue.</a:t>
            </a:r>
          </a:p>
        </p:txBody>
      </p:sp>
    </p:spTree>
    <p:extLst>
      <p:ext uri="{BB962C8B-B14F-4D97-AF65-F5344CB8AC3E}">
        <p14:creationId xmlns:p14="http://schemas.microsoft.com/office/powerpoint/2010/main" val="30873497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74904" y="46179"/>
            <a:ext cx="8012951" cy="820129"/>
          </a:xfrm>
          <a:solidFill>
            <a:schemeClr val="bg1"/>
          </a:solidFill>
        </p:spPr>
        <p:txBody>
          <a:bodyPr/>
          <a:lstStyle/>
          <a:p>
            <a:r>
              <a:rPr lang="en-US" sz="2400" dirty="0" smtClean="0"/>
              <a:t>Is </a:t>
            </a:r>
            <a:r>
              <a:rPr lang="en-US" sz="2400" dirty="0"/>
              <a:t>Criminal Activity/ DNS Abuse – </a:t>
            </a:r>
            <a:r>
              <a:rPr lang="en-US" sz="2400" u="sng" dirty="0"/>
              <a:t>Investigation</a:t>
            </a:r>
            <a:r>
              <a:rPr lang="en-US" sz="2400" dirty="0"/>
              <a:t> </a:t>
            </a:r>
            <a:r>
              <a:rPr lang="en-US" sz="2400" dirty="0" smtClean="0"/>
              <a:t>a legitimate purpose for collecting data?</a:t>
            </a:r>
            <a:endParaRPr lang="en-US" dirty="0"/>
          </a:p>
        </p:txBody>
      </p:sp>
      <p:sp>
        <p:nvSpPr>
          <p:cNvPr id="8" name="Content Placeholder 7"/>
          <p:cNvSpPr>
            <a:spLocks noGrp="1"/>
          </p:cNvSpPr>
          <p:nvPr>
            <p:ph sz="quarter" idx="10"/>
          </p:nvPr>
        </p:nvSpPr>
        <p:spPr>
          <a:xfrm>
            <a:off x="489024" y="1047172"/>
            <a:ext cx="8182708" cy="4571813"/>
          </a:xfrm>
        </p:spPr>
        <p:txBody>
          <a:bodyPr/>
          <a:lstStyle/>
          <a:p>
            <a:r>
              <a:rPr lang="en-US" sz="2000" dirty="0" smtClean="0"/>
              <a:t>Recall criteria: What makes a purpose legitimate? For example:</a:t>
            </a:r>
          </a:p>
          <a:p>
            <a:pPr lvl="1">
              <a:spcBef>
                <a:spcPts val="0"/>
              </a:spcBef>
            </a:pPr>
            <a:r>
              <a:rPr lang="en-US" sz="1200" dirty="0" smtClean="0"/>
              <a:t>Does it support ICANN's mission?</a:t>
            </a:r>
          </a:p>
          <a:p>
            <a:pPr lvl="1">
              <a:spcBef>
                <a:spcPts val="0"/>
              </a:spcBef>
            </a:pPr>
            <a:r>
              <a:rPr lang="en-US" sz="1200" dirty="0" smtClean="0"/>
              <a:t>Is it specific?</a:t>
            </a:r>
          </a:p>
          <a:p>
            <a:pPr lvl="1">
              <a:spcBef>
                <a:spcPts val="0"/>
              </a:spcBef>
            </a:pPr>
            <a:r>
              <a:rPr lang="en-US" sz="1200" dirty="0" smtClean="0"/>
              <a:t>Is it explained in a way that registrants can understand?</a:t>
            </a:r>
          </a:p>
          <a:p>
            <a:pPr lvl="1">
              <a:spcBef>
                <a:spcPts val="0"/>
              </a:spcBef>
            </a:pPr>
            <a:r>
              <a:rPr lang="en-US" sz="1200" dirty="0" smtClean="0"/>
              <a:t>Does it explain to registrants what their data will be used for?</a:t>
            </a:r>
          </a:p>
          <a:p>
            <a:pPr lvl="1">
              <a:spcBef>
                <a:spcPts val="0"/>
              </a:spcBef>
            </a:pPr>
            <a:r>
              <a:rPr lang="en-US" sz="1200" dirty="0" smtClean="0"/>
              <a:t>Is </a:t>
            </a:r>
            <a:r>
              <a:rPr lang="en-US" sz="1200" dirty="0"/>
              <a:t>it necessary for the fulfilment of a contract</a:t>
            </a:r>
            <a:r>
              <a:rPr lang="en-US" sz="1200" dirty="0" smtClean="0"/>
              <a:t>?</a:t>
            </a:r>
            <a:endParaRPr lang="en-US" sz="1200" dirty="0"/>
          </a:p>
          <a:p>
            <a:pPr lvl="1">
              <a:spcBef>
                <a:spcPts val="0"/>
              </a:spcBef>
            </a:pPr>
            <a:r>
              <a:rPr lang="en-US" sz="1200" dirty="0" smtClean="0"/>
              <a:t>Other?</a:t>
            </a:r>
            <a:endParaRPr lang="en-US" sz="1600" dirty="0" smtClean="0"/>
          </a:p>
          <a:p>
            <a:r>
              <a:rPr lang="en-US" sz="2000" dirty="0" smtClean="0"/>
              <a:t>Test </a:t>
            </a:r>
            <a:r>
              <a:rPr lang="en-US" sz="2000" b="1" dirty="0"/>
              <a:t>Criminal Activity/ DNS Abuse – </a:t>
            </a:r>
            <a:r>
              <a:rPr lang="en-US" sz="2000" b="1" u="sng" dirty="0"/>
              <a:t>Investigation</a:t>
            </a:r>
            <a:r>
              <a:rPr lang="en-US" sz="2000" dirty="0"/>
              <a:t> </a:t>
            </a:r>
            <a:r>
              <a:rPr lang="en-US" sz="2000" dirty="0" smtClean="0"/>
              <a:t/>
            </a:r>
            <a:br>
              <a:rPr lang="en-US" sz="2000" dirty="0" smtClean="0"/>
            </a:br>
            <a:r>
              <a:rPr lang="en-US" sz="2000" dirty="0" smtClean="0"/>
              <a:t>(</a:t>
            </a:r>
            <a:r>
              <a:rPr lang="en-US" sz="2000" dirty="0" smtClean="0"/>
              <a:t>as drafted by DT7) against criteria</a:t>
            </a:r>
          </a:p>
          <a:p>
            <a:pPr lvl="1"/>
            <a:r>
              <a:rPr lang="en-US" sz="1800" i="1" dirty="0"/>
              <a:t>Information to be made available to regulatory authorities, law enforcement, cybersecurity professionals, IT administrators, automated protection systems and other incident responders for </a:t>
            </a:r>
            <a:r>
              <a:rPr lang="en-US" sz="1800" b="1" i="1" dirty="0"/>
              <a:t>the purpose of enabling identification of the nature of the registration and operation of a domain name linked to abuse and/or criminal activities to facilitate the eventual mitigation and resolution of the abuse identified</a:t>
            </a:r>
            <a:r>
              <a:rPr lang="en-US" sz="1800" i="1" dirty="0"/>
              <a:t>: Domain metadata (registrar, registration date, nameservers, etc.), Registrant contact information, Registrar contact Information, DNS contact, etc</a:t>
            </a:r>
            <a:r>
              <a:rPr lang="en-US" sz="1800" i="1" dirty="0" smtClean="0"/>
              <a:t>..</a:t>
            </a:r>
            <a:endParaRPr lang="en-US" sz="1800" i="1" dirty="0"/>
          </a:p>
        </p:txBody>
      </p:sp>
    </p:spTree>
    <p:extLst>
      <p:ext uri="{BB962C8B-B14F-4D97-AF65-F5344CB8AC3E}">
        <p14:creationId xmlns:p14="http://schemas.microsoft.com/office/powerpoint/2010/main" val="25294987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74904" y="46179"/>
            <a:ext cx="8012951" cy="820129"/>
          </a:xfrm>
          <a:solidFill>
            <a:schemeClr val="bg1"/>
          </a:solidFill>
        </p:spPr>
        <p:txBody>
          <a:bodyPr/>
          <a:lstStyle/>
          <a:p>
            <a:r>
              <a:rPr lang="en-US" sz="2400" dirty="0" smtClean="0"/>
              <a:t>Is </a:t>
            </a:r>
            <a:r>
              <a:rPr lang="en-US" sz="2400" dirty="0"/>
              <a:t>Criminal Activity/ DNS Abuse – Investigation </a:t>
            </a:r>
            <a:r>
              <a:rPr lang="en-US" sz="2400" dirty="0" smtClean="0"/>
              <a:t>a legitimate purpose for collecting data?</a:t>
            </a:r>
            <a:endParaRPr lang="en-US" dirty="0"/>
          </a:p>
        </p:txBody>
      </p:sp>
      <p:sp>
        <p:nvSpPr>
          <p:cNvPr id="8" name="Content Placeholder 7"/>
          <p:cNvSpPr>
            <a:spLocks noGrp="1"/>
          </p:cNvSpPr>
          <p:nvPr>
            <p:ph sz="quarter" idx="10"/>
          </p:nvPr>
        </p:nvSpPr>
        <p:spPr>
          <a:xfrm>
            <a:off x="489023" y="1047172"/>
            <a:ext cx="8383671" cy="4571813"/>
          </a:xfrm>
        </p:spPr>
        <p:txBody>
          <a:bodyPr/>
          <a:lstStyle/>
          <a:p>
            <a:r>
              <a:rPr lang="en-US" sz="2000" dirty="0" smtClean="0"/>
              <a:t>Reach </a:t>
            </a:r>
            <a:r>
              <a:rPr lang="en-US" sz="2000" dirty="0" smtClean="0"/>
              <a:t>agreement(s) on legitimacy of </a:t>
            </a:r>
            <a:r>
              <a:rPr lang="en-US" sz="2000" b="1" dirty="0"/>
              <a:t>Criminal Activity/ DNS Abuse – </a:t>
            </a:r>
            <a:r>
              <a:rPr lang="en-US" sz="2000" b="1" u="sng" dirty="0"/>
              <a:t>Investigation</a:t>
            </a:r>
            <a:r>
              <a:rPr lang="en-US" sz="2000" dirty="0"/>
              <a:t> </a:t>
            </a:r>
            <a:r>
              <a:rPr lang="en-US" sz="2000" dirty="0" smtClean="0"/>
              <a:t>as a purpose for requiring collection of registration </a:t>
            </a:r>
            <a:r>
              <a:rPr lang="en-US" sz="2000" dirty="0" smtClean="0"/>
              <a:t>data</a:t>
            </a:r>
          </a:p>
          <a:p>
            <a:endParaRPr lang="en-US" sz="2000" dirty="0"/>
          </a:p>
          <a:p>
            <a:endParaRPr lang="en-US" sz="2000" dirty="0" smtClean="0"/>
          </a:p>
          <a:p>
            <a:endParaRPr lang="en-US" sz="2000" dirty="0"/>
          </a:p>
          <a:p>
            <a:endParaRPr lang="en-US" sz="2000" dirty="0" smtClean="0"/>
          </a:p>
          <a:p>
            <a:endParaRPr lang="en-US" sz="2000" dirty="0"/>
          </a:p>
          <a:p>
            <a:r>
              <a:rPr lang="en-US" sz="2000" dirty="0" smtClean="0"/>
              <a:t>Note that </a:t>
            </a:r>
            <a:r>
              <a:rPr lang="en-US" sz="2000" b="1" dirty="0" smtClean="0"/>
              <a:t>Notification</a:t>
            </a:r>
            <a:r>
              <a:rPr lang="en-US" sz="2000" dirty="0" smtClean="0"/>
              <a:t> and </a:t>
            </a:r>
            <a:r>
              <a:rPr lang="en-US" sz="2000" b="1" dirty="0" smtClean="0"/>
              <a:t>Reputation</a:t>
            </a:r>
            <a:r>
              <a:rPr lang="en-US" sz="2000" dirty="0" smtClean="0"/>
              <a:t> purposes will be discussed next, separatel</a:t>
            </a:r>
            <a:r>
              <a:rPr lang="en-US" sz="2000" dirty="0" smtClean="0"/>
              <a:t>y from any WG agreement(s) on </a:t>
            </a:r>
            <a:r>
              <a:rPr lang="en-US" sz="2000" b="1" dirty="0" smtClean="0"/>
              <a:t>Investigation</a:t>
            </a:r>
            <a:endParaRPr lang="en-US" sz="2000" b="1" dirty="0" smtClean="0"/>
          </a:p>
        </p:txBody>
      </p:sp>
      <p:sp>
        <p:nvSpPr>
          <p:cNvPr id="4" name="Rectangle 3"/>
          <p:cNvSpPr/>
          <p:nvPr/>
        </p:nvSpPr>
        <p:spPr>
          <a:xfrm>
            <a:off x="1287748" y="2341998"/>
            <a:ext cx="6568503" cy="175432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en-US" u="sng" dirty="0" smtClean="0"/>
              <a:t>Possible WG Agreement for deliberation:</a:t>
            </a:r>
          </a:p>
          <a:p>
            <a:pPr algn="ctr"/>
            <a:endParaRPr lang="en-US" b="1" dirty="0"/>
          </a:p>
          <a:p>
            <a:pPr algn="ctr"/>
            <a:r>
              <a:rPr lang="en-US" b="1" dirty="0" smtClean="0"/>
              <a:t>Criminal </a:t>
            </a:r>
            <a:r>
              <a:rPr lang="en-US" b="1" dirty="0"/>
              <a:t>Activity/ DNS Abuse – </a:t>
            </a:r>
            <a:r>
              <a:rPr lang="en-US" b="1" u="sng" dirty="0"/>
              <a:t>Investigation</a:t>
            </a:r>
            <a:r>
              <a:rPr lang="en-US" b="1" dirty="0"/>
              <a:t> is NOT a legitimate purpose for requiring collection of registration data, but may be a legitimate purpose for using some data collected for other purposes.</a:t>
            </a:r>
            <a:endParaRPr lang="en-US" dirty="0"/>
          </a:p>
        </p:txBody>
      </p:sp>
    </p:spTree>
    <p:extLst>
      <p:ext uri="{BB962C8B-B14F-4D97-AF65-F5344CB8AC3E}">
        <p14:creationId xmlns:p14="http://schemas.microsoft.com/office/powerpoint/2010/main" val="2231600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Confirm action items and decision points</a:t>
            </a:r>
            <a:endParaRPr lang="en-US" dirty="0"/>
          </a:p>
        </p:txBody>
      </p:sp>
      <p:pic>
        <p:nvPicPr>
          <p:cNvPr id="1026" name="Picture 2" descr="C:\Users\Lisa Phifer\AppData\Local\Microsoft\Windows\Temporary Internet Files\Content.IE5\4W4EYHD9\three_questions_small_business_health_insuarnce[1].jpg"/>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2599058" y="852343"/>
            <a:ext cx="3945884" cy="335400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905256" y="4364686"/>
            <a:ext cx="7552944" cy="2031325"/>
          </a:xfrm>
          <a:prstGeom prst="rect">
            <a:avLst/>
          </a:prstGeom>
        </p:spPr>
        <p:txBody>
          <a:bodyPr wrap="square">
            <a:spAutoFit/>
          </a:bodyPr>
          <a:lstStyle/>
          <a:p>
            <a:pPr algn="ctr"/>
            <a:r>
              <a:rPr lang="en-US" dirty="0" smtClean="0"/>
              <a:t>9 January WG Call Meeting Materials: </a:t>
            </a:r>
            <a:br>
              <a:rPr lang="en-US" dirty="0" smtClean="0"/>
            </a:br>
            <a:r>
              <a:rPr lang="en-US" b="1" dirty="0">
                <a:hlinkClick r:id="rId3"/>
              </a:rPr>
              <a:t>https://community.icann.org/x/QgByB</a:t>
            </a:r>
            <a:endParaRPr lang="en-US" b="1" dirty="0"/>
          </a:p>
          <a:p>
            <a:pPr algn="ctr"/>
            <a:endParaRPr lang="en-US" dirty="0" smtClean="0"/>
          </a:p>
          <a:p>
            <a:pPr algn="ctr"/>
            <a:r>
              <a:rPr lang="en-US" b="1" dirty="0" smtClean="0"/>
              <a:t>Next call</a:t>
            </a:r>
            <a:r>
              <a:rPr lang="en-US" b="1" dirty="0"/>
              <a:t>: </a:t>
            </a:r>
            <a:r>
              <a:rPr lang="en-US" u="sng" dirty="0" smtClean="0"/>
              <a:t>Tuesday 16 January, 2018</a:t>
            </a:r>
            <a:r>
              <a:rPr lang="en-US" dirty="0" smtClean="0"/>
              <a:t> at </a:t>
            </a:r>
            <a:r>
              <a:rPr lang="en-US" b="1" dirty="0" smtClean="0"/>
              <a:t>17:00 </a:t>
            </a:r>
            <a:r>
              <a:rPr lang="en-US" b="1" dirty="0" smtClean="0"/>
              <a:t>UTC</a:t>
            </a:r>
          </a:p>
          <a:p>
            <a:pPr algn="ctr"/>
            <a:r>
              <a:rPr lang="en-US" dirty="0" smtClean="0"/>
              <a:t>Agenda will include deliberation on</a:t>
            </a:r>
            <a:endParaRPr lang="en-US" dirty="0" smtClean="0"/>
          </a:p>
          <a:p>
            <a:pPr algn="ctr"/>
            <a:r>
              <a:rPr lang="en-US" dirty="0"/>
              <a:t>“Criminal Activity/ DNS Abuse – </a:t>
            </a:r>
            <a:r>
              <a:rPr lang="en-US" dirty="0" smtClean="0"/>
              <a:t>Notification”</a:t>
            </a:r>
          </a:p>
          <a:p>
            <a:pPr algn="ctr"/>
            <a:r>
              <a:rPr lang="en-US" dirty="0"/>
              <a:t>“Criminal Activity/ DNS Abuse – </a:t>
            </a:r>
            <a:r>
              <a:rPr lang="en-US" dirty="0" smtClean="0"/>
              <a:t>Reputation</a:t>
            </a:r>
            <a:r>
              <a:rPr lang="en-US" dirty="0"/>
              <a:t>”</a:t>
            </a:r>
            <a:endParaRPr lang="en-US" dirty="0" smtClean="0"/>
          </a:p>
        </p:txBody>
      </p:sp>
    </p:spTree>
    <p:extLst>
      <p:ext uri="{BB962C8B-B14F-4D97-AF65-F5344CB8AC3E}">
        <p14:creationId xmlns:p14="http://schemas.microsoft.com/office/powerpoint/2010/main" val="12904102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DT definitions for each possible purpose</a:t>
            </a:r>
            <a:endParaRPr lang="en-US" dirty="0"/>
          </a:p>
        </p:txBody>
      </p:sp>
      <p:graphicFrame>
        <p:nvGraphicFramePr>
          <p:cNvPr id="3" name="Content Placeholder 2"/>
          <p:cNvGraphicFramePr>
            <a:graphicFrameLocks noGrp="1"/>
          </p:cNvGraphicFramePr>
          <p:nvPr>
            <p:ph sz="quarter" idx="10"/>
            <p:extLst>
              <p:ext uri="{D42A27DB-BD31-4B8C-83A1-F6EECF244321}">
                <p14:modId xmlns:p14="http://schemas.microsoft.com/office/powerpoint/2010/main" val="712275363"/>
              </p:ext>
            </p:extLst>
          </p:nvPr>
        </p:nvGraphicFramePr>
        <p:xfrm>
          <a:off x="618331" y="948817"/>
          <a:ext cx="7907338" cy="5125720"/>
        </p:xfrm>
        <a:graphic>
          <a:graphicData uri="http://schemas.openxmlformats.org/drawingml/2006/table">
            <a:tbl>
              <a:tblPr firstRow="1" bandRow="1">
                <a:tableStyleId>{5C22544A-7EE6-4342-B048-85BDC9FD1C3A}</a:tableStyleId>
              </a:tblPr>
              <a:tblGrid>
                <a:gridCol w="2064484"/>
                <a:gridCol w="5842854"/>
              </a:tblGrid>
              <a:tr h="370840">
                <a:tc>
                  <a:txBody>
                    <a:bodyPr/>
                    <a:lstStyle/>
                    <a:p>
                      <a:r>
                        <a:rPr lang="en-US" dirty="0" smtClean="0"/>
                        <a:t>Name</a:t>
                      </a:r>
                      <a:endParaRPr lang="en-US" dirty="0"/>
                    </a:p>
                  </a:txBody>
                  <a:tcPr/>
                </a:tc>
                <a:tc>
                  <a:txBody>
                    <a:bodyPr/>
                    <a:lstStyle/>
                    <a:p>
                      <a:r>
                        <a:rPr lang="en-US" dirty="0" smtClean="0"/>
                        <a:t>Single-Sentence Definition</a:t>
                      </a:r>
                      <a:endParaRPr lang="en-US" dirty="0"/>
                    </a:p>
                  </a:txBody>
                  <a:tcPr/>
                </a:tc>
              </a:tr>
              <a:tr h="370840">
                <a:tc>
                  <a:txBody>
                    <a:bodyPr/>
                    <a:lstStyle/>
                    <a:p>
                      <a:r>
                        <a:rPr lang="en-US" dirty="0" smtClean="0"/>
                        <a:t>Technical Issue Resolution</a:t>
                      </a:r>
                      <a:endParaRPr lang="en-US" dirty="0"/>
                    </a:p>
                  </a:txBody>
                  <a:tcPr/>
                </a:tc>
                <a:tc>
                  <a:txBody>
                    <a:bodyPr/>
                    <a:lstStyle/>
                    <a:p>
                      <a:r>
                        <a:rPr lang="en-US" sz="1600" dirty="0" smtClean="0"/>
                        <a:t>Information collected to enable contact of the relevant contacts to facilitate tracing, identification and resolution of incidents related to services associated with the domain name by persons who are affected by such issues, or persons tasked (directly or indirectly) with the resolution of such issues on their behalf. </a:t>
                      </a:r>
                    </a:p>
                  </a:txBody>
                  <a:tcPr/>
                </a:tc>
              </a:tr>
              <a:tr h="370840">
                <a:tc>
                  <a:txBody>
                    <a:bodyPr/>
                    <a:lstStyle/>
                    <a:p>
                      <a:r>
                        <a:rPr lang="en-US" dirty="0" smtClean="0"/>
                        <a:t>Academic or Public Interest Research</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Information collected to enable use of registration data elements by researchers and other similar persons, as a source for academic or other public interest studies or research,  relating either solely or in part to the use of the DNS.</a:t>
                      </a:r>
                    </a:p>
                  </a:txBody>
                  <a:tcPr/>
                </a:tc>
              </a:tr>
              <a:tr h="370840">
                <a:tc>
                  <a:txBody>
                    <a:bodyPr/>
                    <a:lstStyle/>
                    <a:p>
                      <a:r>
                        <a:rPr lang="en-US" dirty="0" smtClean="0"/>
                        <a:t>Domain Name Management</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Information collected to create a new domain name registration and ensuring that the domain registration records are under the control of the authorized party and that no unauthorized changes, transfers are made in the record.</a:t>
                      </a:r>
                      <a:endParaRPr lang="en-US" sz="1600" dirty="0"/>
                    </a:p>
                  </a:txBody>
                  <a:tcPr/>
                </a:tc>
              </a:tr>
              <a:tr h="370840">
                <a:tc>
                  <a:txBody>
                    <a:bodyPr/>
                    <a:lstStyle/>
                    <a:p>
                      <a:r>
                        <a:rPr lang="en-US" dirty="0" smtClean="0"/>
                        <a:t>Individual Internet Use</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Collecting the required information of the registrant or relevant contact in the record to allow the internet user to contact or determine reputation of the domain name registration.</a:t>
                      </a:r>
                    </a:p>
                  </a:txBody>
                  <a:tcPr/>
                </a:tc>
              </a:tr>
            </a:tbl>
          </a:graphicData>
        </a:graphic>
      </p:graphicFrame>
    </p:spTree>
    <p:extLst>
      <p:ext uri="{BB962C8B-B14F-4D97-AF65-F5344CB8AC3E}">
        <p14:creationId xmlns:p14="http://schemas.microsoft.com/office/powerpoint/2010/main" val="29088758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DT definitions for each possible purpose</a:t>
            </a:r>
            <a:endParaRPr lang="en-US" dirty="0"/>
          </a:p>
        </p:txBody>
      </p:sp>
      <p:graphicFrame>
        <p:nvGraphicFramePr>
          <p:cNvPr id="3" name="Content Placeholder 2"/>
          <p:cNvGraphicFramePr>
            <a:graphicFrameLocks noGrp="1"/>
          </p:cNvGraphicFramePr>
          <p:nvPr>
            <p:ph sz="quarter" idx="10"/>
            <p:extLst>
              <p:ext uri="{D42A27DB-BD31-4B8C-83A1-F6EECF244321}">
                <p14:modId xmlns:p14="http://schemas.microsoft.com/office/powerpoint/2010/main" val="591343637"/>
              </p:ext>
            </p:extLst>
          </p:nvPr>
        </p:nvGraphicFramePr>
        <p:xfrm>
          <a:off x="618331" y="948817"/>
          <a:ext cx="7907338" cy="4638040"/>
        </p:xfrm>
        <a:graphic>
          <a:graphicData uri="http://schemas.openxmlformats.org/drawingml/2006/table">
            <a:tbl>
              <a:tblPr firstRow="1" bandRow="1">
                <a:tableStyleId>{5C22544A-7EE6-4342-B048-85BDC9FD1C3A}</a:tableStyleId>
              </a:tblPr>
              <a:tblGrid>
                <a:gridCol w="2316480"/>
                <a:gridCol w="5590858"/>
              </a:tblGrid>
              <a:tr h="370840">
                <a:tc>
                  <a:txBody>
                    <a:bodyPr/>
                    <a:lstStyle/>
                    <a:p>
                      <a:r>
                        <a:rPr lang="en-US" dirty="0" smtClean="0"/>
                        <a:t>Name</a:t>
                      </a:r>
                      <a:endParaRPr lang="en-US" dirty="0"/>
                    </a:p>
                  </a:txBody>
                  <a:tcPr/>
                </a:tc>
                <a:tc>
                  <a:txBody>
                    <a:bodyPr/>
                    <a:lstStyle/>
                    <a:p>
                      <a:r>
                        <a:rPr lang="en-US" dirty="0" smtClean="0"/>
                        <a:t>Single-Sentence Definition</a:t>
                      </a:r>
                      <a:endParaRPr lang="en-US" dirty="0"/>
                    </a:p>
                  </a:txBody>
                  <a:tcPr/>
                </a:tc>
              </a:tr>
              <a:tr h="370840">
                <a:tc>
                  <a:txBody>
                    <a:bodyPr/>
                    <a:lstStyle/>
                    <a:p>
                      <a:r>
                        <a:rPr lang="en-US" dirty="0" smtClean="0"/>
                        <a:t>Domain Name Certification</a:t>
                      </a:r>
                      <a:endParaRPr lang="en-US" dirty="0"/>
                    </a:p>
                  </a:txBody>
                  <a:tcPr/>
                </a:tc>
                <a:tc>
                  <a:txBody>
                    <a:bodyPr/>
                    <a:lstStyle/>
                    <a:p>
                      <a:r>
                        <a:rPr lang="en-US" sz="1600" dirty="0" smtClean="0"/>
                        <a:t>Information collected by a certificate authority to enable contact between the registrant, or a technical or administrative representative of the registrant, to assist in verifying that the identity of the certificate applicant is the same as the entity that controls the domain name.</a:t>
                      </a:r>
                      <a:endParaRPr lang="en-US" sz="1600" dirty="0"/>
                    </a:p>
                  </a:txBody>
                  <a:tcPr/>
                </a:tc>
              </a:tr>
              <a:tr h="370840">
                <a:tc>
                  <a:txBody>
                    <a:bodyPr/>
                    <a:lstStyle/>
                    <a:p>
                      <a:r>
                        <a:rPr lang="en-US" dirty="0" smtClean="0"/>
                        <a:t>Domain Name Purchase/Sale</a:t>
                      </a:r>
                      <a:endParaRPr lang="en-US" dirty="0"/>
                    </a:p>
                  </a:txBody>
                  <a:tcPr/>
                </a:tc>
                <a:tc>
                  <a:txBody>
                    <a:bodyPr/>
                    <a:lstStyle/>
                    <a:p>
                      <a:r>
                        <a:rPr lang="en-US" sz="1600" dirty="0" smtClean="0"/>
                        <a:t>Information to enable contact between the registrant and third-party buyer to assist registrant in proving and exercising property interest in the domain name and third-party buyer in confirming the registrant's property interest and related merchantability.</a:t>
                      </a:r>
                      <a:endParaRPr lang="en-US" sz="1600" dirty="0"/>
                    </a:p>
                  </a:txBody>
                  <a:tcPr/>
                </a:tc>
              </a:tr>
              <a:tr h="370840">
                <a:tc>
                  <a:txBody>
                    <a:bodyPr/>
                    <a:lstStyle/>
                    <a:p>
                      <a:r>
                        <a:rPr lang="en-US" dirty="0" smtClean="0"/>
                        <a:t>ICANN Contractual Enforcement</a:t>
                      </a:r>
                      <a:endParaRPr lang="en-US" dirty="0"/>
                    </a:p>
                  </a:txBody>
                  <a:tcPr/>
                </a:tc>
                <a:tc>
                  <a:txBody>
                    <a:bodyPr/>
                    <a:lstStyle/>
                    <a:p>
                      <a:r>
                        <a:rPr lang="en-US" sz="1600" dirty="0" smtClean="0"/>
                        <a:t>Information accessed to enable ICANN Compliance to monitor and enforce contracted parties’ agreements with ICANN.</a:t>
                      </a:r>
                      <a:endParaRPr lang="en-US" sz="1600" dirty="0"/>
                    </a:p>
                  </a:txBody>
                  <a:tcPr/>
                </a:tc>
              </a:tr>
              <a:tr h="370840">
                <a:tc>
                  <a:txBody>
                    <a:bodyPr/>
                    <a:lstStyle/>
                    <a:p>
                      <a:r>
                        <a:rPr lang="en-US" dirty="0" smtClean="0"/>
                        <a:t>Regulatory Enforcement</a:t>
                      </a:r>
                      <a:endParaRPr lang="en-US" dirty="0"/>
                    </a:p>
                  </a:txBody>
                  <a:tcPr/>
                </a:tc>
                <a:tc>
                  <a:txBody>
                    <a:bodyPr/>
                    <a:lstStyle/>
                    <a:p>
                      <a:r>
                        <a:rPr lang="en-US" sz="1600" dirty="0" smtClean="0"/>
                        <a:t>Information accessed by regulatory entities to enable contact with the registrant to ensure compliance with applicable laws.</a:t>
                      </a:r>
                      <a:endParaRPr lang="en-US" sz="1600" dirty="0"/>
                    </a:p>
                  </a:txBody>
                  <a:tcPr/>
                </a:tc>
              </a:tr>
            </a:tbl>
          </a:graphicData>
        </a:graphic>
      </p:graphicFrame>
    </p:spTree>
    <p:extLst>
      <p:ext uri="{BB962C8B-B14F-4D97-AF65-F5344CB8AC3E}">
        <p14:creationId xmlns:p14="http://schemas.microsoft.com/office/powerpoint/2010/main" val="2888920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DT definitions for each possible purpose</a:t>
            </a:r>
            <a:endParaRPr lang="en-US" dirty="0"/>
          </a:p>
        </p:txBody>
      </p:sp>
      <p:graphicFrame>
        <p:nvGraphicFramePr>
          <p:cNvPr id="3" name="Content Placeholder 2"/>
          <p:cNvGraphicFramePr>
            <a:graphicFrameLocks noGrp="1"/>
          </p:cNvGraphicFramePr>
          <p:nvPr>
            <p:ph sz="quarter" idx="10"/>
            <p:extLst>
              <p:ext uri="{D42A27DB-BD31-4B8C-83A1-F6EECF244321}">
                <p14:modId xmlns:p14="http://schemas.microsoft.com/office/powerpoint/2010/main" val="3586367854"/>
              </p:ext>
            </p:extLst>
          </p:nvPr>
        </p:nvGraphicFramePr>
        <p:xfrm>
          <a:off x="618331" y="948817"/>
          <a:ext cx="7907338" cy="5430520"/>
        </p:xfrm>
        <a:graphic>
          <a:graphicData uri="http://schemas.openxmlformats.org/drawingml/2006/table">
            <a:tbl>
              <a:tblPr firstRow="1" bandRow="1">
                <a:tableStyleId>{5C22544A-7EE6-4342-B048-85BDC9FD1C3A}</a:tableStyleId>
              </a:tblPr>
              <a:tblGrid>
                <a:gridCol w="1987709"/>
                <a:gridCol w="5919629"/>
              </a:tblGrid>
              <a:tr h="370840">
                <a:tc>
                  <a:txBody>
                    <a:bodyPr/>
                    <a:lstStyle/>
                    <a:p>
                      <a:r>
                        <a:rPr lang="en-US" dirty="0" smtClean="0"/>
                        <a:t>Name</a:t>
                      </a:r>
                      <a:endParaRPr lang="en-US" dirty="0"/>
                    </a:p>
                  </a:txBody>
                  <a:tcPr/>
                </a:tc>
                <a:tc>
                  <a:txBody>
                    <a:bodyPr/>
                    <a:lstStyle/>
                    <a:p>
                      <a:r>
                        <a:rPr lang="en-US" dirty="0" smtClean="0"/>
                        <a:t>Single-Sentence Definition</a:t>
                      </a:r>
                      <a:endParaRPr lang="en-US" dirty="0"/>
                    </a:p>
                  </a:txBody>
                  <a:tcPr/>
                </a:tc>
              </a:tr>
              <a:tr h="370840">
                <a:tc>
                  <a:txBody>
                    <a:bodyPr/>
                    <a:lstStyle/>
                    <a:p>
                      <a:r>
                        <a:rPr lang="en-US" dirty="0" smtClean="0"/>
                        <a:t>Legal Actions</a:t>
                      </a:r>
                      <a:endParaRPr lang="en-US" dirty="0"/>
                    </a:p>
                  </a:txBody>
                  <a:tcPr/>
                </a:tc>
                <a:tc>
                  <a:txBody>
                    <a:bodyPr/>
                    <a:lstStyle/>
                    <a:p>
                      <a:r>
                        <a:rPr lang="en-US" sz="1600" dirty="0" smtClean="0"/>
                        <a:t>Includes</a:t>
                      </a:r>
                      <a:r>
                        <a:rPr lang="en-US" sz="1600" baseline="0" dirty="0" smtClean="0"/>
                        <a:t> a</a:t>
                      </a:r>
                      <a:r>
                        <a:rPr lang="en-US" sz="1600" dirty="0" smtClean="0"/>
                        <a:t>ssisting certain parties (or their legal representatives, agents or service providers) to investigate and enforce civil and criminal laws, protect recognized legal rights, address online abuse or contractual compliance matters, or to assist parties defending against these kinds of activities, in each case with respect to all stages associated with such activities, including investigative stages; communications with registrants, registration authorities or hosting providers, or administrative or technical personnel relevant to the domain at issue; arbitrations; administrative proceedings; civil litigations (private or public); and criminal prosecutions.</a:t>
                      </a:r>
                      <a:endParaRPr lang="en-US" sz="1600" dirty="0"/>
                    </a:p>
                  </a:txBody>
                  <a:tcPr/>
                </a:tc>
              </a:tr>
              <a:tr h="370840">
                <a:tc>
                  <a:txBody>
                    <a:bodyPr/>
                    <a:lstStyle/>
                    <a:p>
                      <a:r>
                        <a:rPr lang="en-US" dirty="0" smtClean="0"/>
                        <a:t>Criminal Activity/ DNS</a:t>
                      </a:r>
                      <a:r>
                        <a:rPr lang="en-US" baseline="0" dirty="0" smtClean="0"/>
                        <a:t> Abuse – Investigation</a:t>
                      </a:r>
                      <a:endParaRPr lang="en-US" dirty="0"/>
                    </a:p>
                  </a:txBody>
                  <a:tcPr/>
                </a:tc>
                <a:tc>
                  <a:txBody>
                    <a:bodyPr/>
                    <a:lstStyle/>
                    <a:p>
                      <a:r>
                        <a:rPr lang="en-US" sz="1600" dirty="0" smtClean="0"/>
                        <a:t>Information to be made available to regulatory authorities, law enforcement, cybersecurity professionals, IT administrators, automated protection systems and other incident responders for the purpose of enabling identification of the nature of the registration and operation of a domain name linked to abuse and/or criminal activities to facilitate the eventual mitigation and resolution of the abuse identified: Domain metadata (registrar, registration date, nameservers, etc.), Registrant contact information, Registrar contact Information, DNS contact, etc..</a:t>
                      </a:r>
                      <a:endParaRPr lang="en-US" sz="1600" dirty="0"/>
                    </a:p>
                  </a:txBody>
                  <a:tcPr/>
                </a:tc>
              </a:tr>
            </a:tbl>
          </a:graphicData>
        </a:graphic>
      </p:graphicFrame>
    </p:spTree>
    <p:extLst>
      <p:ext uri="{BB962C8B-B14F-4D97-AF65-F5344CB8AC3E}">
        <p14:creationId xmlns:p14="http://schemas.microsoft.com/office/powerpoint/2010/main" val="1327403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DT definitions for each possible purpose</a:t>
            </a:r>
            <a:endParaRPr lang="en-US" dirty="0"/>
          </a:p>
        </p:txBody>
      </p:sp>
      <p:graphicFrame>
        <p:nvGraphicFramePr>
          <p:cNvPr id="3" name="Content Placeholder 2"/>
          <p:cNvGraphicFramePr>
            <a:graphicFrameLocks noGrp="1"/>
          </p:cNvGraphicFramePr>
          <p:nvPr>
            <p:ph sz="quarter" idx="10"/>
            <p:extLst>
              <p:ext uri="{D42A27DB-BD31-4B8C-83A1-F6EECF244321}">
                <p14:modId xmlns:p14="http://schemas.microsoft.com/office/powerpoint/2010/main" val="3021088218"/>
              </p:ext>
            </p:extLst>
          </p:nvPr>
        </p:nvGraphicFramePr>
        <p:xfrm>
          <a:off x="618331" y="948817"/>
          <a:ext cx="7907338" cy="4455160"/>
        </p:xfrm>
        <a:graphic>
          <a:graphicData uri="http://schemas.openxmlformats.org/drawingml/2006/table">
            <a:tbl>
              <a:tblPr firstRow="1" bandRow="1">
                <a:tableStyleId>{5C22544A-7EE6-4342-B048-85BDC9FD1C3A}</a:tableStyleId>
              </a:tblPr>
              <a:tblGrid>
                <a:gridCol w="1996853"/>
                <a:gridCol w="5910485"/>
              </a:tblGrid>
              <a:tr h="370840">
                <a:tc>
                  <a:txBody>
                    <a:bodyPr/>
                    <a:lstStyle/>
                    <a:p>
                      <a:r>
                        <a:rPr lang="en-US" dirty="0" smtClean="0"/>
                        <a:t>Name</a:t>
                      </a:r>
                      <a:endParaRPr lang="en-US" dirty="0"/>
                    </a:p>
                  </a:txBody>
                  <a:tcPr/>
                </a:tc>
                <a:tc>
                  <a:txBody>
                    <a:bodyPr/>
                    <a:lstStyle/>
                    <a:p>
                      <a:r>
                        <a:rPr lang="en-US" dirty="0" smtClean="0"/>
                        <a:t>Single-Sentence Definition</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Criminal Activity/ DNS</a:t>
                      </a:r>
                      <a:r>
                        <a:rPr lang="en-US" baseline="0" dirty="0" smtClean="0"/>
                        <a:t> Abuse – Notification</a:t>
                      </a:r>
                      <a:endParaRPr lang="en-US" dirty="0" smtClean="0"/>
                    </a:p>
                  </a:txBody>
                  <a:tcPr/>
                </a:tc>
                <a:tc>
                  <a:txBody>
                    <a:bodyPr/>
                    <a:lstStyle/>
                    <a:p>
                      <a:r>
                        <a:rPr lang="en-US" sz="1600" dirty="0" smtClean="0"/>
                        <a:t>Information collected and made available for the purpose of enabling notification by regulatory authorities, law enforcement, cybersecurity professionals, IT administrators, automated protection systems and other incident responders of the appropriate party (registrant, providers of associated services, registrar, etc), of abuse linked to a certain domain name registration to facilitate the mitigation and resolution of the abuse identified: Registrant contact information, Registrar contact Information, DNS contact, etc..</a:t>
                      </a:r>
                      <a:endParaRPr lang="en-US" sz="16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Criminal Activity/ DNS</a:t>
                      </a:r>
                      <a:r>
                        <a:rPr lang="en-US" baseline="0" dirty="0" smtClean="0"/>
                        <a:t> Abuse – Reputation</a:t>
                      </a:r>
                      <a:endParaRPr lang="en-US" dirty="0" smtClean="0"/>
                    </a:p>
                  </a:txBody>
                  <a:tcPr/>
                </a:tc>
                <a:tc>
                  <a:txBody>
                    <a:bodyPr/>
                    <a:lstStyle/>
                    <a:p>
                      <a:r>
                        <a:rPr lang="en-US" sz="1600" dirty="0" smtClean="0"/>
                        <a:t>Information made available to organizations running automated protection systems for the purpose of enabling the establishment of reputation for a domain name to facilitate the provision of services and acceptance of communications from the domain name examined: Domain metadata (registrar, registration date, nameservers, etc.), Registrant contact information, Registrar contact Information, DNS contact, etc..</a:t>
                      </a:r>
                      <a:endParaRPr lang="en-US" sz="1600" dirty="0"/>
                    </a:p>
                  </a:txBody>
                  <a:tcPr/>
                </a:tc>
              </a:tr>
            </a:tbl>
          </a:graphicData>
        </a:graphic>
      </p:graphicFrame>
    </p:spTree>
    <p:extLst>
      <p:ext uri="{BB962C8B-B14F-4D97-AF65-F5344CB8AC3E}">
        <p14:creationId xmlns:p14="http://schemas.microsoft.com/office/powerpoint/2010/main" val="1553636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u="sng" dirty="0">
                <a:hlinkClick r:id="rId2"/>
              </a:rPr>
              <a:t>ICANN’s Mission </a:t>
            </a:r>
            <a:r>
              <a:rPr lang="en-US" dirty="0"/>
              <a:t> </a:t>
            </a:r>
            <a:r>
              <a:rPr lang="en-US" sz="2400" dirty="0"/>
              <a:t>(As amended 1 October 2016</a:t>
            </a:r>
            <a:r>
              <a:rPr lang="en-US" sz="2400" dirty="0" smtClean="0"/>
              <a:t>)</a:t>
            </a:r>
            <a:endParaRPr lang="en-US" dirty="0"/>
          </a:p>
        </p:txBody>
      </p:sp>
      <p:sp>
        <p:nvSpPr>
          <p:cNvPr id="8" name="Rectangle 7"/>
          <p:cNvSpPr/>
          <p:nvPr/>
        </p:nvSpPr>
        <p:spPr>
          <a:xfrm>
            <a:off x="398116" y="951612"/>
            <a:ext cx="8384143" cy="5478423"/>
          </a:xfrm>
          <a:prstGeom prst="rect">
            <a:avLst/>
          </a:prstGeom>
        </p:spPr>
        <p:txBody>
          <a:bodyPr wrap="square">
            <a:spAutoFit/>
          </a:bodyPr>
          <a:lstStyle/>
          <a:p>
            <a:r>
              <a:rPr lang="en-US" sz="1400" b="1" dirty="0" smtClean="0"/>
              <a:t>Section </a:t>
            </a:r>
            <a:r>
              <a:rPr lang="en-US" sz="1400" b="1" dirty="0"/>
              <a:t>1.1. MISSION</a:t>
            </a:r>
            <a:endParaRPr lang="en-US" sz="1400" dirty="0"/>
          </a:p>
          <a:p>
            <a:r>
              <a:rPr lang="en-US" sz="1400" dirty="0"/>
              <a:t> </a:t>
            </a:r>
          </a:p>
          <a:p>
            <a:r>
              <a:rPr lang="en-US" sz="1400" dirty="0"/>
              <a:t>(a) The mission of the Internet Corporation for Assigned Names and Numbers ("ICANN") is to ensure the stable and secure operation of the Internet's unique identifier systems as described in this Section 1.1(a) (the "Mission"). Specifically, ICANN:</a:t>
            </a:r>
          </a:p>
          <a:p>
            <a:r>
              <a:rPr lang="en-US" sz="1400" dirty="0"/>
              <a:t> </a:t>
            </a:r>
          </a:p>
          <a:p>
            <a:r>
              <a:rPr lang="en-US" sz="1400" dirty="0" smtClean="0"/>
              <a:t>(</a:t>
            </a:r>
            <a:r>
              <a:rPr lang="en-US" sz="1400" dirty="0"/>
              <a:t>i) Coordinates the allocation and assignment of names in the root zone of the Domain Name System ("DNS") and coordinates the development and implementation of policies concerning the registration of second-level domain names in generic top-level domains ("gTLDs"). In this role, ICANN's scope is to coordinate the development and implementation of policies:</a:t>
            </a:r>
          </a:p>
          <a:p>
            <a:r>
              <a:rPr lang="en-US" sz="1400" dirty="0"/>
              <a:t> </a:t>
            </a:r>
          </a:p>
          <a:p>
            <a:pPr marL="285750" indent="-285750">
              <a:buFont typeface="Arial" panose="020B0604020202020204" pitchFamily="34" charset="0"/>
              <a:buChar char="•"/>
            </a:pPr>
            <a:r>
              <a:rPr lang="en-US" sz="1400" dirty="0" smtClean="0">
                <a:solidFill>
                  <a:srgbClr val="FF0000"/>
                </a:solidFill>
              </a:rPr>
              <a:t>For </a:t>
            </a:r>
            <a:r>
              <a:rPr lang="en-US" sz="1400" dirty="0">
                <a:solidFill>
                  <a:srgbClr val="FF0000"/>
                </a:solidFill>
              </a:rPr>
              <a:t>which uniform or coordinated resolution is reasonably necessary to facilitate the openness, interoperability, resilience, security and/or stability of the DNS including, with respect to gTLD registrars and registries, policies in the areas described in Annex G-1 and Annex G-2</a:t>
            </a:r>
            <a:r>
              <a:rPr lang="en-US" sz="1400" dirty="0"/>
              <a:t>; </a:t>
            </a:r>
            <a:r>
              <a:rPr lang="en-US" sz="1400" dirty="0" smtClean="0"/>
              <a:t>and</a:t>
            </a:r>
          </a:p>
          <a:p>
            <a:r>
              <a:rPr lang="en-US" sz="1400" dirty="0"/>
              <a:t> </a:t>
            </a:r>
          </a:p>
          <a:p>
            <a:pPr marL="285750" indent="-285750">
              <a:buFont typeface="Arial" panose="020B0604020202020204" pitchFamily="34" charset="0"/>
              <a:buChar char="•"/>
            </a:pPr>
            <a:r>
              <a:rPr lang="en-US" sz="1400" dirty="0" smtClean="0"/>
              <a:t>That </a:t>
            </a:r>
            <a:r>
              <a:rPr lang="en-US" sz="1400" dirty="0"/>
              <a:t>are developed through a bottom-up consensus-based </a:t>
            </a:r>
            <a:r>
              <a:rPr lang="en-US" sz="1400" dirty="0" smtClean="0"/>
              <a:t>multistakeholder</a:t>
            </a:r>
            <a:r>
              <a:rPr lang="en-US" sz="1400" dirty="0"/>
              <a:t> </a:t>
            </a:r>
            <a:r>
              <a:rPr lang="en-US" sz="1400" dirty="0" smtClean="0"/>
              <a:t>process </a:t>
            </a:r>
            <a:r>
              <a:rPr lang="en-US" sz="1400" dirty="0"/>
              <a:t>and designed to ensure the stable and secure operation of the Internet's unique names systems.</a:t>
            </a:r>
          </a:p>
          <a:p>
            <a:r>
              <a:rPr lang="en-US" sz="1400" dirty="0"/>
              <a:t> </a:t>
            </a:r>
          </a:p>
          <a:p>
            <a:pPr marL="285750" indent="-285750">
              <a:buFont typeface="Arial" panose="020B0604020202020204" pitchFamily="34" charset="0"/>
              <a:buChar char="•"/>
            </a:pPr>
            <a:r>
              <a:rPr lang="en-US" sz="1400" dirty="0" smtClean="0"/>
              <a:t>The </a:t>
            </a:r>
            <a:r>
              <a:rPr lang="en-US" sz="1400" dirty="0"/>
              <a:t>issues, policies, procedures, and principles addressed in Annex G-1 and Annex G-2 with respect to gTLD registrars and registries shall be</a:t>
            </a:r>
            <a:r>
              <a:rPr lang="en-US" sz="1400" u="sng" dirty="0"/>
              <a:t> deemed to be within ICANN's Mission.                                                                                                                                                                                            </a:t>
            </a:r>
            <a:endParaRPr lang="en-US" sz="1400" u="sng" dirty="0" smtClean="0"/>
          </a:p>
          <a:p>
            <a:pPr marL="285750" indent="-285750">
              <a:buFont typeface="Arial" panose="020B0604020202020204" pitchFamily="34" charset="0"/>
              <a:buChar char="•"/>
            </a:pPr>
            <a:endParaRPr lang="en-US" sz="1400" u="sng" dirty="0"/>
          </a:p>
          <a:p>
            <a:r>
              <a:rPr lang="en-US" sz="1400" u="sng" dirty="0" smtClean="0"/>
              <a:t>(</a:t>
            </a:r>
            <a:r>
              <a:rPr lang="is-IS" sz="1400" u="sng" dirty="0" smtClean="0"/>
              <a:t>…...)</a:t>
            </a:r>
          </a:p>
          <a:p>
            <a:endParaRPr lang="is-IS" sz="1400" u="sng" dirty="0"/>
          </a:p>
          <a:p>
            <a:r>
              <a:rPr lang="is-IS" sz="1400" dirty="0" smtClean="0"/>
              <a:t>See </a:t>
            </a:r>
            <a:r>
              <a:rPr lang="en-US" sz="1400" u="sng" dirty="0">
                <a:hlinkClick r:id="rId3"/>
              </a:rPr>
              <a:t>https://www.icann.org/resources/pages/governance/bylaws-en/#</a:t>
            </a:r>
            <a:r>
              <a:rPr lang="en-US" sz="1400" u="sng" dirty="0" smtClean="0">
                <a:hlinkClick r:id="rId3"/>
              </a:rPr>
              <a:t>article1</a:t>
            </a:r>
            <a:r>
              <a:rPr lang="en-US" sz="1400" dirty="0" smtClean="0"/>
              <a:t> for further details</a:t>
            </a:r>
            <a:endParaRPr lang="en-US" sz="1400" dirty="0"/>
          </a:p>
          <a:p>
            <a:endParaRPr lang="en-US" sz="1400" dirty="0"/>
          </a:p>
        </p:txBody>
      </p:sp>
    </p:spTree>
    <p:extLst>
      <p:ext uri="{BB962C8B-B14F-4D97-AF65-F5344CB8AC3E}">
        <p14:creationId xmlns:p14="http://schemas.microsoft.com/office/powerpoint/2010/main" val="3710554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u="sng" dirty="0" smtClean="0"/>
              <a:t>Annex G-1 of the ICANN Bylaws </a:t>
            </a:r>
            <a:r>
              <a:rPr lang="en-US" sz="2400" dirty="0" smtClean="0"/>
              <a:t>(As </a:t>
            </a:r>
            <a:r>
              <a:rPr lang="en-US" sz="2400" dirty="0"/>
              <a:t>amended 1 October 2016</a:t>
            </a:r>
            <a:r>
              <a:rPr lang="en-US" sz="2400" dirty="0" smtClean="0"/>
              <a:t>)</a:t>
            </a:r>
            <a:endParaRPr lang="en-US" dirty="0"/>
          </a:p>
        </p:txBody>
      </p:sp>
      <p:sp>
        <p:nvSpPr>
          <p:cNvPr id="8" name="Rectangle 7"/>
          <p:cNvSpPr/>
          <p:nvPr/>
        </p:nvSpPr>
        <p:spPr>
          <a:xfrm>
            <a:off x="398116" y="951612"/>
            <a:ext cx="8384143" cy="4708981"/>
          </a:xfrm>
          <a:prstGeom prst="rect">
            <a:avLst/>
          </a:prstGeom>
        </p:spPr>
        <p:txBody>
          <a:bodyPr wrap="square">
            <a:spAutoFit/>
          </a:bodyPr>
          <a:lstStyle/>
          <a:p>
            <a:r>
              <a:rPr lang="en-US" sz="1200" b="1" dirty="0"/>
              <a:t>ANNEX G-1</a:t>
            </a:r>
            <a:endParaRPr lang="en-US" sz="1200" dirty="0"/>
          </a:p>
          <a:p>
            <a:r>
              <a:rPr lang="en-US" sz="1200" dirty="0"/>
              <a:t> </a:t>
            </a:r>
          </a:p>
          <a:p>
            <a:r>
              <a:rPr lang="en-US" sz="1200" dirty="0"/>
              <a:t>The topics, issues, policies, procedures and principles referenced in Section 1.1(a)(i) with respect to </a:t>
            </a:r>
            <a:r>
              <a:rPr lang="en-US" sz="1200" dirty="0">
                <a:solidFill>
                  <a:srgbClr val="FF0000"/>
                </a:solidFill>
              </a:rPr>
              <a:t>gTLD registrars </a:t>
            </a:r>
            <a:r>
              <a:rPr lang="en-US" sz="1200" dirty="0"/>
              <a:t>are:</a:t>
            </a:r>
          </a:p>
          <a:p>
            <a:pPr marL="171450" lvl="0" indent="-171450">
              <a:buFont typeface="Arial" panose="020B0604020202020204" pitchFamily="34" charset="0"/>
              <a:buChar char="•"/>
            </a:pPr>
            <a:r>
              <a:rPr lang="en-US" sz="1200" dirty="0">
                <a:solidFill>
                  <a:srgbClr val="FF0000"/>
                </a:solidFill>
              </a:rPr>
              <a:t>issues for which uniform or coordinated resolution is reasonably necessary to facilitate interoperability, security and/or stability of the Internet, registrar services, registry services, or the DNS;</a:t>
            </a:r>
          </a:p>
          <a:p>
            <a:pPr marL="171450" lvl="0" indent="-171450">
              <a:buFont typeface="Arial" panose="020B0604020202020204" pitchFamily="34" charset="0"/>
              <a:buChar char="•"/>
            </a:pPr>
            <a:r>
              <a:rPr lang="en-US" sz="1200" dirty="0"/>
              <a:t>functional and performance specifications for the provision of registrar services;</a:t>
            </a:r>
          </a:p>
          <a:p>
            <a:pPr marL="171450" lvl="0" indent="-171450">
              <a:buFont typeface="Arial" panose="020B0604020202020204" pitchFamily="34" charset="0"/>
              <a:buChar char="•"/>
            </a:pPr>
            <a:r>
              <a:rPr lang="en-US" sz="1200" dirty="0"/>
              <a:t>registrar policies reasonably necessary to implement Consensus Policies relating to a gTLD registry;</a:t>
            </a:r>
          </a:p>
          <a:p>
            <a:pPr marL="171450" lvl="0" indent="-171450">
              <a:buFont typeface="Arial" panose="020B0604020202020204" pitchFamily="34" charset="0"/>
              <a:buChar char="•"/>
            </a:pPr>
            <a:r>
              <a:rPr lang="en-US" sz="1200" dirty="0">
                <a:solidFill>
                  <a:srgbClr val="FF0000"/>
                </a:solidFill>
              </a:rPr>
              <a:t>resolution of disputes regarding the registration of domain names (as opposed to the use of such domain names, but including where such policies take into account use of the domain names); or</a:t>
            </a:r>
          </a:p>
          <a:p>
            <a:pPr marL="171450" lvl="0" indent="-171450">
              <a:buFont typeface="Arial" panose="020B0604020202020204" pitchFamily="34" charset="0"/>
              <a:buChar char="•"/>
            </a:pPr>
            <a:r>
              <a:rPr lang="en-US" sz="1200" dirty="0"/>
              <a:t>restrictions on cross-ownership of registry operators and registrars or resellers and regulations and restrictions with respect to registrar and registry operations and the use of registry and registrar data in the event that a registry operator and a registrar or reseller are affiliated.</a:t>
            </a:r>
          </a:p>
          <a:p>
            <a:r>
              <a:rPr lang="en-US" sz="1200" dirty="0"/>
              <a:t> </a:t>
            </a:r>
          </a:p>
          <a:p>
            <a:r>
              <a:rPr lang="en-US" sz="1200" dirty="0"/>
              <a:t>Examples of the above include, without limitation:</a:t>
            </a:r>
          </a:p>
          <a:p>
            <a:pPr marL="171450" lvl="0" indent="-171450">
              <a:buFont typeface="Arial" panose="020B0604020202020204" pitchFamily="34" charset="0"/>
              <a:buChar char="•"/>
            </a:pPr>
            <a:r>
              <a:rPr lang="en-US" sz="1200" dirty="0"/>
              <a:t>principles for allocation of registered names in a TLD (e.g., first-come/first-served, timely renewal, holding period after expiration);</a:t>
            </a:r>
          </a:p>
          <a:p>
            <a:pPr marL="171450" lvl="0" indent="-171450">
              <a:buFont typeface="Arial" panose="020B0604020202020204" pitchFamily="34" charset="0"/>
              <a:buChar char="•"/>
            </a:pPr>
            <a:r>
              <a:rPr lang="en-US" sz="1200" dirty="0"/>
              <a:t>prohibitions on warehousing of or speculation in domain names by registries or registrars;</a:t>
            </a:r>
          </a:p>
          <a:p>
            <a:pPr marL="171450" lvl="0" indent="-171450">
              <a:buFont typeface="Arial" panose="020B0604020202020204" pitchFamily="34" charset="0"/>
              <a:buChar char="•"/>
            </a:pPr>
            <a:r>
              <a:rPr lang="en-US" sz="1200" dirty="0">
                <a:solidFill>
                  <a:srgbClr val="FF0000"/>
                </a:solidFill>
              </a:rPr>
              <a:t>reservation of registered names in a TLD that may not be registered initially or that may not be renewed due to reasons reasonably related to (i) avoidance of confusion among or misleading of users, (ii) intellectual property, or (iii) the technical management of the DNS or the Internet (e.g., establishment of reservations of names from registration);</a:t>
            </a:r>
          </a:p>
          <a:p>
            <a:pPr marL="171450" lvl="0" indent="-171450">
              <a:buFont typeface="Arial" panose="020B0604020202020204" pitchFamily="34" charset="0"/>
              <a:buChar char="•"/>
            </a:pPr>
            <a:r>
              <a:rPr lang="en-US" sz="1200" dirty="0">
                <a:solidFill>
                  <a:srgbClr val="FF0000"/>
                </a:solidFill>
              </a:rPr>
              <a:t>maintenance of and access to accurate and up-to-date information concerning registered names and name servers;</a:t>
            </a:r>
          </a:p>
          <a:p>
            <a:pPr marL="171450" lvl="0" indent="-171450">
              <a:buFont typeface="Arial" panose="020B0604020202020204" pitchFamily="34" charset="0"/>
              <a:buChar char="•"/>
            </a:pPr>
            <a:r>
              <a:rPr lang="en-US" sz="1200" dirty="0"/>
              <a:t>procedures to avoid disruptions of domain name registrations due to suspension or termination of operations by a registry operator or a registrar, including procedures for allocation of responsibility among continuing registrars of the registered names sponsored in a TLD by a registrar losing accreditation; and</a:t>
            </a:r>
          </a:p>
          <a:p>
            <a:pPr marL="171450" lvl="0" indent="-171450">
              <a:buFont typeface="Arial" panose="020B0604020202020204" pitchFamily="34" charset="0"/>
              <a:buChar char="•"/>
            </a:pPr>
            <a:r>
              <a:rPr lang="en-US" sz="1200" dirty="0"/>
              <a:t>the transfer of registration data upon a change in registrar sponsoring one or more registered names.</a:t>
            </a:r>
          </a:p>
        </p:txBody>
      </p:sp>
    </p:spTree>
    <p:extLst>
      <p:ext uri="{BB962C8B-B14F-4D97-AF65-F5344CB8AC3E}">
        <p14:creationId xmlns:p14="http://schemas.microsoft.com/office/powerpoint/2010/main" val="814505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Proposed Agenda</a:t>
            </a:r>
            <a:endParaRPr lang="en-US" dirty="0"/>
          </a:p>
        </p:txBody>
      </p:sp>
      <p:sp>
        <p:nvSpPr>
          <p:cNvPr id="3" name="Content Placeholder 2"/>
          <p:cNvSpPr>
            <a:spLocks noGrp="1"/>
          </p:cNvSpPr>
          <p:nvPr>
            <p:ph sz="quarter" idx="10"/>
          </p:nvPr>
        </p:nvSpPr>
        <p:spPr>
          <a:xfrm>
            <a:off x="609600" y="878522"/>
            <a:ext cx="7907338" cy="4571813"/>
          </a:xfrm>
        </p:spPr>
        <p:txBody>
          <a:bodyPr/>
          <a:lstStyle/>
          <a:p>
            <a:pPr marL="457200" indent="-457200">
              <a:lnSpc>
                <a:spcPct val="150000"/>
              </a:lnSpc>
              <a:spcBef>
                <a:spcPts val="300"/>
              </a:spcBef>
              <a:buFont typeface="+mj-lt"/>
              <a:buAutoNum type="arabicPeriod"/>
            </a:pPr>
            <a:r>
              <a:rPr lang="en-US" sz="1600" dirty="0" smtClean="0"/>
              <a:t>Roll </a:t>
            </a:r>
            <a:r>
              <a:rPr lang="en-US" sz="1600" dirty="0"/>
              <a:t>Call/SOI Updates</a:t>
            </a:r>
          </a:p>
          <a:p>
            <a:pPr marL="457200" indent="-457200">
              <a:lnSpc>
                <a:spcPct val="150000"/>
              </a:lnSpc>
              <a:spcBef>
                <a:spcPts val="300"/>
              </a:spcBef>
              <a:buFont typeface="+mj-lt"/>
              <a:buAutoNum type="arabicPeriod"/>
            </a:pPr>
            <a:r>
              <a:rPr lang="en-US" sz="1600" dirty="0" smtClean="0"/>
              <a:t>Complete deliberation on data required for Domain Name Management</a:t>
            </a:r>
          </a:p>
          <a:p>
            <a:pPr marL="912813" lvl="1" indent="-457200">
              <a:lnSpc>
                <a:spcPct val="150000"/>
              </a:lnSpc>
              <a:spcBef>
                <a:spcPts val="300"/>
              </a:spcBef>
              <a:buFont typeface="+mj-lt"/>
              <a:buAutoNum type="alphaLcPeriod"/>
            </a:pPr>
            <a:r>
              <a:rPr lang="en-US" sz="1600" dirty="0"/>
              <a:t>Review poll results from 20 December </a:t>
            </a:r>
            <a:r>
              <a:rPr lang="en-US" sz="1600" dirty="0" smtClean="0"/>
              <a:t>call Question 2</a:t>
            </a:r>
            <a:endParaRPr lang="en-US" sz="1600" dirty="0"/>
          </a:p>
          <a:p>
            <a:pPr marL="912813" lvl="1" indent="-457200">
              <a:lnSpc>
                <a:spcPct val="150000"/>
              </a:lnSpc>
              <a:spcBef>
                <a:spcPts val="300"/>
              </a:spcBef>
              <a:buFont typeface="+mj-lt"/>
              <a:buAutoNum type="alphaLcPeriod"/>
            </a:pPr>
            <a:r>
              <a:rPr lang="en-US" sz="1600" dirty="0"/>
              <a:t>Finalize agreement on </a:t>
            </a:r>
            <a:r>
              <a:rPr lang="en-US" sz="1600" dirty="0" smtClean="0"/>
              <a:t>data required for Domain </a:t>
            </a:r>
            <a:r>
              <a:rPr lang="en-US" sz="1600" dirty="0"/>
              <a:t>Name Management</a:t>
            </a:r>
          </a:p>
          <a:p>
            <a:pPr marL="457200" indent="-457200">
              <a:lnSpc>
                <a:spcPct val="150000"/>
              </a:lnSpc>
              <a:spcBef>
                <a:spcPts val="300"/>
              </a:spcBef>
              <a:buFont typeface="+mj-lt"/>
              <a:buAutoNum type="arabicPeriod"/>
            </a:pPr>
            <a:r>
              <a:rPr lang="en-US" sz="1600" dirty="0" smtClean="0"/>
              <a:t>Complete </a:t>
            </a:r>
            <a:r>
              <a:rPr lang="en-US" sz="1600" dirty="0"/>
              <a:t>deliberation on Domain Name </a:t>
            </a:r>
            <a:r>
              <a:rPr lang="en-US" sz="1600" dirty="0" smtClean="0"/>
              <a:t>Certification</a:t>
            </a:r>
          </a:p>
          <a:p>
            <a:pPr marL="912813" lvl="1" indent="-457200">
              <a:lnSpc>
                <a:spcPct val="150000"/>
              </a:lnSpc>
              <a:spcBef>
                <a:spcPts val="300"/>
              </a:spcBef>
              <a:buFont typeface="+mj-lt"/>
              <a:buAutoNum type="alphaLcPeriod"/>
            </a:pPr>
            <a:r>
              <a:rPr lang="en-US" sz="1600" dirty="0" smtClean="0"/>
              <a:t>Review </a:t>
            </a:r>
            <a:r>
              <a:rPr lang="en-US" sz="1600" dirty="0"/>
              <a:t>poll results from 20 December call Question </a:t>
            </a:r>
            <a:r>
              <a:rPr lang="en-US" sz="1600" dirty="0" smtClean="0"/>
              <a:t>3</a:t>
            </a:r>
            <a:endParaRPr lang="en-US" sz="1600" dirty="0"/>
          </a:p>
          <a:p>
            <a:pPr marL="912813" lvl="1" indent="-457200">
              <a:lnSpc>
                <a:spcPct val="150000"/>
              </a:lnSpc>
              <a:spcBef>
                <a:spcPts val="300"/>
              </a:spcBef>
              <a:buFont typeface="+mj-lt"/>
              <a:buAutoNum type="alphaLcPeriod"/>
            </a:pPr>
            <a:r>
              <a:rPr lang="en-US" sz="1600" dirty="0" smtClean="0"/>
              <a:t>Finalize </a:t>
            </a:r>
            <a:r>
              <a:rPr lang="en-US" sz="1600" dirty="0"/>
              <a:t>agreement on Domain Name </a:t>
            </a:r>
            <a:r>
              <a:rPr lang="en-US" sz="1600" dirty="0" smtClean="0"/>
              <a:t>Certification as a legitimate purpose </a:t>
            </a:r>
            <a:endParaRPr lang="en-US" sz="1600" dirty="0"/>
          </a:p>
          <a:p>
            <a:pPr marL="457200" indent="-457200">
              <a:lnSpc>
                <a:spcPct val="150000"/>
              </a:lnSpc>
              <a:spcBef>
                <a:spcPts val="300"/>
              </a:spcBef>
              <a:buFont typeface="+mj-lt"/>
              <a:buAutoNum type="arabicPeriod"/>
            </a:pPr>
            <a:r>
              <a:rPr lang="en-US" sz="1600" dirty="0" smtClean="0"/>
              <a:t>Start </a:t>
            </a:r>
            <a:r>
              <a:rPr lang="en-US" sz="1600" dirty="0"/>
              <a:t>deliberation on “Criminal Activity/ DNS Abuse – Investigation</a:t>
            </a:r>
            <a:r>
              <a:rPr lang="en-US" sz="1600" dirty="0" smtClean="0"/>
              <a:t>”</a:t>
            </a:r>
            <a:endParaRPr lang="en-US" sz="1600" dirty="0"/>
          </a:p>
          <a:p>
            <a:pPr marL="457200" indent="-457200">
              <a:lnSpc>
                <a:spcPct val="150000"/>
              </a:lnSpc>
              <a:spcBef>
                <a:spcPts val="300"/>
              </a:spcBef>
              <a:buFont typeface="+mj-lt"/>
              <a:buAutoNum type="arabicPeriod"/>
            </a:pPr>
            <a:r>
              <a:rPr lang="en-US" sz="1600" dirty="0" smtClean="0"/>
              <a:t>Confirm </a:t>
            </a:r>
            <a:r>
              <a:rPr lang="en-US" sz="1600" dirty="0"/>
              <a:t>action items and proposed decision points</a:t>
            </a:r>
          </a:p>
          <a:p>
            <a:pPr marL="457200" indent="-457200">
              <a:lnSpc>
                <a:spcPct val="150000"/>
              </a:lnSpc>
              <a:spcBef>
                <a:spcPts val="300"/>
              </a:spcBef>
              <a:buFont typeface="+mj-lt"/>
              <a:buAutoNum type="arabicPeriod"/>
            </a:pPr>
            <a:r>
              <a:rPr lang="en-US" sz="1600" dirty="0" smtClean="0"/>
              <a:t>Confirm </a:t>
            </a:r>
            <a:r>
              <a:rPr lang="en-US" sz="1600" dirty="0"/>
              <a:t>next WG meeting: Tuesday, 16 January at 17:00 UTC</a:t>
            </a:r>
          </a:p>
        </p:txBody>
      </p:sp>
      <p:sp>
        <p:nvSpPr>
          <p:cNvPr id="2" name="Rectangle 1"/>
          <p:cNvSpPr/>
          <p:nvPr/>
        </p:nvSpPr>
        <p:spPr>
          <a:xfrm>
            <a:off x="2575527" y="5278220"/>
            <a:ext cx="3963457" cy="646331"/>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n-US" dirty="0" smtClean="0"/>
              <a:t>Meeting Materials:</a:t>
            </a:r>
          </a:p>
          <a:p>
            <a:pPr algn="ctr"/>
            <a:r>
              <a:rPr lang="en-US" dirty="0">
                <a:hlinkClick r:id="rId2"/>
              </a:rPr>
              <a:t>https://</a:t>
            </a:r>
            <a:r>
              <a:rPr lang="en-US" dirty="0" smtClean="0">
                <a:hlinkClick r:id="rId2"/>
              </a:rPr>
              <a:t>community.icann.org/x/QgByB</a:t>
            </a:r>
            <a:endParaRPr lang="en-US" dirty="0" smtClean="0"/>
          </a:p>
        </p:txBody>
      </p:sp>
    </p:spTree>
    <p:extLst>
      <p:ext uri="{BB962C8B-B14F-4D97-AF65-F5344CB8AC3E}">
        <p14:creationId xmlns:p14="http://schemas.microsoft.com/office/powerpoint/2010/main" val="1211194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u="sng" dirty="0" smtClean="0"/>
              <a:t>Annex G-2 of the ICANN Bylaws </a:t>
            </a:r>
            <a:r>
              <a:rPr lang="en-US" sz="2400" dirty="0" smtClean="0"/>
              <a:t>(As </a:t>
            </a:r>
            <a:r>
              <a:rPr lang="en-US" sz="2400" dirty="0"/>
              <a:t>amended 1 October 2016</a:t>
            </a:r>
            <a:r>
              <a:rPr lang="en-US" sz="2400" dirty="0" smtClean="0"/>
              <a:t>)</a:t>
            </a:r>
            <a:endParaRPr lang="en-US" dirty="0"/>
          </a:p>
        </p:txBody>
      </p:sp>
      <p:sp>
        <p:nvSpPr>
          <p:cNvPr id="8" name="Rectangle 7"/>
          <p:cNvSpPr/>
          <p:nvPr/>
        </p:nvSpPr>
        <p:spPr>
          <a:xfrm>
            <a:off x="398116" y="951612"/>
            <a:ext cx="8384143" cy="4524315"/>
          </a:xfrm>
          <a:prstGeom prst="rect">
            <a:avLst/>
          </a:prstGeom>
        </p:spPr>
        <p:txBody>
          <a:bodyPr wrap="square">
            <a:spAutoFit/>
          </a:bodyPr>
          <a:lstStyle/>
          <a:p>
            <a:r>
              <a:rPr lang="en-US" sz="1200" b="1" dirty="0"/>
              <a:t>ANNEX G-2</a:t>
            </a:r>
            <a:endParaRPr lang="en-US" sz="1200" dirty="0"/>
          </a:p>
          <a:p>
            <a:r>
              <a:rPr lang="en-US" sz="1200" dirty="0"/>
              <a:t> </a:t>
            </a:r>
          </a:p>
          <a:p>
            <a:r>
              <a:rPr lang="en-US" sz="1200" dirty="0"/>
              <a:t>The topics, issues, policies, procedures and principles referenced in Section 1.1(a)(i) with respect to </a:t>
            </a:r>
            <a:r>
              <a:rPr lang="en-US" sz="1200" dirty="0">
                <a:solidFill>
                  <a:srgbClr val="FF0000"/>
                </a:solidFill>
              </a:rPr>
              <a:t>gTLD registries </a:t>
            </a:r>
            <a:r>
              <a:rPr lang="en-US" sz="1200" dirty="0"/>
              <a:t>are:</a:t>
            </a:r>
          </a:p>
          <a:p>
            <a:pPr marL="171450" lvl="0" indent="-171450">
              <a:buFont typeface="Arial" panose="020B0604020202020204" pitchFamily="34" charset="0"/>
              <a:buChar char="•"/>
            </a:pPr>
            <a:r>
              <a:rPr lang="en-US" sz="1200" dirty="0">
                <a:solidFill>
                  <a:srgbClr val="FF0000"/>
                </a:solidFill>
              </a:rPr>
              <a:t>issues for which uniform or coordinated resolution is reasonably necessary to facilitate interoperability, security and/or stability of the Internet or DNS;</a:t>
            </a:r>
          </a:p>
          <a:p>
            <a:pPr marL="171450" lvl="0" indent="-171450">
              <a:buFont typeface="Arial" panose="020B0604020202020204" pitchFamily="34" charset="0"/>
              <a:buChar char="•"/>
            </a:pPr>
            <a:r>
              <a:rPr lang="en-US" sz="1200" dirty="0"/>
              <a:t>functional and performance specifications for the provision of registry services;</a:t>
            </a:r>
          </a:p>
          <a:p>
            <a:pPr marL="171450" lvl="0" indent="-171450">
              <a:buFont typeface="Arial" panose="020B0604020202020204" pitchFamily="34" charset="0"/>
              <a:buChar char="•"/>
            </a:pPr>
            <a:r>
              <a:rPr lang="en-US" sz="1200" dirty="0"/>
              <a:t>security and stability of the registry database for a TLD;</a:t>
            </a:r>
          </a:p>
          <a:p>
            <a:pPr marL="171450" lvl="0" indent="-171450">
              <a:buFont typeface="Arial" panose="020B0604020202020204" pitchFamily="34" charset="0"/>
              <a:buChar char="•"/>
            </a:pPr>
            <a:r>
              <a:rPr lang="en-US" sz="1200" dirty="0"/>
              <a:t>registry policies reasonably necessary to implement Consensus Policies relating to registry operations or registrars;</a:t>
            </a:r>
          </a:p>
          <a:p>
            <a:pPr marL="171450" lvl="0" indent="-171450">
              <a:buFont typeface="Arial" panose="020B0604020202020204" pitchFamily="34" charset="0"/>
              <a:buChar char="•"/>
            </a:pPr>
            <a:r>
              <a:rPr lang="en-US" sz="1200" dirty="0">
                <a:solidFill>
                  <a:srgbClr val="FF0000"/>
                </a:solidFill>
              </a:rPr>
              <a:t>resolution of disputes regarding the registration of domain names (as opposed to the use of such domain names); or</a:t>
            </a:r>
          </a:p>
          <a:p>
            <a:pPr marL="171450" lvl="0" indent="-171450">
              <a:buFont typeface="Arial" panose="020B0604020202020204" pitchFamily="34" charset="0"/>
              <a:buChar char="•"/>
            </a:pPr>
            <a:r>
              <a:rPr lang="en-US" sz="1200" dirty="0"/>
              <a:t>restrictions on cross-ownership of registry operators and registrars or registrar resellers and regulations and restrictions with respect to registry operations and the use of registry and registrar data in the event that a registry operator and a registrar or registrar reseller are affiliated.</a:t>
            </a:r>
          </a:p>
          <a:p>
            <a:r>
              <a:rPr lang="en-US" sz="1200" dirty="0"/>
              <a:t> </a:t>
            </a:r>
          </a:p>
          <a:p>
            <a:r>
              <a:rPr lang="en-US" sz="1200" dirty="0"/>
              <a:t>Examples of the above include, without limitation:</a:t>
            </a:r>
          </a:p>
          <a:p>
            <a:pPr marL="171450" lvl="0" indent="-171450">
              <a:buFont typeface="Arial" panose="020B0604020202020204" pitchFamily="34" charset="0"/>
              <a:buChar char="•"/>
            </a:pPr>
            <a:r>
              <a:rPr lang="en-US" sz="1200" dirty="0"/>
              <a:t>principles for allocation of registered names in a TLD (e.g., first-come/first-served, timely renewal, holding period after expiration);</a:t>
            </a:r>
          </a:p>
          <a:p>
            <a:pPr marL="171450" lvl="0" indent="-171450">
              <a:buFont typeface="Arial" panose="020B0604020202020204" pitchFamily="34" charset="0"/>
              <a:buChar char="•"/>
            </a:pPr>
            <a:r>
              <a:rPr lang="en-US" sz="1200" dirty="0"/>
              <a:t>prohibitions on warehousing of or speculation in domain names by registries or registrars;</a:t>
            </a:r>
          </a:p>
          <a:p>
            <a:pPr marL="171450" lvl="0" indent="-171450">
              <a:buFont typeface="Arial" panose="020B0604020202020204" pitchFamily="34" charset="0"/>
              <a:buChar char="•"/>
            </a:pPr>
            <a:r>
              <a:rPr lang="en-US" sz="1200" dirty="0">
                <a:solidFill>
                  <a:srgbClr val="FF0000"/>
                </a:solidFill>
              </a:rPr>
              <a:t>reservation of registered names in the TLD that may not be registered initially or that may not be renewed due to reasons reasonably related to (i) avoidance of confusion among or misleading of users, (ii) intellectual property, or (iii) the technical management of the DNS or the Internet (e.g., establishment of reservations of names from registration);</a:t>
            </a:r>
          </a:p>
          <a:p>
            <a:pPr marL="171450" lvl="0" indent="-171450">
              <a:buFont typeface="Arial" panose="020B0604020202020204" pitchFamily="34" charset="0"/>
              <a:buChar char="•"/>
            </a:pPr>
            <a:r>
              <a:rPr lang="en-US" sz="1200" dirty="0">
                <a:solidFill>
                  <a:srgbClr val="FF0000"/>
                </a:solidFill>
              </a:rPr>
              <a:t>maintenance of and access to accurate and up-to-date information concerning domain name registrations; and</a:t>
            </a:r>
          </a:p>
          <a:p>
            <a:pPr marL="171450" indent="-171450">
              <a:buFont typeface="Arial" panose="020B0604020202020204" pitchFamily="34" charset="0"/>
              <a:buChar char="•"/>
            </a:pPr>
            <a:r>
              <a:rPr lang="en-US" sz="1200" dirty="0"/>
              <a:t>procedures to avoid disruptions of domain name registrations due to suspension or termination of operations by a registry operator or a registrar, including procedures for allocation of responsibility for serving registered domain names in a TLD affected by such a suspension or termination.</a:t>
            </a:r>
          </a:p>
        </p:txBody>
      </p:sp>
    </p:spTree>
    <p:extLst>
      <p:ext uri="{BB962C8B-B14F-4D97-AF65-F5344CB8AC3E}">
        <p14:creationId xmlns:p14="http://schemas.microsoft.com/office/powerpoint/2010/main" val="1115748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88555" y="97789"/>
            <a:ext cx="8654965" cy="6630349"/>
            <a:chOff x="388555" y="97789"/>
            <a:chExt cx="8654965" cy="6630349"/>
          </a:xfrm>
        </p:grpSpPr>
        <p:sp>
          <p:nvSpPr>
            <p:cNvPr id="22" name="Rectangle 21"/>
            <p:cNvSpPr/>
            <p:nvPr/>
          </p:nvSpPr>
          <p:spPr>
            <a:xfrm>
              <a:off x="827317" y="6466528"/>
              <a:ext cx="7489370" cy="261610"/>
            </a:xfrm>
            <a:prstGeom prst="rect">
              <a:avLst/>
            </a:prstGeom>
          </p:spPr>
          <p:txBody>
            <a:bodyPr wrap="square">
              <a:spAutoFit/>
            </a:bodyPr>
            <a:lstStyle/>
            <a:p>
              <a:pPr algn="ctr"/>
              <a:r>
                <a:rPr lang="en-US" sz="1050" i="1" dirty="0"/>
                <a:t>https://newgtlds.icann.org/sites/default/files/agreements/agreement-approved-31jul17-en.pdf</a:t>
              </a:r>
            </a:p>
          </p:txBody>
        </p:sp>
        <p:sp>
          <p:nvSpPr>
            <p:cNvPr id="2" name="Rectangle 1"/>
            <p:cNvSpPr/>
            <p:nvPr/>
          </p:nvSpPr>
          <p:spPr>
            <a:xfrm>
              <a:off x="388555" y="1205785"/>
              <a:ext cx="4572000" cy="5262979"/>
            </a:xfrm>
            <a:prstGeom prst="rect">
              <a:avLst/>
            </a:prstGeom>
          </p:spPr>
          <p:txBody>
            <a:bodyPr>
              <a:spAutoFit/>
            </a:bodyPr>
            <a:lstStyle/>
            <a:p>
              <a:r>
                <a:rPr lang="en-US" sz="1200" dirty="0"/>
                <a:t>Domain Name: EXAMPLE.TLD</a:t>
              </a:r>
            </a:p>
            <a:p>
              <a:r>
                <a:rPr lang="en-US" sz="1200" dirty="0"/>
                <a:t>Domain ID: D1234567-TLD </a:t>
              </a:r>
            </a:p>
            <a:p>
              <a:r>
                <a:rPr lang="en-US" sz="1200" dirty="0"/>
                <a:t>WHOIS Server: whois.example.tld</a:t>
              </a:r>
            </a:p>
            <a:p>
              <a:r>
                <a:rPr lang="en-US" sz="1200" dirty="0"/>
                <a:t>Referral URL: http://www.example.tld</a:t>
              </a:r>
            </a:p>
            <a:p>
              <a:r>
                <a:rPr lang="en-US" sz="1200" dirty="0"/>
                <a:t>Updated Date: 2009-05-29T20:13:00Z</a:t>
              </a:r>
            </a:p>
            <a:p>
              <a:r>
                <a:rPr lang="en-US" sz="1200" dirty="0"/>
                <a:t>Creation Date: 2000-10-08T00:45:00Z</a:t>
              </a:r>
            </a:p>
            <a:p>
              <a:r>
                <a:rPr lang="en-US" sz="1200" dirty="0"/>
                <a:t>Registry Expiry Date: 2010-10-08T00:44:59Z</a:t>
              </a:r>
            </a:p>
            <a:p>
              <a:r>
                <a:rPr lang="en-US" sz="1200" dirty="0"/>
                <a:t>Sponsoring Registrar: EXAMPLE REGISTRAR LLC</a:t>
              </a:r>
            </a:p>
            <a:p>
              <a:r>
                <a:rPr lang="en-US" sz="1200" dirty="0"/>
                <a:t>Sponsoring Registrar IANA ID: 5555555</a:t>
              </a:r>
            </a:p>
            <a:p>
              <a:r>
                <a:rPr lang="en-US" sz="1200" dirty="0"/>
                <a:t>Domain Status: clientDeleteProhibited</a:t>
              </a:r>
            </a:p>
            <a:p>
              <a:r>
                <a:rPr lang="en-US" sz="1200" dirty="0"/>
                <a:t>Domain Status: clientRenewProhibited</a:t>
              </a:r>
            </a:p>
            <a:p>
              <a:r>
                <a:rPr lang="en-US" sz="1200" dirty="0"/>
                <a:t>Domain Status: clientTransferProhibited</a:t>
              </a:r>
            </a:p>
            <a:p>
              <a:r>
                <a:rPr lang="en-US" sz="1200" dirty="0"/>
                <a:t>Domain Status: serverUpdateProhibited</a:t>
              </a:r>
            </a:p>
            <a:p>
              <a:endParaRPr lang="en-US" sz="1200" dirty="0" smtClean="0"/>
            </a:p>
            <a:p>
              <a:r>
                <a:rPr lang="en-US" sz="1200" dirty="0" smtClean="0"/>
                <a:t>Registrant </a:t>
              </a:r>
              <a:r>
                <a:rPr lang="en-US" sz="1200" dirty="0"/>
                <a:t>ID: 5372808-ERL</a:t>
              </a:r>
            </a:p>
            <a:p>
              <a:r>
                <a:rPr lang="en-US" sz="1200" dirty="0"/>
                <a:t>Registrant Name: EXAMPLE REGISTRANT</a:t>
              </a:r>
            </a:p>
            <a:p>
              <a:r>
                <a:rPr lang="en-US" sz="1200" dirty="0"/>
                <a:t>Registrant Organization: EXAMPLE ORGANIZATION</a:t>
              </a:r>
            </a:p>
            <a:p>
              <a:r>
                <a:rPr lang="en-US" sz="1200" dirty="0"/>
                <a:t>Registrant Street: 123 EXAMPLE STREET</a:t>
              </a:r>
            </a:p>
            <a:p>
              <a:r>
                <a:rPr lang="en-US" sz="1200" dirty="0"/>
                <a:t>Registrant City: ANYTOWN</a:t>
              </a:r>
            </a:p>
            <a:p>
              <a:r>
                <a:rPr lang="en-US" sz="1200" dirty="0"/>
                <a:t>Registrant State/Province: AP</a:t>
              </a:r>
            </a:p>
            <a:p>
              <a:r>
                <a:rPr lang="en-US" sz="1200" dirty="0"/>
                <a:t>Registrant Postal Code: A1A1A1</a:t>
              </a:r>
            </a:p>
            <a:p>
              <a:r>
                <a:rPr lang="en-US" sz="1200" dirty="0"/>
                <a:t>Registrant Country: EX</a:t>
              </a:r>
            </a:p>
            <a:p>
              <a:r>
                <a:rPr lang="en-US" sz="1200" dirty="0"/>
                <a:t>Registrant Phone: +1.5555551212</a:t>
              </a:r>
            </a:p>
            <a:p>
              <a:r>
                <a:rPr lang="en-US" sz="1200" dirty="0"/>
                <a:t>Registrant Phone Ext: 1234</a:t>
              </a:r>
            </a:p>
            <a:p>
              <a:r>
                <a:rPr lang="en-US" sz="1200" dirty="0"/>
                <a:t>Registrant Fax: +1.5555551213</a:t>
              </a:r>
            </a:p>
            <a:p>
              <a:r>
                <a:rPr lang="en-US" sz="1200" dirty="0"/>
                <a:t>Registrant Fax Ext: 4321</a:t>
              </a:r>
            </a:p>
            <a:p>
              <a:r>
                <a:rPr lang="en-US" sz="1200" dirty="0"/>
                <a:t>Registrant Email: </a:t>
              </a:r>
              <a:r>
                <a:rPr lang="en-US" sz="1200" dirty="0" smtClean="0">
                  <a:hlinkClick r:id="rId2"/>
                </a:rPr>
                <a:t>EMAIL@EXAMPLE.TL</a:t>
              </a:r>
              <a:endParaRPr lang="en-US" sz="1200" dirty="0" smtClean="0"/>
            </a:p>
            <a:p>
              <a:r>
                <a:rPr lang="en-US" sz="1200" dirty="0" smtClean="0"/>
                <a:t>D</a:t>
              </a:r>
              <a:endParaRPr lang="en-US" sz="1200" dirty="0"/>
            </a:p>
          </p:txBody>
        </p:sp>
        <p:sp>
          <p:nvSpPr>
            <p:cNvPr id="3" name="Rectangle 2"/>
            <p:cNvSpPr/>
            <p:nvPr/>
          </p:nvSpPr>
          <p:spPr>
            <a:xfrm>
              <a:off x="4206104" y="97789"/>
              <a:ext cx="4837416" cy="6370975"/>
            </a:xfrm>
            <a:prstGeom prst="rect">
              <a:avLst/>
            </a:prstGeom>
          </p:spPr>
          <p:txBody>
            <a:bodyPr wrap="square">
              <a:spAutoFit/>
            </a:bodyPr>
            <a:lstStyle/>
            <a:p>
              <a:r>
                <a:rPr lang="en-US" sz="1200" dirty="0"/>
                <a:t>Admin ID: 5372809-ERL</a:t>
              </a:r>
            </a:p>
            <a:p>
              <a:r>
                <a:rPr lang="en-US" sz="1200" dirty="0"/>
                <a:t>Admin Name: EXAMPLE REGISTRANT ADMINISTRATIVE</a:t>
              </a:r>
            </a:p>
            <a:p>
              <a:r>
                <a:rPr lang="en-US" sz="1200" dirty="0"/>
                <a:t>Admin Organization: EXAMPLE REGISTRANT ORGANIZATION</a:t>
              </a:r>
            </a:p>
            <a:p>
              <a:r>
                <a:rPr lang="en-US" sz="1200" dirty="0"/>
                <a:t>Admin Street: 123 EXAMPLE STREET</a:t>
              </a:r>
            </a:p>
            <a:p>
              <a:r>
                <a:rPr lang="en-US" sz="1200" dirty="0"/>
                <a:t>Admin City: ANYTOWN</a:t>
              </a:r>
            </a:p>
            <a:p>
              <a:r>
                <a:rPr lang="en-US" sz="1200" dirty="0"/>
                <a:t>Admin State/Province: AP</a:t>
              </a:r>
            </a:p>
            <a:p>
              <a:r>
                <a:rPr lang="en-US" sz="1200" dirty="0"/>
                <a:t>Admin Postal Code: A1A1A1</a:t>
              </a:r>
            </a:p>
            <a:p>
              <a:r>
                <a:rPr lang="en-US" sz="1200" dirty="0"/>
                <a:t>Admin Country: EX</a:t>
              </a:r>
            </a:p>
            <a:p>
              <a:r>
                <a:rPr lang="en-US" sz="1200" dirty="0"/>
                <a:t>Admin Phone: +1.5555551212</a:t>
              </a:r>
            </a:p>
            <a:p>
              <a:r>
                <a:rPr lang="en-US" sz="1200" dirty="0"/>
                <a:t>Admin Phone Ext: 1234</a:t>
              </a:r>
            </a:p>
            <a:p>
              <a:r>
                <a:rPr lang="en-US" sz="1200" dirty="0"/>
                <a:t>Admin Fax: +1.5555551213</a:t>
              </a:r>
            </a:p>
            <a:p>
              <a:r>
                <a:rPr lang="en-US" sz="1200" dirty="0"/>
                <a:t>Admin Fax Ext:</a:t>
              </a:r>
            </a:p>
            <a:p>
              <a:r>
                <a:rPr lang="en-US" sz="1200" dirty="0"/>
                <a:t>Admin Email: </a:t>
              </a:r>
              <a:r>
                <a:rPr lang="en-US" sz="1200" dirty="0" smtClean="0">
                  <a:hlinkClick r:id="rId3"/>
                </a:rPr>
                <a:t>EMAIL@EXAMPLE.TLD</a:t>
              </a:r>
              <a:r>
                <a:rPr lang="en-US" sz="1200" dirty="0" smtClean="0"/>
                <a:t/>
              </a:r>
              <a:br>
                <a:rPr lang="en-US" sz="1200" dirty="0" smtClean="0"/>
              </a:br>
              <a:endParaRPr lang="en-US" sz="1200" dirty="0"/>
            </a:p>
            <a:p>
              <a:r>
                <a:rPr lang="en-US" sz="1200" dirty="0"/>
                <a:t>Tech ID: 5372811-ERL</a:t>
              </a:r>
            </a:p>
            <a:p>
              <a:r>
                <a:rPr lang="en-US" sz="1200" dirty="0"/>
                <a:t>Tech Name: EXAMPLE REGISTRAR TECHNICAL</a:t>
              </a:r>
            </a:p>
            <a:p>
              <a:r>
                <a:rPr lang="en-US" sz="1200" dirty="0"/>
                <a:t>Tech Organization: EXAMPLE REGISTRAR LLC</a:t>
              </a:r>
            </a:p>
            <a:p>
              <a:r>
                <a:rPr lang="en-US" sz="1200" dirty="0"/>
                <a:t>Tech Street: 123 EXAMPLE STREET</a:t>
              </a:r>
            </a:p>
            <a:p>
              <a:r>
                <a:rPr lang="en-US" sz="1200" dirty="0"/>
                <a:t>Tech City: ANYTOWN</a:t>
              </a:r>
            </a:p>
            <a:p>
              <a:r>
                <a:rPr lang="en-US" sz="1200" dirty="0"/>
                <a:t>Tech State/Province: AP</a:t>
              </a:r>
            </a:p>
            <a:p>
              <a:r>
                <a:rPr lang="en-US" sz="1200" dirty="0"/>
                <a:t>Tech Postal Code: A1A1A1</a:t>
              </a:r>
            </a:p>
            <a:p>
              <a:r>
                <a:rPr lang="en-US" sz="1200" dirty="0"/>
                <a:t>Tech Country: EX</a:t>
              </a:r>
            </a:p>
            <a:p>
              <a:r>
                <a:rPr lang="en-US" sz="1200" dirty="0"/>
                <a:t>Tech Phone: +1.1235551234 </a:t>
              </a:r>
            </a:p>
            <a:p>
              <a:r>
                <a:rPr lang="en-US" sz="1200" dirty="0"/>
                <a:t>Tech Phone Ext: 1234</a:t>
              </a:r>
            </a:p>
            <a:p>
              <a:r>
                <a:rPr lang="en-US" sz="1200" dirty="0"/>
                <a:t>Tech Fax: +1.5555551213</a:t>
              </a:r>
            </a:p>
            <a:p>
              <a:r>
                <a:rPr lang="en-US" sz="1200" dirty="0"/>
                <a:t>Tech Fax Ext: 93</a:t>
              </a:r>
            </a:p>
            <a:p>
              <a:r>
                <a:rPr lang="en-US" sz="1200" dirty="0"/>
                <a:t>Tech Email: </a:t>
              </a:r>
              <a:r>
                <a:rPr lang="en-US" sz="1200" dirty="0" smtClean="0">
                  <a:hlinkClick r:id="rId3"/>
                </a:rPr>
                <a:t>EMAIL@EXAMPLE.TLD</a:t>
              </a:r>
              <a:r>
                <a:rPr lang="en-US" sz="1200" dirty="0" smtClean="0"/>
                <a:t/>
              </a:r>
              <a:br>
                <a:rPr lang="en-US" sz="1200" dirty="0" smtClean="0"/>
              </a:br>
              <a:endParaRPr lang="en-US" sz="1200" dirty="0"/>
            </a:p>
            <a:p>
              <a:r>
                <a:rPr lang="en-US" sz="1200" dirty="0"/>
                <a:t>Name Server: NS01.EXAMPLEREGISTRAR.TLD</a:t>
              </a:r>
            </a:p>
            <a:p>
              <a:r>
                <a:rPr lang="en-US" sz="1200" dirty="0"/>
                <a:t>Name Server: NS02.EXAMPLEREGISTRAR.TLD</a:t>
              </a:r>
            </a:p>
            <a:p>
              <a:r>
                <a:rPr lang="en-US" sz="1200" dirty="0"/>
                <a:t>DNSSEC: signedDelegation</a:t>
              </a:r>
            </a:p>
            <a:p>
              <a:r>
                <a:rPr lang="en-US" sz="1200" dirty="0"/>
                <a:t>DNSSEC: unsigned</a:t>
              </a:r>
            </a:p>
            <a:p>
              <a:r>
                <a:rPr lang="en-US" sz="1200" dirty="0"/>
                <a:t>&gt;&gt;&gt; Last update of WHOIS database: 2009-05-29T20:15:00Z &lt;&lt;&lt;</a:t>
              </a:r>
            </a:p>
          </p:txBody>
        </p:sp>
        <p:sp>
          <p:nvSpPr>
            <p:cNvPr id="4" name="TextBox 3"/>
            <p:cNvSpPr txBox="1"/>
            <p:nvPr/>
          </p:nvSpPr>
          <p:spPr>
            <a:xfrm>
              <a:off x="462229" y="432079"/>
              <a:ext cx="2919325" cy="615553"/>
            </a:xfrm>
            <a:prstGeom prst="rect">
              <a:avLst/>
            </a:prstGeom>
            <a:noFill/>
          </p:spPr>
          <p:txBody>
            <a:bodyPr wrap="none" lIns="0" tIns="0" rIns="0" bIns="0" rtlCol="0">
              <a:spAutoFit/>
            </a:bodyPr>
            <a:lstStyle/>
            <a:p>
              <a:r>
                <a:rPr lang="en-US" sz="2000" dirty="0" smtClean="0">
                  <a:cs typeface="Source Sans Pro"/>
                </a:rPr>
                <a:t>Example WHOIS Record</a:t>
              </a:r>
            </a:p>
            <a:p>
              <a:r>
                <a:rPr lang="en-US" sz="2000" dirty="0" smtClean="0">
                  <a:cs typeface="Source Sans Pro"/>
                </a:rPr>
                <a:t>From Registry Agreement</a:t>
              </a:r>
            </a:p>
          </p:txBody>
        </p:sp>
      </p:grpSp>
    </p:spTree>
    <p:extLst>
      <p:ext uri="{BB962C8B-B14F-4D97-AF65-F5344CB8AC3E}">
        <p14:creationId xmlns:p14="http://schemas.microsoft.com/office/powerpoint/2010/main" val="1383099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74904" y="46179"/>
            <a:ext cx="8012951" cy="1032161"/>
          </a:xfrm>
          <a:solidFill>
            <a:schemeClr val="bg1"/>
          </a:solidFill>
        </p:spPr>
        <p:txBody>
          <a:bodyPr/>
          <a:lstStyle/>
          <a:p>
            <a:r>
              <a:rPr lang="en-US" dirty="0" smtClean="0"/>
              <a:t>2</a:t>
            </a:r>
            <a:r>
              <a:rPr lang="en-US" dirty="0"/>
              <a:t>) Complete deliberation on data required for Domain Name Management</a:t>
            </a:r>
            <a:br>
              <a:rPr lang="en-US" dirty="0"/>
            </a:br>
            <a:endParaRPr lang="en-US" dirty="0"/>
          </a:p>
        </p:txBody>
      </p:sp>
      <p:sp>
        <p:nvSpPr>
          <p:cNvPr id="9" name="Content Placeholder 8"/>
          <p:cNvSpPr>
            <a:spLocks noGrp="1"/>
          </p:cNvSpPr>
          <p:nvPr>
            <p:ph sz="quarter" idx="10"/>
          </p:nvPr>
        </p:nvSpPr>
        <p:spPr>
          <a:xfrm>
            <a:off x="609600" y="1208964"/>
            <a:ext cx="7907338" cy="4571813"/>
          </a:xfrm>
        </p:spPr>
        <p:txBody>
          <a:bodyPr/>
          <a:lstStyle/>
          <a:p>
            <a:r>
              <a:rPr lang="en-US" dirty="0" smtClean="0"/>
              <a:t>See Question 2: </a:t>
            </a:r>
            <a:r>
              <a:rPr lang="en-US" dirty="0">
                <a:hlinkClick r:id="rId2"/>
              </a:rPr>
              <a:t>https://community.icann.org/download/attachments/</a:t>
            </a:r>
            <a:br>
              <a:rPr lang="en-US" dirty="0">
                <a:hlinkClick r:id="rId2"/>
              </a:rPr>
            </a:br>
            <a:r>
              <a:rPr lang="en-US" dirty="0">
                <a:hlinkClick r:id="rId2"/>
              </a:rPr>
              <a:t>74580021/AnnotatedResults-Poll-from-20December.pdf</a:t>
            </a:r>
            <a:endParaRPr lang="en-US" dirty="0"/>
          </a:p>
          <a:p>
            <a:pPr lvl="0"/>
            <a:r>
              <a:rPr lang="en-US" dirty="0" smtClean="0"/>
              <a:t>92</a:t>
            </a:r>
            <a:r>
              <a:rPr lang="en-US" dirty="0"/>
              <a:t>% </a:t>
            </a:r>
            <a:r>
              <a:rPr lang="en-US" dirty="0" smtClean="0"/>
              <a:t>supported </a:t>
            </a:r>
            <a:r>
              <a:rPr lang="en-US" dirty="0"/>
              <a:t>the possible WG agreement: </a:t>
            </a:r>
          </a:p>
          <a:p>
            <a:pPr lvl="1"/>
            <a:r>
              <a:rPr lang="en-US" i="1" dirty="0"/>
              <a:t>The following registration data is needed for the purpose of Domain Name Management: Domain Name, Registrant Name, Registrant Organization, Registrant Email, Registrar Name, Creation Date, Updated Date, Expiration Date, Nameservers, Domain Status, and Administrative Contact.</a:t>
            </a:r>
          </a:p>
          <a:p>
            <a:r>
              <a:rPr lang="en-US" dirty="0" smtClean="0"/>
              <a:t>4 responses gave rationale for adding data not included due to lack of support in calls: Registrant Postal Address &amp; Phone, Technical Contact</a:t>
            </a:r>
          </a:p>
          <a:p>
            <a:r>
              <a:rPr lang="en-US" u="sng" dirty="0" smtClean="0"/>
              <a:t>Resolution:</a:t>
            </a:r>
            <a:r>
              <a:rPr lang="en-US" dirty="0" smtClean="0"/>
              <a:t> Accept rough consensus on above WG agreement </a:t>
            </a:r>
            <a:br>
              <a:rPr lang="en-US" dirty="0" smtClean="0"/>
            </a:br>
            <a:r>
              <a:rPr lang="en-US" dirty="0" smtClean="0"/>
              <a:t>and deliberate on additional data after all purposes are discussed</a:t>
            </a:r>
            <a:endParaRPr lang="en-US" dirty="0"/>
          </a:p>
        </p:txBody>
      </p:sp>
    </p:spTree>
    <p:extLst>
      <p:ext uri="{BB962C8B-B14F-4D97-AF65-F5344CB8AC3E}">
        <p14:creationId xmlns:p14="http://schemas.microsoft.com/office/powerpoint/2010/main" val="195762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74904" y="46179"/>
            <a:ext cx="8012951" cy="1032161"/>
          </a:xfrm>
          <a:solidFill>
            <a:schemeClr val="bg1"/>
          </a:solidFill>
        </p:spPr>
        <p:txBody>
          <a:bodyPr/>
          <a:lstStyle/>
          <a:p>
            <a:r>
              <a:rPr lang="en-US" dirty="0" smtClean="0"/>
              <a:t>3) </a:t>
            </a:r>
            <a:r>
              <a:rPr lang="en-US" dirty="0"/>
              <a:t>Complete deliberation on </a:t>
            </a:r>
            <a:r>
              <a:rPr lang="en-US" dirty="0" smtClean="0"/>
              <a:t>Domain </a:t>
            </a:r>
            <a:r>
              <a:rPr lang="en-US" dirty="0"/>
              <a:t>Name </a:t>
            </a:r>
            <a:r>
              <a:rPr lang="en-US" dirty="0" smtClean="0"/>
              <a:t>Certification as a purpose</a:t>
            </a:r>
            <a:r>
              <a:rPr lang="en-US" dirty="0"/>
              <a:t/>
            </a:r>
            <a:br>
              <a:rPr lang="en-US" dirty="0"/>
            </a:br>
            <a:endParaRPr lang="en-US" dirty="0"/>
          </a:p>
        </p:txBody>
      </p:sp>
      <p:sp>
        <p:nvSpPr>
          <p:cNvPr id="9" name="Content Placeholder 8"/>
          <p:cNvSpPr>
            <a:spLocks noGrp="1"/>
          </p:cNvSpPr>
          <p:nvPr>
            <p:ph sz="quarter" idx="10"/>
          </p:nvPr>
        </p:nvSpPr>
        <p:spPr>
          <a:xfrm>
            <a:off x="609600" y="1208964"/>
            <a:ext cx="7907338" cy="4571813"/>
          </a:xfrm>
        </p:spPr>
        <p:txBody>
          <a:bodyPr/>
          <a:lstStyle/>
          <a:p>
            <a:r>
              <a:rPr lang="en-US" dirty="0" smtClean="0"/>
              <a:t>See Question 3: </a:t>
            </a:r>
            <a:r>
              <a:rPr lang="en-US" dirty="0">
                <a:hlinkClick r:id="rId2"/>
              </a:rPr>
              <a:t>https://community.icann.org/download/attachments/</a:t>
            </a:r>
            <a:br>
              <a:rPr lang="en-US" dirty="0">
                <a:hlinkClick r:id="rId2"/>
              </a:rPr>
            </a:br>
            <a:r>
              <a:rPr lang="en-US" dirty="0">
                <a:hlinkClick r:id="rId2"/>
              </a:rPr>
              <a:t>74580021/AnnotatedResults-Poll-from-20December.pdf</a:t>
            </a:r>
            <a:endParaRPr lang="en-US" dirty="0"/>
          </a:p>
          <a:p>
            <a:pPr>
              <a:lnSpc>
                <a:spcPct val="150000"/>
              </a:lnSpc>
            </a:pPr>
            <a:r>
              <a:rPr lang="en-US" dirty="0"/>
              <a:t>84% </a:t>
            </a:r>
            <a:r>
              <a:rPr lang="en-US" dirty="0" smtClean="0"/>
              <a:t>supported the </a:t>
            </a:r>
            <a:r>
              <a:rPr lang="en-US" dirty="0"/>
              <a:t>possible WG agreement:</a:t>
            </a:r>
          </a:p>
          <a:p>
            <a:pPr lvl="1"/>
            <a:r>
              <a:rPr lang="en-US" i="1" dirty="0"/>
              <a:t>Domain Name Certification is NOT a legitimate purpose for requiring collection of registration data, but may be a legitimate purpose for using some data collected for other purposes. (Access requirements to be deliberated at a later stage</a:t>
            </a:r>
            <a:r>
              <a:rPr lang="en-US" i="1" dirty="0" smtClean="0"/>
              <a:t>.)</a:t>
            </a:r>
            <a:endParaRPr lang="en-US" i="1" dirty="0"/>
          </a:p>
          <a:p>
            <a:r>
              <a:rPr lang="en-US" dirty="0"/>
              <a:t>3 </a:t>
            </a:r>
            <a:r>
              <a:rPr lang="en-US" dirty="0" smtClean="0"/>
              <a:t>responses </a:t>
            </a:r>
            <a:r>
              <a:rPr lang="en-US" dirty="0"/>
              <a:t>proposed </a:t>
            </a:r>
            <a:r>
              <a:rPr lang="en-US" dirty="0" smtClean="0"/>
              <a:t>revisions to the above text and 3 gave rationale for treating DN Certification as </a:t>
            </a:r>
            <a:r>
              <a:rPr lang="en-US" dirty="0"/>
              <a:t>a </a:t>
            </a:r>
            <a:r>
              <a:rPr lang="en-US" dirty="0" smtClean="0"/>
              <a:t>legitimate purpose </a:t>
            </a:r>
            <a:r>
              <a:rPr lang="en-US" dirty="0"/>
              <a:t>for data </a:t>
            </a:r>
            <a:r>
              <a:rPr lang="en-US" dirty="0" smtClean="0"/>
              <a:t>collection</a:t>
            </a:r>
          </a:p>
          <a:p>
            <a:r>
              <a:rPr lang="en-US" dirty="0" smtClean="0"/>
              <a:t>Refer to comments 4, 5, 6 (see next slide)</a:t>
            </a:r>
            <a:endParaRPr lang="en-US" dirty="0"/>
          </a:p>
        </p:txBody>
      </p:sp>
    </p:spTree>
    <p:extLst>
      <p:ext uri="{BB962C8B-B14F-4D97-AF65-F5344CB8AC3E}">
        <p14:creationId xmlns:p14="http://schemas.microsoft.com/office/powerpoint/2010/main" val="453027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Q3 Comments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 y="1139057"/>
            <a:ext cx="8890000" cy="357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721832" y="4934198"/>
            <a:ext cx="7736359" cy="1477328"/>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marL="0" lvl="1" algn="ctr"/>
            <a:r>
              <a:rPr lang="en-US" b="1" dirty="0" smtClean="0"/>
              <a:t>Finalize Possible WG Agreement:</a:t>
            </a:r>
            <a:r>
              <a:rPr lang="en-US" dirty="0" smtClean="0"/>
              <a:t/>
            </a:r>
            <a:br>
              <a:rPr lang="en-US" dirty="0" smtClean="0"/>
            </a:br>
            <a:r>
              <a:rPr lang="en-US" i="1" dirty="0"/>
              <a:t>Domain Name Certification is NOT a legitimate purpose for requiring collection of registration data, but may be a legitimate purpose for using some data collected for other purposes. (Access requirements to be deliberated at a later stage</a:t>
            </a:r>
            <a:r>
              <a:rPr lang="en-US" i="1" dirty="0" smtClean="0"/>
              <a:t>.)</a:t>
            </a:r>
            <a:endParaRPr lang="en-US" i="1" dirty="0"/>
          </a:p>
        </p:txBody>
      </p:sp>
    </p:spTree>
    <p:extLst>
      <p:ext uri="{BB962C8B-B14F-4D97-AF65-F5344CB8AC3E}">
        <p14:creationId xmlns:p14="http://schemas.microsoft.com/office/powerpoint/2010/main" val="710377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74904" y="46179"/>
            <a:ext cx="8012951" cy="747641"/>
          </a:xfrm>
          <a:solidFill>
            <a:schemeClr val="bg1"/>
          </a:solidFill>
        </p:spPr>
        <p:txBody>
          <a:bodyPr/>
          <a:lstStyle/>
          <a:p>
            <a:r>
              <a:rPr lang="en-US" sz="2000" dirty="0" smtClean="0"/>
              <a:t>4</a:t>
            </a:r>
            <a:r>
              <a:rPr lang="en-US" sz="2000" dirty="0"/>
              <a:t>) </a:t>
            </a:r>
            <a:r>
              <a:rPr lang="en-US" sz="2000" dirty="0" smtClean="0"/>
              <a:t>Start deliberation on “Criminal </a:t>
            </a:r>
            <a:r>
              <a:rPr lang="en-US" sz="2000" dirty="0"/>
              <a:t>Activity/ DNS Abuse – Investigation” as a legitimate </a:t>
            </a:r>
            <a:r>
              <a:rPr lang="en-US" sz="2000" dirty="0" smtClean="0"/>
              <a:t>purpose</a:t>
            </a:r>
            <a:endParaRPr lang="en-US" sz="2000" dirty="0"/>
          </a:p>
        </p:txBody>
      </p:sp>
      <p:sp>
        <p:nvSpPr>
          <p:cNvPr id="8" name="Content Placeholder 7"/>
          <p:cNvSpPr>
            <a:spLocks noGrp="1"/>
          </p:cNvSpPr>
          <p:nvPr>
            <p:ph sz="quarter" idx="10"/>
          </p:nvPr>
        </p:nvSpPr>
        <p:spPr>
          <a:xfrm>
            <a:off x="609600" y="896452"/>
            <a:ext cx="7907338" cy="4571813"/>
          </a:xfrm>
        </p:spPr>
        <p:txBody>
          <a:bodyPr/>
          <a:lstStyle/>
          <a:p>
            <a:r>
              <a:rPr lang="en-US" sz="1800" dirty="0" smtClean="0"/>
              <a:t>Reminder: Our plan for answering “Purpose” charter question</a:t>
            </a:r>
          </a:p>
          <a:p>
            <a:r>
              <a:rPr lang="en-US" sz="1800" dirty="0" smtClean="0"/>
              <a:t>Take building-block approach, deliberating </a:t>
            </a:r>
            <a:r>
              <a:rPr lang="en-US" sz="1800" dirty="0"/>
              <a:t>on </a:t>
            </a:r>
            <a:r>
              <a:rPr lang="en-US" sz="1800" dirty="0" smtClean="0"/>
              <a:t>each purpose one-by-one</a:t>
            </a:r>
          </a:p>
          <a:p>
            <a:pPr marL="800100" lvl="1" indent="-342900">
              <a:buFont typeface="+mj-lt"/>
              <a:buAutoNum type="arabicPeriod"/>
            </a:pPr>
            <a:r>
              <a:rPr lang="en-US" sz="1800" dirty="0" smtClean="0">
                <a:solidFill>
                  <a:srgbClr val="FF0000"/>
                </a:solidFill>
              </a:rPr>
              <a:t>First</a:t>
            </a:r>
            <a:r>
              <a:rPr lang="en-US" sz="1800" dirty="0" smtClean="0"/>
              <a:t>, agree whether this specific purpose should be considered l</a:t>
            </a:r>
            <a:r>
              <a:rPr lang="en-US" sz="1800" u="sng" dirty="0" smtClean="0"/>
              <a:t>egitimate for requiring collection of some registration data</a:t>
            </a:r>
            <a:r>
              <a:rPr lang="en-US" sz="1800" dirty="0" smtClean="0"/>
              <a:t> and </a:t>
            </a:r>
            <a:r>
              <a:rPr lang="en-US" sz="1800" u="sng" dirty="0" smtClean="0"/>
              <a:t>why</a:t>
            </a:r>
          </a:p>
          <a:p>
            <a:pPr marL="800100" lvl="1" indent="-342900">
              <a:buFont typeface="+mj-lt"/>
              <a:buAutoNum type="arabicPeriod"/>
            </a:pPr>
            <a:r>
              <a:rPr lang="en-US" sz="1800" dirty="0" smtClean="0">
                <a:solidFill>
                  <a:srgbClr val="FF0000"/>
                </a:solidFill>
              </a:rPr>
              <a:t>Next</a:t>
            </a:r>
            <a:r>
              <a:rPr lang="en-US" sz="1800" dirty="0" smtClean="0"/>
              <a:t>, identify </a:t>
            </a:r>
            <a:r>
              <a:rPr lang="en-US" sz="1800" u="sng" dirty="0" smtClean="0"/>
              <a:t>data required to support this specific purpose</a:t>
            </a:r>
          </a:p>
          <a:p>
            <a:pPr marL="1257300" lvl="2" indent="-342900">
              <a:buFont typeface="+mj-lt"/>
              <a:buAutoNum type="alphaLcParenR"/>
            </a:pPr>
            <a:r>
              <a:rPr lang="en-US" sz="1800" dirty="0" smtClean="0"/>
              <a:t>Which data may already be collected </a:t>
            </a:r>
            <a:r>
              <a:rPr lang="en-US" sz="1800" u="sng" dirty="0" smtClean="0"/>
              <a:t>for another purpose</a:t>
            </a:r>
            <a:r>
              <a:rPr lang="en-US" sz="1800" dirty="0" smtClean="0"/>
              <a:t>?</a:t>
            </a:r>
          </a:p>
          <a:p>
            <a:pPr marL="1257300" lvl="2" indent="-342900">
              <a:buFont typeface="+mj-lt"/>
              <a:buAutoNum type="alphaLcParenR"/>
            </a:pPr>
            <a:r>
              <a:rPr lang="en-US" sz="1800" dirty="0" smtClean="0"/>
              <a:t>Which data may need to be collected </a:t>
            </a:r>
            <a:r>
              <a:rPr lang="en-US" sz="1800" u="sng" dirty="0" smtClean="0"/>
              <a:t>for this purpose</a:t>
            </a:r>
            <a:r>
              <a:rPr lang="en-US" sz="1800" dirty="0" smtClean="0"/>
              <a:t>?</a:t>
            </a:r>
          </a:p>
          <a:p>
            <a:pPr marL="800100" lvl="1" indent="-342900">
              <a:buFont typeface="+mj-lt"/>
              <a:buAutoNum type="arabicPeriod"/>
            </a:pPr>
            <a:r>
              <a:rPr lang="en-US" sz="1800" dirty="0" smtClean="0"/>
              <a:t>Add any data elements identified to the set of registration data elements potentially made accessible through the RDS</a:t>
            </a:r>
          </a:p>
          <a:p>
            <a:pPr lvl="2"/>
            <a:r>
              <a:rPr lang="en-US" sz="1800" dirty="0" smtClean="0">
                <a:solidFill>
                  <a:srgbClr val="FF0000"/>
                </a:solidFill>
              </a:rPr>
              <a:t>For now, defer</a:t>
            </a:r>
            <a:r>
              <a:rPr lang="en-US" sz="1800" dirty="0" smtClean="0"/>
              <a:t> discussion of collection conditions or </a:t>
            </a:r>
            <a:br>
              <a:rPr lang="en-US" sz="1800" dirty="0" smtClean="0"/>
            </a:br>
            <a:r>
              <a:rPr lang="en-US" sz="1800" dirty="0" smtClean="0"/>
              <a:t>access controls which might be applied to each data element </a:t>
            </a:r>
          </a:p>
          <a:p>
            <a:r>
              <a:rPr lang="en-US" sz="1800" dirty="0" smtClean="0"/>
              <a:t>Note that any agreement </a:t>
            </a:r>
            <a:r>
              <a:rPr lang="en-US" sz="1800" dirty="0"/>
              <a:t>on legitimacy of </a:t>
            </a:r>
            <a:r>
              <a:rPr lang="en-US" sz="1800" dirty="0" smtClean="0"/>
              <a:t>one purpose does </a:t>
            </a:r>
            <a:r>
              <a:rPr lang="en-US" sz="1800" dirty="0"/>
              <a:t>not preclude </a:t>
            </a:r>
            <a:r>
              <a:rPr lang="en-US" sz="1800" dirty="0" smtClean="0"/>
              <a:t>additional </a:t>
            </a:r>
            <a:r>
              <a:rPr lang="en-US" sz="1800" dirty="0"/>
              <a:t>purposes being </a:t>
            </a:r>
            <a:r>
              <a:rPr lang="en-US" sz="1800" dirty="0" smtClean="0"/>
              <a:t>agreed as legitimate </a:t>
            </a:r>
            <a:r>
              <a:rPr lang="en-US" sz="1800" dirty="0"/>
              <a:t>for </a:t>
            </a:r>
            <a:r>
              <a:rPr lang="en-US" sz="1800" dirty="0" smtClean="0"/>
              <a:t>the same or other data</a:t>
            </a:r>
            <a:endParaRPr lang="en-US" sz="1800" dirty="0"/>
          </a:p>
          <a:p>
            <a:endParaRPr lang="en-US" sz="1800" dirty="0"/>
          </a:p>
        </p:txBody>
      </p:sp>
    </p:spTree>
    <p:extLst>
      <p:ext uri="{BB962C8B-B14F-4D97-AF65-F5344CB8AC3E}">
        <p14:creationId xmlns:p14="http://schemas.microsoft.com/office/powerpoint/2010/main" val="19427515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Criminal Activity/ DNS Abuse – </a:t>
            </a:r>
            <a:r>
              <a:rPr lang="en-US" dirty="0" smtClean="0"/>
              <a:t>Investigation</a:t>
            </a:r>
            <a:br>
              <a:rPr lang="en-US" dirty="0" smtClean="0"/>
            </a:br>
            <a:r>
              <a:rPr lang="en-US" dirty="0" smtClean="0"/>
              <a:t> – Intro by DT7</a:t>
            </a:r>
            <a:endParaRPr lang="en-US" dirty="0"/>
          </a:p>
        </p:txBody>
      </p:sp>
      <p:sp>
        <p:nvSpPr>
          <p:cNvPr id="2" name="Rectangle 1"/>
          <p:cNvSpPr/>
          <p:nvPr/>
        </p:nvSpPr>
        <p:spPr>
          <a:xfrm>
            <a:off x="612318" y="6124860"/>
            <a:ext cx="8341393" cy="261610"/>
          </a:xfrm>
          <a:prstGeom prst="rect">
            <a:avLst/>
          </a:prstGeom>
        </p:spPr>
        <p:txBody>
          <a:bodyPr wrap="square">
            <a:spAutoFit/>
          </a:bodyPr>
          <a:lstStyle/>
          <a:p>
            <a:r>
              <a:rPr lang="en-US" sz="1100" u="sng" dirty="0" smtClean="0"/>
              <a:t>https</a:t>
            </a:r>
            <a:r>
              <a:rPr lang="en-US" sz="1100" u="sng" dirty="0"/>
              <a:t>://</a:t>
            </a:r>
            <a:r>
              <a:rPr lang="en-US" sz="1100" u="sng" dirty="0" smtClean="0"/>
              <a:t>community.icann.org/download/attachments/74580010/DraftingTeam7-CrimInvAbuseMit-10%20Nov%202017%20clean.pdf</a:t>
            </a:r>
            <a:endParaRPr lang="en-US" sz="1100" dirty="0"/>
          </a:p>
        </p:txBody>
      </p:sp>
      <p:sp>
        <p:nvSpPr>
          <p:cNvPr id="3" name="Rectangle 2"/>
          <p:cNvSpPr/>
          <p:nvPr/>
        </p:nvSpPr>
        <p:spPr>
          <a:xfrm>
            <a:off x="525633" y="1142840"/>
            <a:ext cx="8078874" cy="4062651"/>
          </a:xfrm>
          <a:prstGeom prst="rect">
            <a:avLst/>
          </a:prstGeom>
        </p:spPr>
        <p:txBody>
          <a:bodyPr wrap="square">
            <a:spAutoFit/>
          </a:bodyPr>
          <a:lstStyle/>
          <a:p>
            <a:r>
              <a:rPr lang="en-US" sz="2000" b="1" dirty="0" smtClean="0"/>
              <a:t>Criminal </a:t>
            </a:r>
            <a:r>
              <a:rPr lang="en-US" sz="2000" b="1" dirty="0"/>
              <a:t>Investigation or DNS Abuse </a:t>
            </a:r>
            <a:r>
              <a:rPr lang="en-US" sz="2000" b="1" dirty="0" smtClean="0"/>
              <a:t>Mitigation</a:t>
            </a:r>
            <a:endParaRPr lang="en-US" sz="2000" dirty="0"/>
          </a:p>
          <a:p>
            <a:r>
              <a:rPr lang="en-US" sz="2000" dirty="0" smtClean="0"/>
              <a:t>The </a:t>
            </a:r>
            <a:r>
              <a:rPr lang="en-US" sz="2000" dirty="0"/>
              <a:t>broad category of criminal investigation or DNS abuse mitigation covers all use of an RDS to support criminal and other investigations, abuse prevention, security incident response, and other activities to protect people, systems, and networks from detrimental activities.  These activities range from criminal activities like extortion, phishing, and provision of child abuse materials to abusive activities including denial-of-service attacks, spam, and harassment. </a:t>
            </a:r>
          </a:p>
          <a:p>
            <a:r>
              <a:rPr lang="en-US" sz="2000" dirty="0"/>
              <a:t> </a:t>
            </a:r>
            <a:endParaRPr lang="en-US" sz="2000" dirty="0" smtClean="0"/>
          </a:p>
          <a:p>
            <a:r>
              <a:rPr lang="en-US" sz="2000" u="sng" dirty="0" smtClean="0"/>
              <a:t>Three  Overall </a:t>
            </a:r>
            <a:r>
              <a:rPr lang="en-US" sz="2000" u="sng" dirty="0"/>
              <a:t>Purposes</a:t>
            </a:r>
            <a:r>
              <a:rPr lang="en-US" sz="2000" u="sng" dirty="0" smtClean="0"/>
              <a:t>:</a:t>
            </a:r>
          </a:p>
          <a:p>
            <a:pPr marL="285750" indent="-285750">
              <a:buFont typeface="Arial" panose="020B0604020202020204" pitchFamily="34" charset="0"/>
              <a:buChar char="•"/>
            </a:pPr>
            <a:r>
              <a:rPr lang="en-US" sz="2000" dirty="0"/>
              <a:t>Criminal Activity/DNS Abuse - </a:t>
            </a:r>
            <a:r>
              <a:rPr lang="en-US" sz="2000" b="1" u="sng" dirty="0"/>
              <a:t>Investigation</a:t>
            </a:r>
          </a:p>
          <a:p>
            <a:pPr marL="285750" indent="-285750">
              <a:buFont typeface="Arial" panose="020B0604020202020204" pitchFamily="34" charset="0"/>
              <a:buChar char="•"/>
            </a:pPr>
            <a:r>
              <a:rPr lang="en-US" sz="2000" dirty="0"/>
              <a:t>Criminal Activity/DNS Abuse </a:t>
            </a:r>
            <a:r>
              <a:rPr lang="en-US" sz="2000" dirty="0" smtClean="0"/>
              <a:t>– Notification</a:t>
            </a:r>
          </a:p>
          <a:p>
            <a:pPr marL="285750" indent="-285750">
              <a:buFont typeface="Arial" panose="020B0604020202020204" pitchFamily="34" charset="0"/>
              <a:buChar char="•"/>
            </a:pPr>
            <a:r>
              <a:rPr lang="en-US" sz="2000" dirty="0"/>
              <a:t>Criminal Activity/DNS Abuse – </a:t>
            </a:r>
            <a:r>
              <a:rPr lang="en-US" sz="2000" dirty="0" smtClean="0"/>
              <a:t>Reputation</a:t>
            </a:r>
            <a:endParaRPr lang="en-US" sz="2000" dirty="0"/>
          </a:p>
        </p:txBody>
      </p:sp>
      <p:sp>
        <p:nvSpPr>
          <p:cNvPr id="5" name="Left Arrow 4"/>
          <p:cNvSpPr/>
          <p:nvPr/>
        </p:nvSpPr>
        <p:spPr>
          <a:xfrm rot="1388829">
            <a:off x="5841857" y="4672482"/>
            <a:ext cx="2459327" cy="472273"/>
          </a:xfrm>
          <a:prstGeom prst="leftArrow">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WE’LL START HERE</a:t>
            </a:r>
            <a:endParaRPr lang="en-US" dirty="0"/>
          </a:p>
        </p:txBody>
      </p:sp>
    </p:spTree>
    <p:extLst>
      <p:ext uri="{BB962C8B-B14F-4D97-AF65-F5344CB8AC3E}">
        <p14:creationId xmlns:p14="http://schemas.microsoft.com/office/powerpoint/2010/main" val="19969329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Criminal Activity/ DNS Abuse – </a:t>
            </a:r>
            <a:r>
              <a:rPr lang="en-US" u="sng" dirty="0" smtClean="0"/>
              <a:t>Investigation</a:t>
            </a:r>
            <a:r>
              <a:rPr lang="en-US" dirty="0" smtClean="0"/>
              <a:t/>
            </a:r>
            <a:br>
              <a:rPr lang="en-US" dirty="0" smtClean="0"/>
            </a:br>
            <a:r>
              <a:rPr lang="en-US" dirty="0" smtClean="0"/>
              <a:t> – Intro by DT7</a:t>
            </a:r>
            <a:endParaRPr lang="en-US" dirty="0"/>
          </a:p>
        </p:txBody>
      </p:sp>
      <p:sp>
        <p:nvSpPr>
          <p:cNvPr id="3" name="Rectangle 2"/>
          <p:cNvSpPr/>
          <p:nvPr/>
        </p:nvSpPr>
        <p:spPr>
          <a:xfrm>
            <a:off x="525633" y="1062456"/>
            <a:ext cx="8078874" cy="4370427"/>
          </a:xfrm>
          <a:prstGeom prst="rect">
            <a:avLst/>
          </a:prstGeom>
        </p:spPr>
        <p:txBody>
          <a:bodyPr wrap="square">
            <a:spAutoFit/>
          </a:bodyPr>
          <a:lstStyle/>
          <a:p>
            <a:r>
              <a:rPr lang="en-US" sz="2000" b="1" dirty="0" smtClean="0"/>
              <a:t>Criminal </a:t>
            </a:r>
            <a:r>
              <a:rPr lang="en-US" sz="2000" b="1" dirty="0"/>
              <a:t>Activity/DNS Abuse - </a:t>
            </a:r>
            <a:r>
              <a:rPr lang="en-US" sz="2000" b="1" u="sng" dirty="0"/>
              <a:t>Investigation</a:t>
            </a:r>
          </a:p>
          <a:p>
            <a:r>
              <a:rPr lang="en-US" sz="2000" dirty="0"/>
              <a:t> </a:t>
            </a:r>
          </a:p>
          <a:p>
            <a:r>
              <a:rPr lang="en-US" sz="2000" u="sng" dirty="0" smtClean="0"/>
              <a:t>Definition:</a:t>
            </a:r>
            <a:r>
              <a:rPr lang="en-US" sz="2000" dirty="0" smtClean="0"/>
              <a:t> The </a:t>
            </a:r>
            <a:r>
              <a:rPr lang="en-US" sz="2000" dirty="0"/>
              <a:t>following information is to be made available to regulatory authorities, law enforcement, cybersecurity professionals, IT administrators, automated protection systems and other incident responders </a:t>
            </a:r>
            <a:r>
              <a:rPr lang="en-US" sz="2000" b="1" dirty="0"/>
              <a:t>for the purpose of enabling identification of the nature of the registration and operation of a domain name linked to abuse and/or criminal activities to facilitate the eventual mitigation and resolution of the abuse identified</a:t>
            </a:r>
            <a:r>
              <a:rPr lang="en-US" sz="2000" dirty="0"/>
              <a:t>: </a:t>
            </a:r>
            <a:endParaRPr lang="en-US" sz="2000" dirty="0" smtClean="0"/>
          </a:p>
          <a:p>
            <a:pPr marL="285750" indent="-285750">
              <a:buFont typeface="Arial" panose="020B0604020202020204" pitchFamily="34" charset="0"/>
              <a:buChar char="•"/>
            </a:pPr>
            <a:r>
              <a:rPr lang="en-US" sz="2000" dirty="0"/>
              <a:t>	</a:t>
            </a:r>
            <a:r>
              <a:rPr lang="en-US" sz="2000" dirty="0" smtClean="0"/>
              <a:t>Domain </a:t>
            </a:r>
            <a:r>
              <a:rPr lang="en-US" sz="2000" dirty="0"/>
              <a:t>metadata (registrar, registration date, nameservers, etc</a:t>
            </a:r>
            <a:r>
              <a:rPr lang="en-US" sz="2000" dirty="0" smtClean="0"/>
              <a:t>.)</a:t>
            </a:r>
          </a:p>
          <a:p>
            <a:pPr marL="285750" indent="-285750">
              <a:buFont typeface="Arial" panose="020B0604020202020204" pitchFamily="34" charset="0"/>
              <a:buChar char="•"/>
            </a:pPr>
            <a:r>
              <a:rPr lang="en-US" sz="2000" dirty="0"/>
              <a:t>	</a:t>
            </a:r>
            <a:r>
              <a:rPr lang="en-US" sz="2000" dirty="0" smtClean="0"/>
              <a:t>Registrant </a:t>
            </a:r>
            <a:r>
              <a:rPr lang="en-US" sz="2000" dirty="0"/>
              <a:t>contact </a:t>
            </a:r>
            <a:r>
              <a:rPr lang="en-US" sz="2000" dirty="0" smtClean="0"/>
              <a:t>information</a:t>
            </a:r>
          </a:p>
          <a:p>
            <a:pPr marL="285750" indent="-285750">
              <a:buFont typeface="Arial" panose="020B0604020202020204" pitchFamily="34" charset="0"/>
              <a:buChar char="•"/>
            </a:pPr>
            <a:r>
              <a:rPr lang="en-US" sz="2000" dirty="0"/>
              <a:t>	</a:t>
            </a:r>
            <a:r>
              <a:rPr lang="en-US" sz="2000" dirty="0" smtClean="0"/>
              <a:t>Registrar </a:t>
            </a:r>
            <a:r>
              <a:rPr lang="en-US" sz="2000" dirty="0"/>
              <a:t>contact </a:t>
            </a:r>
            <a:r>
              <a:rPr lang="en-US" sz="2000" dirty="0" smtClean="0"/>
              <a:t>Information</a:t>
            </a:r>
          </a:p>
          <a:p>
            <a:pPr marL="285750" indent="-285750">
              <a:buFont typeface="Arial" panose="020B0604020202020204" pitchFamily="34" charset="0"/>
              <a:buChar char="•"/>
            </a:pPr>
            <a:r>
              <a:rPr lang="en-US" sz="2000" dirty="0"/>
              <a:t>	</a:t>
            </a:r>
            <a:r>
              <a:rPr lang="en-US" sz="2000" dirty="0" smtClean="0"/>
              <a:t>DNS </a:t>
            </a:r>
            <a:r>
              <a:rPr lang="en-US" sz="2000" dirty="0"/>
              <a:t>contact, etc</a:t>
            </a:r>
            <a:r>
              <a:rPr lang="en-US" sz="2000" dirty="0" smtClean="0"/>
              <a:t>..</a:t>
            </a:r>
          </a:p>
          <a:p>
            <a:r>
              <a:rPr lang="en-US" sz="2000" dirty="0"/>
              <a:t> </a:t>
            </a:r>
          </a:p>
        </p:txBody>
      </p:sp>
    </p:spTree>
    <p:extLst>
      <p:ext uri="{BB962C8B-B14F-4D97-AF65-F5344CB8AC3E}">
        <p14:creationId xmlns:p14="http://schemas.microsoft.com/office/powerpoint/2010/main" val="1900737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Criminal Activity/ DNS Abuse – </a:t>
            </a:r>
            <a:r>
              <a:rPr lang="en-US" u="sng" dirty="0" smtClean="0"/>
              <a:t>Investigation</a:t>
            </a:r>
            <a:r>
              <a:rPr lang="en-US" dirty="0" smtClean="0"/>
              <a:t/>
            </a:r>
            <a:br>
              <a:rPr lang="en-US" dirty="0" smtClean="0"/>
            </a:br>
            <a:r>
              <a:rPr lang="en-US" dirty="0" smtClean="0"/>
              <a:t> – Intro by DT7</a:t>
            </a:r>
            <a:endParaRPr lang="en-US" dirty="0"/>
          </a:p>
        </p:txBody>
      </p:sp>
      <p:sp>
        <p:nvSpPr>
          <p:cNvPr id="3" name="Rectangle 2"/>
          <p:cNvSpPr/>
          <p:nvPr/>
        </p:nvSpPr>
        <p:spPr>
          <a:xfrm>
            <a:off x="525633" y="1062456"/>
            <a:ext cx="8078874" cy="5355312"/>
          </a:xfrm>
          <a:prstGeom prst="rect">
            <a:avLst/>
          </a:prstGeom>
        </p:spPr>
        <p:txBody>
          <a:bodyPr wrap="square">
            <a:spAutoFit/>
          </a:bodyPr>
          <a:lstStyle/>
          <a:p>
            <a:r>
              <a:rPr lang="en-US" u="sng" dirty="0"/>
              <a:t>Users:</a:t>
            </a:r>
            <a:r>
              <a:rPr lang="en-US" dirty="0"/>
              <a:t> The primary actors in these scenarios include law enforcement, regulatory authorities, cybersecurity professionals, IT administrators, and automated protection systems.  Additional actors may include nearly anyone attempting to either track down the source of an online abuse they have experienced or attempting to determine the authenticity of a website or e-mail communication.</a:t>
            </a:r>
          </a:p>
          <a:p>
            <a:r>
              <a:rPr lang="en-US" dirty="0"/>
              <a:t> </a:t>
            </a:r>
          </a:p>
          <a:p>
            <a:r>
              <a:rPr lang="en-US" u="sng" dirty="0"/>
              <a:t>Tasks</a:t>
            </a:r>
            <a:r>
              <a:rPr lang="en-US" dirty="0"/>
              <a:t>: Using information from the RDS, these actors will, depending upon the circumstances: contact domain owners and/or the entities that provide services for an affected domain to mitigate problems, gather evidence, or notify them of compromises; expand investigations and associations to fully understand the scope of an abuse issue; identify Internet infrastructure involved with detrimental activities, inform protection systems to take protective actions; and, if appropriate and justified, request suspension of domain names. The DT recognizes that the list of users may ultimately need to be narrowly defined to allow for authorized / authenticated access to agreed upon data elements. This applies to all instances in this document where users are mentioned.</a:t>
            </a:r>
          </a:p>
          <a:p>
            <a:endParaRPr lang="en-US" dirty="0"/>
          </a:p>
        </p:txBody>
      </p:sp>
    </p:spTree>
    <p:extLst>
      <p:ext uri="{BB962C8B-B14F-4D97-AF65-F5344CB8AC3E}">
        <p14:creationId xmlns:p14="http://schemas.microsoft.com/office/powerpoint/2010/main" val="88619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20170620</Template>
  <TotalTime>729</TotalTime>
  <Words>1602</Words>
  <Application>Microsoft Office PowerPoint</Application>
  <PresentationFormat>On-screen Show (4:3)</PresentationFormat>
  <Paragraphs>262</Paragraphs>
  <Slides>21</Slides>
  <Notes>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ICANNPPT_Arial_4x3_June 2017_potx</vt:lpstr>
      <vt:lpstr>Next-Generation gTLD  Registration Directory Service (RDS) to replace WHOIS PDP WG</vt:lpstr>
      <vt:lpstr>Proposed Agenda</vt:lpstr>
      <vt:lpstr>2) Complete deliberation on data required for Domain Name Management </vt:lpstr>
      <vt:lpstr>3) Complete deliberation on Domain Name Certification as a purpose </vt:lpstr>
      <vt:lpstr>Q3 Comments</vt:lpstr>
      <vt:lpstr>4) Start deliberation on “Criminal Activity/ DNS Abuse – Investigation” as a legitimate purpose</vt:lpstr>
      <vt:lpstr>Criminal Activity/ DNS Abuse – Investigation  – Intro by DT7</vt:lpstr>
      <vt:lpstr>Criminal Activity/ DNS Abuse – Investigation  – Intro by DT7</vt:lpstr>
      <vt:lpstr>Criminal Activity/ DNS Abuse – Investigation  – Intro by DT7</vt:lpstr>
      <vt:lpstr>Criminal Activity/ DNS Abuse – Investigation  – Intro by DT7</vt:lpstr>
      <vt:lpstr>Is Criminal Activity/ DNS Abuse – Investigation a legitimate purpose for collecting data?</vt:lpstr>
      <vt:lpstr>Is Criminal Activity/ DNS Abuse – Investigation a legitimate purpose for collecting data?</vt:lpstr>
      <vt:lpstr>Confirm action items and decision points</vt:lpstr>
      <vt:lpstr>DT definitions for each possible purpose</vt:lpstr>
      <vt:lpstr>DT definitions for each possible purpose</vt:lpstr>
      <vt:lpstr>DT definitions for each possible purpose</vt:lpstr>
      <vt:lpstr>DT definitions for each possible purpose</vt:lpstr>
      <vt:lpstr>ICANN’s Mission  (As amended 1 October 2016)</vt:lpstr>
      <vt:lpstr>Annex G-1 of the ICANN Bylaws (As amended 1 October 2016)</vt:lpstr>
      <vt:lpstr>Annex G-2 of the ICANN Bylaws (As amended 1 October 2016)</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Marika Konings</dc:creator>
  <cp:lastModifiedBy>Lisa Phifer</cp:lastModifiedBy>
  <cp:revision>96</cp:revision>
  <cp:lastPrinted>2017-01-26T19:29:02Z</cp:lastPrinted>
  <dcterms:created xsi:type="dcterms:W3CDTF">2017-10-16T17:04:06Z</dcterms:created>
  <dcterms:modified xsi:type="dcterms:W3CDTF">2018-01-08T16:57:30Z</dcterms:modified>
</cp:coreProperties>
</file>