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
  </p:notesMasterIdLst>
  <p:handoutMasterIdLst>
    <p:handoutMasterId r:id="rId7"/>
  </p:handoutMasterIdLst>
  <p:sldIdLst>
    <p:sldId id="706" r:id="rId2"/>
    <p:sldId id="767" r:id="rId3"/>
    <p:sldId id="768" r:id="rId4"/>
    <p:sldId id="771"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460F"/>
    <a:srgbClr val="FA5B36"/>
    <a:srgbClr val="000000"/>
    <a:srgbClr val="DEDEDE"/>
    <a:srgbClr val="002B49"/>
    <a:srgbClr val="9C240F"/>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8432" autoAdjust="0"/>
    <p:restoredTop sz="94136" autoAdjust="0"/>
  </p:normalViewPr>
  <p:slideViewPr>
    <p:cSldViewPr snapToGrid="0" snapToObjects="1">
      <p:cViewPr>
        <p:scale>
          <a:sx n="60" d="100"/>
          <a:sy n="60" d="100"/>
        </p:scale>
        <p:origin x="-240" y="-168"/>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4/9/2018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4/9/2018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dirty="0"/>
          </a:p>
        </p:txBody>
      </p:sp>
    </p:spTree>
    <p:extLst>
      <p:ext uri="{BB962C8B-B14F-4D97-AF65-F5344CB8AC3E}">
        <p14:creationId xmlns:p14="http://schemas.microsoft.com/office/powerpoint/2010/main" val="4076656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2" name="Group 1"/>
          <p:cNvGrpSpPr/>
          <p:nvPr userDrawn="1"/>
        </p:nvGrpSpPr>
        <p:grpSpPr>
          <a:xfrm>
            <a:off x="2422" y="585223"/>
            <a:ext cx="9286433" cy="6225367"/>
            <a:chOff x="2422" y="585223"/>
            <a:chExt cx="9286433" cy="6225367"/>
          </a:xfrm>
        </p:grpSpPr>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grp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2" name="Group 1"/>
          <p:cNvGrpSpPr/>
          <p:nvPr userDrawn="1"/>
        </p:nvGrpSpPr>
        <p:grpSpPr>
          <a:xfrm>
            <a:off x="2422" y="585223"/>
            <a:ext cx="9286433" cy="6225367"/>
            <a:chOff x="2422" y="585223"/>
            <a:chExt cx="9286433" cy="6225367"/>
          </a:xfrm>
        </p:grpSpPr>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grpSp>
      <p:sp>
        <p:nvSpPr>
          <p:cNvPr id="15"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a:solidFill>
                  <a:schemeClr val="bg1"/>
                </a:solidFill>
                <a:latin typeface="+mn-lt"/>
                <a:cs typeface="Arial"/>
              </a:rPr>
              <a:t>Visit us at </a:t>
            </a:r>
            <a:r>
              <a:rPr lang="en-US" sz="2000" b="1">
                <a:solidFill>
                  <a:schemeClr val="bg1"/>
                </a:solidFill>
                <a:latin typeface="+mn-lt"/>
                <a:cs typeface="Arial"/>
              </a:rPr>
              <a:t>icann.org</a:t>
            </a: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a:solidFill>
                    <a:srgbClr val="0A304B"/>
                  </a:solidFill>
                  <a:latin typeface="+mn-lt"/>
                  <a:ea typeface="Segoe UI" panose="020B0502040204020203" pitchFamily="34" charset="0"/>
                  <a:cs typeface="Arial"/>
                  <a:hlinkClick r:id="rId3"/>
                </a:rPr>
                <a:t>flickr.com/</a:t>
              </a:r>
              <a:r>
                <a:rPr lang="en-US" sz="1400" err="1">
                  <a:solidFill>
                    <a:srgbClr val="0A304B"/>
                  </a:solidFill>
                  <a:latin typeface="+mn-lt"/>
                  <a:ea typeface="Segoe UI" panose="020B0502040204020203" pitchFamily="34" charset="0"/>
                  <a:cs typeface="Arial"/>
                  <a:hlinkClick r:id="rId3"/>
                </a:rPr>
                <a:t>icann</a:t>
              </a:r>
              <a:endParaRPr lang="en-US" sz="140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err="1">
                  <a:solidFill>
                    <a:srgbClr val="0A304B"/>
                  </a:solidFill>
                  <a:latin typeface="+mn-lt"/>
                  <a:ea typeface="Segoe UI" panose="020B0502040204020203" pitchFamily="34" charset="0"/>
                  <a:cs typeface="Arial"/>
                  <a:hlinkClick r:id="rId6"/>
                </a:rPr>
                <a:t>linkedin</a:t>
              </a:r>
              <a:r>
                <a:rPr lang="en-US" sz="1400">
                  <a:solidFill>
                    <a:srgbClr val="0A304B"/>
                  </a:solidFill>
                  <a:latin typeface="+mn-lt"/>
                  <a:ea typeface="Segoe UI" panose="020B0502040204020203" pitchFamily="34" charset="0"/>
                  <a:cs typeface="Arial"/>
                  <a:hlinkClick r:id="rId6"/>
                </a:rPr>
                <a:t>/company/</a:t>
              </a:r>
              <a:r>
                <a:rPr lang="en-US" sz="1400" err="1">
                  <a:solidFill>
                    <a:srgbClr val="0A304B"/>
                  </a:solidFill>
                  <a:latin typeface="+mn-lt"/>
                  <a:ea typeface="Segoe UI" panose="020B0502040204020203" pitchFamily="34" charset="0"/>
                  <a:cs typeface="Arial"/>
                  <a:hlinkClick r:id="rId6"/>
                </a:rPr>
                <a:t>icann</a:t>
              </a:r>
              <a:endParaRPr lang="en-US" sz="140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a:solidFill>
                    <a:srgbClr val="0A304B"/>
                  </a:solidFill>
                  <a:latin typeface="+mn-lt"/>
                  <a:ea typeface="Segoe UI" panose="020B0502040204020203" pitchFamily="34" charset="0"/>
                  <a:cs typeface="Arial"/>
                  <a:hlinkClick r:id="rId9"/>
                </a:rPr>
                <a:t>@</a:t>
              </a:r>
              <a:r>
                <a:rPr lang="en-US" sz="1400" err="1">
                  <a:solidFill>
                    <a:srgbClr val="0A304B"/>
                  </a:solidFill>
                  <a:latin typeface="+mn-lt"/>
                  <a:ea typeface="Segoe UI" panose="020B0502040204020203" pitchFamily="34" charset="0"/>
                  <a:cs typeface="Arial"/>
                  <a:hlinkClick r:id="rId9"/>
                </a:rPr>
                <a:t>icann</a:t>
              </a:r>
              <a:endParaRPr lang="en-US" sz="140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a:solidFill>
                    <a:srgbClr val="0A304B"/>
                  </a:solidFill>
                  <a:latin typeface="+mn-lt"/>
                  <a:ea typeface="Segoe UI" panose="020B0502040204020203" pitchFamily="34" charset="0"/>
                  <a:cs typeface="Arial"/>
                  <a:hlinkClick r:id="rId12"/>
                </a:rPr>
                <a:t>facebook.com/</a:t>
              </a:r>
              <a:r>
                <a:rPr lang="en-US" sz="1400" err="1">
                  <a:solidFill>
                    <a:srgbClr val="0A304B"/>
                  </a:solidFill>
                  <a:latin typeface="+mn-lt"/>
                  <a:ea typeface="Segoe UI" panose="020B0502040204020203" pitchFamily="34" charset="0"/>
                  <a:cs typeface="Arial"/>
                  <a:hlinkClick r:id="rId12"/>
                </a:rPr>
                <a:t>icannorg</a:t>
              </a:r>
              <a:r>
                <a:rPr lang="en-US" sz="1400">
                  <a:solidFill>
                    <a:srgbClr val="0A304B"/>
                  </a:solidFill>
                  <a:latin typeface="+mn-lt"/>
                  <a:ea typeface="Segoe UI" panose="020B0502040204020203" pitchFamily="34" charset="0"/>
                  <a:cs typeface="Arial"/>
                  <a:hlinkClick r:id="rId12"/>
                </a:rPr>
                <a:t> </a:t>
              </a:r>
              <a:endParaRPr lang="en-US" sz="140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a:solidFill>
                    <a:srgbClr val="0A304B"/>
                  </a:solidFill>
                  <a:latin typeface="+mn-lt"/>
                  <a:ea typeface="Segoe UI" panose="020B0502040204020203" pitchFamily="34" charset="0"/>
                  <a:cs typeface="Arial"/>
                  <a:hlinkClick r:id="rId17"/>
                </a:rPr>
                <a:t>youtube.com/</a:t>
              </a:r>
              <a:r>
                <a:rPr lang="en-US" sz="1400" err="1">
                  <a:solidFill>
                    <a:srgbClr val="0A304B"/>
                  </a:solidFill>
                  <a:latin typeface="+mn-lt"/>
                  <a:ea typeface="Segoe UI" panose="020B0502040204020203" pitchFamily="34" charset="0"/>
                  <a:cs typeface="Arial"/>
                  <a:hlinkClick r:id="rId17"/>
                </a:rPr>
                <a:t>icannnews</a:t>
              </a:r>
              <a:endParaRPr lang="en-US" sz="140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err="1">
                  <a:solidFill>
                    <a:srgbClr val="0A304B"/>
                  </a:solidFill>
                  <a:latin typeface="+mn-lt"/>
                  <a:ea typeface="Segoe UI" panose="020B0502040204020203" pitchFamily="34" charset="0"/>
                  <a:cs typeface="Arial"/>
                  <a:hlinkClick r:id="rId18"/>
                </a:rPr>
                <a:t>soundcloud</a:t>
              </a:r>
              <a:r>
                <a:rPr lang="en-US" sz="1400">
                  <a:solidFill>
                    <a:srgbClr val="0A304B"/>
                  </a:solidFill>
                  <a:latin typeface="+mn-lt"/>
                  <a:ea typeface="Segoe UI" panose="020B0502040204020203" pitchFamily="34" charset="0"/>
                  <a:cs typeface="Arial"/>
                  <a:hlinkClick r:id="rId18"/>
                </a:rPr>
                <a:t>/</a:t>
              </a:r>
              <a:r>
                <a:rPr lang="en-US" sz="1400" err="1">
                  <a:solidFill>
                    <a:srgbClr val="0A304B"/>
                  </a:solidFill>
                  <a:latin typeface="+mn-lt"/>
                  <a:ea typeface="Segoe UI" panose="020B0502040204020203" pitchFamily="34" charset="0"/>
                  <a:cs typeface="Arial"/>
                  <a:hlinkClick r:id="rId18"/>
                </a:rPr>
                <a:t>icann</a:t>
              </a:r>
              <a:endParaRPr lang="en-US" sz="140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err="1">
                  <a:solidFill>
                    <a:srgbClr val="0A304B"/>
                  </a:solidFill>
                  <a:latin typeface="+mn-lt"/>
                  <a:ea typeface="Segoe UI" panose="020B0502040204020203" pitchFamily="34" charset="0"/>
                  <a:cs typeface="Arial"/>
                  <a:hlinkClick r:id="rId20"/>
                </a:rPr>
                <a:t>slideshare</a:t>
              </a:r>
              <a:r>
                <a:rPr lang="en-US" sz="1400">
                  <a:solidFill>
                    <a:srgbClr val="0A304B"/>
                  </a:solidFill>
                  <a:latin typeface="+mn-lt"/>
                  <a:ea typeface="Segoe UI" panose="020B0502040204020203" pitchFamily="34" charset="0"/>
                  <a:cs typeface="Arial"/>
                  <a:hlinkClick r:id="rId20"/>
                </a:rPr>
                <a:t>/</a:t>
              </a:r>
              <a:r>
                <a:rPr lang="en-US" sz="1400" err="1">
                  <a:solidFill>
                    <a:srgbClr val="0A304B"/>
                  </a:solidFill>
                  <a:latin typeface="+mn-lt"/>
                  <a:ea typeface="Segoe UI" panose="020B0502040204020203" pitchFamily="34" charset="0"/>
                  <a:cs typeface="Arial"/>
                  <a:hlinkClick r:id="rId20"/>
                </a:rPr>
                <a:t>icannpresentations</a:t>
              </a:r>
              <a:endParaRPr lang="en-US" sz="140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a:solidFill>
                  <a:schemeClr val="bg1"/>
                </a:solidFill>
                <a:latin typeface="+mn-lt"/>
                <a:cs typeface="Arial"/>
              </a:rPr>
              <a:t>Visit us at </a:t>
            </a:r>
            <a:r>
              <a:rPr lang="en-US" sz="1500" b="1" err="1">
                <a:solidFill>
                  <a:schemeClr val="bg1"/>
                </a:solidFill>
                <a:latin typeface="+mn-lt"/>
                <a:cs typeface="Arial"/>
              </a:rPr>
              <a:t>icann.org</a:t>
            </a:r>
            <a:endParaRPr lang="en-US" sz="1500" b="1">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spTree>
    <p:extLst>
      <p:ext uri="{BB962C8B-B14F-4D97-AF65-F5344CB8AC3E}">
        <p14:creationId xmlns:p14="http://schemas.microsoft.com/office/powerpoint/2010/main" val="3775782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2" name="TextBox 1"/>
          <p:cNvSpPr txBox="1"/>
          <p:nvPr userDrawn="1"/>
        </p:nvSpPr>
        <p:spPr>
          <a:xfrm>
            <a:off x="945443" y="6447556"/>
            <a:ext cx="7746493" cy="276999"/>
          </a:xfrm>
          <a:prstGeom prst="rect">
            <a:avLst/>
          </a:prstGeom>
          <a:noFill/>
        </p:spPr>
        <p:txBody>
          <a:bodyPr wrap="square" rtlCol="0">
            <a:spAutoFit/>
          </a:bodyPr>
          <a:lstStyle/>
          <a:p>
            <a:pPr algn="r"/>
            <a:r>
              <a:rPr lang="en-US" sz="1200">
                <a:solidFill>
                  <a:schemeClr val="bg1"/>
                </a:solidFill>
                <a:latin typeface="Source Sans Pro"/>
                <a:cs typeface="Source Sans Pro"/>
              </a:rPr>
              <a:t>		   Page	</a:t>
            </a:r>
            <a:fld id="{14682498-7135-47BF-BC11-EE429460A383}" type="slidenum">
              <a:rPr lang="en-US" sz="1200" smtClean="0">
                <a:solidFill>
                  <a:schemeClr val="bg1"/>
                </a:solidFill>
                <a:latin typeface="Source Sans Pro"/>
                <a:cs typeface="Source Sans Pro"/>
              </a:rPr>
              <a:pPr algn="r"/>
              <a:t>‹#›</a:t>
            </a:fld>
            <a:endParaRPr lang="en-US" sz="1200">
              <a:solidFill>
                <a:schemeClr val="bg1"/>
              </a:solidFill>
              <a:latin typeface="Source Sans Pro"/>
              <a:cs typeface="Source Sans Pro"/>
            </a:endParaRPr>
          </a:p>
        </p:txBody>
      </p:sp>
    </p:spTree>
    <p:extLst>
      <p:ext uri="{BB962C8B-B14F-4D97-AF65-F5344CB8AC3E}">
        <p14:creationId xmlns:p14="http://schemas.microsoft.com/office/powerpoint/2010/main" val="34587905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2" name="TextBox 1"/>
          <p:cNvSpPr txBox="1"/>
          <p:nvPr userDrawn="1"/>
        </p:nvSpPr>
        <p:spPr>
          <a:xfrm>
            <a:off x="945443" y="6447556"/>
            <a:ext cx="7746493" cy="276999"/>
          </a:xfrm>
          <a:prstGeom prst="rect">
            <a:avLst/>
          </a:prstGeom>
          <a:noFill/>
        </p:spPr>
        <p:txBody>
          <a:bodyPr wrap="square" rtlCol="0">
            <a:spAutoFit/>
          </a:bodyPr>
          <a:lstStyle/>
          <a:p>
            <a:pPr algn="r"/>
            <a:r>
              <a:rPr lang="en-US" sz="1200">
                <a:solidFill>
                  <a:schemeClr val="bg1"/>
                </a:solidFill>
                <a:latin typeface="Source Sans Pro"/>
                <a:cs typeface="Source Sans Pro"/>
              </a:rPr>
              <a:t>		   Page	</a:t>
            </a:r>
            <a:fld id="{14682498-7135-47BF-BC11-EE429460A383}" type="slidenum">
              <a:rPr lang="en-US" sz="1200" smtClean="0">
                <a:solidFill>
                  <a:schemeClr val="bg1"/>
                </a:solidFill>
                <a:latin typeface="Source Sans Pro"/>
                <a:cs typeface="Source Sans Pro"/>
              </a:rPr>
              <a:pPr algn="r"/>
              <a:t>‹#›</a:t>
            </a:fld>
            <a:endParaRPr lang="en-US" sz="1200">
              <a:solidFill>
                <a:schemeClr val="bg1"/>
              </a:solidFill>
              <a:latin typeface="Source Sans Pro"/>
              <a:cs typeface="Source Sans Pro"/>
            </a:endParaRPr>
          </a:p>
        </p:txBody>
      </p:sp>
    </p:spTree>
    <p:extLst>
      <p:ext uri="{BB962C8B-B14F-4D97-AF65-F5344CB8AC3E}">
        <p14:creationId xmlns:p14="http://schemas.microsoft.com/office/powerpoint/2010/main" val="112406022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5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2" name="TextBox 1"/>
          <p:cNvSpPr txBox="1"/>
          <p:nvPr userDrawn="1"/>
        </p:nvSpPr>
        <p:spPr>
          <a:xfrm>
            <a:off x="945443" y="6447556"/>
            <a:ext cx="7746493" cy="276999"/>
          </a:xfrm>
          <a:prstGeom prst="rect">
            <a:avLst/>
          </a:prstGeom>
          <a:noFill/>
        </p:spPr>
        <p:txBody>
          <a:bodyPr wrap="square" rtlCol="0">
            <a:spAutoFit/>
          </a:bodyPr>
          <a:lstStyle/>
          <a:p>
            <a:pPr algn="r"/>
            <a:r>
              <a:rPr lang="en-US" sz="1200">
                <a:solidFill>
                  <a:schemeClr val="bg1"/>
                </a:solidFill>
                <a:latin typeface="Source Sans Pro"/>
                <a:cs typeface="Source Sans Pro"/>
              </a:rPr>
              <a:t>		   Page	</a:t>
            </a:r>
            <a:fld id="{14682498-7135-47BF-BC11-EE429460A383}" type="slidenum">
              <a:rPr lang="en-US" sz="1200" smtClean="0">
                <a:solidFill>
                  <a:schemeClr val="bg1"/>
                </a:solidFill>
                <a:latin typeface="Source Sans Pro"/>
                <a:cs typeface="Source Sans Pro"/>
              </a:rPr>
              <a:pPr algn="r"/>
              <a:t>‹#›</a:t>
            </a:fld>
            <a:endParaRPr lang="en-US" sz="1200">
              <a:solidFill>
                <a:schemeClr val="bg1"/>
              </a:solidFill>
              <a:latin typeface="Source Sans Pro"/>
              <a:cs typeface="Source Sans Pro"/>
            </a:endParaRPr>
          </a:p>
        </p:txBody>
      </p:sp>
    </p:spTree>
    <p:extLst>
      <p:ext uri="{BB962C8B-B14F-4D97-AF65-F5344CB8AC3E}">
        <p14:creationId xmlns:p14="http://schemas.microsoft.com/office/powerpoint/2010/main" val="35999099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a:solidFill>
                <a:srgbClr val="FFFFFF"/>
              </a:solidFill>
              <a:latin typeface="Source Sans Pro"/>
              <a:cs typeface="Source Sans Pro"/>
            </a:endParaRPr>
          </a:p>
        </p:txBody>
      </p:sp>
    </p:spTree>
    <p:extLst>
      <p:ext uri="{BB962C8B-B14F-4D97-AF65-F5344CB8AC3E}">
        <p14:creationId xmlns:p14="http://schemas.microsoft.com/office/powerpoint/2010/main" val="1961933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Drag picture to placeholder or click icon to add</a:t>
            </a:r>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Drag picture to placeholder or click icon to add</a:t>
            </a:r>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5"/>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 id="2147483757" r:id="rId49"/>
    <p:sldLayoutId id="2147483758" r:id="rId50"/>
    <p:sldLayoutId id="2147483759" r:id="rId51"/>
    <p:sldLayoutId id="2147483760" r:id="rId52"/>
    <p:sldLayoutId id="2147483761" r:id="rId53"/>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community.icann.org/x/85lEB" TargetMode="Externa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F088C15-FEF7-8D4D-86DD-AD074824B2F6}"/>
              </a:ext>
            </a:extLst>
          </p:cNvPr>
          <p:cNvSpPr>
            <a:spLocks noGrp="1"/>
          </p:cNvSpPr>
          <p:nvPr>
            <p:ph type="title"/>
          </p:nvPr>
        </p:nvSpPr>
        <p:spPr/>
        <p:txBody>
          <a:bodyPr/>
          <a:lstStyle/>
          <a:p>
            <a:r>
              <a:rPr lang="en-US" dirty="0"/>
              <a:t>WHOIS1 Recs #12-14: Internationalized Domain Names </a:t>
            </a:r>
          </a:p>
        </p:txBody>
      </p:sp>
      <p:sp>
        <p:nvSpPr>
          <p:cNvPr id="3" name="Text Placeholder 2">
            <a:extLst>
              <a:ext uri="{FF2B5EF4-FFF2-40B4-BE49-F238E27FC236}">
                <a16:creationId xmlns="" xmlns:a16="http://schemas.microsoft.com/office/drawing/2014/main" id="{04372C77-D38F-6A4F-9C5E-7A0EBA7CD438}"/>
              </a:ext>
            </a:extLst>
          </p:cNvPr>
          <p:cNvSpPr>
            <a:spLocks noGrp="1"/>
          </p:cNvSpPr>
          <p:nvPr>
            <p:ph type="body" sz="quarter" idx="11"/>
          </p:nvPr>
        </p:nvSpPr>
        <p:spPr>
          <a:prstGeom prst="rect">
            <a:avLst/>
          </a:prstGeom>
        </p:spPr>
        <p:txBody>
          <a:bodyPr/>
          <a:lstStyle/>
          <a:p>
            <a:r>
              <a:rPr lang="en-US" dirty="0"/>
              <a:t>Agenda Item #2 </a:t>
            </a:r>
          </a:p>
          <a:p>
            <a:endParaRPr lang="en-US" dirty="0"/>
          </a:p>
          <a:p>
            <a:r>
              <a:rPr lang="en-US" dirty="0"/>
              <a:t>Time: 09:15-09:45</a:t>
            </a:r>
          </a:p>
          <a:p>
            <a:endParaRPr lang="en-US" dirty="0"/>
          </a:p>
          <a:p>
            <a:r>
              <a:rPr lang="en-US" dirty="0"/>
              <a:t>Presenter: Dmitry </a:t>
            </a:r>
            <a:r>
              <a:rPr lang="en-US" dirty="0" err="1"/>
              <a:t>Belyavsky</a:t>
            </a:r>
            <a:endParaRPr lang="en-US" dirty="0"/>
          </a:p>
          <a:p>
            <a:endParaRPr lang="en-US" dirty="0"/>
          </a:p>
          <a:p>
            <a:r>
              <a:rPr lang="en-US" dirty="0"/>
              <a:t>Subgroup Members: </a:t>
            </a:r>
            <a:r>
              <a:rPr lang="en-US" dirty="0" smtClean="0"/>
              <a:t>Dmitry, Alan, Lili </a:t>
            </a:r>
            <a:endParaRPr lang="en-US" dirty="0"/>
          </a:p>
          <a:p>
            <a:endParaRPr lang="en-US" dirty="0"/>
          </a:p>
          <a:p>
            <a:r>
              <a:rPr lang="en-US" dirty="0"/>
              <a:t>Subgroup Wiki</a:t>
            </a:r>
            <a:r>
              <a:rPr lang="en-US" dirty="0" smtClean="0"/>
              <a:t>:</a:t>
            </a:r>
            <a:r>
              <a:rPr lang="en-US" dirty="0"/>
              <a:t> </a:t>
            </a:r>
            <a:r>
              <a:rPr lang="en-US" dirty="0">
                <a:hlinkClick r:id="rId2"/>
              </a:rPr>
              <a:t>https://community.icann.org/x/85lEB</a:t>
            </a:r>
            <a:endParaRPr lang="en-US" dirty="0"/>
          </a:p>
        </p:txBody>
      </p:sp>
    </p:spTree>
    <p:extLst>
      <p:ext uri="{BB962C8B-B14F-4D97-AF65-F5344CB8AC3E}">
        <p14:creationId xmlns:p14="http://schemas.microsoft.com/office/powerpoint/2010/main" val="1426159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746CFCD-4CA3-E74D-829E-B7F24BF5A67E}"/>
              </a:ext>
            </a:extLst>
          </p:cNvPr>
          <p:cNvSpPr>
            <a:spLocks noGrp="1"/>
          </p:cNvSpPr>
          <p:nvPr>
            <p:ph type="title"/>
          </p:nvPr>
        </p:nvSpPr>
        <p:spPr/>
        <p:txBody>
          <a:bodyPr/>
          <a:lstStyle/>
          <a:p>
            <a:r>
              <a:rPr lang="en-US" dirty="0"/>
              <a:t>WHOIS1 Recs #12-14 – IDNs</a:t>
            </a:r>
          </a:p>
        </p:txBody>
      </p:sp>
      <p:sp>
        <p:nvSpPr>
          <p:cNvPr id="4" name="Rectangle 3">
            <a:extLst>
              <a:ext uri="{FF2B5EF4-FFF2-40B4-BE49-F238E27FC236}">
                <a16:creationId xmlns="" xmlns:a16="http://schemas.microsoft.com/office/drawing/2014/main" id="{38F988C5-B7ED-7E49-86AD-5381C903D75D}"/>
              </a:ext>
            </a:extLst>
          </p:cNvPr>
          <p:cNvSpPr/>
          <p:nvPr/>
        </p:nvSpPr>
        <p:spPr>
          <a:xfrm>
            <a:off x="374904" y="671543"/>
            <a:ext cx="8502396" cy="5139869"/>
          </a:xfrm>
          <a:prstGeom prst="rect">
            <a:avLst/>
          </a:prstGeom>
        </p:spPr>
        <p:txBody>
          <a:bodyPr wrap="square">
            <a:spAutoFit/>
          </a:bodyPr>
          <a:lstStyle/>
          <a:p>
            <a:r>
              <a:rPr lang="en-US" sz="1600" b="1" i="1" dirty="0">
                <a:solidFill>
                  <a:schemeClr val="accent6">
                    <a:lumMod val="50000"/>
                  </a:schemeClr>
                </a:solidFill>
              </a:rPr>
              <a:t>WHOIS1 </a:t>
            </a:r>
            <a:r>
              <a:rPr lang="en-US" sz="1600" b="1" i="1" dirty="0" smtClean="0">
                <a:solidFill>
                  <a:schemeClr val="accent6">
                    <a:lumMod val="50000"/>
                  </a:schemeClr>
                </a:solidFill>
              </a:rPr>
              <a:t>Recommendations</a:t>
            </a:r>
            <a:endParaRPr lang="en-US" sz="1600" b="1" i="1" dirty="0">
              <a:solidFill>
                <a:schemeClr val="accent6">
                  <a:lumMod val="50000"/>
                </a:schemeClr>
              </a:solidFill>
            </a:endParaRPr>
          </a:p>
          <a:p>
            <a:pPr marL="285750" indent="-285750">
              <a:buFont typeface="Arial" panose="020B0604020202020204" pitchFamily="34" charset="0"/>
              <a:buChar char="•"/>
            </a:pPr>
            <a:r>
              <a:rPr lang="en-US" sz="1600" i="1" dirty="0" smtClean="0">
                <a:solidFill>
                  <a:schemeClr val="accent6">
                    <a:lumMod val="50000"/>
                  </a:schemeClr>
                </a:solidFill>
              </a:rPr>
              <a:t>Rec </a:t>
            </a:r>
            <a:r>
              <a:rPr lang="en-US" sz="1600" i="1" dirty="0">
                <a:solidFill>
                  <a:schemeClr val="accent6">
                    <a:lumMod val="50000"/>
                  </a:schemeClr>
                </a:solidFill>
              </a:rPr>
              <a:t>12 - The final data model, including (any) requirements for the translation or transliteration of the registration data, should be incorporated in the relevant Registrar and Registry agreements within 6 months of adoption of the working group’s recommendations by the ICANN Board. If these recommendations are not finalized in time for the next revision of such agreements, explicit placeholders for this purpose should be put in place in the agreements for the new gTLD program at this time, and in the existing agreements when they come up for renewal.</a:t>
            </a:r>
          </a:p>
          <a:p>
            <a:pPr marL="285750" indent="-285750">
              <a:buFont typeface="Arial" panose="020B0604020202020204" pitchFamily="34" charset="0"/>
              <a:buChar char="•"/>
            </a:pPr>
            <a:endParaRPr lang="en-US" sz="1600" i="1" dirty="0">
              <a:solidFill>
                <a:schemeClr val="accent6">
                  <a:lumMod val="50000"/>
                </a:schemeClr>
              </a:solidFill>
            </a:endParaRPr>
          </a:p>
          <a:p>
            <a:pPr marL="285750" indent="-285750">
              <a:buFont typeface="Arial" panose="020B0604020202020204" pitchFamily="34" charset="0"/>
              <a:buChar char="•"/>
            </a:pPr>
            <a:r>
              <a:rPr lang="en-US" sz="1600" i="1" dirty="0">
                <a:solidFill>
                  <a:schemeClr val="accent6">
                    <a:lumMod val="50000"/>
                  </a:schemeClr>
                </a:solidFill>
              </a:rPr>
              <a:t>Rec 13 - The final data model, including (any) requirements for the translation or transliteration of the registration data, should be incorporated in the relevant Registrar and Registry agreements within 6 months of adoption of the working group’s recommendations by the ICANN Board. If these recommendations are not finalized in time for the next revision of such agreements, explicit placeholders for this purpose should be put in place in the agreements for the new gTLD program at this time, and in the existing agreements when they come up for renewal.</a:t>
            </a:r>
          </a:p>
          <a:p>
            <a:pPr marL="285750" indent="-285750">
              <a:buFont typeface="Arial" panose="020B0604020202020204" pitchFamily="34" charset="0"/>
              <a:buChar char="•"/>
            </a:pPr>
            <a:endParaRPr lang="en-US" sz="1600" i="1" dirty="0">
              <a:solidFill>
                <a:schemeClr val="accent6">
                  <a:lumMod val="50000"/>
                </a:schemeClr>
              </a:solidFill>
            </a:endParaRPr>
          </a:p>
          <a:p>
            <a:pPr marL="285750" indent="-285750">
              <a:buFont typeface="Arial" panose="020B0604020202020204" pitchFamily="34" charset="0"/>
              <a:buChar char="•"/>
            </a:pPr>
            <a:r>
              <a:rPr lang="en-US" sz="1600" i="1" dirty="0">
                <a:solidFill>
                  <a:schemeClr val="accent6">
                    <a:lumMod val="50000"/>
                  </a:schemeClr>
                </a:solidFill>
              </a:rPr>
              <a:t>Rec 14 - Metrics should be developed to maintain and measure the accuracy of the internationalized registration data and corresponding data in ASCII, with clearly defined compliance methods and targets</a:t>
            </a:r>
            <a:r>
              <a:rPr lang="en-US" sz="1600" i="1" dirty="0" smtClean="0">
                <a:solidFill>
                  <a:schemeClr val="accent6">
                    <a:lumMod val="50000"/>
                  </a:schemeClr>
                </a:solidFill>
              </a:rPr>
              <a:t>.</a:t>
            </a:r>
            <a:endParaRPr lang="en-US" sz="1600" i="1" dirty="0">
              <a:solidFill>
                <a:schemeClr val="accent6">
                  <a:lumMod val="50000"/>
                </a:schemeClr>
              </a:solidFill>
            </a:endParaRPr>
          </a:p>
        </p:txBody>
      </p:sp>
    </p:spTree>
    <p:extLst>
      <p:ext uri="{BB962C8B-B14F-4D97-AF65-F5344CB8AC3E}">
        <p14:creationId xmlns:p14="http://schemas.microsoft.com/office/powerpoint/2010/main" val="3780654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746CFCD-4CA3-E74D-829E-B7F24BF5A67E}"/>
              </a:ext>
            </a:extLst>
          </p:cNvPr>
          <p:cNvSpPr>
            <a:spLocks noGrp="1"/>
          </p:cNvSpPr>
          <p:nvPr>
            <p:ph type="title"/>
          </p:nvPr>
        </p:nvSpPr>
        <p:spPr/>
        <p:txBody>
          <a:bodyPr/>
          <a:lstStyle/>
          <a:p>
            <a:r>
              <a:rPr lang="en-US" dirty="0"/>
              <a:t>WHOIS1 Recs #12-14 – IDNs</a:t>
            </a:r>
            <a:endParaRPr lang="en-US" i="1" dirty="0"/>
          </a:p>
        </p:txBody>
      </p:sp>
      <p:sp>
        <p:nvSpPr>
          <p:cNvPr id="4" name="Rectangle 3">
            <a:extLst>
              <a:ext uri="{FF2B5EF4-FFF2-40B4-BE49-F238E27FC236}">
                <a16:creationId xmlns="" xmlns:a16="http://schemas.microsoft.com/office/drawing/2014/main" id="{38F988C5-B7ED-7E49-86AD-5381C903D75D}"/>
              </a:ext>
            </a:extLst>
          </p:cNvPr>
          <p:cNvSpPr/>
          <p:nvPr/>
        </p:nvSpPr>
        <p:spPr>
          <a:xfrm>
            <a:off x="374904" y="671543"/>
            <a:ext cx="8616696" cy="5078313"/>
          </a:xfrm>
          <a:prstGeom prst="rect">
            <a:avLst/>
          </a:prstGeom>
        </p:spPr>
        <p:txBody>
          <a:bodyPr wrap="square">
            <a:spAutoFit/>
          </a:bodyPr>
          <a:lstStyle/>
          <a:p>
            <a:r>
              <a:rPr lang="en-US" b="1" dirty="0"/>
              <a:t>Questions the subgroup attempted to answer when assessing this objective:</a:t>
            </a:r>
          </a:p>
          <a:p>
            <a:pPr marL="342900" indent="-342900">
              <a:buFont typeface="+mj-lt"/>
              <a:buAutoNum type="arabicPeriod"/>
            </a:pPr>
            <a:r>
              <a:rPr lang="en-US" i="1" dirty="0">
                <a:solidFill>
                  <a:srgbClr val="FF0000"/>
                </a:solidFill>
              </a:rPr>
              <a:t>[Text below copied from First Pass Planning Doc – revise if desired]</a:t>
            </a:r>
          </a:p>
          <a:p>
            <a:pPr marL="342900" indent="-342900">
              <a:buFont typeface="+mj-lt"/>
              <a:buAutoNum type="arabicPeriod"/>
            </a:pPr>
            <a:r>
              <a:rPr lang="en-US" dirty="0" smtClean="0"/>
              <a:t>Verify </a:t>
            </a:r>
            <a:r>
              <a:rPr lang="en-US" dirty="0"/>
              <a:t>that reports address </a:t>
            </a:r>
            <a:r>
              <a:rPr lang="en-US" dirty="0" smtClean="0"/>
              <a:t>all the </a:t>
            </a:r>
            <a:r>
              <a:rPr lang="en-US" dirty="0"/>
              <a:t>aspects raised by the </a:t>
            </a:r>
            <a:r>
              <a:rPr lang="en-US" dirty="0" smtClean="0"/>
              <a:t>WHOIS1 RT </a:t>
            </a:r>
            <a:r>
              <a:rPr lang="en-US" dirty="0"/>
              <a:t>and check their status of implementation</a:t>
            </a:r>
            <a:r>
              <a:rPr lang="en-US" dirty="0" smtClean="0"/>
              <a:t>.</a:t>
            </a:r>
          </a:p>
          <a:p>
            <a:pPr marL="342900" indent="-342900">
              <a:buFont typeface="+mj-lt"/>
              <a:buAutoNum type="arabicPeriod"/>
            </a:pPr>
            <a:r>
              <a:rPr lang="en-US" dirty="0" smtClean="0"/>
              <a:t>As </a:t>
            </a:r>
            <a:r>
              <a:rPr lang="en-US" dirty="0"/>
              <a:t>the translation/transliteration questions are not </a:t>
            </a:r>
            <a:r>
              <a:rPr lang="en-US" dirty="0" smtClean="0"/>
              <a:t>fully-addressed</a:t>
            </a:r>
            <a:r>
              <a:rPr lang="en-US" dirty="0"/>
              <a:t>, </a:t>
            </a:r>
            <a:r>
              <a:rPr lang="en-US" dirty="0" smtClean="0"/>
              <a:t>they need </a:t>
            </a:r>
            <a:r>
              <a:rPr lang="en-US" dirty="0"/>
              <a:t>special attention. We cannot implement the metrics necessary for addressing #14 until the implementation is </a:t>
            </a:r>
            <a:r>
              <a:rPr lang="en-US" dirty="0" smtClean="0"/>
              <a:t>completed.</a:t>
            </a:r>
            <a:endParaRPr lang="en-US" dirty="0"/>
          </a:p>
          <a:p>
            <a:pPr marL="742950" lvl="1" indent="-285750">
              <a:buFont typeface="Arial" panose="020B0604020202020204" pitchFamily="34" charset="0"/>
              <a:buChar char="•"/>
            </a:pPr>
            <a:endParaRPr lang="en-US" dirty="0"/>
          </a:p>
          <a:p>
            <a:r>
              <a:rPr lang="fr-FR" b="1" dirty="0"/>
              <a:t>Research and background materials used to answer questions:</a:t>
            </a:r>
          </a:p>
          <a:p>
            <a:pPr marL="285750" indent="-285750">
              <a:buFont typeface="Arial" panose="020B0604020202020204" pitchFamily="34" charset="0"/>
              <a:buChar char="•"/>
            </a:pPr>
            <a:r>
              <a:rPr lang="en-US" dirty="0"/>
              <a:t>WHOIS1 Final Report, Action Plan, &amp; Implementation Reports</a:t>
            </a:r>
          </a:p>
          <a:p>
            <a:pPr marL="285750" indent="-285750">
              <a:buFont typeface="Arial" panose="020B0604020202020204" pitchFamily="34" charset="0"/>
              <a:buChar char="•"/>
            </a:pPr>
            <a:r>
              <a:rPr lang="en-US" dirty="0"/>
              <a:t>Implementation Briefing Presentation, Answers to Questions, &amp; Written Briefing</a:t>
            </a:r>
          </a:p>
          <a:p>
            <a:pPr marL="285750" indent="-285750">
              <a:buFont typeface="Arial" panose="020B0604020202020204" pitchFamily="34" charset="0"/>
              <a:buChar char="•"/>
            </a:pPr>
            <a:r>
              <a:rPr lang="en-US" dirty="0"/>
              <a:t>Translation and Transliteration PDP’s Final Issue Report, March 2013</a:t>
            </a:r>
          </a:p>
          <a:p>
            <a:pPr marL="285750" indent="-285750">
              <a:buFont typeface="Arial" panose="020B0604020202020204" pitchFamily="34" charset="0"/>
              <a:buChar char="•"/>
            </a:pPr>
            <a:r>
              <a:rPr lang="en-US" dirty="0" smtClean="0"/>
              <a:t>Translation </a:t>
            </a:r>
            <a:r>
              <a:rPr lang="en-US" dirty="0"/>
              <a:t>and Transliteration PDP web page</a:t>
            </a:r>
          </a:p>
          <a:p>
            <a:pPr marL="285750" indent="-285750">
              <a:buFont typeface="Arial" panose="020B0604020202020204" pitchFamily="34" charset="0"/>
              <a:buChar char="•"/>
            </a:pPr>
            <a:r>
              <a:rPr lang="en-US" dirty="0" smtClean="0"/>
              <a:t>Translation </a:t>
            </a:r>
            <a:r>
              <a:rPr lang="en-US" dirty="0"/>
              <a:t>and Transliteration PDP Working Group Final Report, Jun 2015</a:t>
            </a:r>
          </a:p>
          <a:p>
            <a:pPr marL="285750" indent="-285750">
              <a:buFont typeface="Arial" panose="020B0604020202020204" pitchFamily="34" charset="0"/>
              <a:buChar char="•"/>
            </a:pPr>
            <a:r>
              <a:rPr lang="en-US" dirty="0" smtClean="0"/>
              <a:t>IRD </a:t>
            </a:r>
            <a:r>
              <a:rPr lang="en-US" dirty="0"/>
              <a:t>Expert Working Group Final Report, September 2015</a:t>
            </a:r>
          </a:p>
          <a:p>
            <a:pPr marL="285750" indent="-285750">
              <a:buFont typeface="Arial" panose="020B0604020202020204" pitchFamily="34" charset="0"/>
              <a:buChar char="•"/>
            </a:pPr>
            <a:r>
              <a:rPr lang="en-US" dirty="0" smtClean="0"/>
              <a:t>Translation </a:t>
            </a:r>
            <a:r>
              <a:rPr lang="en-US" dirty="0"/>
              <a:t>and Transliteration IRT wiki</a:t>
            </a:r>
          </a:p>
          <a:p>
            <a:pPr marL="285750" indent="-285750">
              <a:buFont typeface="Arial" panose="020B0604020202020204" pitchFamily="34" charset="0"/>
              <a:buChar char="•"/>
            </a:pPr>
            <a:r>
              <a:rPr lang="en-US" dirty="0" smtClean="0"/>
              <a:t>Translation </a:t>
            </a:r>
            <a:r>
              <a:rPr lang="en-US" dirty="0"/>
              <a:t>and Transliteration Implementation Project Status</a:t>
            </a:r>
          </a:p>
          <a:p>
            <a:pPr marL="285750" indent="-285750">
              <a:buFont typeface="Arial" panose="020B0604020202020204" pitchFamily="34" charset="0"/>
              <a:buChar char="•"/>
            </a:pPr>
            <a:r>
              <a:rPr lang="en-US" dirty="0" smtClean="0"/>
              <a:t>ICANN’s RDAP Webpage</a:t>
            </a:r>
            <a:endParaRPr lang="en-US" i="1" dirty="0"/>
          </a:p>
        </p:txBody>
      </p:sp>
    </p:spTree>
    <p:extLst>
      <p:ext uri="{BB962C8B-B14F-4D97-AF65-F5344CB8AC3E}">
        <p14:creationId xmlns:p14="http://schemas.microsoft.com/office/powerpoint/2010/main" val="4910614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746CFCD-4CA3-E74D-829E-B7F24BF5A67E}"/>
              </a:ext>
            </a:extLst>
          </p:cNvPr>
          <p:cNvSpPr>
            <a:spLocks noGrp="1"/>
          </p:cNvSpPr>
          <p:nvPr>
            <p:ph type="title"/>
          </p:nvPr>
        </p:nvSpPr>
        <p:spPr/>
        <p:txBody>
          <a:bodyPr/>
          <a:lstStyle/>
          <a:p>
            <a:r>
              <a:rPr lang="en-US" dirty="0"/>
              <a:t>WHOIS1 Recs #12-14 – IDNs</a:t>
            </a:r>
            <a:endParaRPr lang="en-US" i="1" dirty="0"/>
          </a:p>
        </p:txBody>
      </p:sp>
      <p:sp>
        <p:nvSpPr>
          <p:cNvPr id="4" name="Rectangle 3">
            <a:extLst>
              <a:ext uri="{FF2B5EF4-FFF2-40B4-BE49-F238E27FC236}">
                <a16:creationId xmlns="" xmlns:a16="http://schemas.microsoft.com/office/drawing/2014/main" id="{38F988C5-B7ED-7E49-86AD-5381C903D75D}"/>
              </a:ext>
            </a:extLst>
          </p:cNvPr>
          <p:cNvSpPr/>
          <p:nvPr/>
        </p:nvSpPr>
        <p:spPr>
          <a:xfrm>
            <a:off x="374904" y="671543"/>
            <a:ext cx="8502396" cy="5632311"/>
          </a:xfrm>
          <a:prstGeom prst="rect">
            <a:avLst/>
          </a:prstGeom>
        </p:spPr>
        <p:txBody>
          <a:bodyPr wrap="square">
            <a:spAutoFit/>
          </a:bodyPr>
          <a:lstStyle/>
          <a:p>
            <a:r>
              <a:rPr lang="en-US" b="1" dirty="0"/>
              <a:t>Describe your methodology to answer questions and analyze the materials</a:t>
            </a:r>
          </a:p>
          <a:p>
            <a:pPr marL="285750" indent="-285750">
              <a:buFont typeface="Arial" panose="020B0604020202020204" pitchFamily="34" charset="0"/>
              <a:buChar char="•"/>
            </a:pPr>
            <a:r>
              <a:rPr lang="en-US" dirty="0"/>
              <a:t>The subgroup </a:t>
            </a:r>
            <a:r>
              <a:rPr lang="en-US" dirty="0" smtClean="0"/>
              <a:t>studied </a:t>
            </a:r>
            <a:r>
              <a:rPr lang="en-US" dirty="0"/>
              <a:t>the provided </a:t>
            </a:r>
            <a:r>
              <a:rPr lang="en-US" dirty="0" smtClean="0"/>
              <a:t>materials </a:t>
            </a:r>
            <a:r>
              <a:rPr lang="en-US" dirty="0"/>
              <a:t>and the decisions reached by ICANN after the </a:t>
            </a:r>
            <a:r>
              <a:rPr lang="en-US" dirty="0" smtClean="0"/>
              <a:t>WHOIS1 </a:t>
            </a:r>
            <a:r>
              <a:rPr lang="en-US" dirty="0"/>
              <a:t>Report was published</a:t>
            </a:r>
            <a:r>
              <a:rPr lang="en-US" dirty="0" smtClean="0"/>
              <a:t>.</a:t>
            </a:r>
          </a:p>
          <a:p>
            <a:pPr marL="285750" indent="-285750">
              <a:buFont typeface="Arial" panose="020B0604020202020204" pitchFamily="34" charset="0"/>
              <a:buChar char="•"/>
            </a:pPr>
            <a:r>
              <a:rPr lang="en-US" dirty="0" smtClean="0"/>
              <a:t>The </a:t>
            </a:r>
            <a:r>
              <a:rPr lang="en-US" dirty="0"/>
              <a:t>subgroup checked whether the measures taken by ICANN covers the recommendations made by </a:t>
            </a:r>
            <a:r>
              <a:rPr lang="en-US" dirty="0" smtClean="0"/>
              <a:t>the RT </a:t>
            </a:r>
            <a:r>
              <a:rPr lang="en-US" dirty="0"/>
              <a:t>and whether it is necessary to provide any additional measures to fully cover the recommendations</a:t>
            </a:r>
            <a:r>
              <a:rPr lang="en-US" dirty="0" smtClean="0"/>
              <a:t>.</a:t>
            </a:r>
            <a:r>
              <a:rPr lang="en-US" dirty="0"/>
              <a:t/>
            </a:r>
            <a:br>
              <a:rPr lang="en-US" dirty="0"/>
            </a:br>
            <a:endParaRPr lang="en-US" i="1" dirty="0"/>
          </a:p>
          <a:p>
            <a:r>
              <a:rPr lang="en-US" b="1" dirty="0"/>
              <a:t>Based on the analysis, what are the main findings?</a:t>
            </a:r>
          </a:p>
          <a:p>
            <a:pPr marL="285750" indent="-285750">
              <a:buFont typeface="Arial" panose="020B0604020202020204" pitchFamily="34" charset="0"/>
              <a:buChar char="•"/>
            </a:pPr>
            <a:r>
              <a:rPr lang="en-US" i="1" dirty="0" smtClean="0">
                <a:solidFill>
                  <a:srgbClr val="FF0000"/>
                </a:solidFill>
              </a:rPr>
              <a:t>[Include summary of Findings </a:t>
            </a:r>
            <a:r>
              <a:rPr lang="en-US" i="1" dirty="0" smtClean="0">
                <a:solidFill>
                  <a:srgbClr val="FF0000"/>
                </a:solidFill>
              </a:rPr>
              <a:t>here – conclusions below are from Section 4]</a:t>
            </a:r>
          </a:p>
          <a:p>
            <a:pPr marL="285750" indent="-285750">
              <a:buFont typeface="Arial" panose="020B0604020202020204" pitchFamily="34" charset="0"/>
              <a:buChar char="•"/>
            </a:pPr>
            <a:r>
              <a:rPr lang="en-US" dirty="0"/>
              <a:t>The subgroup treats </a:t>
            </a:r>
            <a:r>
              <a:rPr lang="en-US" dirty="0" smtClean="0"/>
              <a:t>Recommendations </a:t>
            </a:r>
            <a:r>
              <a:rPr lang="en-US" dirty="0"/>
              <a:t>#</a:t>
            </a:r>
            <a:r>
              <a:rPr lang="en-US" dirty="0" smtClean="0"/>
              <a:t>12, 13, &amp; 14 </a:t>
            </a:r>
            <a:r>
              <a:rPr lang="en-US" dirty="0"/>
              <a:t>as fulfilled</a:t>
            </a:r>
            <a:r>
              <a:rPr lang="en-US" dirty="0" smtClean="0"/>
              <a:t>.</a:t>
            </a:r>
          </a:p>
          <a:p>
            <a:pPr marL="285750" indent="-285750">
              <a:buFont typeface="Arial" panose="020B0604020202020204" pitchFamily="34" charset="0"/>
              <a:buChar char="•"/>
            </a:pPr>
            <a:r>
              <a:rPr lang="en-US" dirty="0" smtClean="0"/>
              <a:t>The </a:t>
            </a:r>
            <a:r>
              <a:rPr lang="en-US" dirty="0"/>
              <a:t>implementation of </a:t>
            </a:r>
            <a:r>
              <a:rPr lang="en-US" dirty="0" smtClean="0"/>
              <a:t>Recommendation 13 depends </a:t>
            </a:r>
            <a:r>
              <a:rPr lang="en-US" dirty="0"/>
              <a:t>on RDAP </a:t>
            </a:r>
            <a:r>
              <a:rPr lang="en-US" dirty="0" smtClean="0"/>
              <a:t>progress.</a:t>
            </a:r>
            <a:endParaRPr lang="en-US" dirty="0"/>
          </a:p>
          <a:p>
            <a:pPr marL="285750" indent="-285750">
              <a:buFont typeface="Arial" panose="020B0604020202020204" pitchFamily="34" charset="0"/>
              <a:buChar char="•"/>
            </a:pPr>
            <a:r>
              <a:rPr lang="en-US" dirty="0" smtClean="0"/>
              <a:t>The metrics </a:t>
            </a:r>
            <a:r>
              <a:rPr lang="en-US" dirty="0"/>
              <a:t>and measures developed by ARS are suitable when the internationalized registration data become available for studying</a:t>
            </a:r>
            <a:r>
              <a:rPr lang="en-US" dirty="0" smtClean="0"/>
              <a:t>.</a:t>
            </a:r>
            <a:endParaRPr lang="en-US" dirty="0"/>
          </a:p>
          <a:p>
            <a:pPr marL="285750" indent="-285750">
              <a:buFont typeface="Arial" panose="020B0604020202020204" pitchFamily="34" charset="0"/>
              <a:buChar char="•"/>
            </a:pPr>
            <a:endParaRPr lang="en-US" i="1" dirty="0">
              <a:solidFill>
                <a:srgbClr val="FF0000"/>
              </a:solidFill>
            </a:endParaRPr>
          </a:p>
          <a:p>
            <a:r>
              <a:rPr lang="en-US" b="1" dirty="0" smtClean="0"/>
              <a:t>Based </a:t>
            </a:r>
            <a:r>
              <a:rPr lang="en-US" b="1" dirty="0"/>
              <a:t>on findings, the subgroup identified the following problems/issues</a:t>
            </a:r>
          </a:p>
          <a:p>
            <a:pPr marL="285750" indent="-285750">
              <a:buFont typeface="Arial" panose="020B0604020202020204" pitchFamily="34" charset="0"/>
              <a:buChar char="•"/>
            </a:pPr>
            <a:r>
              <a:rPr lang="en-US" i="1" dirty="0" smtClean="0"/>
              <a:t>None Identified yet</a:t>
            </a:r>
            <a:endParaRPr lang="en-US" i="1" dirty="0"/>
          </a:p>
          <a:p>
            <a:endParaRPr lang="en-US" i="1" dirty="0"/>
          </a:p>
          <a:p>
            <a:r>
              <a:rPr lang="en-US" b="1" dirty="0"/>
              <a:t>To address the above problems/issues, the subgroup proposes the following recommendations (if any)</a:t>
            </a:r>
          </a:p>
          <a:p>
            <a:pPr marL="285750" indent="-285750">
              <a:buFont typeface="Arial" panose="020B0604020202020204" pitchFamily="34" charset="0"/>
              <a:buChar char="•"/>
            </a:pPr>
            <a:r>
              <a:rPr lang="en-US" i="1" dirty="0"/>
              <a:t>None proposed yet</a:t>
            </a:r>
            <a:endParaRPr lang="en-US" i="1" dirty="0">
              <a:solidFill>
                <a:srgbClr val="FF0000"/>
              </a:solidFill>
            </a:endParaRPr>
          </a:p>
        </p:txBody>
      </p:sp>
    </p:spTree>
    <p:extLst>
      <p:ext uri="{BB962C8B-B14F-4D97-AF65-F5344CB8AC3E}">
        <p14:creationId xmlns:p14="http://schemas.microsoft.com/office/powerpoint/2010/main" val="1497772108"/>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 xmlns:thm15="http://schemas.microsoft.com/office/thememl/2012/main" name="ICANN PPT Template 4x3 20170607.potx" id="{99719EB8-08D5-4EC4-8738-AAF721777DA7}" vid="{6963FD61-D754-4021-9B52-5D28287E54B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5382</TotalTime>
  <Words>496</Words>
  <Application>Microsoft Office PowerPoint</Application>
  <PresentationFormat>On-screen Show (4:3)</PresentationFormat>
  <Paragraphs>49</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ICANNPPT_Arial_4x3_June 2017_potx</vt:lpstr>
      <vt:lpstr>WHOIS1 Recs #12-14: Internationalized Domain Names </vt:lpstr>
      <vt:lpstr>WHOIS1 Recs #12-14 – IDNs</vt:lpstr>
      <vt:lpstr>WHOIS1 Recs #12-14 – IDNs</vt:lpstr>
      <vt:lpstr>WHOIS1 Recs #12-14 – IDNs</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(150 character limit)</dc:title>
  <dc:creator>Julio Polito</dc:creator>
  <cp:lastModifiedBy>LP</cp:lastModifiedBy>
  <cp:revision>384</cp:revision>
  <cp:lastPrinted>2018-04-03T14:12:40Z</cp:lastPrinted>
  <dcterms:created xsi:type="dcterms:W3CDTF">2017-05-30T19:34:16Z</dcterms:created>
  <dcterms:modified xsi:type="dcterms:W3CDTF">2018-04-10T02:24:13Z</dcterms:modified>
</cp:coreProperties>
</file>