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381" r:id="rId2"/>
    <p:sldId id="382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4" autoAdjust="0"/>
    <p:restoredTop sz="95833" autoAdjust="0"/>
  </p:normalViewPr>
  <p:slideViewPr>
    <p:cSldViewPr snapToGrid="0" snapToObjects="1">
      <p:cViewPr varScale="1">
        <p:scale>
          <a:sx n="108" d="100"/>
          <a:sy n="108" d="100"/>
        </p:scale>
        <p:origin x="1520" y="184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2/23/18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2/23/18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hyperlink" Target="facebook.com/icannorg" TargetMode="External"/><Relationship Id="rId18" Type="http://schemas.openxmlformats.org/officeDocument/2006/relationships/hyperlink" Target="https://soundcloud.com/icann" TargetMode="External"/><Relationship Id="rId3" Type="http://schemas.openxmlformats.org/officeDocument/2006/relationships/hyperlink" Target="http://www.flickr.com/photos/icann" TargetMode="External"/><Relationship Id="rId7" Type="http://schemas.openxmlformats.org/officeDocument/2006/relationships/hyperlink" Target="linkedin.com/company/icann" TargetMode="External"/><Relationship Id="rId12" Type="http://schemas.openxmlformats.org/officeDocument/2006/relationships/hyperlink" Target="http://www.facebook.com/icannorg" TargetMode="External"/><Relationship Id="rId17" Type="http://schemas.openxmlformats.org/officeDocument/2006/relationships/hyperlink" Target="http://www.youtube.com/icannnews" TargetMode="External"/><Relationship Id="rId2" Type="http://schemas.openxmlformats.org/officeDocument/2006/relationships/image" Target="../media/image19.emf"/><Relationship Id="rId16" Type="http://schemas.openxmlformats.org/officeDocument/2006/relationships/image" Target="../media/image24.png"/><Relationship Id="rId20" Type="http://schemas.openxmlformats.org/officeDocument/2006/relationships/hyperlink" Target="https://www.slideshare.net/icannpresentations" TargetMode="External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linkedin.com/company/icann" TargetMode="External"/><Relationship Id="rId11" Type="http://schemas.openxmlformats.org/officeDocument/2006/relationships/image" Target="../media/image22.png"/><Relationship Id="rId5" Type="http://schemas.openxmlformats.org/officeDocument/2006/relationships/image" Target="../media/image20.png"/><Relationship Id="rId15" Type="http://schemas.openxmlformats.org/officeDocument/2006/relationships/hyperlink" Target="youtube.com/user/ICANNnews" TargetMode="External"/><Relationship Id="rId10" Type="http://schemas.openxmlformats.org/officeDocument/2006/relationships/hyperlink" Target="twitter.com/icann" TargetMode="External"/><Relationship Id="rId19" Type="http://schemas.openxmlformats.org/officeDocument/2006/relationships/image" Target="../media/image25.png"/><Relationship Id="rId4" Type="http://schemas.openxmlformats.org/officeDocument/2006/relationships/hyperlink" Target="flickr.com/photos/icann" TargetMode="External"/><Relationship Id="rId9" Type="http://schemas.openxmlformats.org/officeDocument/2006/relationships/hyperlink" Target="https://twitter.com/icann" TargetMode="External"/><Relationship Id="rId14" Type="http://schemas.openxmlformats.org/officeDocument/2006/relationships/image" Target="../media/image23.png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/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72130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6" y="3562904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6" y="4252817"/>
            <a:ext cx="8119206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6" y="4553317"/>
            <a:ext cx="8119206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6" y="2854692"/>
            <a:ext cx="8119206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264802408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/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2" name="Group 31"/>
          <p:cNvGrpSpPr/>
          <p:nvPr userDrawn="1"/>
        </p:nvGrpSpPr>
        <p:grpSpPr>
          <a:xfrm>
            <a:off x="2543489" y="4228306"/>
            <a:ext cx="3416667" cy="365760"/>
            <a:chOff x="5325979" y="4715893"/>
            <a:chExt cx="3416667" cy="365760"/>
          </a:xfrm>
        </p:grpSpPr>
        <p:sp>
          <p:nvSpPr>
            <p:cNvPr id="33" name="Text Placeholder 32"/>
            <p:cNvSpPr txBox="1">
              <a:spLocks/>
            </p:cNvSpPr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flickr.com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3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4" name="Picture 33" descr="1420947842_social_style_3_flikr-128.png">
              <a:hlinkClick r:id="rId4" action="ppaction://hlinkfile"/>
            </p:cNvPr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</p:spPr>
        </p:pic>
      </p:grpSp>
      <p:grpSp>
        <p:nvGrpSpPr>
          <p:cNvPr id="35" name="Group 34"/>
          <p:cNvGrpSpPr/>
          <p:nvPr userDrawn="1"/>
        </p:nvGrpSpPr>
        <p:grpSpPr>
          <a:xfrm>
            <a:off x="2543489" y="4726326"/>
            <a:ext cx="3636602" cy="365760"/>
            <a:chOff x="1235726" y="5571713"/>
            <a:chExt cx="3636602" cy="365760"/>
          </a:xfrm>
        </p:grpSpPr>
        <p:sp>
          <p:nvSpPr>
            <p:cNvPr id="36" name="Text Placeholder 32"/>
            <p:cNvSpPr txBox="1">
              <a:spLocks/>
            </p:cNvSpPr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linkedin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/company/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6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37" name="Picture 36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</p:spPr>
        </p:pic>
      </p:grpSp>
      <p:grpSp>
        <p:nvGrpSpPr>
          <p:cNvPr id="38" name="Group 37"/>
          <p:cNvGrpSpPr/>
          <p:nvPr userDrawn="1"/>
        </p:nvGrpSpPr>
        <p:grpSpPr>
          <a:xfrm>
            <a:off x="2543489" y="2734246"/>
            <a:ext cx="2809587" cy="365760"/>
            <a:chOff x="1235726" y="3073176"/>
            <a:chExt cx="2809587" cy="365760"/>
          </a:xfrm>
        </p:grpSpPr>
        <p:sp>
          <p:nvSpPr>
            <p:cNvPr id="39" name="Text Placeholder 32"/>
            <p:cNvSpPr txBox="1">
              <a:spLocks/>
            </p:cNvSpPr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@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9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0" name="Picture 39" descr="1420948433_social_style_3_twiter-128.png">
              <a:hlinkClick r:id="rId10" action="ppaction://hlinkfile"/>
            </p:cNvPr>
            <p:cNvPicPr>
              <a:picLocks noChangeAspect="1"/>
            </p:cNvPicPr>
            <p:nvPr/>
          </p:nvPicPr>
          <p:blipFill>
            <a:blip r:embed="rId11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41" name="Group 40"/>
          <p:cNvGrpSpPr/>
          <p:nvPr userDrawn="1"/>
        </p:nvGrpSpPr>
        <p:grpSpPr>
          <a:xfrm>
            <a:off x="2543489" y="3232266"/>
            <a:ext cx="3730320" cy="365760"/>
            <a:chOff x="1235727" y="3892739"/>
            <a:chExt cx="3730320" cy="365760"/>
          </a:xfrm>
        </p:grpSpPr>
        <p:sp>
          <p:nvSpPr>
            <p:cNvPr id="42" name="Text Placeholder 32"/>
            <p:cNvSpPr txBox="1">
              <a:spLocks/>
            </p:cNvSpPr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facebook.com/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icannorg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2"/>
                </a:rPr>
                <a:t> 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3" name="Picture 42" descr="1420948141_social_style_3_facebook-128.png">
              <a:hlinkClick r:id="rId13" action="ppaction://hlinkfile"/>
            </p:cNvPr>
            <p:cNvPicPr>
              <a:picLocks noChangeAspect="1"/>
            </p:cNvPicPr>
            <p:nvPr/>
          </p:nvPicPr>
          <p:blipFill>
            <a:blip r:embed="rId1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</p:spPr>
        </p:pic>
      </p:grpSp>
      <p:grpSp>
        <p:nvGrpSpPr>
          <p:cNvPr id="44" name="Group 43"/>
          <p:cNvGrpSpPr/>
          <p:nvPr userDrawn="1"/>
        </p:nvGrpSpPr>
        <p:grpSpPr>
          <a:xfrm>
            <a:off x="2543489" y="3730286"/>
            <a:ext cx="3636602" cy="365760"/>
            <a:chOff x="1235726" y="4721075"/>
            <a:chExt cx="3636602" cy="365760"/>
          </a:xfrm>
        </p:grpSpPr>
        <p:pic>
          <p:nvPicPr>
            <p:cNvPr id="45" name="Picture 44" descr="1420948149_social_style_3_youtube-128.png">
              <a:hlinkClick r:id="rId15" action="ppaction://hlinkfile"/>
            </p:cNvPr>
            <p:cNvPicPr>
              <a:picLocks noChangeAspect="1"/>
            </p:cNvPicPr>
            <p:nvPr/>
          </p:nvPicPr>
          <p:blipFill>
            <a:blip r:embed="rId1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</p:spPr>
        </p:pic>
        <p:sp>
          <p:nvSpPr>
            <p:cNvPr id="46" name="Text Placeholder 32"/>
            <p:cNvSpPr txBox="1">
              <a:spLocks/>
            </p:cNvSpPr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youtube.com/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7"/>
                </a:rPr>
                <a:t>icannnews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</p:grpSp>
      <p:grpSp>
        <p:nvGrpSpPr>
          <p:cNvPr id="47" name="Group 46"/>
          <p:cNvGrpSpPr/>
          <p:nvPr userDrawn="1"/>
        </p:nvGrpSpPr>
        <p:grpSpPr>
          <a:xfrm>
            <a:off x="2543489" y="5722367"/>
            <a:ext cx="2586167" cy="365760"/>
            <a:chOff x="5325979" y="3073176"/>
            <a:chExt cx="2586167" cy="365760"/>
          </a:xfrm>
        </p:grpSpPr>
        <p:sp>
          <p:nvSpPr>
            <p:cNvPr id="48" name="Text Placeholder 32"/>
            <p:cNvSpPr txBox="1">
              <a:spLocks/>
            </p:cNvSpPr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soundcloud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18"/>
                </a:rPr>
                <a:t>icann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19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</p:spPr>
        </p:pic>
      </p:grpSp>
      <p:grpSp>
        <p:nvGrpSpPr>
          <p:cNvPr id="50" name="Group 49"/>
          <p:cNvGrpSpPr/>
          <p:nvPr userDrawn="1"/>
        </p:nvGrpSpPr>
        <p:grpSpPr>
          <a:xfrm>
            <a:off x="2543489" y="5224346"/>
            <a:ext cx="3416667" cy="365760"/>
            <a:chOff x="5325979" y="5571713"/>
            <a:chExt cx="3416667" cy="365760"/>
          </a:xfrm>
        </p:grpSpPr>
        <p:sp>
          <p:nvSpPr>
            <p:cNvPr id="51" name="Text Placeholder 32"/>
            <p:cNvSpPr txBox="1">
              <a:spLocks/>
            </p:cNvSpPr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</p:spPr>
          <p:txBody>
            <a:bodyPr lIns="0" tIns="0" rIns="0" bIns="0" anchor="ctr"/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defTabSz="457082">
                <a:spcBef>
                  <a:spcPct val="20000"/>
                </a:spcBef>
                <a:buNone/>
                <a:defRPr/>
              </a:pP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slideshare</a:t>
              </a:r>
              <a:r>
                <a: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/</a:t>
              </a:r>
              <a:r>
                <a:rPr lang="en-US" sz="1400" dirty="0" err="1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  <a:hlinkClick r:id="rId20"/>
                </a:rPr>
                <a:t>icannpresentations</a:t>
              </a:r>
              <a:endParaRPr lang="en-US" sz="1400" dirty="0">
                <a:solidFill>
                  <a:srgbClr val="0A304B"/>
                </a:solidFill>
                <a:latin typeface="+mn-lt"/>
                <a:ea typeface="Segoe UI" panose="020B0502040204020203" pitchFamily="34" charset="0"/>
                <a:cs typeface="Arial"/>
              </a:endParaRPr>
            </a:p>
          </p:txBody>
        </p:sp>
        <p:pic>
          <p:nvPicPr>
            <p:cNvPr id="52" name="Picture 51" descr="1420948164_social_style_3_in-128.png">
              <a:hlinkClick r:id="rId7" action="ppaction://hlinkfile"/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2869626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Text Placeholder 32"/>
          <p:cNvSpPr txBox="1">
            <a:spLocks/>
          </p:cNvSpPr>
          <p:nvPr userDrawn="1"/>
        </p:nvSpPr>
        <p:spPr bwMode="auto">
          <a:xfrm>
            <a:off x="2191310" y="2425013"/>
            <a:ext cx="6330715" cy="347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15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15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15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7" name="Picture 4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172578" y="2842544"/>
            <a:ext cx="3149229" cy="3236708"/>
          </a:xfrm>
          <a:prstGeom prst="rect">
            <a:avLst/>
          </a:prstGeom>
        </p:spPr>
      </p:pic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7082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37744" y="6460580"/>
            <a:ext cx="368521" cy="293992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50"/>
          <a:stretch>
            <a:fillRect/>
          </a:stretch>
        </p:blipFill>
        <p:spPr>
          <a:xfrm>
            <a:off x="237744" y="6460580"/>
            <a:ext cx="368520" cy="293992"/>
          </a:xfrm>
          <a:prstGeom prst="rect">
            <a:avLst/>
          </a:prstGeom>
        </p:spPr>
      </p:pic>
      <p:sp>
        <p:nvSpPr>
          <p:cNvPr id="15" name="Oval 14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271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9" r:id="rId2"/>
    <p:sldLayoutId id="2147483671" r:id="rId3"/>
    <p:sldLayoutId id="2147483672" r:id="rId4"/>
    <p:sldLayoutId id="2147483649" r:id="rId5"/>
    <p:sldLayoutId id="2147483673" r:id="rId6"/>
    <p:sldLayoutId id="2147483751" r:id="rId7"/>
    <p:sldLayoutId id="2147483752" r:id="rId8"/>
    <p:sldLayoutId id="2147483715" r:id="rId9"/>
    <p:sldLayoutId id="2147483660" r:id="rId10"/>
    <p:sldLayoutId id="2147483676" r:id="rId11"/>
    <p:sldLayoutId id="2147483675" r:id="rId12"/>
    <p:sldLayoutId id="2147483651" r:id="rId13"/>
    <p:sldLayoutId id="2147483704" r:id="rId14"/>
    <p:sldLayoutId id="2147483705" r:id="rId15"/>
    <p:sldLayoutId id="2147483706" r:id="rId16"/>
    <p:sldLayoutId id="2147483707" r:id="rId17"/>
    <p:sldLayoutId id="2147483708" r:id="rId18"/>
    <p:sldLayoutId id="2147483655" r:id="rId19"/>
    <p:sldLayoutId id="2147483718" r:id="rId20"/>
    <p:sldLayoutId id="2147483719" r:id="rId21"/>
    <p:sldLayoutId id="2147483753" r:id="rId22"/>
    <p:sldLayoutId id="2147483679" r:id="rId23"/>
    <p:sldLayoutId id="2147483727" r:id="rId24"/>
    <p:sldLayoutId id="2147483728" r:id="rId25"/>
    <p:sldLayoutId id="2147483730" r:id="rId26"/>
    <p:sldLayoutId id="2147483731" r:id="rId27"/>
    <p:sldLayoutId id="2147483732" r:id="rId28"/>
    <p:sldLayoutId id="2147483729" r:id="rId29"/>
    <p:sldLayoutId id="2147483734" r:id="rId30"/>
    <p:sldLayoutId id="2147483688" r:id="rId31"/>
    <p:sldLayoutId id="2147483743" r:id="rId32"/>
    <p:sldLayoutId id="2147483744" r:id="rId33"/>
    <p:sldLayoutId id="2147483745" r:id="rId34"/>
    <p:sldLayoutId id="2147483746" r:id="rId35"/>
    <p:sldLayoutId id="2147483747" r:id="rId36"/>
    <p:sldLayoutId id="2147483748" r:id="rId37"/>
    <p:sldLayoutId id="2147483750" r:id="rId38"/>
    <p:sldLayoutId id="2147483687" r:id="rId39"/>
    <p:sldLayoutId id="2147483735" r:id="rId40"/>
    <p:sldLayoutId id="2147483736" r:id="rId41"/>
    <p:sldLayoutId id="2147483737" r:id="rId42"/>
    <p:sldLayoutId id="2147483738" r:id="rId43"/>
    <p:sldLayoutId id="2147483739" r:id="rId44"/>
    <p:sldLayoutId id="2147483740" r:id="rId45"/>
    <p:sldLayoutId id="2147483742" r:id="rId46"/>
    <p:sldLayoutId id="2147483755" r:id="rId47"/>
    <p:sldLayoutId id="2147483717" r:id="rId48"/>
  </p:sldLayoutIdLst>
  <p:hf hdr="0"/>
  <p:txStyles>
    <p:titleStyle>
      <a:lvl1pPr marL="0" indent="0" algn="l" defTabSz="457200" rtl="0" eaLnBrk="1" latinLnBrk="0" hangingPunct="1">
        <a:spcBef>
          <a:spcPct val="0"/>
        </a:spcBef>
        <a:buNone/>
        <a:defRPr lang="en-US" sz="2800" b="1" i="0" kern="1200" baseline="0" smtClean="0">
          <a:solidFill>
            <a:schemeClr val="accent6">
              <a:lumMod val="50000"/>
            </a:schemeClr>
          </a:solidFill>
          <a:effectLst/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4904" y="46179"/>
            <a:ext cx="8626592" cy="450663"/>
          </a:xfrm>
        </p:spPr>
        <p:txBody>
          <a:bodyPr/>
          <a:lstStyle/>
          <a:p>
            <a:r>
              <a:rPr lang="en-US" dirty="0"/>
              <a:t>Planning Questions - WHOIS Rec #4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4904" y="935822"/>
            <a:ext cx="7907338" cy="509684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1800" b="1" dirty="0"/>
              <a:t>Has your subgroup identified any needed briefings/resources?</a:t>
            </a:r>
          </a:p>
          <a:p>
            <a:pPr marL="0" indent="0">
              <a:buNone/>
            </a:pPr>
            <a:r>
              <a:rPr lang="en-US" sz="1800" dirty="0"/>
              <a:t>No</a:t>
            </a:r>
          </a:p>
          <a:p>
            <a:pPr>
              <a:buFont typeface="Wingdings" pitchFamily="2" charset="2"/>
              <a:buChar char="v"/>
            </a:pPr>
            <a:r>
              <a:rPr lang="en-US" sz="1800" b="1" dirty="0"/>
              <a:t>How will your subgroup review/analyze relevant documentation? (for example, will you divide review between subgroup members)</a:t>
            </a:r>
          </a:p>
          <a:p>
            <a:pPr marL="0" indent="0">
              <a:buNone/>
            </a:pPr>
            <a:r>
              <a:rPr lang="en-US" sz="1800" dirty="0"/>
              <a:t>- ​Each member will review WHOIS policies and what compliance reports pertain to each policy to make a determination if there are issues we should delve into.  We will divide up the policies amongst the subgroup members</a:t>
            </a:r>
          </a:p>
          <a:p>
            <a:pPr marL="0" indent="0">
              <a:buNone/>
            </a:pPr>
            <a:r>
              <a:rPr lang="en-US" sz="1800" dirty="0"/>
              <a:t>- Summarize each Compliance report or process to determine if there are additional questions to ask. </a:t>
            </a:r>
          </a:p>
          <a:p>
            <a:pPr>
              <a:buFont typeface="Wingdings" pitchFamily="2" charset="2"/>
              <a:buChar char="v"/>
            </a:pPr>
            <a:r>
              <a:rPr lang="en-US" sz="1800" b="1" dirty="0"/>
              <a:t>How will you conduct investigation of identified objectives?(for example, will you need calls or conduct work via email)</a:t>
            </a:r>
          </a:p>
          <a:p>
            <a:pPr marL="0" indent="0">
              <a:buNone/>
            </a:pPr>
            <a:r>
              <a:rPr lang="en-US" sz="1800" dirty="0"/>
              <a:t>We will work via email and calls.</a:t>
            </a:r>
            <a:br>
              <a:rPr lang="en-US" sz="16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74904" y="46179"/>
            <a:ext cx="8484088" cy="450663"/>
          </a:xfrm>
        </p:spPr>
        <p:txBody>
          <a:bodyPr/>
          <a:lstStyle/>
          <a:p>
            <a:r>
              <a:rPr lang="en-US" dirty="0"/>
              <a:t>Planning Questions - WHOIS Rec #4 Compliance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374904" y="852695"/>
            <a:ext cx="7907338" cy="4571813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en-US" sz="1800" b="1" dirty="0"/>
              <a:t>How will you conduct relevant interviews (as appropriate)?</a:t>
            </a:r>
          </a:p>
          <a:p>
            <a:pPr marL="0" indent="0">
              <a:buNone/>
            </a:pPr>
            <a:r>
              <a:rPr lang="en-US" sz="1800" dirty="0"/>
              <a:t>We have conducted one initial interview with Compliance team management and will schedule additional calls.</a:t>
            </a:r>
            <a:br>
              <a:rPr lang="en-US" sz="1800" dirty="0"/>
            </a:br>
            <a:endParaRPr lang="en-US" sz="1800" dirty="0"/>
          </a:p>
          <a:p>
            <a:pPr>
              <a:buFont typeface="Wingdings" pitchFamily="2" charset="2"/>
              <a:buChar char="v"/>
            </a:pPr>
            <a:r>
              <a:rPr lang="en-US" sz="1800" b="1" dirty="0"/>
              <a:t>How will your subgroup produce its summary of key findings?</a:t>
            </a:r>
          </a:p>
          <a:p>
            <a:pPr marL="0" indent="0">
              <a:buNone/>
            </a:pPr>
            <a:r>
              <a:rPr lang="en-US" sz="1800" dirty="0"/>
              <a:t>We are summarizing each compliance report and review of policies. Subgroup will decide upon the key findings to be included in the report to the full group. </a:t>
            </a:r>
          </a:p>
          <a:p>
            <a:pPr marL="0" indent="0">
              <a:buNone/>
            </a:pP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454973"/>
      </p:ext>
    </p:extLst>
  </p:cSld>
  <p:clrMapOvr>
    <a:masterClrMapping/>
  </p:clrMapOvr>
</p:sld>
</file>

<file path=ppt/theme/theme1.xml><?xml version="1.0" encoding="utf-8"?>
<a:theme xmlns:a="http://schemas.openxmlformats.org/drawingml/2006/main" name="ICANNPPT_Arial_4x3_June 2017_potx">
  <a:themeElements>
    <a:clrScheme name="ICANN PPT Colors">
      <a:dk1>
        <a:srgbClr val="0A1F24"/>
      </a:dk1>
      <a:lt1>
        <a:sysClr val="window" lastClr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noFill/>
        </a:ln>
        <a:effectLst/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bg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dirty="0" err="1" smtClean="0">
            <a:cs typeface="Source Sans Pro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ICANN PPT Template 4x3 20170607 (2).potx" id="{F2E86674-818B-4AF6-B9A5-625A3A795F51}" vid="{F6BB203E-BAFC-494B-A50F-57F1DB9FFFE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ICANNPPT_Arial_4x3_June 2017_potx</Template>
  <TotalTime>6</TotalTime>
  <Words>76</Words>
  <Application>Microsoft Macintosh PowerPoint</Application>
  <PresentationFormat>On-screen Show (4:3)</PresentationFormat>
  <Paragraphs>13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ＭＳ Ｐゴシック</vt:lpstr>
      <vt:lpstr>Arial</vt:lpstr>
      <vt:lpstr>Calibri</vt:lpstr>
      <vt:lpstr>Segoe UI</vt:lpstr>
      <vt:lpstr>Wingdings</vt:lpstr>
      <vt:lpstr>ICANNPPT_Arial_4x3_June 2017_potx</vt:lpstr>
      <vt:lpstr>Planning Questions - WHOIS Rec #4 Compliance</vt:lpstr>
      <vt:lpstr>Planning Questions - WHOIS Rec #4 Compliance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Agenda 2 Slide</dc:title>
  <dc:creator>jean-Baptiste Deroulez</dc:creator>
  <cp:lastModifiedBy>jean-Baptiste Deroulez</cp:lastModifiedBy>
  <cp:revision>2</cp:revision>
  <cp:lastPrinted>2017-01-26T19:29:02Z</cp:lastPrinted>
  <dcterms:created xsi:type="dcterms:W3CDTF">2018-02-23T15:23:38Z</dcterms:created>
  <dcterms:modified xsi:type="dcterms:W3CDTF">2018-02-23T15:30:36Z</dcterms:modified>
</cp:coreProperties>
</file>