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56" r:id="rId2"/>
    <p:sldId id="542" r:id="rId3"/>
    <p:sldId id="543" r:id="rId4"/>
    <p:sldId id="593" r:id="rId5"/>
    <p:sldId id="544" r:id="rId6"/>
    <p:sldId id="545" r:id="rId7"/>
    <p:sldId id="546" r:id="rId8"/>
    <p:sldId id="547" r:id="rId9"/>
    <p:sldId id="548" r:id="rId10"/>
    <p:sldId id="549"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 id="2" name="Larisa Gurnick" initials="LG" lastIdx="6" clrIdx="1">
    <p:extLst>
      <p:ext uri="{19B8F6BF-5375-455C-9EA6-DF929625EA0E}">
        <p15:presenceInfo xmlns:p15="http://schemas.microsoft.com/office/powerpoint/2012/main" userId="S-1-5-21-839558223-3840241481-829473987-66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92" autoAdjust="0"/>
    <p:restoredTop sz="94088" autoAdjust="0"/>
  </p:normalViewPr>
  <p:slideViewPr>
    <p:cSldViewPr snapToGrid="0" snapToObjects="1">
      <p:cViewPr varScale="1">
        <p:scale>
          <a:sx n="124" d="100"/>
          <a:sy n="124" d="100"/>
        </p:scale>
        <p:origin x="1216" y="176"/>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3/12/19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dirty="0"/>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3/12/19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dirty="0"/>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0" dirty="0"/>
          </a:p>
        </p:txBody>
      </p:sp>
      <p:sp>
        <p:nvSpPr>
          <p:cNvPr id="4" name="Slide Number Placeholder 3"/>
          <p:cNvSpPr>
            <a:spLocks noGrp="1"/>
          </p:cNvSpPr>
          <p:nvPr>
            <p:ph type="sldNum" sz="quarter" idx="5"/>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407201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20.emf"/><Relationship Id="rId16" Type="http://schemas.openxmlformats.org/officeDocument/2006/relationships/image" Target="../media/image25.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3.png"/><Relationship Id="rId5" Type="http://schemas.openxmlformats.org/officeDocument/2006/relationships/image" Target="../media/image21.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6.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4.png"/><Relationship Id="rId22" Type="http://schemas.openxmlformats.org/officeDocument/2006/relationships/image" Target="../media/image27.tiff"/></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emf"/><Relationship Id="rId1" Type="http://schemas.openxmlformats.org/officeDocument/2006/relationships/slideMaster" Target="../slideMasters/slideMaster1.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normAutofit/>
          </a:bodyPr>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normAutofit/>
          </a:bodyPr>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5" y="3562904"/>
            <a:ext cx="811987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5" y="4252817"/>
            <a:ext cx="811987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5" y="4553317"/>
            <a:ext cx="811987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5" y="2854692"/>
            <a:ext cx="811987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normAutofit/>
          </a:bodyPr>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a:solidFill>
                  <a:schemeClr val="bg1"/>
                </a:solidFill>
                <a:latin typeface="+mn-lt"/>
                <a:cs typeface="Arial"/>
              </a:rPr>
              <a:t>icann.org</a:t>
            </a: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normAutofit/>
          </a:bodyPr>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accent6">
                    <a:lumMod val="50000"/>
                  </a:schemeClr>
                </a:solidFill>
              </a:defRPr>
            </a:lvl1pPr>
          </a:lstStyle>
          <a:p>
            <a:r>
              <a:rPr lang="en-US" dirty="0"/>
              <a:t>Engage with ICANN</a:t>
            </a:r>
          </a:p>
        </p:txBody>
      </p:sp>
      <p:grpSp>
        <p:nvGrpSpPr>
          <p:cNvPr id="53" name="Group 52"/>
          <p:cNvGrpSpPr/>
          <p:nvPr userDrawn="1"/>
        </p:nvGrpSpPr>
        <p:grpSpPr>
          <a:xfrm>
            <a:off x="2543489" y="3169143"/>
            <a:ext cx="6809361" cy="2600048"/>
            <a:chOff x="2543489" y="3169143"/>
            <a:chExt cx="6809361" cy="2600048"/>
          </a:xfrm>
        </p:grpSpPr>
        <p:grpSp>
          <p:nvGrpSpPr>
            <p:cNvPr id="54" name="Group 53"/>
            <p:cNvGrpSpPr/>
            <p:nvPr/>
          </p:nvGrpSpPr>
          <p:grpSpPr>
            <a:xfrm>
              <a:off x="2543489" y="5403431"/>
              <a:ext cx="3416667" cy="365760"/>
              <a:chOff x="5325979" y="4715893"/>
              <a:chExt cx="3416667" cy="365760"/>
            </a:xfrm>
          </p:grpSpPr>
          <p:sp>
            <p:nvSpPr>
              <p:cNvPr id="76" name="Text Placeholder 32"/>
              <p:cNvSpPr txBox="1">
                <a:spLocks/>
              </p:cNvSpPr>
              <p:nvPr/>
            </p:nvSpPr>
            <p:spPr>
              <a:xfrm>
                <a:off x="5793339" y="4734885"/>
                <a:ext cx="2949307" cy="339725"/>
              </a:xfrm>
              <a:prstGeom prst="rect">
                <a:avLst/>
              </a:prstGeom>
            </p:spPr>
            <p:txBody>
              <a:bodyPr lIns="0" tIns="0" rIns="0" bIns="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3"/>
                  </a:rPr>
                  <a:t>flickr.com/icann</a:t>
                </a:r>
                <a:endParaRPr lang="en-US" sz="1400" dirty="0">
                  <a:solidFill>
                    <a:srgbClr val="0A304B"/>
                  </a:solidFill>
                  <a:latin typeface="+mn-lt"/>
                  <a:ea typeface="Segoe UI" panose="020B0502040204020203" pitchFamily="34" charset="0"/>
                  <a:cs typeface="Arial"/>
                </a:endParaRPr>
              </a:p>
            </p:txBody>
          </p:sp>
          <p:pic>
            <p:nvPicPr>
              <p:cNvPr id="77" name="Picture 76"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5" name="Group 54"/>
            <p:cNvGrpSpPr/>
            <p:nvPr/>
          </p:nvGrpSpPr>
          <p:grpSpPr>
            <a:xfrm>
              <a:off x="5716248" y="3169143"/>
              <a:ext cx="3636602" cy="365760"/>
              <a:chOff x="1235726" y="5571713"/>
              <a:chExt cx="3636602" cy="365760"/>
            </a:xfrm>
          </p:grpSpPr>
          <p:sp>
            <p:nvSpPr>
              <p:cNvPr id="74" name="Text Placeholder 32"/>
              <p:cNvSpPr txBox="1">
                <a:spLocks/>
              </p:cNvSpPr>
              <p:nvPr/>
            </p:nvSpPr>
            <p:spPr>
              <a:xfrm>
                <a:off x="1703086" y="5592033"/>
                <a:ext cx="3169242" cy="339725"/>
              </a:xfrm>
              <a:prstGeom prst="rect">
                <a:avLst/>
              </a:prstGeom>
            </p:spPr>
            <p:txBody>
              <a:bodyPr lIns="0" tIns="0" rIns="0" bIns="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6"/>
                  </a:rPr>
                  <a:t>linkedin/company/icann</a:t>
                </a:r>
                <a:endParaRPr lang="en-US" sz="1400" dirty="0">
                  <a:solidFill>
                    <a:srgbClr val="0A304B"/>
                  </a:solidFill>
                  <a:latin typeface="+mn-lt"/>
                  <a:ea typeface="Segoe UI" panose="020B0502040204020203" pitchFamily="34" charset="0"/>
                  <a:cs typeface="Arial"/>
                </a:endParaRPr>
              </a:p>
            </p:txBody>
          </p:sp>
          <p:pic>
            <p:nvPicPr>
              <p:cNvPr id="75" name="Picture 7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56" name="Group 55"/>
            <p:cNvGrpSpPr/>
            <p:nvPr/>
          </p:nvGrpSpPr>
          <p:grpSpPr>
            <a:xfrm>
              <a:off x="2543489" y="3169143"/>
              <a:ext cx="2809587" cy="365760"/>
              <a:chOff x="1235726" y="3073176"/>
              <a:chExt cx="2809587" cy="365760"/>
            </a:xfrm>
          </p:grpSpPr>
          <p:sp>
            <p:nvSpPr>
              <p:cNvPr id="72" name="Text Placeholder 32"/>
              <p:cNvSpPr txBox="1">
                <a:spLocks/>
              </p:cNvSpPr>
              <p:nvPr/>
            </p:nvSpPr>
            <p:spPr>
              <a:xfrm>
                <a:off x="1703087" y="3093496"/>
                <a:ext cx="2342226" cy="339725"/>
              </a:xfrm>
              <a:prstGeom prst="rect">
                <a:avLst/>
              </a:prstGeom>
            </p:spPr>
            <p:txBody>
              <a:bodyPr lIns="0" tIns="0" rIns="0" bIns="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73" name="Picture 72"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57" name="Group 56"/>
            <p:cNvGrpSpPr/>
            <p:nvPr/>
          </p:nvGrpSpPr>
          <p:grpSpPr>
            <a:xfrm>
              <a:off x="2543489" y="3913906"/>
              <a:ext cx="3730320" cy="365760"/>
              <a:chOff x="1235727" y="3892739"/>
              <a:chExt cx="3730320" cy="365760"/>
            </a:xfrm>
          </p:grpSpPr>
          <p:sp>
            <p:nvSpPr>
              <p:cNvPr id="70" name="Text Placeholder 32"/>
              <p:cNvSpPr txBox="1">
                <a:spLocks/>
              </p:cNvSpPr>
              <p:nvPr/>
            </p:nvSpPr>
            <p:spPr>
              <a:xfrm>
                <a:off x="1703086" y="3913059"/>
                <a:ext cx="3262961" cy="339725"/>
              </a:xfrm>
              <a:prstGeom prst="rect">
                <a:avLst/>
              </a:prstGeom>
            </p:spPr>
            <p:txBody>
              <a:bodyPr lIns="0" tIns="0" rIns="0" bIns="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facebook.com/icannorg </a:t>
                </a:r>
                <a:endParaRPr lang="en-US" sz="1400" dirty="0">
                  <a:solidFill>
                    <a:srgbClr val="0A304B"/>
                  </a:solidFill>
                  <a:latin typeface="+mn-lt"/>
                  <a:ea typeface="Segoe UI" panose="020B0502040204020203" pitchFamily="34" charset="0"/>
                  <a:cs typeface="Arial"/>
                </a:endParaRPr>
              </a:p>
            </p:txBody>
          </p:sp>
          <p:pic>
            <p:nvPicPr>
              <p:cNvPr id="71" name="Picture 70"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58" name="Group 57"/>
            <p:cNvGrpSpPr/>
            <p:nvPr/>
          </p:nvGrpSpPr>
          <p:grpSpPr>
            <a:xfrm>
              <a:off x="2543489" y="4658669"/>
              <a:ext cx="3636602" cy="365760"/>
              <a:chOff x="1235726" y="4721075"/>
              <a:chExt cx="3636602" cy="365760"/>
            </a:xfrm>
          </p:grpSpPr>
          <p:pic>
            <p:nvPicPr>
              <p:cNvPr id="68" name="Picture 67"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9" name="Text Placeholder 32"/>
              <p:cNvSpPr txBox="1">
                <a:spLocks/>
              </p:cNvSpPr>
              <p:nvPr/>
            </p:nvSpPr>
            <p:spPr>
              <a:xfrm>
                <a:off x="1703086" y="4734885"/>
                <a:ext cx="3169242" cy="339725"/>
              </a:xfrm>
              <a:prstGeom prst="rect">
                <a:avLst/>
              </a:prstGeom>
            </p:spPr>
            <p:txBody>
              <a:bodyPr lIns="0" tIns="0" rIns="0" bIns="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youtube.com/icannnews</a:t>
                </a:r>
                <a:endParaRPr lang="en-US" sz="1400" dirty="0">
                  <a:solidFill>
                    <a:srgbClr val="0A304B"/>
                  </a:solidFill>
                  <a:latin typeface="+mn-lt"/>
                  <a:ea typeface="Segoe UI" panose="020B0502040204020203" pitchFamily="34" charset="0"/>
                  <a:cs typeface="Arial"/>
                </a:endParaRPr>
              </a:p>
            </p:txBody>
          </p:sp>
        </p:grpSp>
        <p:grpSp>
          <p:nvGrpSpPr>
            <p:cNvPr id="59" name="Group 58"/>
            <p:cNvGrpSpPr/>
            <p:nvPr/>
          </p:nvGrpSpPr>
          <p:grpSpPr>
            <a:xfrm>
              <a:off x="5716248" y="4658669"/>
              <a:ext cx="2586167" cy="365760"/>
              <a:chOff x="5325979" y="3073176"/>
              <a:chExt cx="2586167" cy="365760"/>
            </a:xfrm>
          </p:grpSpPr>
          <p:sp>
            <p:nvSpPr>
              <p:cNvPr id="66" name="Text Placeholder 32"/>
              <p:cNvSpPr txBox="1">
                <a:spLocks/>
              </p:cNvSpPr>
              <p:nvPr/>
            </p:nvSpPr>
            <p:spPr>
              <a:xfrm>
                <a:off x="5793339" y="3093496"/>
                <a:ext cx="2118807" cy="339725"/>
              </a:xfrm>
              <a:prstGeom prst="rect">
                <a:avLst/>
              </a:prstGeom>
            </p:spPr>
            <p:txBody>
              <a:bodyPr lIns="0" tIns="0" rIns="0" bIns="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8"/>
                  </a:rPr>
                  <a:t>soundcloud/icann</a:t>
                </a:r>
                <a:endParaRPr lang="en-US" sz="1400" dirty="0">
                  <a:solidFill>
                    <a:srgbClr val="0A304B"/>
                  </a:solidFill>
                  <a:latin typeface="+mn-lt"/>
                  <a:ea typeface="Segoe UI" panose="020B0502040204020203" pitchFamily="34" charset="0"/>
                  <a:cs typeface="Arial"/>
                </a:endParaRPr>
              </a:p>
            </p:txBody>
          </p:sp>
          <p:pic>
            <p:nvPicPr>
              <p:cNvPr id="67" name="Picture 66"/>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60" name="Group 59"/>
            <p:cNvGrpSpPr/>
            <p:nvPr/>
          </p:nvGrpSpPr>
          <p:grpSpPr>
            <a:xfrm>
              <a:off x="5716248" y="3913906"/>
              <a:ext cx="3416667" cy="365760"/>
              <a:chOff x="5325979" y="5571713"/>
              <a:chExt cx="3416667" cy="365760"/>
            </a:xfrm>
          </p:grpSpPr>
          <p:sp>
            <p:nvSpPr>
              <p:cNvPr id="64" name="Text Placeholder 32"/>
              <p:cNvSpPr txBox="1">
                <a:spLocks/>
              </p:cNvSpPr>
              <p:nvPr/>
            </p:nvSpPr>
            <p:spPr>
              <a:xfrm>
                <a:off x="5793339" y="5592033"/>
                <a:ext cx="2949307" cy="339725"/>
              </a:xfrm>
              <a:prstGeom prst="rect">
                <a:avLst/>
              </a:prstGeom>
            </p:spPr>
            <p:txBody>
              <a:bodyPr lIns="0" tIns="0" rIns="0" bIns="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0"/>
                  </a:rPr>
                  <a:t>slideshare/icannpresentations</a:t>
                </a:r>
                <a:endParaRPr lang="en-US" sz="1400" dirty="0">
                  <a:solidFill>
                    <a:srgbClr val="0A304B"/>
                  </a:solidFill>
                  <a:latin typeface="+mn-lt"/>
                  <a:ea typeface="Segoe UI" panose="020B0502040204020203" pitchFamily="34" charset="0"/>
                  <a:cs typeface="Arial"/>
                </a:endParaRPr>
              </a:p>
            </p:txBody>
          </p:sp>
          <p:pic>
            <p:nvPicPr>
              <p:cNvPr id="65" name="Picture 6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61" name="Group 60"/>
            <p:cNvGrpSpPr/>
            <p:nvPr/>
          </p:nvGrpSpPr>
          <p:grpSpPr>
            <a:xfrm>
              <a:off x="5716248" y="5403431"/>
              <a:ext cx="3416667" cy="358717"/>
              <a:chOff x="6434703" y="4228306"/>
              <a:chExt cx="3416667" cy="358717"/>
            </a:xfrm>
          </p:grpSpPr>
          <p:sp>
            <p:nvSpPr>
              <p:cNvPr id="62" name="Text Placeholder 32"/>
              <p:cNvSpPr txBox="1">
                <a:spLocks/>
              </p:cNvSpPr>
              <p:nvPr/>
            </p:nvSpPr>
            <p:spPr>
              <a:xfrm>
                <a:off x="6902063" y="4247298"/>
                <a:ext cx="2949307" cy="339725"/>
              </a:xfrm>
              <a:prstGeom prst="rect">
                <a:avLst/>
              </a:prstGeom>
            </p:spPr>
            <p:txBody>
              <a:bodyPr lIns="0" tIns="0" rIns="0" bIns="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63" name="Picture 6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5972573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spTree>
    <p:extLst>
      <p:ext uri="{BB962C8B-B14F-4D97-AF65-F5344CB8AC3E}">
        <p14:creationId xmlns:p14="http://schemas.microsoft.com/office/powerpoint/2010/main" val="19628516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a:solidFill>
                  <a:schemeClr val="bg1"/>
                </a:solidFill>
                <a:latin typeface="+mn-lt"/>
                <a:cs typeface="Arial"/>
              </a:rPr>
              <a:t>icann.org</a:t>
            </a: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grpSp>
        <p:nvGrpSpPr>
          <p:cNvPr id="22" name="Group 21"/>
          <p:cNvGrpSpPr/>
          <p:nvPr userDrawn="1"/>
        </p:nvGrpSpPr>
        <p:grpSpPr>
          <a:xfrm>
            <a:off x="2188569" y="3214997"/>
            <a:ext cx="6160437" cy="2426437"/>
            <a:chOff x="2188569" y="3214997"/>
            <a:chExt cx="6160437" cy="2426437"/>
          </a:xfrm>
        </p:grpSpPr>
        <p:pic>
          <p:nvPicPr>
            <p:cNvPr id="23" name="Picture 2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2183" y="5245434"/>
              <a:ext cx="2365413" cy="396000"/>
            </a:xfrm>
            <a:prstGeom prst="rect">
              <a:avLst/>
            </a:prstGeom>
          </p:spPr>
        </p:pic>
        <p:pic>
          <p:nvPicPr>
            <p:cNvPr id="24" name="Picture 23"/>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2183" y="3216852"/>
              <a:ext cx="2310353" cy="396000"/>
            </a:xfrm>
            <a:prstGeom prst="rect">
              <a:avLst/>
            </a:prstGeom>
          </p:spPr>
        </p:pic>
        <p:pic>
          <p:nvPicPr>
            <p:cNvPr id="25" name="Picture 24"/>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62183" y="3893046"/>
              <a:ext cx="2786823" cy="396000"/>
            </a:xfrm>
            <a:prstGeom prst="rect">
              <a:avLst/>
            </a:prstGeom>
          </p:spPr>
        </p:pic>
        <p:pic>
          <p:nvPicPr>
            <p:cNvPr id="26" name="Picture 25"/>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62183" y="4569240"/>
              <a:ext cx="1893176" cy="396000"/>
            </a:xfrm>
            <a:prstGeom prst="rect">
              <a:avLst/>
            </a:prstGeom>
          </p:spPr>
        </p:pic>
        <p:pic>
          <p:nvPicPr>
            <p:cNvPr id="27" name="Picture 26"/>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191308" y="3891809"/>
              <a:ext cx="2291295" cy="396000"/>
            </a:xfrm>
            <a:prstGeom prst="rect">
              <a:avLst/>
            </a:prstGeom>
          </p:spPr>
        </p:pic>
        <p:pic>
          <p:nvPicPr>
            <p:cNvPr id="28" name="Picture 27"/>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188569" y="4568621"/>
              <a:ext cx="2344236" cy="396000"/>
            </a:xfrm>
            <a:prstGeom prst="rect">
              <a:avLst/>
            </a:prstGeom>
          </p:spPr>
        </p:pic>
        <p:pic>
          <p:nvPicPr>
            <p:cNvPr id="32" name="Picture 31"/>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8569" y="5245434"/>
              <a:ext cx="1717413" cy="396000"/>
            </a:xfrm>
            <a:prstGeom prst="rect">
              <a:avLst/>
            </a:prstGeom>
          </p:spPr>
        </p:pic>
        <p:pic>
          <p:nvPicPr>
            <p:cNvPr id="48" name="Picture 47"/>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1310" y="3214997"/>
              <a:ext cx="1145646" cy="396000"/>
            </a:xfrm>
            <a:prstGeom prst="rect">
              <a:avLst/>
            </a:prstGeom>
          </p:spPr>
        </p:pic>
      </p:gr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FF02A38-9571-8943-B1EC-5DD787849B1C}" type="datetimeFigureOut">
              <a:rPr lang="en-US" smtClean="0"/>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4635-328A-4942-B933-9316327A6A92}" type="slidenum">
              <a:rPr lang="en-US" smtClean="0"/>
              <a:t>‹#›</a:t>
            </a:fld>
            <a:endParaRPr lang="en-US" dirty="0"/>
          </a:p>
        </p:txBody>
      </p:sp>
    </p:spTree>
    <p:extLst>
      <p:ext uri="{BB962C8B-B14F-4D97-AF65-F5344CB8AC3E}">
        <p14:creationId xmlns:p14="http://schemas.microsoft.com/office/powerpoint/2010/main" val="2830838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normAutofit/>
          </a:bodyPr>
          <a:lstStyle>
            <a:lvl1pPr marL="0" indent="0">
              <a:buFontTx/>
              <a:buNone/>
              <a:defRPr/>
            </a:lvl1pPr>
          </a:lstStyle>
          <a:p>
            <a:r>
              <a:rPr lang="en-US" dirty="0"/>
              <a:t>Click icon to add picture</a:t>
            </a:r>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normAutofit/>
          </a:bodyPr>
          <a:lstStyle>
            <a:lvl1pPr marL="0" indent="0">
              <a:buFont typeface="Arial" panose="020B0604020202020204" pitchFamily="34" charset="0"/>
              <a:buNone/>
              <a:defRPr/>
            </a:lvl1pPr>
          </a:lstStyle>
          <a:p>
            <a:r>
              <a:rPr lang="en-US" dirty="0"/>
              <a:t>Click icon to add picture</a:t>
            </a:r>
          </a:p>
        </p:txBody>
      </p:sp>
      <p:sp>
        <p:nvSpPr>
          <p:cNvPr id="9"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2" cstate="screen">
            <a:extLst>
              <a:ext uri="{28A0092B-C50C-407E-A947-70E740481C1C}">
                <a14:useLocalDpi xmlns:a14="http://schemas.microsoft.com/office/drawing/2010/main"/>
              </a:ext>
            </a:extLst>
          </a:blip>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16" r:id="rId47"/>
    <p:sldLayoutId id="2147483754" r:id="rId48"/>
    <p:sldLayoutId id="2147483717" r:id="rId49"/>
    <p:sldLayoutId id="2147483755" r:id="rId50"/>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50.xml"/></Relationships>
</file>

<file path=ppt/slides/_rels/slide10.xml.rels><?xml version="1.0" encoding="UTF-8" standalone="yes"?>
<Relationships xmlns="http://schemas.openxmlformats.org/package/2006/relationships"><Relationship Id="rId8" Type="http://schemas.openxmlformats.org/officeDocument/2006/relationships/hyperlink" Target="https://www.twitter.com/icann" TargetMode="External"/><Relationship Id="rId13" Type="http://schemas.openxmlformats.org/officeDocument/2006/relationships/image" Target="../media/image24.png"/><Relationship Id="rId18" Type="http://schemas.openxmlformats.org/officeDocument/2006/relationships/image" Target="../media/image26.png"/><Relationship Id="rId3" Type="http://schemas.openxmlformats.org/officeDocument/2006/relationships/hyperlink" Target="flickr.com/photos/icann" TargetMode="External"/><Relationship Id="rId21" Type="http://schemas.openxmlformats.org/officeDocument/2006/relationships/image" Target="../media/image27.tiff"/><Relationship Id="rId7" Type="http://schemas.openxmlformats.org/officeDocument/2006/relationships/image" Target="../media/image22.png"/><Relationship Id="rId12" Type="http://schemas.openxmlformats.org/officeDocument/2006/relationships/hyperlink" Target="facebook.com/icannorg" TargetMode="External"/><Relationship Id="rId17" Type="http://schemas.openxmlformats.org/officeDocument/2006/relationships/hyperlink" Target="https://soundcloud.com/icann" TargetMode="External"/><Relationship Id="rId2" Type="http://schemas.openxmlformats.org/officeDocument/2006/relationships/hyperlink" Target="https://www.flickr.com/photos/icann" TargetMode="External"/><Relationship Id="rId16" Type="http://schemas.openxmlformats.org/officeDocument/2006/relationships/hyperlink" Target="https://www.youtube.com/user/ICANNnews" TargetMode="External"/><Relationship Id="rId20" Type="http://schemas.openxmlformats.org/officeDocument/2006/relationships/hyperlink" Target="https://www.instagram.com/icannorg" TargetMode="External"/><Relationship Id="rId1" Type="http://schemas.openxmlformats.org/officeDocument/2006/relationships/slideLayout" Target="../slideLayouts/slideLayout48.xml"/><Relationship Id="rId6" Type="http://schemas.openxmlformats.org/officeDocument/2006/relationships/hyperlink" Target="linkedin.com/company/icann" TargetMode="External"/><Relationship Id="rId11" Type="http://schemas.openxmlformats.org/officeDocument/2006/relationships/hyperlink" Target="https://www.facebook.com/icannorg" TargetMode="External"/><Relationship Id="rId5" Type="http://schemas.openxmlformats.org/officeDocument/2006/relationships/hyperlink" Target="https://www.linkedin.com/company/icann" TargetMode="External"/><Relationship Id="rId15" Type="http://schemas.openxmlformats.org/officeDocument/2006/relationships/image" Target="../media/image25.png"/><Relationship Id="rId10" Type="http://schemas.openxmlformats.org/officeDocument/2006/relationships/image" Target="../media/image23.png"/><Relationship Id="rId19" Type="http://schemas.openxmlformats.org/officeDocument/2006/relationships/hyperlink" Target="https://www.slideshare.net/icannpresentations" TargetMode="External"/><Relationship Id="rId4" Type="http://schemas.openxmlformats.org/officeDocument/2006/relationships/image" Target="../media/image21.png"/><Relationship Id="rId9" Type="http://schemas.openxmlformats.org/officeDocument/2006/relationships/hyperlink" Target="twitter.com/icann" TargetMode="External"/><Relationship Id="rId14" Type="http://schemas.openxmlformats.org/officeDocument/2006/relationships/hyperlink" Target="youtube.com/user/ICANNnew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hyperlink" Target="https://community.icann.org/x/LKLRAw" TargetMode="External"/><Relationship Id="rId3" Type="http://schemas.openxmlformats.org/officeDocument/2006/relationships/hyperlink" Target="https://www.icann.org/resources/pages/governance/bylaws-en#article4.6" TargetMode="External"/><Relationship Id="rId7" Type="http://schemas.openxmlformats.org/officeDocument/2006/relationships/hyperlink" Target="https://63.schedule.icann.org/meetings/901771"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icann60abudhabi2017.sched.com/event/CbHX/cross-community-session-operating-standards-for-specific-reviews" TargetMode="External"/><Relationship Id="rId11" Type="http://schemas.openxmlformats.org/officeDocument/2006/relationships/hyperlink" Target="https://www.icann.org/public-comments/reviews-standards-2018-12-17-en" TargetMode="External"/><Relationship Id="rId5" Type="http://schemas.openxmlformats.org/officeDocument/2006/relationships/hyperlink" Target="https://icann58copenhagen2017.sched.com/event/9nn7/icann-review-operating-standards-next-steps" TargetMode="External"/><Relationship Id="rId10" Type="http://schemas.openxmlformats.org/officeDocument/2006/relationships/hyperlink" Target="https://community.icann.org/x/CwGrBQ" TargetMode="External"/><Relationship Id="rId4" Type="http://schemas.openxmlformats.org/officeDocument/2006/relationships/hyperlink" Target="https://icann572016.sched.com/event/8czm/operating-standards-workshop-to-socialize-with-community" TargetMode="External"/><Relationship Id="rId9" Type="http://schemas.openxmlformats.org/officeDocument/2006/relationships/hyperlink" Target="https://community.icann.org/x/JZVEB"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community.icann.org/display/OSFR"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748" y="142361"/>
            <a:ext cx="4592992" cy="2740693"/>
          </a:xfrm>
          <a:prstGeom prst="rect">
            <a:avLst/>
          </a:prstGeom>
        </p:spPr>
      </p:pic>
    </p:spTree>
    <p:extLst>
      <p:ext uri="{BB962C8B-B14F-4D97-AF65-F5344CB8AC3E}">
        <p14:creationId xmlns:p14="http://schemas.microsoft.com/office/powerpoint/2010/main" val="213872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6" name="Text Placeholder 32"/>
          <p:cNvSpPr txBox="1">
            <a:spLocks/>
          </p:cNvSpPr>
          <p:nvPr/>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a:solidFill>
                  <a:schemeClr val="bg1"/>
                </a:solidFill>
                <a:latin typeface="+mn-lt"/>
                <a:cs typeface="Arial"/>
              </a:rPr>
              <a:t>icann.org</a:t>
            </a:r>
          </a:p>
        </p:txBody>
      </p:sp>
      <p:sp>
        <p:nvSpPr>
          <p:cNvPr id="7" name="Text Placeholder 33"/>
          <p:cNvSpPr txBox="1">
            <a:spLocks/>
          </p:cNvSpPr>
          <p:nvPr/>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8" name="Text Placeholder 29"/>
          <p:cNvSpPr txBox="1">
            <a:spLocks/>
          </p:cNvSpPr>
          <p:nvPr/>
        </p:nvSpPr>
        <p:spPr>
          <a:xfrm>
            <a:off x="2543489" y="1865312"/>
            <a:ext cx="5973449" cy="346541"/>
          </a:xfrm>
          <a:prstGeom prst="rect">
            <a:avLst/>
          </a:prstGeom>
        </p:spPr>
        <p:txBody>
          <a:bodyPr lIns="0" tIns="0" rIns="0" bIns="0"/>
          <a:lstStyle>
            <a:lvl1pPr marL="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1pPr>
            <a:lvl2pPr marL="4572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2pPr>
            <a:lvl3pPr marL="9144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3pPr>
            <a:lvl4pPr marL="13716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4pPr>
            <a:lvl5pPr marL="1828800" indent="0" algn="l" defTabSz="457200" rtl="0" eaLnBrk="1" latinLnBrk="0" hangingPunct="1">
              <a:spcBef>
                <a:spcPct val="20000"/>
              </a:spcBef>
              <a:buFontTx/>
              <a:buNone/>
              <a:defRPr lang="en-US" sz="2000" kern="1200" dirty="0">
                <a:solidFill>
                  <a:schemeClr val="bg1"/>
                </a:solidFill>
                <a:latin typeface="+mn-lt"/>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Email: lars.hoffmann@icann.org</a:t>
            </a:r>
          </a:p>
        </p:txBody>
      </p:sp>
      <p:grpSp>
        <p:nvGrpSpPr>
          <p:cNvPr id="30" name="Group 29"/>
          <p:cNvGrpSpPr/>
          <p:nvPr/>
        </p:nvGrpSpPr>
        <p:grpSpPr>
          <a:xfrm>
            <a:off x="2543489" y="3169143"/>
            <a:ext cx="6809361" cy="2600048"/>
            <a:chOff x="2543489" y="3169143"/>
            <a:chExt cx="6809361" cy="2600048"/>
          </a:xfrm>
        </p:grpSpPr>
        <p:grpSp>
          <p:nvGrpSpPr>
            <p:cNvPr id="31" name="Group 30"/>
            <p:cNvGrpSpPr/>
            <p:nvPr/>
          </p:nvGrpSpPr>
          <p:grpSpPr>
            <a:xfrm>
              <a:off x="2543489" y="5403431"/>
              <a:ext cx="3416667" cy="365760"/>
              <a:chOff x="5325979" y="4715893"/>
              <a:chExt cx="3416667" cy="365760"/>
            </a:xfrm>
          </p:grpSpPr>
          <p:sp>
            <p:nvSpPr>
              <p:cNvPr id="5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
                  </a:rPr>
                  <a:t>flickr.com/icann</a:t>
                </a:r>
                <a:endParaRPr lang="en-US" sz="1400" dirty="0">
                  <a:solidFill>
                    <a:srgbClr val="0A304B"/>
                  </a:solidFill>
                  <a:latin typeface="+mn-lt"/>
                  <a:ea typeface="Segoe UI" panose="020B0502040204020203" pitchFamily="34" charset="0"/>
                  <a:cs typeface="Arial"/>
                </a:endParaRPr>
              </a:p>
            </p:txBody>
          </p:sp>
          <p:pic>
            <p:nvPicPr>
              <p:cNvPr id="54" name="Picture 53" descr="1420947842_social_style_3_flikr-128.png">
                <a:hlinkClick r:id="rId3" action="ppaction://hlinkfile"/>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2" name="Group 31"/>
            <p:cNvGrpSpPr/>
            <p:nvPr/>
          </p:nvGrpSpPr>
          <p:grpSpPr>
            <a:xfrm>
              <a:off x="5716248" y="3169143"/>
              <a:ext cx="3636602" cy="365760"/>
              <a:chOff x="1235726" y="5571713"/>
              <a:chExt cx="3636602" cy="365760"/>
            </a:xfrm>
          </p:grpSpPr>
          <p:sp>
            <p:nvSpPr>
              <p:cNvPr id="51"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5"/>
                  </a:rPr>
                  <a:t>linkedin/company/icann</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3" name="Group 32"/>
            <p:cNvGrpSpPr/>
            <p:nvPr/>
          </p:nvGrpSpPr>
          <p:grpSpPr>
            <a:xfrm>
              <a:off x="2543489" y="3169143"/>
              <a:ext cx="2809587" cy="365760"/>
              <a:chOff x="1235726" y="3073176"/>
              <a:chExt cx="2809587" cy="365760"/>
            </a:xfrm>
          </p:grpSpPr>
          <p:sp>
            <p:nvSpPr>
              <p:cNvPr id="4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8"/>
                  </a:rPr>
                  <a:t>@icann</a:t>
                </a:r>
                <a:endParaRPr lang="en-US" sz="1400" dirty="0">
                  <a:solidFill>
                    <a:srgbClr val="0A304B"/>
                  </a:solidFill>
                  <a:latin typeface="+mn-lt"/>
                  <a:ea typeface="Segoe UI" panose="020B0502040204020203" pitchFamily="34" charset="0"/>
                  <a:cs typeface="Arial"/>
                </a:endParaRPr>
              </a:p>
            </p:txBody>
          </p:sp>
          <p:pic>
            <p:nvPicPr>
              <p:cNvPr id="50" name="Picture 49" descr="1420948433_social_style_3_twiter-128.png">
                <a:hlinkClick r:id="rId9" action="ppaction://hlinkfile"/>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34" name="Group 33"/>
            <p:cNvGrpSpPr/>
            <p:nvPr/>
          </p:nvGrpSpPr>
          <p:grpSpPr>
            <a:xfrm>
              <a:off x="2543489" y="3913906"/>
              <a:ext cx="3730320" cy="365760"/>
              <a:chOff x="1235727" y="3892739"/>
              <a:chExt cx="3730320" cy="365760"/>
            </a:xfrm>
          </p:grpSpPr>
          <p:sp>
            <p:nvSpPr>
              <p:cNvPr id="47"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1"/>
                  </a:rPr>
                  <a:t>facebook.com/icannorg </a:t>
                </a:r>
                <a:endParaRPr lang="en-US" sz="1400" dirty="0">
                  <a:solidFill>
                    <a:srgbClr val="0A304B"/>
                  </a:solidFill>
                  <a:latin typeface="+mn-lt"/>
                  <a:ea typeface="Segoe UI" panose="020B0502040204020203" pitchFamily="34" charset="0"/>
                  <a:cs typeface="Arial"/>
                </a:endParaRPr>
              </a:p>
            </p:txBody>
          </p:sp>
          <p:pic>
            <p:nvPicPr>
              <p:cNvPr id="48" name="Picture 47" descr="1420948141_social_style_3_facebook-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35" name="Group 34"/>
            <p:cNvGrpSpPr/>
            <p:nvPr/>
          </p:nvGrpSpPr>
          <p:grpSpPr>
            <a:xfrm>
              <a:off x="2543489" y="4658669"/>
              <a:ext cx="3636602" cy="365760"/>
              <a:chOff x="1235726" y="4721075"/>
              <a:chExt cx="3636602" cy="365760"/>
            </a:xfrm>
          </p:grpSpPr>
          <p:pic>
            <p:nvPicPr>
              <p:cNvPr id="45" name="Picture 44" descr="1420948149_social_style_3_youtube-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6"/>
                  </a:rPr>
                  <a:t>youtube.com/icannnews</a:t>
                </a:r>
                <a:endParaRPr lang="en-US" sz="1400" dirty="0">
                  <a:solidFill>
                    <a:srgbClr val="0A304B"/>
                  </a:solidFill>
                  <a:latin typeface="+mn-lt"/>
                  <a:ea typeface="Segoe UI" panose="020B0502040204020203" pitchFamily="34" charset="0"/>
                  <a:cs typeface="Arial"/>
                </a:endParaRPr>
              </a:p>
            </p:txBody>
          </p:sp>
        </p:grpSp>
        <p:grpSp>
          <p:nvGrpSpPr>
            <p:cNvPr id="36" name="Group 35"/>
            <p:cNvGrpSpPr/>
            <p:nvPr/>
          </p:nvGrpSpPr>
          <p:grpSpPr>
            <a:xfrm>
              <a:off x="5716248" y="4658669"/>
              <a:ext cx="2586167" cy="365760"/>
              <a:chOff x="5325979" y="3073176"/>
              <a:chExt cx="2586167" cy="365760"/>
            </a:xfrm>
          </p:grpSpPr>
          <p:sp>
            <p:nvSpPr>
              <p:cNvPr id="43"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soundcloud/icann</a:t>
                </a:r>
                <a:endParaRPr lang="en-US" sz="1400" dirty="0">
                  <a:solidFill>
                    <a:srgbClr val="0A304B"/>
                  </a:solidFill>
                  <a:latin typeface="+mn-lt"/>
                  <a:ea typeface="Segoe UI" panose="020B0502040204020203" pitchFamily="34" charset="0"/>
                  <a:cs typeface="Arial"/>
                </a:endParaRPr>
              </a:p>
            </p:txBody>
          </p:sp>
          <p:pic>
            <p:nvPicPr>
              <p:cNvPr id="44" name="Picture 43"/>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37" name="Group 36"/>
            <p:cNvGrpSpPr/>
            <p:nvPr/>
          </p:nvGrpSpPr>
          <p:grpSpPr>
            <a:xfrm>
              <a:off x="5716248" y="3913906"/>
              <a:ext cx="3416667" cy="365760"/>
              <a:chOff x="5325979" y="5571713"/>
              <a:chExt cx="3416667" cy="365760"/>
            </a:xfrm>
          </p:grpSpPr>
          <p:sp>
            <p:nvSpPr>
              <p:cNvPr id="4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9"/>
                  </a:rPr>
                  <a:t>slideshare/icannpresentations</a:t>
                </a:r>
                <a:endParaRPr lang="en-US" sz="1400" dirty="0">
                  <a:solidFill>
                    <a:srgbClr val="0A304B"/>
                  </a:solidFill>
                  <a:latin typeface="+mn-lt"/>
                  <a:ea typeface="Segoe UI" panose="020B0502040204020203" pitchFamily="34" charset="0"/>
                  <a:cs typeface="Arial"/>
                </a:endParaRPr>
              </a:p>
            </p:txBody>
          </p:sp>
          <p:pic>
            <p:nvPicPr>
              <p:cNvPr id="42" name="Picture 41"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38" name="Group 37"/>
            <p:cNvGrpSpPr/>
            <p:nvPr/>
          </p:nvGrpSpPr>
          <p:grpSpPr>
            <a:xfrm>
              <a:off x="5716248" y="5403431"/>
              <a:ext cx="3416667" cy="358717"/>
              <a:chOff x="6434703" y="4228306"/>
              <a:chExt cx="3416667" cy="358717"/>
            </a:xfrm>
          </p:grpSpPr>
          <p:sp>
            <p:nvSpPr>
              <p:cNvPr id="39"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0"/>
                  </a:rPr>
                  <a:t>instagram.com/icannorg</a:t>
                </a:r>
                <a:endParaRPr lang="en-US" sz="1400" dirty="0">
                  <a:solidFill>
                    <a:srgbClr val="0A304B"/>
                  </a:solidFill>
                  <a:latin typeface="+mn-lt"/>
                  <a:ea typeface="Segoe UI" panose="020B0502040204020203" pitchFamily="34" charset="0"/>
                  <a:cs typeface="Arial"/>
                </a:endParaRPr>
              </a:p>
            </p:txBody>
          </p:sp>
          <p:pic>
            <p:nvPicPr>
              <p:cNvPr id="40" name="Picture 39"/>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3118590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Operating Standards for Specific Reviews</a:t>
            </a:r>
          </a:p>
        </p:txBody>
      </p:sp>
      <p:sp>
        <p:nvSpPr>
          <p:cNvPr id="3" name="Text Placeholder 2"/>
          <p:cNvSpPr>
            <a:spLocks noGrp="1"/>
          </p:cNvSpPr>
          <p:nvPr>
            <p:ph type="body" sz="quarter" idx="10"/>
          </p:nvPr>
        </p:nvSpPr>
        <p:spPr/>
        <p:txBody>
          <a:bodyPr/>
          <a:lstStyle/>
          <a:p>
            <a:r>
              <a:rPr lang="en-US" dirty="0"/>
              <a:t>Lars Hoffmann	</a:t>
            </a:r>
          </a:p>
        </p:txBody>
      </p:sp>
      <p:sp>
        <p:nvSpPr>
          <p:cNvPr id="4" name="Text Placeholder 3"/>
          <p:cNvSpPr>
            <a:spLocks noGrp="1"/>
          </p:cNvSpPr>
          <p:nvPr>
            <p:ph type="body" sz="quarter" idx="11"/>
          </p:nvPr>
        </p:nvSpPr>
        <p:spPr/>
        <p:txBody>
          <a:bodyPr>
            <a:normAutofit lnSpcReduction="10000"/>
          </a:bodyPr>
          <a:lstStyle/>
          <a:p>
            <a:r>
              <a:rPr lang="en-US" dirty="0"/>
              <a:t>ICANN64</a:t>
            </a:r>
          </a:p>
        </p:txBody>
      </p:sp>
      <p:sp>
        <p:nvSpPr>
          <p:cNvPr id="5" name="Text Placeholder 4"/>
          <p:cNvSpPr>
            <a:spLocks noGrp="1"/>
          </p:cNvSpPr>
          <p:nvPr>
            <p:ph type="body" sz="quarter" idx="12"/>
          </p:nvPr>
        </p:nvSpPr>
        <p:spPr/>
        <p:txBody>
          <a:bodyPr/>
          <a:lstStyle/>
          <a:p>
            <a:r>
              <a:rPr lang="en-US" dirty="0"/>
              <a:t>13 March 2019</a:t>
            </a:r>
          </a:p>
        </p:txBody>
      </p:sp>
      <p:sp>
        <p:nvSpPr>
          <p:cNvPr id="6" name="Text Placeholder 5"/>
          <p:cNvSpPr>
            <a:spLocks noGrp="1"/>
          </p:cNvSpPr>
          <p:nvPr>
            <p:ph type="body" sz="quarter" idx="13"/>
          </p:nvPr>
        </p:nvSpPr>
        <p:spPr/>
        <p:txBody>
          <a:bodyPr/>
          <a:lstStyle/>
          <a:p>
            <a:r>
              <a:rPr lang="en-US" dirty="0"/>
              <a:t>Feedback From the Public Comments, Anticipated Revisions, Next Steps</a:t>
            </a:r>
          </a:p>
        </p:txBody>
      </p:sp>
    </p:spTree>
    <p:extLst>
      <p:ext uri="{BB962C8B-B14F-4D97-AF65-F5344CB8AC3E}">
        <p14:creationId xmlns:p14="http://schemas.microsoft.com/office/powerpoint/2010/main" val="52176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6650" y="37551"/>
            <a:ext cx="8012951" cy="450663"/>
          </a:xfrm>
        </p:spPr>
        <p:txBody>
          <a:bodyPr>
            <a:noAutofit/>
          </a:bodyPr>
          <a:lstStyle/>
          <a:p>
            <a:r>
              <a:rPr lang="en-US" sz="3200" dirty="0"/>
              <a:t>Agenda</a:t>
            </a:r>
          </a:p>
        </p:txBody>
      </p:sp>
      <p:sp>
        <p:nvSpPr>
          <p:cNvPr id="3" name="Content Placeholder 2"/>
          <p:cNvSpPr>
            <a:spLocks noGrp="1"/>
          </p:cNvSpPr>
          <p:nvPr>
            <p:ph sz="quarter" idx="10"/>
          </p:nvPr>
        </p:nvSpPr>
        <p:spPr>
          <a:xfrm>
            <a:off x="618331" y="1143093"/>
            <a:ext cx="7907338" cy="4571813"/>
          </a:xfrm>
        </p:spPr>
        <p:txBody>
          <a:bodyPr>
            <a:normAutofit/>
          </a:bodyPr>
          <a:lstStyle/>
          <a:p>
            <a:r>
              <a:rPr lang="en-US" sz="2400" dirty="0"/>
              <a:t>Background</a:t>
            </a:r>
          </a:p>
          <a:p>
            <a:r>
              <a:rPr lang="en-US" sz="2400" dirty="0"/>
              <a:t>Overview of Public Comments </a:t>
            </a:r>
          </a:p>
          <a:p>
            <a:r>
              <a:rPr lang="en-US" sz="2400" dirty="0"/>
              <a:t>Anticipated Revisions to the Operating Standards, based on Public Comments</a:t>
            </a:r>
          </a:p>
          <a:p>
            <a:r>
              <a:rPr lang="en-US" sz="2400" dirty="0"/>
              <a:t>Open Discussion on Operating Standards  </a:t>
            </a:r>
          </a:p>
          <a:p>
            <a:r>
              <a:rPr lang="en-US" sz="2400" dirty="0"/>
              <a:t>Next Steps</a:t>
            </a:r>
          </a:p>
        </p:txBody>
      </p:sp>
    </p:spTree>
    <p:extLst>
      <p:ext uri="{BB962C8B-B14F-4D97-AF65-F5344CB8AC3E}">
        <p14:creationId xmlns:p14="http://schemas.microsoft.com/office/powerpoint/2010/main" val="3455790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Introduction/Background</a:t>
            </a:r>
          </a:p>
        </p:txBody>
      </p:sp>
      <p:sp>
        <p:nvSpPr>
          <p:cNvPr id="3" name="Content Placeholder 2"/>
          <p:cNvSpPr>
            <a:spLocks noGrp="1"/>
          </p:cNvSpPr>
          <p:nvPr>
            <p:ph sz="quarter" idx="10"/>
          </p:nvPr>
        </p:nvSpPr>
        <p:spPr>
          <a:xfrm>
            <a:off x="299776" y="1338071"/>
            <a:ext cx="8544448" cy="4120021"/>
          </a:xfrm>
        </p:spPr>
        <p:txBody>
          <a:bodyPr>
            <a:normAutofit/>
          </a:bodyPr>
          <a:lstStyle/>
          <a:p>
            <a:r>
              <a:rPr lang="en-US" dirty="0"/>
              <a:t>The ICANN organization has developed the Operating Standards to provide guidance on conducting Specific Reviews, as mandated by the </a:t>
            </a:r>
            <a:r>
              <a:rPr lang="en-US" u="sng" dirty="0">
                <a:hlinkClick r:id="rId3"/>
              </a:rPr>
              <a:t>Bylaws</a:t>
            </a:r>
            <a:r>
              <a:rPr lang="en-US" u="sng" dirty="0"/>
              <a:t>.</a:t>
            </a:r>
            <a:endParaRPr lang="en-US" dirty="0"/>
          </a:p>
          <a:p>
            <a:r>
              <a:rPr lang="en-US" dirty="0"/>
              <a:t>The development process began shortly after the adoption of the Bylaws in consultation with the community. The ICANN organization has held public sessions on the Operating Standards to socialize drafts and solicit community input at </a:t>
            </a:r>
            <a:r>
              <a:rPr lang="en-US" u="sng" dirty="0">
                <a:hlinkClick r:id="rId4"/>
              </a:rPr>
              <a:t>ICANN57</a:t>
            </a:r>
            <a:r>
              <a:rPr lang="en-US" dirty="0"/>
              <a:t>, </a:t>
            </a:r>
            <a:r>
              <a:rPr lang="en-US" u="sng" dirty="0">
                <a:hlinkClick r:id="rId5"/>
              </a:rPr>
              <a:t>ICANN58</a:t>
            </a:r>
            <a:r>
              <a:rPr lang="en-US" dirty="0"/>
              <a:t>, </a:t>
            </a:r>
            <a:r>
              <a:rPr lang="en-US" u="sng" dirty="0">
                <a:hlinkClick r:id="rId6"/>
              </a:rPr>
              <a:t>ICANN60</a:t>
            </a:r>
            <a:r>
              <a:rPr lang="en-US" dirty="0"/>
              <a:t>, and </a:t>
            </a:r>
            <a:r>
              <a:rPr lang="en-US" u="sng" dirty="0">
                <a:hlinkClick r:id="rId7"/>
              </a:rPr>
              <a:t>ICANN63</a:t>
            </a:r>
            <a:r>
              <a:rPr lang="en-US" dirty="0"/>
              <a:t>. The ICANN organization has also conducted webinars on the Operating Standards in </a:t>
            </a:r>
            <a:r>
              <a:rPr lang="en-US" u="sng" dirty="0">
                <a:hlinkClick r:id="rId8"/>
              </a:rPr>
              <a:t>February 2017</a:t>
            </a:r>
            <a:r>
              <a:rPr lang="en-US" dirty="0"/>
              <a:t>, </a:t>
            </a:r>
            <a:r>
              <a:rPr lang="en-US" u="sng" dirty="0">
                <a:hlinkClick r:id="rId9"/>
              </a:rPr>
              <a:t>October 2017</a:t>
            </a:r>
            <a:r>
              <a:rPr lang="en-US" dirty="0"/>
              <a:t>, and </a:t>
            </a:r>
            <a:r>
              <a:rPr lang="en-US" u="sng" dirty="0">
                <a:hlinkClick r:id="rId10"/>
              </a:rPr>
              <a:t>October 2018</a:t>
            </a:r>
            <a:r>
              <a:rPr lang="en-US" dirty="0"/>
              <a:t>.</a:t>
            </a:r>
          </a:p>
          <a:p>
            <a:r>
              <a:rPr lang="en-US" dirty="0"/>
              <a:t>The latest version of Draft Operating Standards were posted for </a:t>
            </a:r>
            <a:r>
              <a:rPr lang="en-US" dirty="0">
                <a:hlinkClick r:id="rId11"/>
              </a:rPr>
              <a:t>public comment</a:t>
            </a:r>
            <a:r>
              <a:rPr lang="en-US" dirty="0"/>
              <a:t> on 17 December 2018 and closed on 20 February 2019.</a:t>
            </a:r>
          </a:p>
        </p:txBody>
      </p:sp>
    </p:spTree>
    <p:extLst>
      <p:ext uri="{BB962C8B-B14F-4D97-AF65-F5344CB8AC3E}">
        <p14:creationId xmlns:p14="http://schemas.microsoft.com/office/powerpoint/2010/main" val="1771201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7938" y="0"/>
            <a:ext cx="8012951" cy="450663"/>
          </a:xfrm>
        </p:spPr>
        <p:txBody>
          <a:bodyPr>
            <a:noAutofit/>
          </a:bodyPr>
          <a:lstStyle/>
          <a:p>
            <a:r>
              <a:rPr lang="en-US" sz="3200" dirty="0"/>
              <a:t>Overview of Public Comments</a:t>
            </a:r>
          </a:p>
        </p:txBody>
      </p:sp>
      <p:sp>
        <p:nvSpPr>
          <p:cNvPr id="3" name="Content Placeholder 2"/>
          <p:cNvSpPr>
            <a:spLocks noGrp="1"/>
          </p:cNvSpPr>
          <p:nvPr>
            <p:ph sz="quarter" idx="10"/>
          </p:nvPr>
        </p:nvSpPr>
        <p:spPr>
          <a:xfrm>
            <a:off x="618331" y="1649506"/>
            <a:ext cx="7907338" cy="3558988"/>
          </a:xfrm>
        </p:spPr>
        <p:txBody>
          <a:bodyPr>
            <a:normAutofit/>
          </a:bodyPr>
          <a:lstStyle/>
          <a:p>
            <a:r>
              <a:rPr lang="en-US" sz="2400" dirty="0"/>
              <a:t>6 comments received.</a:t>
            </a:r>
          </a:p>
          <a:p>
            <a:r>
              <a:rPr lang="en-US" sz="2400" dirty="0"/>
              <a:t>Consensus that current draft was an improvement of previous iteration.</a:t>
            </a:r>
          </a:p>
          <a:p>
            <a:r>
              <a:rPr lang="en-US" sz="2400" dirty="0"/>
              <a:t>General support for the document.</a:t>
            </a:r>
          </a:p>
          <a:p>
            <a:r>
              <a:rPr lang="en-US" sz="2400" dirty="0"/>
              <a:t>Almost 50 additional changes proposed in the 6 comments.</a:t>
            </a:r>
          </a:p>
        </p:txBody>
      </p:sp>
    </p:spTree>
    <p:extLst>
      <p:ext uri="{BB962C8B-B14F-4D97-AF65-F5344CB8AC3E}">
        <p14:creationId xmlns:p14="http://schemas.microsoft.com/office/powerpoint/2010/main" val="1760793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3620" y="0"/>
            <a:ext cx="8633449" cy="616585"/>
          </a:xfrm>
        </p:spPr>
        <p:txBody>
          <a:bodyPr>
            <a:noAutofit/>
          </a:bodyPr>
          <a:lstStyle/>
          <a:p>
            <a:r>
              <a:rPr lang="en-US" sz="3200" dirty="0"/>
              <a:t>Excerpts of Proposed Changes</a:t>
            </a:r>
          </a:p>
        </p:txBody>
      </p:sp>
      <p:sp>
        <p:nvSpPr>
          <p:cNvPr id="3" name="Content Placeholder 2"/>
          <p:cNvSpPr>
            <a:spLocks noGrp="1"/>
          </p:cNvSpPr>
          <p:nvPr>
            <p:ph sz="quarter" idx="10"/>
          </p:nvPr>
        </p:nvSpPr>
        <p:spPr>
          <a:xfrm>
            <a:off x="428263" y="875955"/>
            <a:ext cx="8378806" cy="5497975"/>
          </a:xfrm>
        </p:spPr>
        <p:txBody>
          <a:bodyPr>
            <a:normAutofit fontScale="85000" lnSpcReduction="20000"/>
          </a:bodyPr>
          <a:lstStyle/>
          <a:p>
            <a:r>
              <a:rPr lang="en-US" sz="2400" dirty="0"/>
              <a:t>SO/AC Chairs should be involved in Call for Volunteers; SO/ACs should be able to select any of the applicants.</a:t>
            </a:r>
          </a:p>
          <a:p>
            <a:r>
              <a:rPr lang="en-US" sz="2400" dirty="0"/>
              <a:t>Provide more details on roles and responsibility for review team members and leadership.</a:t>
            </a:r>
          </a:p>
          <a:p>
            <a:r>
              <a:rPr lang="en-US" sz="2400" dirty="0"/>
              <a:t>The process to remove of review team members requires more safeguards.</a:t>
            </a:r>
          </a:p>
          <a:p>
            <a:r>
              <a:rPr lang="en-US" sz="2400" dirty="0"/>
              <a:t>Review team members should report regularly to SO/AC that nominated them.</a:t>
            </a:r>
          </a:p>
          <a:p>
            <a:r>
              <a:rPr lang="en-US" sz="2400" dirty="0"/>
              <a:t>Advice (accepted or rejected) from independent experts should be included in final report.</a:t>
            </a:r>
          </a:p>
          <a:p>
            <a:r>
              <a:rPr lang="en-US" sz="2400" dirty="0"/>
              <a:t>Standardize the monitoring of review progress by SO/AC Chairs and Board; establish consistent mechanisms to raise concerns about review team work progress or other procedural issues.</a:t>
            </a:r>
          </a:p>
          <a:p>
            <a:r>
              <a:rPr lang="en-US" sz="2400" dirty="0"/>
              <a:t>Create a safety clause so that SO/AC Chairs and Board can act together to terminate dysfunctional reviews.</a:t>
            </a:r>
          </a:p>
          <a:p>
            <a:endParaRPr lang="en-US" sz="1100" dirty="0"/>
          </a:p>
        </p:txBody>
      </p:sp>
    </p:spTree>
    <p:extLst>
      <p:ext uri="{BB962C8B-B14F-4D97-AF65-F5344CB8AC3E}">
        <p14:creationId xmlns:p14="http://schemas.microsoft.com/office/powerpoint/2010/main" val="2242514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0470" y="0"/>
            <a:ext cx="8633449" cy="616585"/>
          </a:xfrm>
        </p:spPr>
        <p:txBody>
          <a:bodyPr>
            <a:noAutofit/>
          </a:bodyPr>
          <a:lstStyle/>
          <a:p>
            <a:r>
              <a:rPr lang="en-US" sz="3200" dirty="0"/>
              <a:t>Next version of the Operating Standards</a:t>
            </a:r>
          </a:p>
        </p:txBody>
      </p:sp>
      <p:sp>
        <p:nvSpPr>
          <p:cNvPr id="3" name="Content Placeholder 2"/>
          <p:cNvSpPr>
            <a:spLocks noGrp="1"/>
          </p:cNvSpPr>
          <p:nvPr>
            <p:ph sz="quarter" idx="10"/>
          </p:nvPr>
        </p:nvSpPr>
        <p:spPr>
          <a:xfrm>
            <a:off x="393539" y="879676"/>
            <a:ext cx="8390380" cy="5278056"/>
          </a:xfrm>
        </p:spPr>
        <p:txBody>
          <a:bodyPr>
            <a:normAutofit fontScale="92500"/>
          </a:bodyPr>
          <a:lstStyle/>
          <a:p>
            <a:r>
              <a:rPr lang="en-US" sz="2400" dirty="0"/>
              <a:t>After an initial review, almost all proposed changes will be incorporated into the Operating Standards</a:t>
            </a:r>
          </a:p>
          <a:p>
            <a:pPr>
              <a:spcAft>
                <a:spcPts val="1200"/>
              </a:spcAft>
            </a:pPr>
            <a:r>
              <a:rPr lang="en-US" sz="2400" dirty="0"/>
              <a:t>What may not be included?</a:t>
            </a:r>
          </a:p>
          <a:p>
            <a:pPr lvl="1">
              <a:spcAft>
                <a:spcPts val="1200"/>
              </a:spcAft>
            </a:pPr>
            <a:r>
              <a:rPr lang="en-US" sz="2400" i="1" u="sng" dirty="0"/>
              <a:t>Suggestion</a:t>
            </a:r>
            <a:r>
              <a:rPr lang="en-US" sz="2400" dirty="0"/>
              <a:t>: have a public comment on the scope as proposed by the review team. </a:t>
            </a:r>
            <a:r>
              <a:rPr lang="en-US" sz="2400" i="1" u="sng" dirty="0"/>
              <a:t>Rationale</a:t>
            </a:r>
            <a:r>
              <a:rPr lang="en-US" sz="2400" dirty="0"/>
              <a:t>: timing especially for ATRT reviews. </a:t>
            </a:r>
          </a:p>
          <a:p>
            <a:pPr lvl="1">
              <a:spcAft>
                <a:spcPts val="1200"/>
              </a:spcAft>
            </a:pPr>
            <a:r>
              <a:rPr lang="en-US" sz="2400" i="1" u="sng" dirty="0"/>
              <a:t>Suggestion</a:t>
            </a:r>
            <a:r>
              <a:rPr lang="en-US" sz="2400" dirty="0"/>
              <a:t>: have the Board consider a final report within 3 months. </a:t>
            </a:r>
            <a:r>
              <a:rPr lang="en-US" sz="2400" i="1" u="sng" dirty="0"/>
              <a:t>Rationale</a:t>
            </a:r>
            <a:r>
              <a:rPr lang="en-US" sz="2400" dirty="0"/>
              <a:t>: Bylaws prescribe 6 months, including a public comment period.</a:t>
            </a:r>
          </a:p>
          <a:p>
            <a:pPr lvl="1"/>
            <a:r>
              <a:rPr lang="en-US" sz="2400" i="1" u="sng" dirty="0"/>
              <a:t>Suggestion</a:t>
            </a:r>
            <a:r>
              <a:rPr lang="en-US" sz="2400" dirty="0"/>
              <a:t>: provide travel support for implementation shepherd(s) if deemed necessary by the ICANN org. </a:t>
            </a:r>
            <a:r>
              <a:rPr lang="en-US" sz="2400" i="1" u="sng" dirty="0"/>
              <a:t>Rationale</a:t>
            </a:r>
            <a:r>
              <a:rPr lang="en-US" sz="2400" dirty="0"/>
              <a:t>: implementation is not tied to ICANN meetings and all communication will take place via email. </a:t>
            </a:r>
          </a:p>
          <a:p>
            <a:endParaRPr lang="en-US" sz="2400" dirty="0"/>
          </a:p>
        </p:txBody>
      </p:sp>
    </p:spTree>
    <p:extLst>
      <p:ext uri="{BB962C8B-B14F-4D97-AF65-F5344CB8AC3E}">
        <p14:creationId xmlns:p14="http://schemas.microsoft.com/office/powerpoint/2010/main" val="735589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3619" y="0"/>
            <a:ext cx="8633449" cy="616585"/>
          </a:xfrm>
        </p:spPr>
        <p:txBody>
          <a:bodyPr>
            <a:noAutofit/>
          </a:bodyPr>
          <a:lstStyle/>
          <a:p>
            <a:r>
              <a:rPr lang="en-US" sz="3200" dirty="0"/>
              <a:t>Open Discussion </a:t>
            </a:r>
          </a:p>
        </p:txBody>
      </p:sp>
      <p:sp>
        <p:nvSpPr>
          <p:cNvPr id="3" name="Content Placeholder 2"/>
          <p:cNvSpPr>
            <a:spLocks noGrp="1"/>
          </p:cNvSpPr>
          <p:nvPr>
            <p:ph sz="quarter" idx="10"/>
          </p:nvPr>
        </p:nvSpPr>
        <p:spPr>
          <a:xfrm>
            <a:off x="510550" y="1160614"/>
            <a:ext cx="8124163" cy="4892945"/>
          </a:xfrm>
        </p:spPr>
        <p:txBody>
          <a:bodyPr>
            <a:normAutofit/>
          </a:bodyPr>
          <a:lstStyle/>
          <a:p>
            <a:pPr>
              <a:spcAft>
                <a:spcPts val="3600"/>
              </a:spcAft>
            </a:pPr>
            <a:r>
              <a:rPr lang="en-US" sz="2800" dirty="0"/>
              <a:t>Any questions on the current draft?</a:t>
            </a:r>
          </a:p>
          <a:p>
            <a:pPr>
              <a:spcAft>
                <a:spcPts val="3600"/>
              </a:spcAft>
            </a:pPr>
            <a:r>
              <a:rPr lang="en-US" sz="2800" dirty="0"/>
              <a:t>Any additional proposals of what could be included in the Operating Standards?</a:t>
            </a:r>
          </a:p>
          <a:p>
            <a:pPr>
              <a:spcAft>
                <a:spcPts val="3600"/>
              </a:spcAft>
            </a:pPr>
            <a:r>
              <a:rPr lang="en-US" sz="2800" dirty="0"/>
              <a:t>Any feedback from experience with specific reviews, either as participant or as observer?</a:t>
            </a:r>
          </a:p>
          <a:p>
            <a:pPr>
              <a:spcAft>
                <a:spcPts val="3600"/>
              </a:spcAft>
            </a:pPr>
            <a:endParaRPr lang="en-US" sz="2800" dirty="0"/>
          </a:p>
        </p:txBody>
      </p:sp>
    </p:spTree>
    <p:extLst>
      <p:ext uri="{BB962C8B-B14F-4D97-AF65-F5344CB8AC3E}">
        <p14:creationId xmlns:p14="http://schemas.microsoft.com/office/powerpoint/2010/main" val="1540127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5275" y="0"/>
            <a:ext cx="8633449" cy="616585"/>
          </a:xfrm>
        </p:spPr>
        <p:txBody>
          <a:bodyPr>
            <a:noAutofit/>
          </a:bodyPr>
          <a:lstStyle/>
          <a:p>
            <a:r>
              <a:rPr lang="en-US" sz="3200" dirty="0"/>
              <a:t>Next Steps</a:t>
            </a:r>
          </a:p>
        </p:txBody>
      </p:sp>
      <p:sp>
        <p:nvSpPr>
          <p:cNvPr id="3" name="Content Placeholder 2"/>
          <p:cNvSpPr>
            <a:spLocks noGrp="1"/>
          </p:cNvSpPr>
          <p:nvPr>
            <p:ph sz="quarter" idx="10"/>
          </p:nvPr>
        </p:nvSpPr>
        <p:spPr>
          <a:xfrm>
            <a:off x="255275" y="1305546"/>
            <a:ext cx="8633449" cy="5926239"/>
          </a:xfrm>
        </p:spPr>
        <p:txBody>
          <a:bodyPr>
            <a:normAutofit/>
          </a:bodyPr>
          <a:lstStyle/>
          <a:p>
            <a:r>
              <a:rPr lang="en-US" sz="2800" dirty="0"/>
              <a:t>ICANN org will update the draft based on public comments as well as today’s discussion. </a:t>
            </a:r>
          </a:p>
          <a:p>
            <a:r>
              <a:rPr lang="en-US" sz="2800" dirty="0"/>
              <a:t>A redline and a clean version of the new draft will be published and submitted to the Board.</a:t>
            </a:r>
          </a:p>
          <a:p>
            <a:r>
              <a:rPr lang="en-US" sz="2800" dirty="0"/>
              <a:t>Goal is for the Board to take action at its first meeting after ICANN64.</a:t>
            </a:r>
          </a:p>
          <a:p>
            <a:r>
              <a:rPr lang="en-US" sz="2800" dirty="0"/>
              <a:t>Operating Standards wiki page: </a:t>
            </a:r>
            <a:r>
              <a:rPr lang="en-US" sz="2800" dirty="0">
                <a:hlinkClick r:id="rId2"/>
              </a:rPr>
              <a:t>https://community.icann.org/display/OSFR</a:t>
            </a:r>
            <a:r>
              <a:rPr lang="en-US" sz="2800" dirty="0"/>
              <a:t> </a:t>
            </a:r>
          </a:p>
        </p:txBody>
      </p:sp>
    </p:spTree>
    <p:extLst>
      <p:ext uri="{BB962C8B-B14F-4D97-AF65-F5344CB8AC3E}">
        <p14:creationId xmlns:p14="http://schemas.microsoft.com/office/powerpoint/2010/main" val="1364800853"/>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Mini Template 4x3" id="{74F63396-6ADA-7B4F-8043-509D8FD9026A}" vid="{2F31B232-96B5-1D41-8CB6-FCC8C8B85A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ICANNPPT_Arial_4x3_June 2017_potx</Template>
  <TotalTime>1195</TotalTime>
  <Words>602</Words>
  <Application>Microsoft Macintosh PowerPoint</Application>
  <PresentationFormat>On-screen Show (4:3)</PresentationFormat>
  <Paragraphs>55</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ICANNPPT_Arial_4x3_June 2017_potx</vt:lpstr>
      <vt:lpstr>PowerPoint Presentation</vt:lpstr>
      <vt:lpstr>Operating Standards for Specific Reviews</vt:lpstr>
      <vt:lpstr>Agenda</vt:lpstr>
      <vt:lpstr>Introduction/Background</vt:lpstr>
      <vt:lpstr>Overview of Public Comments</vt:lpstr>
      <vt:lpstr>Excerpts of Proposed Changes</vt:lpstr>
      <vt:lpstr>Next version of the Operating Standards</vt:lpstr>
      <vt:lpstr>Open Discussion </vt:lpstr>
      <vt:lpstr>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Charla Shambley</dc:creator>
  <cp:lastModifiedBy>Lars Hoffmann</cp:lastModifiedBy>
  <cp:revision>20</cp:revision>
  <cp:lastPrinted>2017-01-26T19:29:02Z</cp:lastPrinted>
  <dcterms:created xsi:type="dcterms:W3CDTF">2019-03-05T19:12:22Z</dcterms:created>
  <dcterms:modified xsi:type="dcterms:W3CDTF">2019-03-12T23:35:42Z</dcterms:modified>
</cp:coreProperties>
</file>