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366" r:id="rId2"/>
    <p:sldId id="326" r:id="rId3"/>
    <p:sldId id="354" r:id="rId4"/>
    <p:sldId id="341" r:id="rId5"/>
    <p:sldId id="342" r:id="rId6"/>
    <p:sldId id="343" r:id="rId7"/>
    <p:sldId id="358" r:id="rId8"/>
    <p:sldId id="355" r:id="rId9"/>
    <p:sldId id="356" r:id="rId10"/>
    <p:sldId id="357" r:id="rId11"/>
    <p:sldId id="348" r:id="rId12"/>
    <p:sldId id="349" r:id="rId13"/>
    <p:sldId id="359" r:id="rId14"/>
    <p:sldId id="351" r:id="rId15"/>
    <p:sldId id="352" r:id="rId16"/>
    <p:sldId id="353" r:id="rId17"/>
    <p:sldId id="360" r:id="rId18"/>
    <p:sldId id="364" r:id="rId19"/>
    <p:sldId id="361" r:id="rId20"/>
    <p:sldId id="362" r:id="rId21"/>
    <p:sldId id="363" r:id="rId22"/>
    <p:sldId id="347" r:id="rId23"/>
    <p:sldId id="365" r:id="rId24"/>
    <p:sldId id="29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48" autoAdjust="0"/>
    <p:restoredTop sz="80572" autoAdjust="0"/>
  </p:normalViewPr>
  <p:slideViewPr>
    <p:cSldViewPr snapToGrid="0" snapToObjects="1">
      <p:cViewPr varScale="1">
        <p:scale>
          <a:sx n="91" d="100"/>
          <a:sy n="91" d="100"/>
        </p:scale>
        <p:origin x="2120" y="18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pPr/>
              <a:t>10/4/17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pPr/>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pPr/>
              <a:t>10/4/17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pPr/>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294501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15</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17</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18</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19</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24</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5</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7</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8</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9</a:t>
            </a:fld>
            <a:endParaRPr lang="en-US"/>
          </a:p>
        </p:txBody>
      </p:sp>
    </p:spTree>
    <p:extLst>
      <p:ext uri="{BB962C8B-B14F-4D97-AF65-F5344CB8AC3E}">
        <p14:creationId xmlns:p14="http://schemas.microsoft.com/office/powerpoint/2010/main" val="22953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201997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7" r:id="rId8"/>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2845" y="4221898"/>
            <a:ext cx="7308989" cy="1231106"/>
          </a:xfrm>
          <a:prstGeom prst="rect">
            <a:avLst/>
          </a:prstGeom>
          <a:noFill/>
        </p:spPr>
        <p:txBody>
          <a:bodyPr wrap="none" rtlCol="0">
            <a:spAutoFit/>
          </a:bodyPr>
          <a:lstStyle/>
          <a:p>
            <a:r>
              <a:rPr lang="en-US" sz="2200" b="1" dirty="0" smtClean="0">
                <a:solidFill>
                  <a:schemeClr val="bg1"/>
                </a:solidFill>
              </a:rPr>
              <a:t>8</a:t>
            </a:r>
            <a:r>
              <a:rPr lang="en-US" sz="2200" b="1" baseline="30000" dirty="0" smtClean="0">
                <a:solidFill>
                  <a:schemeClr val="bg1"/>
                </a:solidFill>
              </a:rPr>
              <a:t>th</a:t>
            </a:r>
            <a:r>
              <a:rPr lang="en-US" sz="2200" b="1" dirty="0" smtClean="0">
                <a:solidFill>
                  <a:schemeClr val="bg1"/>
                </a:solidFill>
              </a:rPr>
              <a:t> Capacity Building Webinar - 2017</a:t>
            </a:r>
          </a:p>
          <a:p>
            <a:endParaRPr lang="en-US" sz="1200" b="1" dirty="0" smtClean="0"/>
          </a:p>
          <a:p>
            <a:r>
              <a:rPr lang="en-US" sz="2000" b="1" dirty="0" smtClean="0"/>
              <a:t>Update </a:t>
            </a:r>
            <a:r>
              <a:rPr lang="en-US" sz="2000" b="1" dirty="0"/>
              <a:t>on WHOIS-related Initiatives </a:t>
            </a:r>
            <a:r>
              <a:rPr lang="en-US" sz="2000" b="1" dirty="0" smtClean="0"/>
              <a:t>:</a:t>
            </a:r>
          </a:p>
          <a:p>
            <a:r>
              <a:rPr lang="en-US" sz="2000" b="1" dirty="0" smtClean="0"/>
              <a:t>Next </a:t>
            </a:r>
            <a:r>
              <a:rPr lang="en-US" sz="2000" b="1" dirty="0"/>
              <a:t>Generation Registration Services and its impact on end –users</a:t>
            </a:r>
            <a:endParaRPr lang="en-US" sz="2000" dirty="0">
              <a:solidFill>
                <a:srgbClr val="FF0000"/>
              </a:solidFill>
              <a:latin typeface="Source Sans Pro"/>
              <a:cs typeface="Source Sans Pro"/>
            </a:endParaRPr>
          </a:p>
        </p:txBody>
      </p:sp>
      <p:sp>
        <p:nvSpPr>
          <p:cNvPr id="4" name="TextBox 3"/>
          <p:cNvSpPr txBox="1"/>
          <p:nvPr/>
        </p:nvSpPr>
        <p:spPr>
          <a:xfrm>
            <a:off x="1772845" y="5626567"/>
            <a:ext cx="4974742" cy="400110"/>
          </a:xfrm>
          <a:prstGeom prst="rect">
            <a:avLst/>
          </a:prstGeom>
          <a:noFill/>
        </p:spPr>
        <p:txBody>
          <a:bodyPr wrap="square" rtlCol="0">
            <a:spAutoFit/>
          </a:bodyPr>
          <a:lstStyle/>
          <a:p>
            <a:r>
              <a:rPr lang="en-US" sz="2000" dirty="0" smtClean="0">
                <a:solidFill>
                  <a:srgbClr val="FFFFFF"/>
                </a:solidFill>
                <a:ea typeface="Calibri" charset="0"/>
                <a:cs typeface="Calibri" charset="0"/>
              </a:rPr>
              <a:t>Holly </a:t>
            </a:r>
            <a:r>
              <a:rPr lang="en-US" sz="2000" dirty="0" err="1" smtClean="0">
                <a:solidFill>
                  <a:srgbClr val="FFFFFF"/>
                </a:solidFill>
                <a:ea typeface="Calibri" charset="0"/>
                <a:cs typeface="Calibri" charset="0"/>
              </a:rPr>
              <a:t>Raiche</a:t>
            </a:r>
            <a:r>
              <a:rPr lang="en-US" sz="2000" dirty="0" smtClean="0">
                <a:solidFill>
                  <a:srgbClr val="FFFFFF"/>
                </a:solidFill>
                <a:ea typeface="Calibri" charset="0"/>
                <a:cs typeface="Calibri" charset="0"/>
              </a:rPr>
              <a:t> | 04 October 2017 | 21:00 UTC</a:t>
            </a:r>
            <a:endParaRPr lang="en-US" sz="2000" dirty="0">
              <a:solidFill>
                <a:srgbClr val="FFFFFF"/>
              </a:solidFill>
              <a:ea typeface="Calibri" charset="0"/>
              <a:cs typeface="Calibri" charset="0"/>
            </a:endParaRPr>
          </a:p>
        </p:txBody>
      </p:sp>
    </p:spTree>
    <p:extLst>
      <p:ext uri="{BB962C8B-B14F-4D97-AF65-F5344CB8AC3E}">
        <p14:creationId xmlns:p14="http://schemas.microsoft.com/office/powerpoint/2010/main" val="624376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478149"/>
          </a:xfrm>
          <a:prstGeom prst="rect">
            <a:avLst/>
          </a:prstGeom>
        </p:spPr>
        <p:txBody>
          <a:bodyPr wrap="square">
            <a:spAutoFit/>
          </a:bodyPr>
          <a:lstStyle/>
          <a:p>
            <a:r>
              <a:rPr lang="en-US" sz="2500" b="1" dirty="0" smtClean="0"/>
              <a:t>OECD Privacy Principles 1980- updated in 2013</a:t>
            </a:r>
          </a:p>
          <a:p>
            <a:pPr>
              <a:buNone/>
            </a:pPr>
            <a:endParaRPr lang="en-US" sz="2500" b="1" dirty="0" smtClean="0"/>
          </a:p>
          <a:p>
            <a:pPr>
              <a:buNone/>
            </a:pPr>
            <a:r>
              <a:rPr lang="en-US" sz="2500" b="1" dirty="0" smtClean="0"/>
              <a:t>New Threats:</a:t>
            </a:r>
          </a:p>
          <a:p>
            <a:r>
              <a:rPr lang="en-US" sz="2400" dirty="0" smtClean="0"/>
              <a:t>…</a:t>
            </a:r>
            <a:r>
              <a:rPr lang="en-US" sz="2400" i="1" dirty="0" smtClean="0"/>
              <a:t>the abundance and persistence of personal data have elevated the risks to individuals’ privacy. Personal data is increasingly </a:t>
            </a:r>
            <a:r>
              <a:rPr lang="en-US" sz="2400" b="1" i="1" dirty="0" smtClean="0"/>
              <a:t>used in ways not anticipated at the time of collection</a:t>
            </a:r>
            <a:r>
              <a:rPr lang="en-US" sz="2400" i="1" dirty="0" smtClean="0"/>
              <a:t>. Almost every human activity leaves behind some form of </a:t>
            </a:r>
            <a:r>
              <a:rPr lang="en-US" sz="2400" b="1" i="1" dirty="0" smtClean="0"/>
              <a:t>digital data trail</a:t>
            </a:r>
            <a:r>
              <a:rPr lang="en-US" sz="2400" i="1" dirty="0" smtClean="0"/>
              <a:t>, rendering it increasingly easy to monitor individuals’ </a:t>
            </a:r>
            <a:r>
              <a:rPr lang="en-US" sz="2400" i="1" dirty="0" err="1" smtClean="0"/>
              <a:t>behaviour</a:t>
            </a:r>
            <a:r>
              <a:rPr lang="en-US" sz="2400" i="1" dirty="0" smtClean="0"/>
              <a:t>. Personal data </a:t>
            </a:r>
            <a:r>
              <a:rPr lang="en-US" sz="2400" b="1" i="1" dirty="0" smtClean="0"/>
              <a:t>security breaches are common</a:t>
            </a:r>
            <a:r>
              <a:rPr lang="en-US" sz="2400" i="1" dirty="0" smtClean="0"/>
              <a:t>. These increased risks signal the need for more effective safeguards in order to protect privacy</a:t>
            </a:r>
            <a:r>
              <a:rPr lang="en-US" sz="2400" dirty="0" smtClean="0"/>
              <a:t>.</a:t>
            </a:r>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985980"/>
          </a:xfrm>
          <a:prstGeom prst="rect">
            <a:avLst/>
          </a:prstGeom>
        </p:spPr>
        <p:txBody>
          <a:bodyPr wrap="square">
            <a:spAutoFit/>
          </a:bodyPr>
          <a:lstStyle/>
          <a:p>
            <a:pPr>
              <a:buNone/>
            </a:pPr>
            <a:r>
              <a:rPr lang="en-US" sz="2500" b="1" dirty="0" smtClean="0"/>
              <a:t>The Expert Working Group (EWG): So </a:t>
            </a:r>
            <a:r>
              <a:rPr lang="en-US" sz="2500" b="1" dirty="0"/>
              <a:t>What’s The Problem</a:t>
            </a:r>
            <a:r>
              <a:rPr lang="en-US" sz="2500" b="1" dirty="0" smtClean="0"/>
              <a:t>?</a:t>
            </a:r>
          </a:p>
          <a:p>
            <a:pPr>
              <a:buNone/>
            </a:pPr>
            <a:endParaRPr lang="en-US" sz="2500" b="1" dirty="0" smtClean="0"/>
          </a:p>
          <a:p>
            <a:pPr>
              <a:buNone/>
            </a:pPr>
            <a:r>
              <a:rPr lang="en-US" sz="2500" dirty="0" smtClean="0"/>
              <a:t>A growing expectation of privacy for personal information as countries implement laws to protect the collection and publication of personal information and even </a:t>
            </a:r>
            <a:r>
              <a:rPr lang="en-US" sz="2500" dirty="0"/>
              <a:t>where there is no law, there are legitimate reasons for individuals to seek heightened protections of their personal information. In addition, some businesses and organizations may seek protection of their information for legitimate purposes, such as when they are preparing to launch a new product line, or, in the case of small business, where contact information discloses personal data. </a:t>
            </a:r>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1184940"/>
          </a:xfrm>
          <a:prstGeom prst="rect">
            <a:avLst/>
          </a:prstGeom>
        </p:spPr>
        <p:txBody>
          <a:bodyPr wrap="square">
            <a:spAutoFit/>
          </a:bodyPr>
          <a:lstStyle/>
          <a:p>
            <a:pPr>
              <a:buNone/>
            </a:pPr>
            <a:r>
              <a:rPr lang="en-US" sz="2800" b="1" dirty="0" smtClean="0"/>
              <a:t>Who </a:t>
            </a:r>
            <a:r>
              <a:rPr lang="en-US" sz="2800" b="1" dirty="0"/>
              <a:t>Uses the Registration Data </a:t>
            </a:r>
            <a:r>
              <a:rPr lang="en-US" sz="2800" b="1" i="1" dirty="0"/>
              <a:t>(from EWG</a:t>
            </a:r>
            <a:r>
              <a:rPr lang="en-US" sz="2800" b="1" dirty="0"/>
              <a:t>)</a:t>
            </a:r>
          </a:p>
          <a:p>
            <a:pPr>
              <a:buNone/>
            </a:pPr>
            <a:endParaRPr lang="en-US" sz="2500"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798916" y="2037591"/>
            <a:ext cx="6392459" cy="3752259"/>
          </a:xfrm>
          <a:prstGeom prst="rect">
            <a:avLst/>
          </a:prstGeom>
        </p:spPr>
      </p:pic>
    </p:spTree>
    <p:extLst>
      <p:ext uri="{BB962C8B-B14F-4D97-AF65-F5344CB8AC3E}">
        <p14:creationId xmlns:p14="http://schemas.microsoft.com/office/powerpoint/2010/main" val="2025440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40829"/>
            <a:ext cx="8103072" cy="5262979"/>
          </a:xfrm>
          <a:prstGeom prst="rect">
            <a:avLst/>
          </a:prstGeom>
        </p:spPr>
        <p:txBody>
          <a:bodyPr wrap="square">
            <a:spAutoFit/>
          </a:bodyPr>
          <a:lstStyle/>
          <a:p>
            <a:pPr>
              <a:buNone/>
            </a:pPr>
            <a:r>
              <a:rPr lang="en-US" sz="2400" b="1" dirty="0" smtClean="0"/>
              <a:t>EWG: </a:t>
            </a:r>
            <a:r>
              <a:rPr lang="en-US" sz="2400" b="1" i="1" dirty="0" smtClean="0"/>
              <a:t>Is there an alternative to today’s WHOIS to better serve the global Internet community? </a:t>
            </a:r>
          </a:p>
          <a:p>
            <a:pPr>
              <a:buNone/>
            </a:pPr>
            <a:endParaRPr lang="en-US" sz="2400" b="1" i="1" dirty="0" smtClean="0"/>
          </a:p>
          <a:p>
            <a:r>
              <a:rPr lang="en-US" sz="2200" dirty="0" smtClean="0"/>
              <a:t>Yes, there is. The EWG unanimously recommends abandoning today’s WHOIS model of giving every user the same entirely anonymous public access to (often inaccurate) </a:t>
            </a:r>
            <a:r>
              <a:rPr lang="en-US" sz="2200" dirty="0" err="1" smtClean="0"/>
              <a:t>gTLD</a:t>
            </a:r>
            <a:r>
              <a:rPr lang="en-US" sz="2200" dirty="0" smtClean="0"/>
              <a:t> registration data.</a:t>
            </a:r>
          </a:p>
          <a:p>
            <a:r>
              <a:rPr lang="en-US" sz="2200" dirty="0" smtClean="0"/>
              <a:t> </a:t>
            </a:r>
          </a:p>
          <a:p>
            <a:r>
              <a:rPr lang="en-US" sz="2200" dirty="0" smtClean="0"/>
              <a:t>Instead, the EWG recommends a paradigm shift to a next-generation RDS that collects, validates and discloses </a:t>
            </a:r>
            <a:r>
              <a:rPr lang="en-US" sz="2200" dirty="0" err="1" smtClean="0"/>
              <a:t>gTLD</a:t>
            </a:r>
            <a:r>
              <a:rPr lang="en-US" sz="2200" dirty="0" smtClean="0"/>
              <a:t> registration data for permissible purposes only. </a:t>
            </a:r>
          </a:p>
          <a:p>
            <a:endParaRPr lang="en-US" sz="2200" dirty="0" smtClean="0"/>
          </a:p>
          <a:p>
            <a:r>
              <a:rPr lang="en-US" sz="2200" dirty="0" smtClean="0"/>
              <a:t>While basic data would remain publicly available, the rest would be accessible only to accredited requestors who identify themselves, state their purpose, and agree to be held accountable for appropriate use. </a:t>
            </a:r>
            <a:endParaRPr lang="en-US" sz="2200" dirty="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1246495"/>
          </a:xfrm>
          <a:prstGeom prst="rect">
            <a:avLst/>
          </a:prstGeom>
        </p:spPr>
        <p:txBody>
          <a:bodyPr wrap="square">
            <a:spAutoFit/>
          </a:bodyPr>
          <a:lstStyle/>
          <a:p>
            <a:pPr>
              <a:buNone/>
            </a:pPr>
            <a:r>
              <a:rPr lang="en-US" sz="2500" b="1" dirty="0" smtClean="0"/>
              <a:t>The </a:t>
            </a:r>
            <a:r>
              <a:rPr lang="en-US" sz="2500" b="1" dirty="0"/>
              <a:t>EWG </a:t>
            </a:r>
            <a:r>
              <a:rPr lang="en-US" sz="2500" b="1" dirty="0" smtClean="0"/>
              <a:t>PROPOSAL</a:t>
            </a:r>
          </a:p>
          <a:p>
            <a:pPr>
              <a:buNone/>
            </a:pPr>
            <a:endParaRPr lang="en-US" sz="2500" b="1" dirty="0">
              <a:solidFill>
                <a:srgbClr val="0C1F24"/>
              </a:solidFill>
              <a:latin typeface="Source Sans Pro Light"/>
              <a:cs typeface="Source Sans Pro Light"/>
            </a:endParaRP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386633" y="1905000"/>
            <a:ext cx="7541789" cy="3968750"/>
          </a:xfrm>
          <a:prstGeom prst="rect">
            <a:avLst/>
          </a:prstGeom>
        </p:spPr>
      </p:pic>
    </p:spTree>
    <p:extLst>
      <p:ext uri="{BB962C8B-B14F-4D97-AF65-F5344CB8AC3E}">
        <p14:creationId xmlns:p14="http://schemas.microsoft.com/office/powerpoint/2010/main" val="2136722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093702"/>
          </a:xfrm>
          <a:prstGeom prst="rect">
            <a:avLst/>
          </a:prstGeom>
        </p:spPr>
        <p:txBody>
          <a:bodyPr wrap="square">
            <a:spAutoFit/>
          </a:bodyPr>
          <a:lstStyle/>
          <a:p>
            <a:pPr>
              <a:buNone/>
            </a:pPr>
            <a:r>
              <a:rPr lang="en-US" sz="2500" b="1" dirty="0"/>
              <a:t>Next Generation new </a:t>
            </a:r>
            <a:r>
              <a:rPr lang="en-US" sz="2500" b="1" dirty="0" err="1"/>
              <a:t>gTLD</a:t>
            </a:r>
            <a:r>
              <a:rPr lang="en-US" sz="2500" b="1" dirty="0"/>
              <a:t> Registration Directory Services WG: </a:t>
            </a:r>
            <a:r>
              <a:rPr lang="en-US" sz="2500" b="1" dirty="0" smtClean="0"/>
              <a:t>Charter</a:t>
            </a:r>
          </a:p>
          <a:p>
            <a:pPr>
              <a:buNone/>
            </a:pPr>
            <a:endParaRPr lang="en-US" sz="2500" b="1" dirty="0">
              <a:solidFill>
                <a:srgbClr val="0C1F24"/>
              </a:solidFill>
              <a:latin typeface="Source Sans Pro Light"/>
              <a:cs typeface="Source Sans Pro Light"/>
            </a:endParaRPr>
          </a:p>
          <a:p>
            <a:pPr>
              <a:buNone/>
            </a:pPr>
            <a:r>
              <a:rPr lang="en-US" sz="2500" dirty="0"/>
              <a:t>…the PDP WG is tasked </a:t>
            </a:r>
            <a:r>
              <a:rPr lang="en-US" sz="2500" dirty="0" smtClean="0"/>
              <a:t>with</a:t>
            </a:r>
          </a:p>
          <a:p>
            <a:pPr>
              <a:buNone/>
            </a:pPr>
            <a:endParaRPr lang="en-US" sz="2500" dirty="0"/>
          </a:p>
          <a:p>
            <a:pPr marL="342900" indent="-342900">
              <a:buFont typeface="Arial"/>
              <a:buChar char="•"/>
            </a:pPr>
            <a:r>
              <a:rPr lang="en-US" sz="2500" dirty="0"/>
              <a:t>analyzing the purpose of collecting, maintaining and providing access to </a:t>
            </a:r>
            <a:r>
              <a:rPr lang="en-US" sz="2500" dirty="0" err="1"/>
              <a:t>gTLD</a:t>
            </a:r>
            <a:r>
              <a:rPr lang="en-US" sz="2500" dirty="0"/>
              <a:t> registration data and </a:t>
            </a:r>
          </a:p>
          <a:p>
            <a:pPr marL="342900" indent="-342900">
              <a:buFont typeface="Arial"/>
              <a:buChar char="•"/>
            </a:pPr>
            <a:r>
              <a:rPr lang="en-US" sz="2500" dirty="0"/>
              <a:t>considering safeguards for protecting that data, determining if and why a next-generation Registration Directory Service (RDS) is needed to replace WHOIS, and </a:t>
            </a:r>
          </a:p>
          <a:p>
            <a:pPr marL="342900" indent="-342900">
              <a:buFont typeface="Arial"/>
              <a:buChar char="•"/>
            </a:pPr>
            <a:r>
              <a:rPr lang="en-US" sz="2500" dirty="0"/>
              <a:t>creating policies and coexistence and implementation guidance to meet those needs.</a:t>
            </a: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89280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139869"/>
          </a:xfrm>
          <a:prstGeom prst="rect">
            <a:avLst/>
          </a:prstGeom>
        </p:spPr>
        <p:txBody>
          <a:bodyPr wrap="square">
            <a:spAutoFit/>
          </a:bodyPr>
          <a:lstStyle/>
          <a:p>
            <a:pPr>
              <a:buNone/>
            </a:pPr>
            <a:r>
              <a:rPr lang="en-US" sz="2500" b="1" dirty="0" smtClean="0"/>
              <a:t>RDS WG CHARTER QUESTIONS</a:t>
            </a:r>
          </a:p>
          <a:p>
            <a:pPr>
              <a:buNone/>
            </a:pPr>
            <a:endParaRPr lang="en-US" sz="2000" b="1" dirty="0" smtClean="0"/>
          </a:p>
          <a:p>
            <a:pPr>
              <a:buNone/>
            </a:pPr>
            <a:r>
              <a:rPr lang="en-US" sz="2000" b="1" dirty="0" smtClean="0"/>
              <a:t>What </a:t>
            </a:r>
            <a:r>
              <a:rPr lang="en-US" sz="2000" b="1" dirty="0"/>
              <a:t>are the fundamental requirements for </a:t>
            </a:r>
            <a:r>
              <a:rPr lang="en-US" sz="2000" b="1" dirty="0" err="1"/>
              <a:t>gTLD</a:t>
            </a:r>
            <a:r>
              <a:rPr lang="en-US" sz="2000" b="1" dirty="0"/>
              <a:t> registration data</a:t>
            </a:r>
            <a:r>
              <a:rPr lang="en-US" sz="2000" b="1" dirty="0" smtClean="0"/>
              <a:t>?</a:t>
            </a:r>
          </a:p>
          <a:p>
            <a:pPr marL="342900" indent="-342900">
              <a:buFont typeface="Arial"/>
              <a:buChar char="•"/>
            </a:pPr>
            <a:r>
              <a:rPr lang="en-US" dirty="0"/>
              <a:t>When addressing this question, the PDP WG should consider, at a minimum, users and purposes and associated access, accuracy, data element, and privacy requirements.</a:t>
            </a:r>
          </a:p>
          <a:p>
            <a:pPr>
              <a:buNone/>
            </a:pPr>
            <a:endParaRPr lang="en-US" b="1" dirty="0" smtClean="0"/>
          </a:p>
          <a:p>
            <a:pPr>
              <a:buNone/>
            </a:pPr>
            <a:r>
              <a:rPr lang="en-US" sz="2000" b="1" dirty="0" smtClean="0"/>
              <a:t>Is </a:t>
            </a:r>
            <a:r>
              <a:rPr lang="en-US" sz="2000" b="1" dirty="0"/>
              <a:t>a new policy framework and next-generation RDS needed to address these requirements</a:t>
            </a:r>
            <a:r>
              <a:rPr lang="en-US" sz="2000" b="1" dirty="0" smtClean="0"/>
              <a:t>?</a:t>
            </a:r>
            <a:endParaRPr lang="en-US" dirty="0" smtClean="0"/>
          </a:p>
          <a:p>
            <a:pPr marL="342900" indent="-342900">
              <a:buFont typeface="Arial"/>
              <a:buChar char="•"/>
            </a:pPr>
            <a:r>
              <a:rPr lang="en-US" dirty="0" smtClean="0"/>
              <a:t>If </a:t>
            </a:r>
            <a:r>
              <a:rPr lang="en-US" dirty="0"/>
              <a:t>yes, what cross-cutting requirements must a next-generation RDS address, including coexistence, compliance, system model, and cost, benefit, and risk analysis requirements?</a:t>
            </a:r>
          </a:p>
          <a:p>
            <a:pPr>
              <a:buNone/>
            </a:pPr>
            <a:endParaRPr lang="en-US" dirty="0" smtClean="0"/>
          </a:p>
          <a:p>
            <a:pPr marL="342900" indent="-342900">
              <a:buFont typeface="Arial"/>
              <a:buChar char="•"/>
            </a:pPr>
            <a:r>
              <a:rPr lang="en-US" dirty="0" smtClean="0"/>
              <a:t> If no, does the current WHOIS policy framework sufficiently address these requirements? If not, what revisions are recommended to the current WHOIS policy framework to do so?</a:t>
            </a: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4416594"/>
          </a:xfrm>
          <a:prstGeom prst="rect">
            <a:avLst/>
          </a:prstGeom>
        </p:spPr>
        <p:txBody>
          <a:bodyPr wrap="square">
            <a:spAutoFit/>
          </a:bodyPr>
          <a:lstStyle/>
          <a:p>
            <a:pPr>
              <a:buNone/>
            </a:pPr>
            <a:r>
              <a:rPr lang="en-US" sz="2400" b="1" dirty="0" smtClean="0"/>
              <a:t>The RDS WG: Progress to Date</a:t>
            </a:r>
          </a:p>
          <a:p>
            <a:pPr>
              <a:buNone/>
            </a:pPr>
            <a:endParaRPr lang="en-US" sz="2000" b="1" dirty="0" smtClean="0"/>
          </a:p>
          <a:p>
            <a:pPr marL="342900" indent="-342900">
              <a:buFont typeface="Arial"/>
              <a:buChar char="•"/>
            </a:pPr>
            <a:r>
              <a:rPr lang="en-US" sz="2500" dirty="0" smtClean="0"/>
              <a:t>WG Established January 2015</a:t>
            </a:r>
          </a:p>
          <a:p>
            <a:pPr marL="342900" indent="-342900">
              <a:buFont typeface="Arial"/>
              <a:buChar char="•"/>
            </a:pPr>
            <a:r>
              <a:rPr lang="en-US" sz="2500" dirty="0" smtClean="0"/>
              <a:t>Approximately 140 members</a:t>
            </a:r>
          </a:p>
          <a:p>
            <a:pPr marL="342900" indent="-342900">
              <a:buFont typeface="Arial"/>
              <a:buChar char="•"/>
            </a:pPr>
            <a:r>
              <a:rPr lang="en-US" sz="2500" dirty="0" smtClean="0"/>
              <a:t>Meets weekly for 90 Minute meetings</a:t>
            </a:r>
          </a:p>
          <a:p>
            <a:pPr marL="342900" indent="-342900">
              <a:buFont typeface="Arial"/>
              <a:buChar char="•"/>
            </a:pPr>
            <a:r>
              <a:rPr lang="en-US" sz="2500" dirty="0" smtClean="0"/>
              <a:t>In between, are brief surveys to understand membership views on specific issues</a:t>
            </a:r>
          </a:p>
          <a:p>
            <a:pPr marL="342900" indent="-342900">
              <a:buFont typeface="Arial"/>
              <a:buChar char="•"/>
            </a:pPr>
            <a:r>
              <a:rPr lang="en-US" sz="2500" dirty="0" smtClean="0"/>
              <a:t>Focus on the first question – what is the </a:t>
            </a:r>
            <a:r>
              <a:rPr lang="en-US" sz="2500" dirty="0" err="1" smtClean="0"/>
              <a:t>purpose(s</a:t>
            </a:r>
            <a:r>
              <a:rPr lang="en-US" sz="2500" dirty="0" smtClean="0"/>
              <a:t>) for the collection of what RDS data?</a:t>
            </a:r>
            <a:endParaRPr lang="en-US" sz="2000" b="1" dirty="0" smtClean="0"/>
          </a:p>
          <a:p>
            <a:pPr>
              <a:buNone/>
            </a:pPr>
            <a:endParaRPr lang="en-US" sz="2000" b="1" dirty="0" smtClean="0"/>
          </a:p>
          <a:p>
            <a:pPr>
              <a:buNone/>
            </a:pPr>
            <a:endParaRPr lang="en-US" sz="2000" b="1" dirty="0" smtClean="0"/>
          </a:p>
          <a:p>
            <a:pPr algn="ctr">
              <a:buNone/>
            </a:pPr>
            <a:r>
              <a:rPr lang="en-US" sz="2200" b="1" i="1" dirty="0" err="1" smtClean="0"/>
              <a:t>https://gnso.icann.org/en/group-activities/active/rds</a:t>
            </a:r>
            <a:endParaRPr lang="en-US" sz="2200" b="1" i="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4847481"/>
          </a:xfrm>
          <a:prstGeom prst="rect">
            <a:avLst/>
          </a:prstGeom>
        </p:spPr>
        <p:txBody>
          <a:bodyPr wrap="square">
            <a:spAutoFit/>
          </a:bodyPr>
          <a:lstStyle/>
          <a:p>
            <a:pPr>
              <a:buNone/>
            </a:pPr>
            <a:r>
              <a:rPr lang="en-US" sz="2400" b="1" dirty="0" smtClean="0"/>
              <a:t>The RDS WG: Progress to Date: Issues for Phase One</a:t>
            </a:r>
          </a:p>
          <a:p>
            <a:pPr>
              <a:buNone/>
            </a:pPr>
            <a:endParaRPr lang="en-US" sz="2000" b="1" dirty="0" smtClean="0"/>
          </a:p>
          <a:p>
            <a:pPr indent="-457200">
              <a:buFont typeface="Arial"/>
              <a:buChar char="•"/>
            </a:pPr>
            <a:r>
              <a:rPr lang="en-US" sz="2500" dirty="0" smtClean="0"/>
              <a:t>Users/purposes</a:t>
            </a:r>
          </a:p>
          <a:p>
            <a:pPr indent="-457200">
              <a:buFont typeface="Arial"/>
              <a:buChar char="•"/>
            </a:pPr>
            <a:r>
              <a:rPr lang="en-US" sz="2500" dirty="0" smtClean="0"/>
              <a:t>Gated Access</a:t>
            </a:r>
          </a:p>
          <a:p>
            <a:pPr indent="-457200">
              <a:buFont typeface="Arial"/>
              <a:buChar char="•"/>
            </a:pPr>
            <a:r>
              <a:rPr lang="en-US" sz="2500" dirty="0" smtClean="0"/>
              <a:t>Data Accuracy</a:t>
            </a:r>
          </a:p>
          <a:p>
            <a:pPr indent="-457200">
              <a:buFont typeface="Arial"/>
              <a:buChar char="•"/>
            </a:pPr>
            <a:r>
              <a:rPr lang="en-US" sz="2500" dirty="0" smtClean="0"/>
              <a:t>Data Elements</a:t>
            </a:r>
          </a:p>
          <a:p>
            <a:pPr indent="-457200">
              <a:buFont typeface="Arial"/>
              <a:buChar char="•"/>
            </a:pPr>
            <a:r>
              <a:rPr lang="en-US" sz="2500" dirty="0" smtClean="0"/>
              <a:t>Privacy</a:t>
            </a:r>
          </a:p>
          <a:p>
            <a:pPr indent="-457200">
              <a:buFont typeface="Arial"/>
              <a:buChar char="•"/>
            </a:pPr>
            <a:r>
              <a:rPr lang="en-US" sz="2500" dirty="0" smtClean="0"/>
              <a:t>Coexistence</a:t>
            </a:r>
          </a:p>
          <a:p>
            <a:pPr indent="-457200">
              <a:buFont typeface="Arial"/>
              <a:buChar char="•"/>
            </a:pPr>
            <a:r>
              <a:rPr lang="en-US" sz="2500" dirty="0" smtClean="0"/>
              <a:t>Compliance</a:t>
            </a:r>
          </a:p>
          <a:p>
            <a:pPr indent="-457200">
              <a:buFont typeface="Arial"/>
              <a:buChar char="•"/>
            </a:pPr>
            <a:r>
              <a:rPr lang="en-US" sz="2500" dirty="0" smtClean="0"/>
              <a:t>System model</a:t>
            </a:r>
          </a:p>
          <a:p>
            <a:pPr indent="-457200">
              <a:buFont typeface="Arial"/>
              <a:buChar char="•"/>
            </a:pPr>
            <a:r>
              <a:rPr lang="en-US" sz="2500" dirty="0" smtClean="0"/>
              <a:t>Costs/Benefits/Risks</a:t>
            </a:r>
          </a:p>
          <a:p>
            <a:pPr>
              <a:buNone/>
            </a:pPr>
            <a:endParaRPr lang="en-US" sz="20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786199"/>
          </a:xfrm>
          <a:prstGeom prst="rect">
            <a:avLst/>
          </a:prstGeom>
        </p:spPr>
        <p:txBody>
          <a:bodyPr wrap="square">
            <a:spAutoFit/>
          </a:bodyPr>
          <a:lstStyle/>
          <a:p>
            <a:pPr>
              <a:buNone/>
            </a:pPr>
            <a:r>
              <a:rPr lang="en-US" sz="2500" b="1" dirty="0" smtClean="0"/>
              <a:t>The Urgency: General Data Protection Regulation (GDPR)</a:t>
            </a:r>
          </a:p>
          <a:p>
            <a:pPr>
              <a:buNone/>
            </a:pPr>
            <a:endParaRPr lang="en-US" sz="2500" b="1" dirty="0" smtClean="0"/>
          </a:p>
          <a:p>
            <a:pPr marL="342900" indent="-342900">
              <a:buFont typeface="Arial"/>
              <a:buChar char="•"/>
            </a:pPr>
            <a:r>
              <a:rPr lang="en-US" sz="2500" dirty="0" smtClean="0"/>
              <a:t>Adopted 27 April 2016, Applies 25 May 2018 (directly binding and applicable without national legislation)</a:t>
            </a:r>
          </a:p>
          <a:p>
            <a:pPr marL="342900" indent="-342900">
              <a:buFont typeface="Arial"/>
              <a:buChar char="•"/>
            </a:pPr>
            <a:r>
              <a:rPr lang="en-US" sz="2500" dirty="0" smtClean="0"/>
              <a:t>Strengthens the EU Directive on Data Protection</a:t>
            </a:r>
          </a:p>
          <a:p>
            <a:pPr marL="800100" lvl="1" indent="-342900">
              <a:buFont typeface="Arial"/>
              <a:buChar char="•"/>
            </a:pPr>
            <a:r>
              <a:rPr lang="en-US" sz="2500" dirty="0" smtClean="0"/>
              <a:t>Consent, transparency, accountability, data protection by design and default</a:t>
            </a:r>
          </a:p>
          <a:p>
            <a:pPr marL="342900" indent="-342900">
              <a:buFont typeface="Arial"/>
              <a:buChar char="•"/>
            </a:pPr>
            <a:r>
              <a:rPr lang="en-US" sz="2500" dirty="0" smtClean="0"/>
              <a:t>Application: if you operate in, sell into the EU countries – including if control or process data on EU data subjects</a:t>
            </a:r>
          </a:p>
          <a:p>
            <a:pPr marL="342900" indent="-342900">
              <a:buFont typeface="Arial"/>
              <a:buChar char="•"/>
            </a:pPr>
            <a:r>
              <a:rPr lang="en-US" sz="2500" dirty="0" smtClean="0"/>
              <a:t>Sanctions: warning, audits, fines – up to 4% annual worldwide turnover</a:t>
            </a:r>
          </a:p>
          <a:p>
            <a:r>
              <a:rPr lang="en-US" sz="2500" i="1" dirty="0" smtClean="0"/>
              <a:t>NB: 2013 RAA Clause 3.7.2: Registrar shall abide by applicable laws and governmental regulations.</a:t>
            </a:r>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47317"/>
          </a:xfrm>
          <a:prstGeom prst="rect">
            <a:avLst/>
          </a:prstGeom>
        </p:spPr>
        <p:txBody>
          <a:bodyPr wrap="square">
            <a:spAutoFit/>
          </a:bodyPr>
          <a:lstStyle/>
          <a:p>
            <a:pPr marL="342900" indent="-342900">
              <a:buFont typeface="Arial"/>
              <a:buChar char="•"/>
            </a:pPr>
            <a:r>
              <a:rPr lang="en-US" sz="2500" dirty="0"/>
              <a:t>WHOIS Protocol developed in 1982 for ARPANET users (geeks) to ‘look up’ other users (geeks</a:t>
            </a:r>
            <a:r>
              <a:rPr lang="en-US" sz="2500" dirty="0" smtClean="0"/>
              <a:t>)</a:t>
            </a:r>
          </a:p>
          <a:p>
            <a:endParaRPr lang="en-US" sz="2500" dirty="0"/>
          </a:p>
          <a:p>
            <a:pPr marL="342900" indent="-342900">
              <a:buFont typeface="Arial"/>
              <a:buChar char="•"/>
            </a:pPr>
            <a:r>
              <a:rPr lang="en-US" sz="2500" dirty="0"/>
              <a:t>With the growth of the Internet, WHOIS users included others: law enforcement agencies, Intellectual Property and trademark owners, businesses, consumers, </a:t>
            </a:r>
            <a:r>
              <a:rPr lang="en-US" sz="2500" dirty="0" err="1" smtClean="0"/>
              <a:t>etc</a:t>
            </a:r>
            <a:endParaRPr lang="en-US" sz="2500" dirty="0" smtClean="0"/>
          </a:p>
          <a:p>
            <a:endParaRPr lang="en-US" sz="2500" dirty="0"/>
          </a:p>
          <a:p>
            <a:pPr marL="342900" indent="-342900">
              <a:buFont typeface="Arial"/>
              <a:buChar char="•"/>
            </a:pPr>
            <a:r>
              <a:rPr lang="en-US" sz="2500" dirty="0"/>
              <a:t>Protocol adopted by ICANN with its formation in 1998</a:t>
            </a:r>
          </a:p>
          <a:p>
            <a:pPr>
              <a:buNone/>
            </a:pPr>
            <a:endParaRPr lang="en-US" sz="2500" i="1" dirty="0" smtClean="0"/>
          </a:p>
          <a:p>
            <a:pPr>
              <a:buNone/>
            </a:pPr>
            <a:r>
              <a:rPr lang="en-US" sz="2500" i="1" dirty="0"/>
              <a:t>	</a:t>
            </a:r>
            <a:r>
              <a:rPr lang="en-US" sz="2500" i="1" dirty="0" smtClean="0"/>
              <a:t>	https</a:t>
            </a:r>
            <a:r>
              <a:rPr lang="en-US" sz="2500" i="1" dirty="0"/>
              <a:t>://</a:t>
            </a:r>
            <a:r>
              <a:rPr lang="en-US" sz="2500" i="1" dirty="0" err="1"/>
              <a:t>whois.icann.org</a:t>
            </a:r>
            <a:r>
              <a:rPr lang="en-US" sz="2500" i="1" dirty="0"/>
              <a:t>/en/history-</a:t>
            </a:r>
            <a:r>
              <a:rPr lang="en-US" sz="2500" i="1" dirty="0" err="1"/>
              <a:t>whois</a:t>
            </a:r>
            <a:endParaRPr lang="en-US" sz="2500" i="1" dirty="0"/>
          </a:p>
          <a:p>
            <a:pPr>
              <a:buSzPct val="75000"/>
            </a:pP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432257"/>
          </a:xfrm>
          <a:prstGeom prst="rect">
            <a:avLst/>
          </a:prstGeom>
        </p:spPr>
        <p:txBody>
          <a:bodyPr wrap="square">
            <a:spAutoFit/>
          </a:bodyPr>
          <a:lstStyle/>
          <a:p>
            <a:pPr>
              <a:buNone/>
            </a:pPr>
            <a:r>
              <a:rPr lang="en-US" sz="2500" b="1" dirty="0" smtClean="0"/>
              <a:t>The Urgency: GDPR (Art 4.1)</a:t>
            </a:r>
          </a:p>
          <a:p>
            <a:pPr>
              <a:buNone/>
            </a:pPr>
            <a:endParaRPr lang="en-US" sz="2500" b="1" dirty="0" smtClean="0"/>
          </a:p>
          <a:p>
            <a:pPr marL="342900" indent="-342900">
              <a:buFont typeface="Arial"/>
              <a:buChar char="•"/>
            </a:pPr>
            <a:r>
              <a:rPr lang="en-US" sz="2800" dirty="0" smtClean="0"/>
              <a:t>"Personal data" means any information relating to an identified or identifiable natural person ("data subject"); an identifiable person is one who can be identified, directly or indirectly, in particular by reference to an identifier such as a name, an identification number, location data, online identifier or to one or more factors specific to the physical, physiological, genetic, mental, economic, cultural or social identity of that person.</a:t>
            </a:r>
            <a:endParaRPr lang="en-US" sz="2500" dirty="0" smtClean="0"/>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703177"/>
            <a:ext cx="8103072" cy="6524863"/>
          </a:xfrm>
          <a:prstGeom prst="rect">
            <a:avLst/>
          </a:prstGeom>
        </p:spPr>
        <p:txBody>
          <a:bodyPr wrap="square">
            <a:spAutoFit/>
          </a:bodyPr>
          <a:lstStyle/>
          <a:p>
            <a:pPr>
              <a:buNone/>
            </a:pPr>
            <a:r>
              <a:rPr lang="en-US" sz="2500" b="1" dirty="0" smtClean="0"/>
              <a:t>RDS WG – Legal Opinion (</a:t>
            </a:r>
            <a:r>
              <a:rPr lang="en-US" sz="2500" b="1" i="1" dirty="0" smtClean="0"/>
              <a:t>some extracts</a:t>
            </a:r>
            <a:r>
              <a:rPr lang="en-US" sz="2500" b="1" dirty="0" smtClean="0"/>
              <a:t>)</a:t>
            </a:r>
          </a:p>
          <a:p>
            <a:pPr marL="342900" indent="-342900"/>
            <a:r>
              <a:rPr lang="en-US" sz="2000" b="1" dirty="0" smtClean="0"/>
              <a:t>Purpose</a:t>
            </a:r>
            <a:r>
              <a:rPr lang="en-US" sz="2000" dirty="0" smtClean="0"/>
              <a:t>: would relate to the actual registration of domains and the functioning of the domain name system. Purposes that go beyond this (e.g., collecting data to combat IP violations) would be considered to be secondary purposes</a:t>
            </a:r>
          </a:p>
          <a:p>
            <a:pPr marL="342900" indent="-342900"/>
            <a:r>
              <a:rPr lang="en-US" sz="2000" b="1" dirty="0" smtClean="0"/>
              <a:t>Data Elements</a:t>
            </a:r>
            <a:r>
              <a:rPr lang="en-US" sz="2000" dirty="0" smtClean="0"/>
              <a:t>: the key factor is not just whether the name of the registrant is that of a natural or legal person, but how the different data fields, when taken together, relate to an individual.</a:t>
            </a:r>
          </a:p>
          <a:p>
            <a:pPr marL="342900" indent="-342900"/>
            <a:r>
              <a:rPr lang="en-US" sz="2000" dirty="0" smtClean="0"/>
              <a:t>for the purposes of </a:t>
            </a:r>
            <a:r>
              <a:rPr lang="en-US" sz="2000" b="1" dirty="0" smtClean="0"/>
              <a:t>the prevention, investigation, detection or prosecution of criminal offences or the execution of criminal penalties, </a:t>
            </a:r>
            <a:r>
              <a:rPr lang="en-US" sz="2000" dirty="0" smtClean="0"/>
              <a:t>including the safeguarding against and the prevention of threats to public security” falls outside the scope of the GDPR – including any other body or entity entrusted by Member State law to exercise public authority and public powers for the purposes of this Directive … However, the fact that anonymous public access to registration data may have some potential beneficial use with regard to consumer protection cannot by itself override the fundamental right to data protection.   </a:t>
            </a:r>
          </a:p>
          <a:p>
            <a:pPr marL="342900" indent="-342900"/>
            <a:r>
              <a:rPr lang="en-US" sz="2800" dirty="0" smtClean="0"/>
              <a:t>. </a:t>
            </a:r>
            <a:endParaRPr lang="en-US" sz="2500" dirty="0" smtClean="0"/>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05546"/>
            <a:ext cx="8103072" cy="2508379"/>
          </a:xfrm>
          <a:prstGeom prst="rect">
            <a:avLst/>
          </a:prstGeom>
        </p:spPr>
        <p:txBody>
          <a:bodyPr wrap="square">
            <a:spAutoFit/>
          </a:bodyPr>
          <a:lstStyle/>
          <a:p>
            <a:pPr>
              <a:buNone/>
            </a:pPr>
            <a:r>
              <a:rPr lang="en-US" sz="2500" b="1" dirty="0" smtClean="0"/>
              <a:t>ICANN Response: </a:t>
            </a:r>
          </a:p>
          <a:p>
            <a:pPr marL="342900" indent="-342900">
              <a:buFont typeface="Arial"/>
              <a:buChar char="•"/>
            </a:pPr>
            <a:endParaRPr lang="en-US" b="1" dirty="0" smtClean="0">
              <a:solidFill>
                <a:srgbClr val="0C1F24"/>
              </a:solidFill>
              <a:latin typeface="Source Sans Pro Light"/>
              <a:cs typeface="Source Sans Pro Light"/>
            </a:endParaRPr>
          </a:p>
          <a:p>
            <a:pPr marL="342900" indent="-342900">
              <a:buFont typeface="Arial"/>
              <a:buChar char="•"/>
            </a:pPr>
            <a:r>
              <a:rPr lang="en-US" sz="2400" dirty="0" smtClean="0">
                <a:solidFill>
                  <a:srgbClr val="0C1F24"/>
                </a:solidFill>
                <a:latin typeface="Source Sans Pro Light"/>
                <a:cs typeface="Source Sans Pro Light"/>
              </a:rPr>
              <a:t>Establishment of a ‘small group of contracted parties (and others) to review the collection of data, as required by ICANN</a:t>
            </a:r>
          </a:p>
          <a:p>
            <a:pPr marL="342900" indent="-342900">
              <a:buFont typeface="Arial"/>
              <a:buChar char="•"/>
            </a:pPr>
            <a:r>
              <a:rPr lang="en-US" sz="2400" dirty="0" smtClean="0">
                <a:solidFill>
                  <a:srgbClr val="0C1F24"/>
                </a:solidFill>
                <a:latin typeface="Source Sans Pro Light"/>
                <a:cs typeface="Source Sans Pro Light"/>
              </a:rPr>
              <a:t>Meeting in Brussels</a:t>
            </a:r>
          </a:p>
          <a:p>
            <a:pPr marL="342900" indent="-342900">
              <a:buFont typeface="Arial"/>
              <a:buChar char="•"/>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6123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05546"/>
            <a:ext cx="8103072" cy="4985980"/>
          </a:xfrm>
          <a:prstGeom prst="rect">
            <a:avLst/>
          </a:prstGeom>
        </p:spPr>
        <p:txBody>
          <a:bodyPr wrap="square">
            <a:spAutoFit/>
          </a:bodyPr>
          <a:lstStyle/>
          <a:p>
            <a:pPr>
              <a:buNone/>
            </a:pPr>
            <a:r>
              <a:rPr lang="en-US" sz="2500" b="1" dirty="0" smtClean="0"/>
              <a:t>Working Group/Teams on WHOIS Issue over the Years:</a:t>
            </a:r>
          </a:p>
          <a:p>
            <a:pPr>
              <a:buNone/>
            </a:pPr>
            <a:endParaRPr lang="en-US" sz="2500" b="1" dirty="0" smtClean="0"/>
          </a:p>
          <a:p>
            <a:pPr indent="-457200">
              <a:buFont typeface="Arial"/>
              <a:buChar char="•"/>
            </a:pPr>
            <a:r>
              <a:rPr lang="en-US" sz="2500" dirty="0" err="1" smtClean="0"/>
              <a:t>Whois</a:t>
            </a:r>
            <a:r>
              <a:rPr lang="en-US" sz="2500" dirty="0" smtClean="0"/>
              <a:t> Survey Requirements</a:t>
            </a:r>
          </a:p>
          <a:p>
            <a:pPr indent="-457200">
              <a:buFont typeface="Arial"/>
              <a:buChar char="•"/>
            </a:pPr>
            <a:r>
              <a:rPr lang="en-US" sz="2500" dirty="0" smtClean="0"/>
              <a:t>Privacy Proxy Accreditation</a:t>
            </a:r>
          </a:p>
          <a:p>
            <a:pPr indent="-457200">
              <a:buFont typeface="Arial"/>
              <a:buChar char="•"/>
            </a:pPr>
            <a:r>
              <a:rPr lang="en-US" sz="2500" dirty="0" smtClean="0"/>
              <a:t>RAA – Including P/P issues</a:t>
            </a:r>
          </a:p>
          <a:p>
            <a:pPr indent="-457200">
              <a:buFont typeface="Arial"/>
              <a:buChar char="•"/>
            </a:pPr>
            <a:r>
              <a:rPr lang="en-US" sz="2500" dirty="0" smtClean="0"/>
              <a:t>WHOIS Review Team</a:t>
            </a:r>
          </a:p>
          <a:p>
            <a:pPr indent="-457200">
              <a:buFont typeface="Arial"/>
              <a:buChar char="•"/>
            </a:pPr>
            <a:r>
              <a:rPr lang="en-US" sz="2500" dirty="0" smtClean="0"/>
              <a:t>Thick WHOIS</a:t>
            </a:r>
          </a:p>
          <a:p>
            <a:pPr indent="-457200">
              <a:buFont typeface="Arial"/>
              <a:buChar char="•"/>
            </a:pPr>
            <a:r>
              <a:rPr lang="en-US" sz="2500" dirty="0" smtClean="0"/>
              <a:t>Privacy Proxy Services - waiver</a:t>
            </a:r>
          </a:p>
          <a:p>
            <a:pPr indent="-457200">
              <a:buFont typeface="Arial"/>
              <a:buChar char="•"/>
            </a:pPr>
            <a:r>
              <a:rPr lang="en-US" sz="2500" dirty="0" smtClean="0"/>
              <a:t>RDAP</a:t>
            </a:r>
          </a:p>
          <a:p>
            <a:pPr indent="-457200">
              <a:buFont typeface="Arial"/>
              <a:buChar char="•"/>
            </a:pPr>
            <a:r>
              <a:rPr lang="en-US" sz="2500" dirty="0" smtClean="0"/>
              <a:t>Expert </a:t>
            </a:r>
            <a:r>
              <a:rPr lang="en-US" sz="2500" smtClean="0"/>
              <a:t>Working Group (EWG)</a:t>
            </a:r>
          </a:p>
          <a:p>
            <a:pPr>
              <a:buNone/>
            </a:pPr>
            <a:endParaRPr lang="en-US" sz="2500" b="1" dirty="0" smtClean="0"/>
          </a:p>
          <a:p>
            <a:pPr>
              <a:buNone/>
            </a:pPr>
            <a:r>
              <a:rPr lang="en-US" sz="2500" b="1" dirty="0" smtClean="0"/>
              <a:t> </a:t>
            </a:r>
          </a:p>
          <a:p>
            <a:pPr marL="342900" indent="-342900">
              <a:buFont typeface="Arial"/>
              <a:buChar char="•"/>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6123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algn="ctr"/>
            <a:endParaRPr lang="en-US" i="1" smtClean="0">
              <a:latin typeface="Source Sans Pro Light"/>
              <a:cs typeface="Source Sans Pro Light"/>
            </a:endParaRPr>
          </a:p>
          <a:p>
            <a:pPr algn="ctr"/>
            <a:r>
              <a:rPr lang="en-US" i="1" smtClean="0">
                <a:latin typeface="Source Sans Pro Light"/>
                <a:cs typeface="Source Sans Pro Light"/>
              </a:rPr>
              <a:t>QUESTIONS</a:t>
            </a:r>
            <a:r>
              <a:rPr lang="en-US" i="1" dirty="0" smtClean="0">
                <a:latin typeface="Source Sans Pro Light"/>
                <a:cs typeface="Source Sans Pro Light"/>
              </a:rPr>
              <a:t>?</a:t>
            </a:r>
          </a:p>
        </p:txBody>
      </p:sp>
    </p:spTree>
    <p:extLst>
      <p:ext uri="{BB962C8B-B14F-4D97-AF65-F5344CB8AC3E}">
        <p14:creationId xmlns:p14="http://schemas.microsoft.com/office/powerpoint/2010/main" val="2369472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5478423"/>
          </a:xfrm>
          <a:prstGeom prst="rect">
            <a:avLst/>
          </a:prstGeom>
        </p:spPr>
        <p:txBody>
          <a:bodyPr wrap="square">
            <a:spAutoFit/>
          </a:bodyPr>
          <a:lstStyle/>
          <a:p>
            <a:pPr>
              <a:buNone/>
            </a:pPr>
            <a:r>
              <a:rPr lang="en-US" sz="2500" dirty="0" smtClean="0"/>
              <a:t>‘WHOIS’ is really three things:</a:t>
            </a:r>
          </a:p>
          <a:p>
            <a:pPr>
              <a:buNone/>
            </a:pPr>
            <a:endParaRPr lang="en-US" sz="2500" dirty="0" smtClean="0"/>
          </a:p>
          <a:p>
            <a:pPr indent="-457200">
              <a:buFont typeface="Arial"/>
              <a:buChar char="•"/>
            </a:pPr>
            <a:r>
              <a:rPr lang="en-US" sz="2500" dirty="0" smtClean="0"/>
              <a:t>Domain Name Registration Data (DNRD) – </a:t>
            </a:r>
            <a:r>
              <a:rPr lang="en-US" sz="2500" b="1" dirty="0" smtClean="0"/>
              <a:t>the data </a:t>
            </a:r>
            <a:r>
              <a:rPr lang="en-US" sz="2500" dirty="0" smtClean="0"/>
              <a:t>registrants provide when registering a domain name</a:t>
            </a:r>
          </a:p>
          <a:p>
            <a:pPr indent="-457200">
              <a:buFont typeface="Arial"/>
              <a:buChar char="•"/>
            </a:pPr>
            <a:r>
              <a:rPr lang="en-US" sz="2500" dirty="0" smtClean="0"/>
              <a:t>Domain Name Registration Data Access Protocol (DNRD-AP) – elements of a communications exchange to provide public access to the DNRD – e.g., the </a:t>
            </a:r>
            <a:r>
              <a:rPr lang="en-US" sz="2500" b="1" dirty="0" smtClean="0"/>
              <a:t>WHOIS protocol </a:t>
            </a:r>
            <a:r>
              <a:rPr lang="en-US" sz="2500" dirty="0" smtClean="0"/>
              <a:t>(RFC 3912) </a:t>
            </a:r>
          </a:p>
          <a:p>
            <a:pPr indent="-457200">
              <a:buFont typeface="Arial"/>
              <a:buChar char="•"/>
            </a:pPr>
            <a:r>
              <a:rPr lang="en-US" sz="2500" dirty="0" smtClean="0"/>
              <a:t>Domain Name Registration Data Directory Service (DNRD – DS) </a:t>
            </a:r>
            <a:r>
              <a:rPr lang="en-US" sz="2500" b="1" dirty="0" smtClean="0"/>
              <a:t>-  the service </a:t>
            </a:r>
            <a:r>
              <a:rPr lang="en-US" sz="2500" dirty="0" smtClean="0"/>
              <a:t>offered by registrars/registries to access DNRD</a:t>
            </a:r>
          </a:p>
          <a:p>
            <a:pPr>
              <a:buNone/>
            </a:pPr>
            <a:endParaRPr lang="en-US" sz="2500" i="1" dirty="0" smtClean="0"/>
          </a:p>
          <a:p>
            <a:pPr>
              <a:buNone/>
            </a:pPr>
            <a:endParaRPr lang="en-US" sz="2500" i="1" dirty="0" smtClean="0"/>
          </a:p>
          <a:p>
            <a:pPr>
              <a:buNone/>
            </a:pPr>
            <a:r>
              <a:rPr lang="en-US" sz="2500" i="1" dirty="0" smtClean="0"/>
              <a:t> </a:t>
            </a: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47317"/>
          </a:xfrm>
          <a:prstGeom prst="rect">
            <a:avLst/>
          </a:prstGeom>
        </p:spPr>
        <p:txBody>
          <a:bodyPr wrap="square">
            <a:spAutoFit/>
          </a:bodyPr>
          <a:lstStyle/>
          <a:p>
            <a:pPr>
              <a:buNone/>
            </a:pPr>
            <a:r>
              <a:rPr lang="en-US" sz="2500" dirty="0"/>
              <a:t>What are the</a:t>
            </a:r>
            <a:r>
              <a:rPr lang="en-US" sz="2500" dirty="0" smtClean="0"/>
              <a:t> WHOIS (DNRD) Requirements</a:t>
            </a:r>
            <a:r>
              <a:rPr lang="en-US" sz="2500" dirty="0"/>
              <a:t>?</a:t>
            </a:r>
          </a:p>
          <a:p>
            <a:pPr>
              <a:buNone/>
            </a:pPr>
            <a:endParaRPr lang="en-US" sz="2500" dirty="0" smtClean="0"/>
          </a:p>
          <a:p>
            <a:pPr>
              <a:buNone/>
            </a:pPr>
            <a:r>
              <a:rPr lang="en-US" sz="2500" dirty="0" smtClean="0"/>
              <a:t>For </a:t>
            </a:r>
            <a:r>
              <a:rPr lang="en-US" sz="2500" dirty="0"/>
              <a:t>registrars providing one or more </a:t>
            </a:r>
            <a:r>
              <a:rPr lang="en-US" sz="2500" dirty="0" err="1"/>
              <a:t>gTLD</a:t>
            </a:r>
            <a:endParaRPr lang="en-US" sz="2500" dirty="0"/>
          </a:p>
          <a:p>
            <a:pPr marL="457200" indent="-457200">
              <a:buFont typeface="Arial"/>
              <a:buChar char="•"/>
            </a:pPr>
            <a:r>
              <a:rPr lang="en-US" sz="2500" dirty="0"/>
              <a:t>Provide inter-active webpage and port 43 service providing  free public query based access to up to date data concerning all active Registered Names sponsored by the Registrar</a:t>
            </a:r>
          </a:p>
          <a:p>
            <a:pPr>
              <a:buNone/>
            </a:pPr>
            <a:endParaRPr lang="en-US" sz="2500" dirty="0" smtClean="0"/>
          </a:p>
          <a:p>
            <a:pPr>
              <a:buNone/>
            </a:pPr>
            <a:r>
              <a:rPr lang="en-US" sz="2500" dirty="0" smtClean="0"/>
              <a:t>For </a:t>
            </a:r>
            <a:r>
              <a:rPr lang="en-US" sz="2500" dirty="0"/>
              <a:t>Registries (base agreement)</a:t>
            </a:r>
          </a:p>
          <a:p>
            <a:pPr marL="457200" indent="-457200">
              <a:buFont typeface="Arial"/>
              <a:buChar char="•"/>
            </a:pPr>
            <a:r>
              <a:rPr lang="en-US" sz="2500" dirty="0" smtClean="0"/>
              <a:t>Provide </a:t>
            </a:r>
            <a:r>
              <a:rPr lang="en-US" sz="2500" dirty="0"/>
              <a:t>public access to registration data -   As above  </a:t>
            </a:r>
            <a:endParaRPr lang="en-US" sz="2500" i="1" dirty="0" smtClean="0"/>
          </a:p>
          <a:p>
            <a:pPr>
              <a:buSzPct val="75000"/>
            </a:pP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969439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493538"/>
          </a:xfrm>
          <a:prstGeom prst="rect">
            <a:avLst/>
          </a:prstGeom>
        </p:spPr>
        <p:txBody>
          <a:bodyPr wrap="square">
            <a:spAutoFit/>
          </a:bodyPr>
          <a:lstStyle/>
          <a:p>
            <a:pPr>
              <a:buNone/>
            </a:pPr>
            <a:r>
              <a:rPr lang="en-US" sz="2500" dirty="0" smtClean="0"/>
              <a:t>What </a:t>
            </a:r>
            <a:r>
              <a:rPr lang="en-US" sz="2500" dirty="0"/>
              <a:t>Information Are We Talking About: Clause 3.3 RAA (2013</a:t>
            </a:r>
            <a:r>
              <a:rPr lang="en-US" sz="2500" i="1" dirty="0"/>
              <a:t>) (similar in the Registry base agreement</a:t>
            </a:r>
            <a:r>
              <a:rPr lang="en-US" sz="2500" dirty="0"/>
              <a:t>)</a:t>
            </a:r>
          </a:p>
          <a:p>
            <a:endParaRPr lang="en-US" sz="2000" i="1" dirty="0" smtClean="0"/>
          </a:p>
          <a:p>
            <a:pPr marL="342900" indent="-342900">
              <a:buFont typeface="Arial"/>
              <a:buChar char="•"/>
            </a:pPr>
            <a:r>
              <a:rPr lang="en-US" dirty="0" smtClean="0"/>
              <a:t>The </a:t>
            </a:r>
            <a:r>
              <a:rPr lang="en-US" dirty="0"/>
              <a:t>name of the Registered Name;</a:t>
            </a:r>
          </a:p>
          <a:p>
            <a:pPr marL="342900" indent="-342900">
              <a:buFont typeface="Arial"/>
              <a:buChar char="•"/>
            </a:pPr>
            <a:r>
              <a:rPr lang="en-US" dirty="0" smtClean="0"/>
              <a:t>The </a:t>
            </a:r>
            <a:r>
              <a:rPr lang="en-US" dirty="0"/>
              <a:t>names of the primary </a:t>
            </a:r>
            <a:r>
              <a:rPr lang="en-US" dirty="0" err="1"/>
              <a:t>nameserver</a:t>
            </a:r>
            <a:r>
              <a:rPr lang="en-US" dirty="0"/>
              <a:t> and </a:t>
            </a:r>
            <a:r>
              <a:rPr lang="en-US" dirty="0" smtClean="0"/>
              <a:t>secondary </a:t>
            </a:r>
            <a:r>
              <a:rPr lang="en-US" dirty="0" err="1" smtClean="0"/>
              <a:t>nameserver</a:t>
            </a:r>
            <a:r>
              <a:rPr lang="en-US" dirty="0"/>
              <a:t>(s) for the Registered Name;</a:t>
            </a:r>
          </a:p>
          <a:p>
            <a:pPr marL="342900" indent="-342900">
              <a:buFont typeface="Arial"/>
              <a:buChar char="•"/>
            </a:pPr>
            <a:r>
              <a:rPr lang="en-US" dirty="0"/>
              <a:t>The identity of Registrar (which may be provided </a:t>
            </a:r>
            <a:r>
              <a:rPr lang="en-US" dirty="0" smtClean="0"/>
              <a:t>through Registrar's </a:t>
            </a:r>
            <a:r>
              <a:rPr lang="en-US" dirty="0"/>
              <a:t>website);</a:t>
            </a:r>
          </a:p>
          <a:p>
            <a:pPr marL="342900" indent="-342900">
              <a:buFont typeface="Arial"/>
              <a:buChar char="•"/>
            </a:pPr>
            <a:r>
              <a:rPr lang="en-US" dirty="0"/>
              <a:t>The original creation date of the registration;</a:t>
            </a:r>
          </a:p>
          <a:p>
            <a:pPr marL="342900" indent="-342900">
              <a:buFont typeface="Arial"/>
              <a:buChar char="•"/>
            </a:pPr>
            <a:r>
              <a:rPr lang="en-US" dirty="0"/>
              <a:t>The expiration date of the registration;</a:t>
            </a:r>
          </a:p>
          <a:p>
            <a:pPr marL="342900" indent="-342900">
              <a:buFont typeface="Arial"/>
              <a:buChar char="•"/>
            </a:pPr>
            <a:r>
              <a:rPr lang="en-US" dirty="0"/>
              <a:t>The name and postal address of the Registered Name Holder;</a:t>
            </a:r>
          </a:p>
          <a:p>
            <a:pPr marL="342900" indent="-342900">
              <a:buFont typeface="Arial"/>
              <a:buChar char="•"/>
            </a:pPr>
            <a:r>
              <a:rPr lang="en-US" dirty="0"/>
              <a:t>The name, postal address, e‐mail address, voice </a:t>
            </a:r>
            <a:r>
              <a:rPr lang="en-US" dirty="0" smtClean="0"/>
              <a:t>telephone number</a:t>
            </a:r>
            <a:r>
              <a:rPr lang="en-US" dirty="0"/>
              <a:t>, and (where available) fax number of the technical contact </a:t>
            </a:r>
            <a:r>
              <a:rPr lang="en-US" dirty="0" smtClean="0"/>
              <a:t>for the </a:t>
            </a:r>
            <a:r>
              <a:rPr lang="en-US" dirty="0"/>
              <a:t>Registered Name; </a:t>
            </a:r>
            <a:r>
              <a:rPr lang="en-US" dirty="0" smtClean="0"/>
              <a:t>and</a:t>
            </a:r>
          </a:p>
          <a:p>
            <a:pPr marL="285750" indent="-285750">
              <a:buFont typeface="Arial"/>
              <a:buChar char="•"/>
            </a:pPr>
            <a:r>
              <a:rPr lang="en-US" dirty="0" smtClean="0"/>
              <a:t>The name, postal address, e‐mail address, voice telephone number, and (where available) fax number of the administrative contact for the Registered Name.</a:t>
            </a:r>
          </a:p>
          <a:p>
            <a:pPr>
              <a:buSzPct val="75000"/>
            </a:pPr>
            <a:endParaRPr lang="en-US"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486961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3831818"/>
          </a:xfrm>
          <a:prstGeom prst="rect">
            <a:avLst/>
          </a:prstGeom>
        </p:spPr>
        <p:txBody>
          <a:bodyPr wrap="square">
            <a:spAutoFit/>
          </a:bodyPr>
          <a:lstStyle/>
          <a:p>
            <a:pPr>
              <a:buNone/>
            </a:pPr>
            <a:r>
              <a:rPr lang="en-US" sz="2500" b="1" dirty="0" smtClean="0"/>
              <a:t>Affirmation </a:t>
            </a:r>
            <a:r>
              <a:rPr lang="en-US" sz="2500" b="1" dirty="0"/>
              <a:t>of Commitments (2009) committed ICANN to: </a:t>
            </a:r>
          </a:p>
          <a:p>
            <a:pPr>
              <a:buNone/>
            </a:pPr>
            <a:endParaRPr lang="en-US" sz="2500" dirty="0" smtClean="0"/>
          </a:p>
          <a:p>
            <a:pPr>
              <a:buNone/>
            </a:pPr>
            <a:r>
              <a:rPr lang="en-US" sz="2500" dirty="0" smtClean="0"/>
              <a:t>Enforcing </a:t>
            </a:r>
            <a:r>
              <a:rPr lang="en-US" sz="2500" dirty="0"/>
              <a:t>its existing policy relating to WHOIS, subject to applicable laws. Such existing policy requires that ICANN implement measures to maintain timely, unrestricted and public access to accurate and complete WHOIS information, including registrant, technical, billing, and administrative contact </a:t>
            </a:r>
            <a:r>
              <a:rPr lang="en-US" sz="2500" dirty="0" smtClean="0"/>
              <a:t>information </a:t>
            </a:r>
            <a:r>
              <a:rPr lang="en-US" sz="2500" dirty="0"/>
              <a:t>(and regular reviews</a:t>
            </a:r>
            <a:r>
              <a:rPr lang="en-US" sz="2500" dirty="0" smtClean="0"/>
              <a:t>).</a:t>
            </a:r>
          </a:p>
          <a:p>
            <a:pPr>
              <a:buNone/>
            </a:pPr>
            <a:endParaRPr lang="en-US" sz="2500" dirty="0" smtClean="0"/>
          </a:p>
          <a:p>
            <a:pPr>
              <a:buSzPct val="75000"/>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589098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5755422"/>
          </a:xfrm>
          <a:prstGeom prst="rect">
            <a:avLst/>
          </a:prstGeom>
        </p:spPr>
        <p:txBody>
          <a:bodyPr wrap="square">
            <a:spAutoFit/>
          </a:bodyPr>
          <a:lstStyle/>
          <a:p>
            <a:pPr>
              <a:buNone/>
            </a:pPr>
            <a:r>
              <a:rPr lang="en-US" sz="2500" b="1" dirty="0" smtClean="0"/>
              <a:t>So what is the Problem? (WHOIS Final Report 2014)</a:t>
            </a:r>
          </a:p>
          <a:p>
            <a:pPr>
              <a:buNone/>
            </a:pPr>
            <a:endParaRPr lang="en-US" sz="2500" b="1" dirty="0" smtClean="0"/>
          </a:p>
          <a:p>
            <a:pPr>
              <a:buNone/>
            </a:pPr>
            <a:r>
              <a:rPr lang="en-US" sz="2500" dirty="0" smtClean="0"/>
              <a:t>Issues in the WHOIS debate are varied. Any discussion of WHOIS will likely contain all of the words accuracy, privacy, anonymity, cost, policing and SPAM. Each of the issues is important…. </a:t>
            </a:r>
          </a:p>
          <a:p>
            <a:pPr>
              <a:buNone/>
            </a:pPr>
            <a:endParaRPr lang="en-US" sz="2500" dirty="0" smtClean="0"/>
          </a:p>
          <a:p>
            <a:pPr>
              <a:buNone/>
            </a:pPr>
            <a:r>
              <a:rPr lang="en-US" sz="2500" dirty="0" smtClean="0"/>
              <a:t>A gross understatement is that tensions exist between the various ICANN constituencies regarding WHOIS.  Issues abound including the right to privacy, anonymity, intellectual property protection, security and abuse, among others.  Each is important.  None more so than the other.</a:t>
            </a:r>
          </a:p>
          <a:p>
            <a:pPr>
              <a:buNone/>
            </a:pPr>
            <a:endParaRPr lang="en-US" sz="2500" dirty="0" smtClean="0"/>
          </a:p>
          <a:p>
            <a:pPr>
              <a:buNone/>
            </a:pPr>
            <a:endParaRPr lang="en-US" sz="2500" dirty="0" smtClean="0"/>
          </a:p>
          <a:p>
            <a:pPr>
              <a:buSzPct val="75000"/>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589098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58469"/>
            <a:ext cx="8103072" cy="5832366"/>
          </a:xfrm>
          <a:prstGeom prst="rect">
            <a:avLst/>
          </a:prstGeom>
        </p:spPr>
        <p:txBody>
          <a:bodyPr wrap="square">
            <a:spAutoFit/>
          </a:bodyPr>
          <a:lstStyle/>
          <a:p>
            <a:pPr>
              <a:buNone/>
            </a:pPr>
            <a:r>
              <a:rPr lang="en-US" sz="2500" b="1" dirty="0" smtClean="0"/>
              <a:t>OECD Privacy Principles 1980</a:t>
            </a:r>
          </a:p>
          <a:p>
            <a:pPr>
              <a:buNone/>
            </a:pPr>
            <a:endParaRPr lang="en-US" sz="2500" b="1" dirty="0" smtClean="0"/>
          </a:p>
          <a:p>
            <a:pPr>
              <a:buNone/>
            </a:pPr>
            <a:r>
              <a:rPr lang="en-US" sz="2000" b="1" dirty="0" smtClean="0"/>
              <a:t>Collection Limitation Principle</a:t>
            </a:r>
          </a:p>
          <a:p>
            <a:pPr marL="252000" indent="0">
              <a:buNone/>
            </a:pPr>
            <a:r>
              <a:rPr lang="en-US" sz="2000" dirty="0" smtClean="0"/>
              <a:t>There should be limits to the collection of personal data and any such data should be obtained by lawful and fair means and, where  appropriate, with the knowledge or consent of the data subject.</a:t>
            </a:r>
          </a:p>
          <a:p>
            <a:pPr>
              <a:buNone/>
            </a:pPr>
            <a:r>
              <a:rPr lang="en-US" sz="2000" b="1" dirty="0" smtClean="0"/>
              <a:t>Data Quality Principle</a:t>
            </a:r>
          </a:p>
          <a:p>
            <a:pPr marL="252000" indent="0">
              <a:buNone/>
            </a:pPr>
            <a:r>
              <a:rPr lang="en-US" sz="2000" dirty="0" smtClean="0"/>
              <a:t>Personal data should be relevant to the purposes for which they are to be used, and, to the extent necessary for those purposes, should be accurate, complete and kept up-to-date.</a:t>
            </a:r>
          </a:p>
          <a:p>
            <a:pPr>
              <a:buNone/>
            </a:pPr>
            <a:r>
              <a:rPr lang="en-US" sz="2000" b="1" dirty="0" smtClean="0"/>
              <a:t>Purpose Specification Principle</a:t>
            </a:r>
          </a:p>
          <a:p>
            <a:pPr marL="252000" indent="0">
              <a:buNone/>
            </a:pPr>
            <a:r>
              <a:rPr lang="en-US" sz="2000" dirty="0" smtClean="0"/>
              <a:t>The purposes for which personal data are collected should be specified not later than at the time of data collection and the subsequent use limited to the fulfillment of those purposes or such others as are not incompatible with those purposes and as are specified on each occasion of change of purpose.</a:t>
            </a:r>
          </a:p>
          <a:p>
            <a:pPr>
              <a:buNone/>
            </a:pPr>
            <a:endParaRPr lang="en-US" sz="2500" b="1"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700"/>
            <a:ext cx="8103072" cy="5601533"/>
          </a:xfrm>
          <a:prstGeom prst="rect">
            <a:avLst/>
          </a:prstGeom>
        </p:spPr>
        <p:txBody>
          <a:bodyPr wrap="square">
            <a:spAutoFit/>
          </a:bodyPr>
          <a:lstStyle/>
          <a:p>
            <a:r>
              <a:rPr lang="en-US" sz="2500" b="1" dirty="0" smtClean="0"/>
              <a:t>OECD Privacy Principles 1980 (cont’d)</a:t>
            </a:r>
          </a:p>
          <a:p>
            <a:endParaRPr lang="en-US" sz="2500" b="1" dirty="0" smtClean="0"/>
          </a:p>
          <a:p>
            <a:pPr>
              <a:buNone/>
            </a:pPr>
            <a:r>
              <a:rPr lang="en-US" sz="2400" b="1" dirty="0" smtClean="0"/>
              <a:t>Use Limitation Principle</a:t>
            </a:r>
          </a:p>
          <a:p>
            <a:pPr>
              <a:buNone/>
            </a:pPr>
            <a:r>
              <a:rPr lang="en-US" sz="2400" dirty="0" smtClean="0"/>
              <a:t>Personal data should not be disclosed, made available or otherwise used for purposes other than those specified in accordance with Paragraph 9 (purpose) except:</a:t>
            </a:r>
          </a:p>
          <a:p>
            <a:pPr lvl="1">
              <a:buFont typeface="Arial"/>
              <a:buChar char="•"/>
            </a:pPr>
            <a:r>
              <a:rPr lang="en-US" sz="2400" dirty="0" smtClean="0"/>
              <a:t>with the consent of the data subject; or</a:t>
            </a:r>
          </a:p>
          <a:p>
            <a:pPr lvl="1">
              <a:buFont typeface="Arial"/>
              <a:buChar char="•"/>
            </a:pPr>
            <a:r>
              <a:rPr lang="en-US" sz="2400" dirty="0" smtClean="0"/>
              <a:t>by the authority of law.</a:t>
            </a:r>
          </a:p>
          <a:p>
            <a:pPr>
              <a:buNone/>
            </a:pPr>
            <a:r>
              <a:rPr lang="en-US" sz="2400" b="1" dirty="0" smtClean="0"/>
              <a:t>Security Safeguards Principle</a:t>
            </a:r>
          </a:p>
          <a:p>
            <a:pPr>
              <a:buNone/>
            </a:pPr>
            <a:r>
              <a:rPr lang="en-US" sz="2400" dirty="0" smtClean="0"/>
              <a:t> Personal data should be protected by reasonable security safeguards against such risks as loss or </a:t>
            </a:r>
            <a:r>
              <a:rPr lang="en-US" sz="2400" dirty="0" err="1" smtClean="0"/>
              <a:t>unauthorised</a:t>
            </a:r>
            <a:r>
              <a:rPr lang="en-US" sz="2400" dirty="0" smtClean="0"/>
              <a:t> access, destruction, use, modification or disclosure of data.</a:t>
            </a:r>
          </a:p>
          <a:p>
            <a:endParaRPr lang="en-US" sz="2500" b="1" dirty="0" smtClean="0"/>
          </a:p>
          <a:p>
            <a:pPr>
              <a:buNone/>
            </a:pPr>
            <a:endParaRPr lang="en-US" sz="2500" b="1"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7540</TotalTime>
  <Words>1895</Words>
  <Application>Microsoft Macintosh PowerPoint</Application>
  <PresentationFormat>On-screen Show (4:3)</PresentationFormat>
  <Paragraphs>197</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Source Sans Pro</vt:lpstr>
      <vt:lpstr>Source Sans Pro Light</vt:lpstr>
      <vt:lpstr>Office Theme</vt:lpstr>
      <vt:lpstr>PowerPoint Presentation</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PowerPoint Presentation</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Gisella Gruber</cp:lastModifiedBy>
  <cp:revision>236</cp:revision>
  <cp:lastPrinted>2015-04-13T15:10:57Z</cp:lastPrinted>
  <dcterms:created xsi:type="dcterms:W3CDTF">2017-10-02T22:27:19Z</dcterms:created>
  <dcterms:modified xsi:type="dcterms:W3CDTF">2017-10-04T09:13:27Z</dcterms:modified>
</cp:coreProperties>
</file>