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handoutMasterIdLst>
    <p:handoutMasterId r:id="rId20"/>
  </p:handoutMasterIdLst>
  <p:sldIdLst>
    <p:sldId id="540" r:id="rId2"/>
    <p:sldId id="583" r:id="rId3"/>
    <p:sldId id="584" r:id="rId4"/>
    <p:sldId id="574" r:id="rId5"/>
    <p:sldId id="579" r:id="rId6"/>
    <p:sldId id="580" r:id="rId7"/>
    <p:sldId id="581" r:id="rId8"/>
    <p:sldId id="582" r:id="rId9"/>
    <p:sldId id="577" r:id="rId10"/>
    <p:sldId id="585" r:id="rId11"/>
    <p:sldId id="381" r:id="rId12"/>
    <p:sldId id="380" r:id="rId13"/>
    <p:sldId id="586" r:id="rId14"/>
    <p:sldId id="587" r:id="rId15"/>
    <p:sldId id="590" r:id="rId16"/>
    <p:sldId id="588" r:id="rId17"/>
    <p:sldId id="589"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18" autoAdjust="0"/>
    <p:restoredTop sz="94136" autoAdjust="0"/>
  </p:normalViewPr>
  <p:slideViewPr>
    <p:cSldViewPr snapToGrid="0" snapToObjects="1">
      <p:cViewPr varScale="1">
        <p:scale>
          <a:sx n="101" d="100"/>
          <a:sy n="101" d="100"/>
        </p:scale>
        <p:origin x="1720" y="184"/>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3/10/18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3/10/18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stylized agenda slide</a:t>
            </a:r>
            <a:r>
              <a:rPr lang="en-US" baseline="0" dirty="0"/>
              <a:t> for your presentation.</a:t>
            </a:r>
          </a:p>
          <a:p>
            <a:endParaRPr lang="en-US" baseline="0" dirty="0"/>
          </a:p>
          <a:p>
            <a:r>
              <a:rPr lang="en-US" dirty="0"/>
              <a:t>To</a:t>
            </a:r>
            <a:r>
              <a:rPr lang="en-US" baseline="0" dirty="0"/>
              <a:t> </a:t>
            </a:r>
            <a:r>
              <a:rPr lang="en-US" dirty="0"/>
              <a:t>delete a box,</a:t>
            </a:r>
            <a:r>
              <a:rPr lang="en-US" baseline="0" dirty="0"/>
              <a:t> </a:t>
            </a:r>
            <a:r>
              <a:rPr lang="en-US" dirty="0"/>
              <a:t>if there are too many boxes,</a:t>
            </a:r>
            <a:r>
              <a:rPr lang="en-US" baseline="0" dirty="0"/>
              <a:t> click the edge of the box, ensure the entire box is highlighted, then DELETE.  </a:t>
            </a:r>
          </a:p>
          <a:p>
            <a:endParaRPr lang="en-US" baseline="0" dirty="0"/>
          </a:p>
          <a:p>
            <a:r>
              <a:rPr lang="en-US" baseline="0" dirty="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1799354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a:t>
            </a:r>
            <a:r>
              <a:rPr lang="en-US" baseline="0" dirty="0"/>
              <a:t> for different ways to display your data or text by using alternatives to simple bullets.  </a:t>
            </a:r>
          </a:p>
          <a:p>
            <a:endParaRPr lang="en-US" baseline="0" dirty="0"/>
          </a:p>
          <a:p>
            <a:r>
              <a:rPr lang="en-US" baseline="0" dirty="0"/>
              <a:t>To adjust the number in the arrow to text or another number, click on the text box around the number, revise.</a:t>
            </a:r>
          </a:p>
          <a:p>
            <a:endParaRPr lang="en-US" baseline="0" dirty="0"/>
          </a:p>
          <a:p>
            <a:r>
              <a:rPr lang="en-US" baseline="0" dirty="0"/>
              <a:t>To add an arrow, click on the arrow, ensure the arrow is highlighted, COPY and PASTE and move to the desired placement, or DELETE if there are too many arrows.</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2364719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dirty="0"/>
          </a:p>
        </p:txBody>
      </p:sp>
    </p:spTree>
    <p:extLst>
      <p:ext uri="{BB962C8B-B14F-4D97-AF65-F5344CB8AC3E}">
        <p14:creationId xmlns:p14="http://schemas.microsoft.com/office/powerpoint/2010/main" val="4073495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dirty="0"/>
          </a:p>
        </p:txBody>
      </p:sp>
    </p:spTree>
    <p:extLst>
      <p:ext uri="{BB962C8B-B14F-4D97-AF65-F5344CB8AC3E}">
        <p14:creationId xmlns:p14="http://schemas.microsoft.com/office/powerpoint/2010/main" val="2319456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a:t>
            </a:r>
            <a:r>
              <a:rPr lang="en-US" baseline="0" dirty="0"/>
              <a:t> for different ways to display your data or text by using alternatives to simple bullets.  </a:t>
            </a:r>
          </a:p>
          <a:p>
            <a:endParaRPr lang="en-US" baseline="0" dirty="0"/>
          </a:p>
          <a:p>
            <a:r>
              <a:rPr lang="en-US" baseline="0" dirty="0"/>
              <a:t>To adjust the number in the arrow to text or another number, click on the text box around the number, revise.</a:t>
            </a:r>
          </a:p>
          <a:p>
            <a:endParaRPr lang="en-US" baseline="0" dirty="0"/>
          </a:p>
          <a:p>
            <a:r>
              <a:rPr lang="en-US" baseline="0" dirty="0"/>
              <a:t>To add an arrow, click on the arrow, ensure the arrow is highlighted, COPY and PASTE and move to the desired placement, or DELETE if there are too many arrows.</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985355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grp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grpSp>
      <p:sp>
        <p:nvSpPr>
          <p:cNvPr id="15"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a:t>
              </a:r>
              <a:r>
                <a:rPr lang="en-US" sz="1400" dirty="0" err="1">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000" b="0" i="0" baseline="0">
                <a:solidFill>
                  <a:schemeClr val="bg1"/>
                </a:solidFill>
                <a:latin typeface="Arial"/>
                <a:cs typeface="Arial"/>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Tree>
    <p:extLst>
      <p:ext uri="{BB962C8B-B14F-4D97-AF65-F5344CB8AC3E}">
        <p14:creationId xmlns:p14="http://schemas.microsoft.com/office/powerpoint/2010/main" val="3508068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image" Target="../media/image1.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1"/>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7" r:id="rId49"/>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hyperlink" Target="https://community.icann.org/x/BSW8B"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31.emf"/><Relationship Id="rId4" Type="http://schemas.openxmlformats.org/officeDocument/2006/relationships/image" Target="../media/image30.emf"/></Relationships>
</file>

<file path=ppt/slides/_rels/slide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6.xml"/><Relationship Id="rId6" Type="http://schemas.openxmlformats.org/officeDocument/2006/relationships/image" Target="../media/image30.emf"/><Relationship Id="rId5" Type="http://schemas.openxmlformats.org/officeDocument/2006/relationships/image" Target="../media/image35.emf"/><Relationship Id="rId4" Type="http://schemas.openxmlformats.org/officeDocument/2006/relationships/image" Target="../media/image34.emf"/></Relationships>
</file>

<file path=ppt/slides/_rels/slide7.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36.emf"/><Relationship Id="rId7" Type="http://schemas.openxmlformats.org/officeDocument/2006/relationships/hyperlink" Target="http://uasg.tech/"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hyperlink" Target="https://community.icann.org/x/CbDRAw" TargetMode="External"/><Relationship Id="rId5" Type="http://schemas.openxmlformats.org/officeDocument/2006/relationships/image" Target="../media/image38.emf"/><Relationship Id="rId4" Type="http://schemas.openxmlformats.org/officeDocument/2006/relationships/image" Target="../media/image37.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community.icann.org/x/yJXDAw" TargetMode="External"/><Relationship Id="rId2" Type="http://schemas.openxmlformats.org/officeDocument/2006/relationships/hyperlink" Target="https://community.icann.org/x/mRuOAw"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gTLD Auction Proceeds Cross-Community WG</a:t>
            </a:r>
          </a:p>
        </p:txBody>
      </p:sp>
      <p:sp>
        <p:nvSpPr>
          <p:cNvPr id="5" name="Text Placeholder 4"/>
          <p:cNvSpPr>
            <a:spLocks noGrp="1"/>
          </p:cNvSpPr>
          <p:nvPr>
            <p:ph type="body" sz="quarter" idx="12"/>
          </p:nvPr>
        </p:nvSpPr>
        <p:spPr/>
        <p:txBody>
          <a:bodyPr/>
          <a:lstStyle/>
          <a:p>
            <a:r>
              <a:rPr lang="en-US" dirty="0"/>
              <a:t>11 March 2018</a:t>
            </a:r>
          </a:p>
        </p:txBody>
      </p:sp>
    </p:spTree>
    <p:extLst>
      <p:ext uri="{BB962C8B-B14F-4D97-AF65-F5344CB8AC3E}">
        <p14:creationId xmlns:p14="http://schemas.microsoft.com/office/powerpoint/2010/main" val="3311575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FFFF"/>
                </a:solidFill>
              </a:rPr>
              <a:t>Outreach to &amp; responses to date from external experts</a:t>
            </a:r>
            <a:endParaRPr lang="en-US" dirty="0"/>
          </a:p>
        </p:txBody>
      </p:sp>
      <p:sp>
        <p:nvSpPr>
          <p:cNvPr id="5" name="Text Placeholder 4"/>
          <p:cNvSpPr>
            <a:spLocks noGrp="1"/>
          </p:cNvSpPr>
          <p:nvPr>
            <p:ph type="body" sz="quarter" idx="11"/>
          </p:nvPr>
        </p:nvSpPr>
        <p:spPr/>
        <p:txBody>
          <a:bodyPr/>
          <a:lstStyle/>
          <a:p>
            <a:r>
              <a:rPr lang="en-US" dirty="0"/>
              <a:t>Agenda Item #2</a:t>
            </a:r>
          </a:p>
        </p:txBody>
      </p:sp>
    </p:spTree>
    <p:extLst>
      <p:ext uri="{BB962C8B-B14F-4D97-AF65-F5344CB8AC3E}">
        <p14:creationId xmlns:p14="http://schemas.microsoft.com/office/powerpoint/2010/main" val="3701702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Background</a:t>
            </a:r>
          </a:p>
        </p:txBody>
      </p:sp>
      <p:sp>
        <p:nvSpPr>
          <p:cNvPr id="3" name="Content Placeholder 2"/>
          <p:cNvSpPr>
            <a:spLocks noGrp="1"/>
          </p:cNvSpPr>
          <p:nvPr>
            <p:ph sz="quarter" idx="10"/>
          </p:nvPr>
        </p:nvSpPr>
        <p:spPr>
          <a:xfrm>
            <a:off x="374904" y="797112"/>
            <a:ext cx="8540496" cy="4571813"/>
          </a:xfrm>
        </p:spPr>
        <p:txBody>
          <a:bodyPr/>
          <a:lstStyle/>
          <a:p>
            <a:r>
              <a:rPr lang="en-US" sz="1800" dirty="0"/>
              <a:t>CCWG identified a number of external experts to help inform its consideration of the 4 possible models that have been identified to date:</a:t>
            </a:r>
          </a:p>
          <a:p>
            <a:pPr lvl="1"/>
            <a:r>
              <a:rPr lang="en-US" sz="1600" dirty="0"/>
              <a:t>New ICANN Proceeds Allocation Department Created as part of ICANN Org </a:t>
            </a:r>
          </a:p>
          <a:p>
            <a:pPr lvl="1"/>
            <a:r>
              <a:rPr lang="en-US" sz="1600" dirty="0"/>
              <a:t>New ICANN Proceeds Allocation Department Created as part of ICANN Org which would work in collaboration with an existing charitable organization (s).  Does this mean a philanthropic or grant making organization?  Or a charitable organization more generally.</a:t>
            </a:r>
          </a:p>
          <a:p>
            <a:pPr lvl="1"/>
            <a:r>
              <a:rPr lang="en-US" sz="1600" dirty="0"/>
              <a:t>A new structure would be created (e.g. ICANN foundation) </a:t>
            </a:r>
          </a:p>
          <a:p>
            <a:pPr lvl="1"/>
            <a:r>
              <a:rPr lang="en-US" sz="1600" dirty="0"/>
              <a:t>An established entity/entities (e.g. foundation or fund) are used (ICANN would organize the oversight of processes to ensure mission and fiduciary duties are met) </a:t>
            </a:r>
          </a:p>
          <a:p>
            <a:r>
              <a:rPr lang="en-US" sz="1800" dirty="0"/>
              <a:t>24 external experts approach with a request to respond to questionnaire developed by CCWG</a:t>
            </a:r>
          </a:p>
          <a:p>
            <a:r>
              <a:rPr lang="en-US" sz="1800" dirty="0"/>
              <a:t>To date, 5 written responses received (see </a:t>
            </a:r>
            <a:r>
              <a:rPr lang="en-US" sz="1800" dirty="0">
                <a:hlinkClick r:id="rId2"/>
              </a:rPr>
              <a:t>https://community.icann.org/x/BSW8B</a:t>
            </a:r>
            <a:r>
              <a:rPr lang="en-US" sz="1800" dirty="0"/>
              <a:t>)</a:t>
            </a:r>
          </a:p>
          <a:p>
            <a:r>
              <a:rPr lang="en-US" sz="1800" dirty="0"/>
              <a:t>CCWG members/participants to follow up with their contacts to encourage responses. </a:t>
            </a:r>
          </a:p>
        </p:txBody>
      </p:sp>
    </p:spTree>
    <p:extLst>
      <p:ext uri="{BB962C8B-B14F-4D97-AF65-F5344CB8AC3E}">
        <p14:creationId xmlns:p14="http://schemas.microsoft.com/office/powerpoint/2010/main" val="928687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p:spPr>
        <p:txBody>
          <a:bodyPr/>
          <a:lstStyle/>
          <a:p>
            <a:r>
              <a:rPr lang="en-US" dirty="0"/>
              <a:t>Next Steps</a:t>
            </a:r>
          </a:p>
        </p:txBody>
      </p:sp>
      <p:sp>
        <p:nvSpPr>
          <p:cNvPr id="3" name="Content Placeholder 2">
            <a:extLst>
              <a:ext uri="{FF2B5EF4-FFF2-40B4-BE49-F238E27FC236}">
                <a16:creationId xmlns:a16="http://schemas.microsoft.com/office/drawing/2014/main" id="{CD0B1C73-C84A-DB46-8DE5-B8644D01786F}"/>
              </a:ext>
            </a:extLst>
          </p:cNvPr>
          <p:cNvSpPr txBox="1">
            <a:spLocks/>
          </p:cNvSpPr>
          <p:nvPr/>
        </p:nvSpPr>
        <p:spPr>
          <a:xfrm>
            <a:off x="374904" y="797112"/>
            <a:ext cx="8540496" cy="457181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Courier New" panose="02070309020205020404" pitchFamily="49" charset="0"/>
              <a:buChar char="o"/>
            </a:pPr>
            <a:r>
              <a:rPr lang="en-US" sz="1800" dirty="0"/>
              <a:t>CCWG to consider how to review / consider input received</a:t>
            </a:r>
          </a:p>
          <a:p>
            <a:pPr marL="0" indent="0">
              <a:buNone/>
            </a:pPr>
            <a:endParaRPr lang="en-US" sz="1800" dirty="0"/>
          </a:p>
          <a:p>
            <a:pPr>
              <a:buFont typeface="Courier New" panose="02070309020205020404" pitchFamily="49" charset="0"/>
              <a:buChar char="o"/>
            </a:pPr>
            <a:r>
              <a:rPr lang="en-US" sz="1800" dirty="0"/>
              <a:t>Staff inputting response into excel sheet to facilitate review &amp; comparison</a:t>
            </a:r>
          </a:p>
          <a:p>
            <a:pPr marL="0" indent="0">
              <a:buNone/>
            </a:pPr>
            <a:endParaRPr lang="en-US" sz="1800" dirty="0"/>
          </a:p>
          <a:p>
            <a:pPr>
              <a:buFont typeface="Courier New" panose="02070309020205020404" pitchFamily="49" charset="0"/>
              <a:buChar char="o"/>
            </a:pPr>
            <a:r>
              <a:rPr lang="en-US" sz="1800" dirty="0"/>
              <a:t>If no responses are received from those identified to participate in a call, how does CCWG want to proceed?</a:t>
            </a:r>
          </a:p>
        </p:txBody>
      </p:sp>
    </p:spTree>
    <p:extLst>
      <p:ext uri="{BB962C8B-B14F-4D97-AF65-F5344CB8AC3E}">
        <p14:creationId xmlns:p14="http://schemas.microsoft.com/office/powerpoint/2010/main" val="626482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FFFF"/>
                </a:solidFill>
              </a:rPr>
              <a:t>Commence exchange of views with external experts: Samantha Eisner &amp; Xavier </a:t>
            </a:r>
            <a:r>
              <a:rPr lang="en-US" dirty="0" err="1">
                <a:solidFill>
                  <a:srgbClr val="FFFFFF"/>
                </a:solidFill>
              </a:rPr>
              <a:t>Calvez</a:t>
            </a:r>
            <a:endParaRPr lang="en-US" dirty="0">
              <a:solidFill>
                <a:srgbClr val="FFFFFF"/>
              </a:solidFill>
            </a:endParaRPr>
          </a:p>
        </p:txBody>
      </p:sp>
      <p:sp>
        <p:nvSpPr>
          <p:cNvPr id="5" name="Text Placeholder 4"/>
          <p:cNvSpPr>
            <a:spLocks noGrp="1"/>
          </p:cNvSpPr>
          <p:nvPr>
            <p:ph type="body" sz="quarter" idx="11"/>
          </p:nvPr>
        </p:nvSpPr>
        <p:spPr/>
        <p:txBody>
          <a:bodyPr/>
          <a:lstStyle/>
          <a:p>
            <a:r>
              <a:rPr lang="en-US" dirty="0"/>
              <a:t>Agenda Item #3</a:t>
            </a:r>
          </a:p>
        </p:txBody>
      </p:sp>
    </p:spTree>
    <p:extLst>
      <p:ext uri="{BB962C8B-B14F-4D97-AF65-F5344CB8AC3E}">
        <p14:creationId xmlns:p14="http://schemas.microsoft.com/office/powerpoint/2010/main" val="3586302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Addressing Board Liaison Input</a:t>
            </a:r>
          </a:p>
        </p:txBody>
      </p:sp>
      <p:sp>
        <p:nvSpPr>
          <p:cNvPr id="5" name="Text Placeholder 4"/>
          <p:cNvSpPr>
            <a:spLocks noGrp="1"/>
          </p:cNvSpPr>
          <p:nvPr>
            <p:ph type="body" sz="quarter" idx="11"/>
          </p:nvPr>
        </p:nvSpPr>
        <p:spPr/>
        <p:txBody>
          <a:bodyPr/>
          <a:lstStyle/>
          <a:p>
            <a:r>
              <a:rPr lang="en-US" dirty="0"/>
              <a:t>Agenda Item #4</a:t>
            </a:r>
          </a:p>
        </p:txBody>
      </p:sp>
    </p:spTree>
    <p:extLst>
      <p:ext uri="{BB962C8B-B14F-4D97-AF65-F5344CB8AC3E}">
        <p14:creationId xmlns:p14="http://schemas.microsoft.com/office/powerpoint/2010/main" val="1517242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p:spPr>
        <p:txBody>
          <a:bodyPr/>
          <a:lstStyle/>
          <a:p>
            <a:r>
              <a:rPr lang="en-US" dirty="0"/>
              <a:t>As discussed during last meeting</a:t>
            </a:r>
          </a:p>
        </p:txBody>
      </p:sp>
      <p:sp>
        <p:nvSpPr>
          <p:cNvPr id="3" name="Content Placeholder 2">
            <a:extLst>
              <a:ext uri="{FF2B5EF4-FFF2-40B4-BE49-F238E27FC236}">
                <a16:creationId xmlns:a16="http://schemas.microsoft.com/office/drawing/2014/main" id="{CD0B1C73-C84A-DB46-8DE5-B8644D01786F}"/>
              </a:ext>
            </a:extLst>
          </p:cNvPr>
          <p:cNvSpPr txBox="1">
            <a:spLocks/>
          </p:cNvSpPr>
          <p:nvPr/>
        </p:nvSpPr>
        <p:spPr>
          <a:xfrm>
            <a:off x="324104" y="809812"/>
            <a:ext cx="7867396" cy="5260788"/>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Courier New" panose="02070309020205020404" pitchFamily="49" charset="0"/>
              <a:buChar char="o"/>
            </a:pPr>
            <a:r>
              <a:rPr lang="en-US" sz="1800" dirty="0"/>
              <a:t>CCWG to review project examples and see if/how these should be updated in light of board liaison input:</a:t>
            </a:r>
          </a:p>
          <a:p>
            <a:pPr lvl="1">
              <a:buFont typeface="Courier New" panose="02070309020205020404" pitchFamily="49" charset="0"/>
              <a:buChar char="o"/>
            </a:pPr>
            <a:r>
              <a:rPr lang="en-US" sz="1800" dirty="0"/>
              <a:t>Volunteers?</a:t>
            </a:r>
          </a:p>
          <a:p>
            <a:pPr>
              <a:buFont typeface="Courier New" panose="02070309020205020404" pitchFamily="49" charset="0"/>
              <a:buChar char="o"/>
            </a:pPr>
            <a:r>
              <a:rPr lang="en-US" sz="1800" dirty="0"/>
              <a:t>The task of prioritizing may become easier once the CCWG has settled on a model and the framework through which proposals are evaluated (for example, one could think of a model whereby SO/ACs would define / set priorities which are then factored in by independent evaluators as they review projects)</a:t>
            </a:r>
          </a:p>
          <a:p>
            <a:pPr>
              <a:buFont typeface="Courier New" panose="02070309020205020404" pitchFamily="49" charset="0"/>
              <a:buChar char="o"/>
            </a:pPr>
            <a:r>
              <a:rPr lang="en-US" sz="1800" dirty="0"/>
              <a:t>Preamble deferred to implementation stage and instead include a general recommendation in the Initial Report that would highlight the need to provide sufficient guidance to evaluators re. ICANN’s mission and what is considered consistent with this scope. The preamble could serve as an example for what such guidance could look like, but it would be up to the implementation team to work out these details, factoring in the other recommendations made by the CCWG.</a:t>
            </a:r>
          </a:p>
          <a:p>
            <a:pPr>
              <a:buFont typeface="Courier New" panose="02070309020205020404" pitchFamily="49" charset="0"/>
              <a:buChar char="o"/>
            </a:pPr>
            <a:r>
              <a:rPr lang="en-US" sz="1800" dirty="0"/>
              <a:t>Leadership team to draft response letter to Board Liaisons for CCWG review. </a:t>
            </a:r>
          </a:p>
        </p:txBody>
      </p:sp>
    </p:spTree>
    <p:extLst>
      <p:ext uri="{BB962C8B-B14F-4D97-AF65-F5344CB8AC3E}">
        <p14:creationId xmlns:p14="http://schemas.microsoft.com/office/powerpoint/2010/main" val="2317590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Review Updated Work Plan</a:t>
            </a:r>
          </a:p>
        </p:txBody>
      </p:sp>
      <p:sp>
        <p:nvSpPr>
          <p:cNvPr id="5" name="Text Placeholder 4"/>
          <p:cNvSpPr>
            <a:spLocks noGrp="1"/>
          </p:cNvSpPr>
          <p:nvPr>
            <p:ph type="body" sz="quarter" idx="11"/>
          </p:nvPr>
        </p:nvSpPr>
        <p:spPr/>
        <p:txBody>
          <a:bodyPr/>
          <a:lstStyle/>
          <a:p>
            <a:r>
              <a:rPr lang="en-US" dirty="0"/>
              <a:t>Agenda Item #5</a:t>
            </a:r>
          </a:p>
        </p:txBody>
      </p:sp>
    </p:spTree>
    <p:extLst>
      <p:ext uri="{BB962C8B-B14F-4D97-AF65-F5344CB8AC3E}">
        <p14:creationId xmlns:p14="http://schemas.microsoft.com/office/powerpoint/2010/main" val="4199532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Confirm Next Steps &amp; Next Meeting</a:t>
            </a:r>
          </a:p>
        </p:txBody>
      </p:sp>
      <p:sp>
        <p:nvSpPr>
          <p:cNvPr id="5" name="Text Placeholder 4"/>
          <p:cNvSpPr>
            <a:spLocks noGrp="1"/>
          </p:cNvSpPr>
          <p:nvPr>
            <p:ph type="body" sz="quarter" idx="11"/>
          </p:nvPr>
        </p:nvSpPr>
        <p:spPr/>
        <p:txBody>
          <a:bodyPr/>
          <a:lstStyle/>
          <a:p>
            <a:r>
              <a:rPr lang="en-US" dirty="0"/>
              <a:t>Agenda Item #6</a:t>
            </a:r>
          </a:p>
        </p:txBody>
      </p:sp>
    </p:spTree>
    <p:extLst>
      <p:ext uri="{BB962C8B-B14F-4D97-AF65-F5344CB8AC3E}">
        <p14:creationId xmlns:p14="http://schemas.microsoft.com/office/powerpoint/2010/main" val="150098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Arial"/>
              <a:cs typeface="Arial"/>
            </a:endParaRPr>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latin typeface="Arial"/>
              <a:cs typeface="Arial"/>
            </a:endParaRPr>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Arial"/>
              <a:cs typeface="Arial"/>
            </a:endParaRPr>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Arial"/>
              <a:cs typeface="Arial"/>
            </a:endParaRPr>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6" name="TextBox 25"/>
          <p:cNvSpPr txBox="1"/>
          <p:nvPr/>
        </p:nvSpPr>
        <p:spPr>
          <a:xfrm>
            <a:off x="886759" y="1982152"/>
            <a:ext cx="2080048" cy="584775"/>
          </a:xfrm>
          <a:prstGeom prst="rect">
            <a:avLst/>
          </a:prstGeom>
          <a:noFill/>
        </p:spPr>
        <p:txBody>
          <a:bodyPr wrap="square" rtlCol="0">
            <a:spAutoFit/>
          </a:bodyPr>
          <a:lstStyle/>
          <a:p>
            <a:pPr algn="ctr"/>
            <a:r>
              <a:rPr lang="en-US" sz="1600" dirty="0">
                <a:solidFill>
                  <a:srgbClr val="FFFFFF"/>
                </a:solidFill>
                <a:latin typeface="Arial"/>
                <a:cs typeface="Arial"/>
              </a:rPr>
              <a:t>Welcome &amp; Introductions</a:t>
            </a:r>
          </a:p>
        </p:txBody>
      </p:sp>
      <p:sp>
        <p:nvSpPr>
          <p:cNvPr id="28" name="TextBox 27"/>
          <p:cNvSpPr txBox="1"/>
          <p:nvPr/>
        </p:nvSpPr>
        <p:spPr>
          <a:xfrm>
            <a:off x="3579874" y="1982152"/>
            <a:ext cx="2080048" cy="1107996"/>
          </a:xfrm>
          <a:prstGeom prst="rect">
            <a:avLst/>
          </a:prstGeom>
          <a:noFill/>
        </p:spPr>
        <p:txBody>
          <a:bodyPr wrap="square" rtlCol="0">
            <a:spAutoFit/>
          </a:bodyPr>
          <a:lstStyle/>
          <a:p>
            <a:pPr algn="ctr"/>
            <a:r>
              <a:rPr lang="en-US" sz="1600" dirty="0">
                <a:solidFill>
                  <a:srgbClr val="FFFFFF"/>
                </a:solidFill>
                <a:latin typeface="Arial"/>
                <a:cs typeface="Arial"/>
              </a:rPr>
              <a:t>Outreach to &amp; responses to date from external experts</a:t>
            </a:r>
          </a:p>
        </p:txBody>
      </p:sp>
      <p:sp>
        <p:nvSpPr>
          <p:cNvPr id="29" name="TextBox 28"/>
          <p:cNvSpPr txBox="1"/>
          <p:nvPr/>
        </p:nvSpPr>
        <p:spPr>
          <a:xfrm>
            <a:off x="6283988" y="1982152"/>
            <a:ext cx="2080048" cy="830997"/>
          </a:xfrm>
          <a:prstGeom prst="rect">
            <a:avLst/>
          </a:prstGeom>
          <a:noFill/>
        </p:spPr>
        <p:txBody>
          <a:bodyPr wrap="square" rtlCol="0">
            <a:spAutoFit/>
          </a:bodyPr>
          <a:lstStyle/>
          <a:p>
            <a:pPr algn="ctr"/>
            <a:r>
              <a:rPr lang="en-US" sz="1600" dirty="0">
                <a:solidFill>
                  <a:srgbClr val="FFFFFF"/>
                </a:solidFill>
                <a:latin typeface="Arial"/>
                <a:cs typeface="Arial"/>
              </a:rPr>
              <a:t>Commence exchange of views with external experts</a:t>
            </a:r>
          </a:p>
        </p:txBody>
      </p:sp>
      <p:sp>
        <p:nvSpPr>
          <p:cNvPr id="43" name="TextBox 42"/>
          <p:cNvSpPr txBox="1"/>
          <p:nvPr/>
        </p:nvSpPr>
        <p:spPr>
          <a:xfrm>
            <a:off x="886759" y="4364806"/>
            <a:ext cx="2080048" cy="584775"/>
          </a:xfrm>
          <a:prstGeom prst="rect">
            <a:avLst/>
          </a:prstGeom>
          <a:noFill/>
        </p:spPr>
        <p:txBody>
          <a:bodyPr wrap="square" rtlCol="0">
            <a:spAutoFit/>
          </a:bodyPr>
          <a:lstStyle/>
          <a:p>
            <a:pPr algn="ctr"/>
            <a:r>
              <a:rPr lang="en-US" sz="1600" dirty="0">
                <a:solidFill>
                  <a:srgbClr val="FFFFFF"/>
                </a:solidFill>
                <a:latin typeface="Arial"/>
                <a:cs typeface="Arial"/>
              </a:rPr>
              <a:t>Addressing board liaison input</a:t>
            </a:r>
          </a:p>
        </p:txBody>
      </p:sp>
      <p:sp>
        <p:nvSpPr>
          <p:cNvPr id="44" name="TextBox 43"/>
          <p:cNvSpPr txBox="1"/>
          <p:nvPr/>
        </p:nvSpPr>
        <p:spPr>
          <a:xfrm>
            <a:off x="3579874" y="4364806"/>
            <a:ext cx="2080048" cy="584775"/>
          </a:xfrm>
          <a:prstGeom prst="rect">
            <a:avLst/>
          </a:prstGeom>
          <a:noFill/>
        </p:spPr>
        <p:txBody>
          <a:bodyPr wrap="square" rtlCol="0">
            <a:spAutoFit/>
          </a:bodyPr>
          <a:lstStyle/>
          <a:p>
            <a:pPr algn="ctr"/>
            <a:r>
              <a:rPr lang="en-US" sz="1600" dirty="0">
                <a:solidFill>
                  <a:srgbClr val="FFFFFF"/>
                </a:solidFill>
                <a:latin typeface="Arial"/>
                <a:cs typeface="Arial"/>
              </a:rPr>
              <a:t>Review updated work plan</a:t>
            </a:r>
          </a:p>
        </p:txBody>
      </p:sp>
      <p:sp>
        <p:nvSpPr>
          <p:cNvPr id="45" name="TextBox 44"/>
          <p:cNvSpPr txBox="1"/>
          <p:nvPr/>
        </p:nvSpPr>
        <p:spPr>
          <a:xfrm>
            <a:off x="6283988" y="4364806"/>
            <a:ext cx="2080048" cy="584775"/>
          </a:xfrm>
          <a:prstGeom prst="rect">
            <a:avLst/>
          </a:prstGeom>
          <a:noFill/>
        </p:spPr>
        <p:txBody>
          <a:bodyPr wrap="square" rtlCol="0">
            <a:spAutoFit/>
          </a:bodyPr>
          <a:lstStyle/>
          <a:p>
            <a:pPr algn="ctr"/>
            <a:r>
              <a:rPr lang="en-US" sz="1600" dirty="0">
                <a:solidFill>
                  <a:srgbClr val="FFFFFF"/>
                </a:solidFill>
                <a:latin typeface="Arial"/>
                <a:cs typeface="Arial"/>
              </a:rPr>
              <a:t>Confirm next steps &amp; next meeting</a:t>
            </a:r>
          </a:p>
        </p:txBody>
      </p:sp>
      <p:sp>
        <p:nvSpPr>
          <p:cNvPr id="24" name="TextBox 23"/>
          <p:cNvSpPr txBox="1"/>
          <p:nvPr/>
        </p:nvSpPr>
        <p:spPr>
          <a:xfrm>
            <a:off x="651511" y="1519144"/>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1</a:t>
            </a:r>
          </a:p>
        </p:txBody>
      </p:sp>
      <p:sp>
        <p:nvSpPr>
          <p:cNvPr id="25" name="TextBox 24"/>
          <p:cNvSpPr txBox="1"/>
          <p:nvPr/>
        </p:nvSpPr>
        <p:spPr>
          <a:xfrm>
            <a:off x="3350124"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2</a:t>
            </a:r>
          </a:p>
        </p:txBody>
      </p:sp>
      <p:sp>
        <p:nvSpPr>
          <p:cNvPr id="27" name="TextBox 26"/>
          <p:cNvSpPr txBox="1"/>
          <p:nvPr/>
        </p:nvSpPr>
        <p:spPr>
          <a:xfrm>
            <a:off x="6048738"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3</a:t>
            </a:r>
          </a:p>
        </p:txBody>
      </p:sp>
      <p:sp>
        <p:nvSpPr>
          <p:cNvPr id="30" name="TextBox 29"/>
          <p:cNvSpPr txBox="1"/>
          <p:nvPr/>
        </p:nvSpPr>
        <p:spPr>
          <a:xfrm>
            <a:off x="651511"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4</a:t>
            </a:r>
          </a:p>
        </p:txBody>
      </p:sp>
      <p:sp>
        <p:nvSpPr>
          <p:cNvPr id="31" name="TextBox 30"/>
          <p:cNvSpPr txBox="1"/>
          <p:nvPr/>
        </p:nvSpPr>
        <p:spPr>
          <a:xfrm>
            <a:off x="3350124"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5</a:t>
            </a:r>
          </a:p>
        </p:txBody>
      </p:sp>
      <p:sp>
        <p:nvSpPr>
          <p:cNvPr id="32" name="TextBox 31"/>
          <p:cNvSpPr txBox="1"/>
          <p:nvPr/>
        </p:nvSpPr>
        <p:spPr>
          <a:xfrm>
            <a:off x="6048738"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6</a:t>
            </a:r>
          </a:p>
        </p:txBody>
      </p:sp>
      <p:sp>
        <p:nvSpPr>
          <p:cNvPr id="2" name="Title 1"/>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2221144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Welcome &amp; Introductions </a:t>
            </a:r>
          </a:p>
        </p:txBody>
      </p:sp>
      <p:sp>
        <p:nvSpPr>
          <p:cNvPr id="5" name="Text Placeholder 4"/>
          <p:cNvSpPr>
            <a:spLocks noGrp="1"/>
          </p:cNvSpPr>
          <p:nvPr>
            <p:ph type="body" sz="quarter" idx="11"/>
          </p:nvPr>
        </p:nvSpPr>
        <p:spPr/>
        <p:txBody>
          <a:bodyPr/>
          <a:lstStyle/>
          <a:p>
            <a:r>
              <a:rPr lang="en-US" dirty="0"/>
              <a:t>Agenda Item #1</a:t>
            </a:r>
          </a:p>
        </p:txBody>
      </p:sp>
    </p:spTree>
    <p:extLst>
      <p:ext uri="{BB962C8B-B14F-4D97-AF65-F5344CB8AC3E}">
        <p14:creationId xmlns:p14="http://schemas.microsoft.com/office/powerpoint/2010/main" val="3963812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a:t>What is this about?</a:t>
            </a:r>
          </a:p>
        </p:txBody>
      </p:sp>
      <p:grpSp>
        <p:nvGrpSpPr>
          <p:cNvPr id="6" name="Group 5"/>
          <p:cNvGrpSpPr/>
          <p:nvPr/>
        </p:nvGrpSpPr>
        <p:grpSpPr>
          <a:xfrm>
            <a:off x="366698" y="1194177"/>
            <a:ext cx="8382187" cy="661499"/>
            <a:chOff x="366700" y="1267488"/>
            <a:chExt cx="8382187" cy="661499"/>
          </a:xfrm>
        </p:grpSpPr>
        <p:sp>
          <p:nvSpPr>
            <p:cNvPr id="34" name="TextBox 33"/>
            <p:cNvSpPr txBox="1">
              <a:spLocks noChangeArrowheads="1"/>
            </p:cNvSpPr>
            <p:nvPr/>
          </p:nvSpPr>
          <p:spPr bwMode="auto">
            <a:xfrm>
              <a:off x="1778114" y="1271191"/>
              <a:ext cx="697077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dirty="0">
                  <a:latin typeface="Arial"/>
                  <a:cs typeface="Arial"/>
                </a:rPr>
                <a:t>Auctions are the mechanism of last resort to resolve string contention within the New gTLD Program. </a:t>
              </a:r>
              <a:endParaRPr lang="id-ID" dirty="0">
                <a:solidFill>
                  <a:srgbClr val="0A304B"/>
                </a:solidFill>
                <a:latin typeface="Arial"/>
                <a:cs typeface="Arial"/>
              </a:endParaRPr>
            </a:p>
          </p:txBody>
        </p:sp>
        <p:sp>
          <p:nvSpPr>
            <p:cNvPr id="50" name="Chevron 49"/>
            <p:cNvSpPr/>
            <p:nvPr/>
          </p:nvSpPr>
          <p:spPr>
            <a:xfrm>
              <a:off x="366700" y="1267488"/>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AU" sz="2300" dirty="0">
                  <a:solidFill>
                    <a:prstClr val="white"/>
                  </a:solidFill>
                  <a:latin typeface="Arial"/>
                  <a:cs typeface="Arial"/>
                </a:rPr>
                <a:t>1</a:t>
              </a:r>
              <a:endParaRPr lang="en-US" sz="2300" dirty="0">
                <a:solidFill>
                  <a:prstClr val="white"/>
                </a:solidFill>
                <a:latin typeface="Arial"/>
                <a:cs typeface="Arial"/>
              </a:endParaRPr>
            </a:p>
          </p:txBody>
        </p:sp>
      </p:grpSp>
      <p:grpSp>
        <p:nvGrpSpPr>
          <p:cNvPr id="10" name="Group 9"/>
          <p:cNvGrpSpPr/>
          <p:nvPr/>
        </p:nvGrpSpPr>
        <p:grpSpPr>
          <a:xfrm>
            <a:off x="364729" y="2245539"/>
            <a:ext cx="8382185" cy="923330"/>
            <a:chOff x="364730" y="2782593"/>
            <a:chExt cx="8382185" cy="923330"/>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300" dirty="0">
                  <a:solidFill>
                    <a:prstClr val="white"/>
                  </a:solidFill>
                  <a:latin typeface="Arial"/>
                  <a:cs typeface="Arial"/>
                </a:rPr>
                <a:t>2</a:t>
              </a:r>
            </a:p>
          </p:txBody>
        </p:sp>
        <p:sp>
          <p:nvSpPr>
            <p:cNvPr id="56" name="TextBox 55"/>
            <p:cNvSpPr txBox="1">
              <a:spLocks noChangeArrowheads="1"/>
            </p:cNvSpPr>
            <p:nvPr/>
          </p:nvSpPr>
          <p:spPr bwMode="auto">
            <a:xfrm>
              <a:off x="1776144" y="2782593"/>
              <a:ext cx="6970771"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dirty="0">
                  <a:latin typeface="Arial"/>
                  <a:cs typeface="Arial"/>
                </a:rPr>
                <a:t>Significant funding has accrued as a result of several auctions – currently $233 million USD.</a:t>
              </a:r>
              <a:endParaRPr lang="id-ID" dirty="0">
                <a:latin typeface="Arial"/>
                <a:cs typeface="Arial"/>
              </a:endParaRPr>
            </a:p>
            <a:p>
              <a:endParaRPr lang="id-ID" dirty="0">
                <a:solidFill>
                  <a:srgbClr val="0A304B"/>
                </a:solidFill>
                <a:latin typeface="Arial"/>
                <a:cs typeface="Arial"/>
              </a:endParaRPr>
            </a:p>
          </p:txBody>
        </p:sp>
      </p:grpSp>
      <p:grpSp>
        <p:nvGrpSpPr>
          <p:cNvPr id="11" name="Group 10"/>
          <p:cNvGrpSpPr/>
          <p:nvPr/>
        </p:nvGrpSpPr>
        <p:grpSpPr>
          <a:xfrm>
            <a:off x="364729" y="3232795"/>
            <a:ext cx="8384154" cy="927879"/>
            <a:chOff x="364730" y="4186783"/>
            <a:chExt cx="8384154" cy="927879"/>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latin typeface="Arial"/>
                  <a:cs typeface="Arial"/>
                </a:rPr>
                <a:t>3</a:t>
              </a:r>
              <a:endParaRPr lang="en-US" sz="2300" dirty="0">
                <a:solidFill>
                  <a:prstClr val="white"/>
                </a:solidFill>
                <a:latin typeface="Arial"/>
                <a:cs typeface="Arial"/>
              </a:endParaRPr>
            </a:p>
          </p:txBody>
        </p:sp>
        <p:sp>
          <p:nvSpPr>
            <p:cNvPr id="59" name="TextBox 58"/>
            <p:cNvSpPr txBox="1">
              <a:spLocks noChangeArrowheads="1"/>
            </p:cNvSpPr>
            <p:nvPr/>
          </p:nvSpPr>
          <p:spPr bwMode="auto">
            <a:xfrm>
              <a:off x="1778113" y="4186783"/>
              <a:ext cx="6970771"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dirty="0">
                  <a:latin typeface="Arial"/>
                  <a:cs typeface="Arial"/>
                </a:rPr>
                <a:t>Community started discussion on how to deal with funds at ICANN 52. Proposed charter for a CCWG submitted to all ICANN SO/ACs prior to ICANN57 and adopted by all subsequently. </a:t>
              </a:r>
              <a:endParaRPr lang="id-ID" dirty="0">
                <a:solidFill>
                  <a:srgbClr val="0A304B"/>
                </a:solidFill>
                <a:latin typeface="Arial"/>
                <a:cs typeface="Arial"/>
              </a:endParaRPr>
            </a:p>
          </p:txBody>
        </p:sp>
      </p:grpSp>
      <p:sp>
        <p:nvSpPr>
          <p:cNvPr id="19" name="Chevron 18"/>
          <p:cNvSpPr/>
          <p:nvPr/>
        </p:nvSpPr>
        <p:spPr>
          <a:xfrm>
            <a:off x="364729" y="4816774"/>
            <a:ext cx="1268168" cy="661499"/>
          </a:xfrm>
          <a:prstGeom prst="chevron">
            <a:avLst>
              <a:gd name="adj" fmla="val 27026"/>
            </a:avLst>
          </a:prstGeom>
          <a:solidFill>
            <a:srgbClr val="FA5B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latin typeface="Arial"/>
                <a:cs typeface="Arial"/>
              </a:rPr>
              <a:t>4</a:t>
            </a:r>
            <a:endParaRPr lang="en-US" sz="2300" dirty="0">
              <a:solidFill>
                <a:prstClr val="white"/>
              </a:solidFill>
              <a:latin typeface="Arial"/>
              <a:cs typeface="Arial"/>
            </a:endParaRPr>
          </a:p>
        </p:txBody>
      </p:sp>
      <p:sp>
        <p:nvSpPr>
          <p:cNvPr id="20" name="TextBox 19"/>
          <p:cNvSpPr txBox="1">
            <a:spLocks noChangeArrowheads="1"/>
          </p:cNvSpPr>
          <p:nvPr/>
        </p:nvSpPr>
        <p:spPr bwMode="auto">
          <a:xfrm>
            <a:off x="1778112" y="4901757"/>
            <a:ext cx="6970771"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dirty="0">
                <a:latin typeface="Arial" charset="0"/>
                <a:ea typeface="Arial" charset="0"/>
                <a:cs typeface="Arial" charset="0"/>
              </a:rPr>
              <a:t>CCWG commenced deliberations in January 2017</a:t>
            </a:r>
          </a:p>
        </p:txBody>
      </p:sp>
    </p:spTree>
    <p:extLst>
      <p:ext uri="{BB962C8B-B14F-4D97-AF65-F5344CB8AC3E}">
        <p14:creationId xmlns:p14="http://schemas.microsoft.com/office/powerpoint/2010/main" val="389960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4904" y="865133"/>
            <a:ext cx="8253413" cy="4988545"/>
          </a:xfrm>
          <a:prstGeom prst="rect">
            <a:avLst/>
          </a:prstGeom>
        </p:spPr>
        <p:txBody>
          <a:bodyPr wrap="square">
            <a:spAutoFit/>
          </a:bodyPr>
          <a:lstStyle/>
          <a:p>
            <a:r>
              <a:rPr lang="en-US" sz="1600" dirty="0"/>
              <a:t>The CCWG-AP was formed in </a:t>
            </a:r>
            <a:r>
              <a:rPr lang="en-US" sz="1600" b="1" dirty="0"/>
              <a:t>January 2017. </a:t>
            </a:r>
            <a:r>
              <a:rPr lang="en-US" sz="1600" dirty="0"/>
              <a:t>It</a:t>
            </a:r>
            <a:r>
              <a:rPr lang="en-US" sz="1600" b="1" dirty="0"/>
              <a:t> </a:t>
            </a:r>
            <a:r>
              <a:rPr lang="en-US" sz="1600" dirty="0"/>
              <a:t>is chartered by all of ICANN’s Supporting Organizations and Advisory Committees and, as of September 2017, has:</a:t>
            </a:r>
          </a:p>
          <a:p>
            <a:pPr marL="214313" indent="-214313">
              <a:buFont typeface="Arial" charset="0"/>
              <a:buChar char="•"/>
            </a:pPr>
            <a:endParaRPr lang="en-US" sz="1350" dirty="0"/>
          </a:p>
          <a:p>
            <a:pPr marL="214313" indent="-214313">
              <a:buFont typeface="Arial" charset="0"/>
              <a:buChar char="•"/>
            </a:pPr>
            <a:endParaRPr lang="en-US" sz="1350" dirty="0"/>
          </a:p>
          <a:p>
            <a:pPr marL="214313" indent="-214313">
              <a:buFont typeface="Arial" charset="0"/>
              <a:buChar char="•"/>
            </a:pPr>
            <a:endParaRPr lang="en-US" sz="1350" dirty="0"/>
          </a:p>
          <a:p>
            <a:pPr marL="214313" indent="-214313">
              <a:buFont typeface="Arial" charset="0"/>
              <a:buChar char="•"/>
            </a:pPr>
            <a:endParaRPr lang="en-US" sz="1350" dirty="0"/>
          </a:p>
          <a:p>
            <a:pPr marL="214313" indent="-214313">
              <a:buFont typeface="Arial" charset="0"/>
              <a:buChar char="•"/>
            </a:pPr>
            <a:endParaRPr lang="en-US" sz="1350" dirty="0"/>
          </a:p>
          <a:p>
            <a:pPr marL="214313" indent="-214313">
              <a:buFont typeface="Arial" charset="0"/>
              <a:buChar char="•"/>
            </a:pPr>
            <a:endParaRPr lang="en-US" sz="1350" b="1" dirty="0"/>
          </a:p>
          <a:p>
            <a:pPr>
              <a:spcAft>
                <a:spcPts val="450"/>
              </a:spcAft>
            </a:pPr>
            <a:endParaRPr lang="en-US" sz="1600" b="1" dirty="0"/>
          </a:p>
          <a:p>
            <a:pPr>
              <a:spcAft>
                <a:spcPts val="450"/>
              </a:spcAft>
            </a:pPr>
            <a:r>
              <a:rPr lang="en-US" sz="1600" b="1" dirty="0"/>
              <a:t>The CCWG-AP Charter defines its goals &amp; objectives as:</a:t>
            </a:r>
          </a:p>
          <a:p>
            <a:pPr marL="557213" lvl="1" indent="-214313">
              <a:spcAft>
                <a:spcPts val="450"/>
              </a:spcAft>
              <a:buFont typeface="Arial" charset="0"/>
              <a:buChar char="•"/>
            </a:pPr>
            <a:r>
              <a:rPr lang="en-US" sz="1600" dirty="0"/>
              <a:t>Developing a proposal(s) on the mechanism(s) to allocate the new gTLD auction proceeds. This will be provided to the ICANN Board for consideration</a:t>
            </a:r>
          </a:p>
          <a:p>
            <a:pPr marL="557213" lvl="1" indent="-214313">
              <a:spcAft>
                <a:spcPts val="450"/>
              </a:spcAft>
              <a:buFont typeface="Arial" charset="0"/>
              <a:buChar char="•"/>
            </a:pPr>
            <a:r>
              <a:rPr lang="en-US" sz="1600" dirty="0"/>
              <a:t>As part of this proposal, the CCWG-AP is expected to review:</a:t>
            </a:r>
          </a:p>
          <a:p>
            <a:pPr marL="900113" lvl="2" indent="-214313">
              <a:spcAft>
                <a:spcPts val="450"/>
              </a:spcAft>
              <a:buFont typeface="Courier New" charset="0"/>
              <a:buChar char="o"/>
            </a:pPr>
            <a:r>
              <a:rPr lang="en-US" sz="1600" dirty="0"/>
              <a:t>The scope of fund allocation</a:t>
            </a:r>
          </a:p>
          <a:p>
            <a:pPr marL="900113" lvl="2" indent="-214313">
              <a:spcAft>
                <a:spcPts val="450"/>
              </a:spcAft>
              <a:buFont typeface="Courier New" charset="0"/>
              <a:buChar char="o"/>
            </a:pPr>
            <a:r>
              <a:rPr lang="en-US" sz="1600" dirty="0"/>
              <a:t>Due diligence requirements to uphold accountability and proper use of funds</a:t>
            </a:r>
          </a:p>
          <a:p>
            <a:pPr marL="900113" lvl="2" indent="-214313">
              <a:spcAft>
                <a:spcPts val="450"/>
              </a:spcAft>
              <a:buFont typeface="Courier New" charset="0"/>
              <a:buChar char="o"/>
            </a:pPr>
            <a:r>
              <a:rPr lang="en-US" sz="1600" dirty="0"/>
              <a:t>How to deal with directly related matters such as potential or actual conflicts of interest</a:t>
            </a:r>
          </a:p>
          <a:p>
            <a:pPr marL="557213" lvl="1" indent="-214313">
              <a:spcAft>
                <a:spcPts val="450"/>
              </a:spcAft>
              <a:buFont typeface="Arial" charset="0"/>
              <a:buChar char="•"/>
            </a:pPr>
            <a:r>
              <a:rPr lang="en-US" sz="1600" dirty="0"/>
              <a:t>This group will </a:t>
            </a:r>
            <a:r>
              <a:rPr lang="en-US" sz="1600" b="1" dirty="0"/>
              <a:t>not</a:t>
            </a:r>
            <a:r>
              <a:rPr lang="en-US" sz="1600" dirty="0"/>
              <a:t> be making determinations on particular uses of the proceeds (i.e. which specific projects or organizations are to receive funding)</a:t>
            </a:r>
          </a:p>
        </p:txBody>
      </p:sp>
      <p:sp>
        <p:nvSpPr>
          <p:cNvPr id="9" name="Rectangle 8"/>
          <p:cNvSpPr/>
          <p:nvPr/>
        </p:nvSpPr>
        <p:spPr>
          <a:xfrm>
            <a:off x="1414462" y="1922838"/>
            <a:ext cx="1519238" cy="557213"/>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350" b="1" dirty="0"/>
              <a:t>26</a:t>
            </a:r>
            <a:r>
              <a:rPr lang="en-US" sz="1350" dirty="0"/>
              <a:t> members</a:t>
            </a:r>
          </a:p>
        </p:txBody>
      </p:sp>
      <p:sp>
        <p:nvSpPr>
          <p:cNvPr id="2" name="Title 1"/>
          <p:cNvSpPr>
            <a:spLocks noGrp="1"/>
          </p:cNvSpPr>
          <p:nvPr>
            <p:ph type="title"/>
          </p:nvPr>
        </p:nvSpPr>
        <p:spPr/>
        <p:txBody>
          <a:bodyPr/>
          <a:lstStyle/>
          <a:p>
            <a:r>
              <a:rPr lang="en-US" dirty="0"/>
              <a:t>Goals and Objectives of the CCWG</a:t>
            </a:r>
          </a:p>
        </p:txBody>
      </p:sp>
      <p:sp>
        <p:nvSpPr>
          <p:cNvPr id="4" name="Oval 3"/>
          <p:cNvSpPr/>
          <p:nvPr/>
        </p:nvSpPr>
        <p:spPr>
          <a:xfrm>
            <a:off x="1162050" y="1727200"/>
            <a:ext cx="504825" cy="504825"/>
          </a:xfrm>
          <a:prstGeom prst="ellipse">
            <a:avLst/>
          </a:prstGeom>
          <a:ln>
            <a:solidFill>
              <a:schemeClr val="accent2">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350" dirty="0"/>
          </a:p>
        </p:txBody>
      </p:sp>
      <p:sp>
        <p:nvSpPr>
          <p:cNvPr id="11" name="Rectangle 10"/>
          <p:cNvSpPr/>
          <p:nvPr/>
        </p:nvSpPr>
        <p:spPr>
          <a:xfrm>
            <a:off x="3805237" y="1922838"/>
            <a:ext cx="1719263" cy="557213"/>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50" b="1" dirty="0"/>
              <a:t>45</a:t>
            </a:r>
            <a:r>
              <a:rPr lang="en-US" sz="1350" dirty="0"/>
              <a:t> participants</a:t>
            </a:r>
          </a:p>
        </p:txBody>
      </p:sp>
      <p:sp>
        <p:nvSpPr>
          <p:cNvPr id="12" name="Oval 11"/>
          <p:cNvSpPr/>
          <p:nvPr/>
        </p:nvSpPr>
        <p:spPr>
          <a:xfrm>
            <a:off x="3552825" y="1727200"/>
            <a:ext cx="504825" cy="504825"/>
          </a:xfrm>
          <a:prstGeom prst="ellipse">
            <a:avLst/>
          </a:prstGeom>
          <a:ln>
            <a:solidFill>
              <a:schemeClr val="accent5">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350" dirty="0"/>
          </a:p>
        </p:txBody>
      </p:sp>
      <p:sp>
        <p:nvSpPr>
          <p:cNvPr id="13" name="Rectangle 12"/>
          <p:cNvSpPr/>
          <p:nvPr/>
        </p:nvSpPr>
        <p:spPr>
          <a:xfrm>
            <a:off x="6396037" y="1922838"/>
            <a:ext cx="1519238" cy="557213"/>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350" b="1" dirty="0"/>
              <a:t>36</a:t>
            </a:r>
            <a:r>
              <a:rPr lang="en-US" sz="1350" dirty="0"/>
              <a:t> observers</a:t>
            </a:r>
          </a:p>
        </p:txBody>
      </p:sp>
      <p:sp>
        <p:nvSpPr>
          <p:cNvPr id="14" name="Oval 13"/>
          <p:cNvSpPr/>
          <p:nvPr/>
        </p:nvSpPr>
        <p:spPr>
          <a:xfrm>
            <a:off x="6143625" y="1727200"/>
            <a:ext cx="504825" cy="504825"/>
          </a:xfrm>
          <a:prstGeom prst="ellipse">
            <a:avLst/>
          </a:prstGeom>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350" dirty="0"/>
          </a:p>
        </p:txBody>
      </p:sp>
      <p:pic>
        <p:nvPicPr>
          <p:cNvPr id="19" name="Picture 18" descr="0114-user.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262120" y="1826726"/>
            <a:ext cx="304685" cy="291143"/>
          </a:xfrm>
          <a:prstGeom prst="rect">
            <a:avLst/>
          </a:prstGeom>
        </p:spPr>
      </p:pic>
      <p:pic>
        <p:nvPicPr>
          <p:cNvPr id="20" name="Picture 19" descr="0112-bubbles3.eps"/>
          <p:cNvPicPr>
            <a:picLocks noChangeAspect="1"/>
          </p:cNvPicPr>
          <p:nvPr/>
        </p:nvPicPr>
        <p:blipFill>
          <a:blip r:embed="rId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639391" y="1826727"/>
            <a:ext cx="329032" cy="300667"/>
          </a:xfrm>
          <a:prstGeom prst="rect">
            <a:avLst/>
          </a:prstGeom>
        </p:spPr>
      </p:pic>
      <p:pic>
        <p:nvPicPr>
          <p:cNvPr id="21" name="Picture 20" descr="0207-eye.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18074" y="1882343"/>
            <a:ext cx="344652" cy="212093"/>
          </a:xfrm>
          <a:prstGeom prst="rect">
            <a:avLst/>
          </a:prstGeom>
        </p:spPr>
      </p:pic>
    </p:spTree>
    <p:extLst>
      <p:ext uri="{BB962C8B-B14F-4D97-AF65-F5344CB8AC3E}">
        <p14:creationId xmlns:p14="http://schemas.microsoft.com/office/powerpoint/2010/main" val="4043984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Legal and Fiscal Constraints</a:t>
            </a:r>
          </a:p>
        </p:txBody>
      </p:sp>
      <p:sp>
        <p:nvSpPr>
          <p:cNvPr id="3" name="Rectangle 2"/>
          <p:cNvSpPr/>
          <p:nvPr/>
        </p:nvSpPr>
        <p:spPr>
          <a:xfrm>
            <a:off x="1543596" y="1865289"/>
            <a:ext cx="6844259" cy="3831818"/>
          </a:xfrm>
          <a:prstGeom prst="rect">
            <a:avLst/>
          </a:prstGeom>
        </p:spPr>
        <p:txBody>
          <a:bodyPr wrap="square">
            <a:spAutoFit/>
          </a:bodyPr>
          <a:lstStyle/>
          <a:p>
            <a:pPr>
              <a:spcAft>
                <a:spcPts val="1350"/>
              </a:spcAft>
              <a:buSzPct val="75000"/>
            </a:pPr>
            <a:r>
              <a:rPr lang="en-GB" sz="1600" b="1" dirty="0">
                <a:latin typeface="Arial" charset="0"/>
                <a:ea typeface="Arial" charset="0"/>
                <a:cs typeface="Arial" charset="0"/>
              </a:rPr>
              <a:t>Consistency with ICANN’s Mission as set out in Bylaws: </a:t>
            </a:r>
            <a:br>
              <a:rPr lang="en-GB" sz="1600" b="1" dirty="0">
                <a:latin typeface="Arial" charset="0"/>
                <a:ea typeface="Arial" charset="0"/>
                <a:cs typeface="Arial" charset="0"/>
              </a:rPr>
            </a:br>
            <a:r>
              <a:rPr lang="en-US" sz="1600" dirty="0">
                <a:latin typeface="Arial" charset="0"/>
                <a:ea typeface="Arial" charset="0"/>
                <a:cs typeface="Arial" charset="0"/>
              </a:rPr>
              <a:t>Due to ICANN’s 501</a:t>
            </a:r>
            <a:r>
              <a:rPr lang="de-DE" sz="1600" dirty="0">
                <a:latin typeface="Arial" charset="0"/>
                <a:ea typeface="Arial" charset="0"/>
                <a:cs typeface="Arial" charset="0"/>
              </a:rPr>
              <a:t>(c)(3) tax exempt, public charity status, </a:t>
            </a:r>
            <a:r>
              <a:rPr lang="en-US" sz="1600" dirty="0">
                <a:latin typeface="Arial" charset="0"/>
                <a:ea typeface="Arial" charset="0"/>
                <a:cs typeface="Arial" charset="0"/>
              </a:rPr>
              <a:t>it must adhere to its Mission and act exclusively in service to its charitable purpose.</a:t>
            </a:r>
          </a:p>
          <a:p>
            <a:pPr>
              <a:spcAft>
                <a:spcPts val="1350"/>
              </a:spcAft>
              <a:buSzPct val="75000"/>
            </a:pPr>
            <a:r>
              <a:rPr lang="en-US" sz="1600" b="1" dirty="0">
                <a:latin typeface="Arial" charset="0"/>
                <a:ea typeface="Arial" charset="0"/>
                <a:cs typeface="Arial" charset="0"/>
              </a:rPr>
              <a:t>Private benefit concern: </a:t>
            </a:r>
            <a:br>
              <a:rPr lang="en-US" sz="1600" b="1" dirty="0">
                <a:latin typeface="Arial" charset="0"/>
                <a:ea typeface="Arial" charset="0"/>
                <a:cs typeface="Arial" charset="0"/>
              </a:rPr>
            </a:br>
            <a:r>
              <a:rPr lang="en-US" sz="1600" dirty="0">
                <a:latin typeface="Arial" charset="0"/>
                <a:ea typeface="Arial" charset="0"/>
                <a:cs typeface="Arial" charset="0"/>
              </a:rPr>
              <a:t>As an 501</a:t>
            </a:r>
            <a:r>
              <a:rPr lang="de-DE" sz="1600" dirty="0">
                <a:latin typeface="Arial" charset="0"/>
                <a:ea typeface="Arial" charset="0"/>
                <a:cs typeface="Arial" charset="0"/>
              </a:rPr>
              <a:t>(c)(3) organization, </a:t>
            </a:r>
            <a:r>
              <a:rPr lang="en-US" sz="1600" dirty="0">
                <a:latin typeface="Arial" charset="0"/>
                <a:ea typeface="Arial" charset="0"/>
                <a:cs typeface="Arial" charset="0"/>
              </a:rPr>
              <a:t>ICANN cannot provide its funds towards the private benefit of individuals.  </a:t>
            </a:r>
          </a:p>
          <a:p>
            <a:pPr>
              <a:spcAft>
                <a:spcPts val="1350"/>
              </a:spcAft>
              <a:buSzPct val="75000"/>
            </a:pPr>
            <a:r>
              <a:rPr lang="en-US" sz="1600" b="1" dirty="0">
                <a:latin typeface="Arial" charset="0"/>
                <a:ea typeface="Arial" charset="0"/>
                <a:cs typeface="Arial" charset="0"/>
              </a:rPr>
              <a:t>Must not be used for political activity: </a:t>
            </a:r>
            <a:br>
              <a:rPr lang="en-US" sz="1600" b="1" dirty="0">
                <a:latin typeface="Arial" charset="0"/>
                <a:ea typeface="Arial" charset="0"/>
                <a:cs typeface="Arial" charset="0"/>
              </a:rPr>
            </a:br>
            <a:r>
              <a:rPr lang="en-US" sz="1600" dirty="0">
                <a:latin typeface="Arial" charset="0"/>
                <a:ea typeface="Arial" charset="0"/>
                <a:cs typeface="Arial" charset="0"/>
              </a:rPr>
              <a:t>ICANN is barred from engaging in any activity that intervenes in a political campaign for a candidate for public office.</a:t>
            </a:r>
          </a:p>
          <a:p>
            <a:pPr>
              <a:spcAft>
                <a:spcPts val="1350"/>
              </a:spcAft>
              <a:buSzPct val="75000"/>
            </a:pPr>
            <a:r>
              <a:rPr lang="en-US" sz="1600" b="1" dirty="0">
                <a:latin typeface="Arial" charset="0"/>
                <a:ea typeface="Arial" charset="0"/>
                <a:cs typeface="Arial" charset="0"/>
              </a:rPr>
              <a:t>Should not be used for lobbying activities: </a:t>
            </a:r>
            <a:br>
              <a:rPr lang="en-US" sz="1600" b="1" dirty="0">
                <a:latin typeface="Arial" charset="0"/>
                <a:ea typeface="Arial" charset="0"/>
                <a:cs typeface="Arial" charset="0"/>
              </a:rPr>
            </a:br>
            <a:r>
              <a:rPr lang="en-US" sz="1600" dirty="0">
                <a:latin typeface="Arial" charset="0"/>
                <a:ea typeface="Arial" charset="0"/>
                <a:cs typeface="Arial" charset="0"/>
              </a:rPr>
              <a:t>ICANN engages in a small amount of activity that is classified as lobbying, which in the U.S. focuses on attempts to influence legislation.</a:t>
            </a:r>
          </a:p>
        </p:txBody>
      </p:sp>
      <p:pic>
        <p:nvPicPr>
          <p:cNvPr id="4" name="Picture 3" descr="0032-book.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87305" y="2189141"/>
            <a:ext cx="352941" cy="415687"/>
          </a:xfrm>
          <a:prstGeom prst="rect">
            <a:avLst/>
          </a:prstGeom>
        </p:spPr>
      </p:pic>
      <p:pic>
        <p:nvPicPr>
          <p:cNvPr id="5" name="Picture 4" descr="0004-office.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99406" y="3127841"/>
            <a:ext cx="375266" cy="382482"/>
          </a:xfrm>
          <a:prstGeom prst="rect">
            <a:avLst/>
          </a:prstGeom>
        </p:spPr>
      </p:pic>
      <p:pic>
        <p:nvPicPr>
          <p:cNvPr id="6" name="Picture 5" descr="0034-librar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74605" y="4013318"/>
            <a:ext cx="406418" cy="391638"/>
          </a:xfrm>
          <a:prstGeom prst="rect">
            <a:avLst/>
          </a:prstGeom>
        </p:spPr>
      </p:pic>
      <p:sp>
        <p:nvSpPr>
          <p:cNvPr id="7" name="Rectangle 6"/>
          <p:cNvSpPr/>
          <p:nvPr/>
        </p:nvSpPr>
        <p:spPr>
          <a:xfrm>
            <a:off x="374904" y="985598"/>
            <a:ext cx="7340600" cy="584775"/>
          </a:xfrm>
          <a:prstGeom prst="rect">
            <a:avLst/>
          </a:prstGeom>
        </p:spPr>
        <p:txBody>
          <a:bodyPr wrap="square">
            <a:spAutoFit/>
          </a:bodyPr>
          <a:lstStyle/>
          <a:p>
            <a:pPr>
              <a:spcAft>
                <a:spcPts val="1350"/>
              </a:spcAft>
              <a:buSzPct val="75000"/>
            </a:pPr>
            <a:r>
              <a:rPr lang="en-GB" sz="1600" b="1" dirty="0">
                <a:latin typeface="Arial" charset="0"/>
                <a:ea typeface="Arial" charset="0"/>
                <a:cs typeface="Arial" charset="0"/>
              </a:rPr>
              <a:t>As part of its deliberations, the CCWG-AP is required to factor in the following legal and fiduciary constraints:</a:t>
            </a:r>
          </a:p>
        </p:txBody>
      </p:sp>
      <p:pic>
        <p:nvPicPr>
          <p:cNvPr id="8" name="Picture 7" descr="0027-bullhorn.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03019" y="5054190"/>
            <a:ext cx="370238" cy="327518"/>
          </a:xfrm>
          <a:prstGeom prst="rect">
            <a:avLst/>
          </a:prstGeom>
        </p:spPr>
      </p:pic>
      <p:sp>
        <p:nvSpPr>
          <p:cNvPr id="9" name="TextBox 8"/>
          <p:cNvSpPr txBox="1"/>
          <p:nvPr/>
        </p:nvSpPr>
        <p:spPr>
          <a:xfrm>
            <a:off x="1006357" y="2300052"/>
            <a:ext cx="266098" cy="92333"/>
          </a:xfrm>
          <a:prstGeom prst="rect">
            <a:avLst/>
          </a:prstGeom>
          <a:noFill/>
        </p:spPr>
        <p:txBody>
          <a:bodyPr wrap="none" lIns="0" tIns="0" rIns="0" bIns="0" rtlCol="0">
            <a:spAutoFit/>
          </a:bodyPr>
          <a:lstStyle/>
          <a:p>
            <a:r>
              <a:rPr lang="en-US" sz="600" b="1" i="1" dirty="0">
                <a:solidFill>
                  <a:schemeClr val="bg1"/>
                </a:solidFill>
                <a:cs typeface="Source Sans Pro"/>
              </a:rPr>
              <a:t>Bylaws</a:t>
            </a:r>
          </a:p>
        </p:txBody>
      </p:sp>
      <p:pic>
        <p:nvPicPr>
          <p:cNvPr id="10" name="Picture 9" descr="0112-bubbles3.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247197" y="4933351"/>
            <a:ext cx="194921" cy="178118"/>
          </a:xfrm>
          <a:prstGeom prst="rect">
            <a:avLst/>
          </a:prstGeom>
        </p:spPr>
      </p:pic>
    </p:spTree>
    <p:extLst>
      <p:ext uri="{BB962C8B-B14F-4D97-AF65-F5344CB8AC3E}">
        <p14:creationId xmlns:p14="http://schemas.microsoft.com/office/powerpoint/2010/main" val="3525308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Legal and Fiscal Constraints (cont.)</a:t>
            </a:r>
          </a:p>
        </p:txBody>
      </p:sp>
      <p:sp>
        <p:nvSpPr>
          <p:cNvPr id="3" name="Rectangle 2"/>
          <p:cNvSpPr/>
          <p:nvPr/>
        </p:nvSpPr>
        <p:spPr>
          <a:xfrm>
            <a:off x="1443670" y="1037745"/>
            <a:ext cx="6944185" cy="3406061"/>
          </a:xfrm>
          <a:prstGeom prst="rect">
            <a:avLst/>
          </a:prstGeom>
        </p:spPr>
        <p:txBody>
          <a:bodyPr wrap="square">
            <a:spAutoFit/>
          </a:bodyPr>
          <a:lstStyle/>
          <a:p>
            <a:pPr>
              <a:spcAft>
                <a:spcPts val="1350"/>
              </a:spcAft>
              <a:buSzPct val="75000"/>
            </a:pPr>
            <a:r>
              <a:rPr lang="en-GB" sz="1600" b="1" dirty="0">
                <a:latin typeface="Arial" charset="0"/>
                <a:ea typeface="Arial" charset="0"/>
                <a:cs typeface="Arial" charset="0"/>
              </a:rPr>
              <a:t>Conflict of interest considerations: </a:t>
            </a:r>
            <a:br>
              <a:rPr lang="en-GB" sz="1600" b="1" dirty="0">
                <a:latin typeface="Arial" charset="0"/>
                <a:ea typeface="Arial" charset="0"/>
                <a:cs typeface="Arial" charset="0"/>
              </a:rPr>
            </a:br>
            <a:r>
              <a:rPr lang="en-GB" sz="1600" dirty="0">
                <a:latin typeface="Arial" charset="0"/>
                <a:ea typeface="Arial" charset="0"/>
                <a:cs typeface="Arial" charset="0"/>
              </a:rPr>
              <a:t>Taking decisions without conflict of interest is paramount. ICANN is prohibited from benefitting insiders to ICANN.</a:t>
            </a:r>
          </a:p>
          <a:p>
            <a:pPr>
              <a:spcAft>
                <a:spcPts val="1350"/>
              </a:spcAft>
              <a:buSzPct val="75000"/>
            </a:pPr>
            <a:r>
              <a:rPr lang="en-GB" sz="1600" b="1" dirty="0">
                <a:latin typeface="Arial" charset="0"/>
                <a:ea typeface="Arial" charset="0"/>
                <a:cs typeface="Arial" charset="0"/>
              </a:rPr>
              <a:t>Procedural concerns:</a:t>
            </a:r>
            <a:br>
              <a:rPr lang="en-GB" sz="1600" b="1" dirty="0">
                <a:latin typeface="Arial" charset="0"/>
                <a:ea typeface="Arial" charset="0"/>
                <a:cs typeface="Arial" charset="0"/>
              </a:rPr>
            </a:br>
            <a:r>
              <a:rPr lang="en-GB" sz="1600" dirty="0">
                <a:latin typeface="Arial" charset="0"/>
                <a:ea typeface="Arial" charset="0"/>
                <a:cs typeface="Arial" charset="0"/>
              </a:rPr>
              <a:t>ICANN will always be responsible for making sure that funds are provided to the appropriate organization both in confirmation of mission and in making sure that funds are provided in a manner consistent with ICANN’s 501(c)(3) status.</a:t>
            </a:r>
          </a:p>
          <a:p>
            <a:pPr>
              <a:spcAft>
                <a:spcPts val="1350"/>
              </a:spcAft>
              <a:buSzPct val="75000"/>
            </a:pPr>
            <a:r>
              <a:rPr lang="en-GB" sz="1600" b="1" dirty="0">
                <a:latin typeface="Arial" charset="0"/>
                <a:ea typeface="Arial" charset="0"/>
                <a:cs typeface="Arial" charset="0"/>
              </a:rPr>
              <a:t>Financial and fiduciary concerns</a:t>
            </a:r>
            <a:br>
              <a:rPr lang="en-GB" sz="1600" b="1" dirty="0">
                <a:latin typeface="Arial" charset="0"/>
                <a:ea typeface="Arial" charset="0"/>
                <a:cs typeface="Arial" charset="0"/>
              </a:rPr>
            </a:br>
            <a:r>
              <a:rPr lang="en-GB" sz="1600" dirty="0">
                <a:latin typeface="Arial" charset="0"/>
                <a:ea typeface="Arial" charset="0"/>
                <a:cs typeface="Arial" charset="0"/>
              </a:rPr>
              <a:t>The Board and Officers of ICANN hold fiduciary duties to the organization to make sure that self-dealing does not occur and their private interests are not benefited through ICANN’s decision making and actions.</a:t>
            </a:r>
          </a:p>
        </p:txBody>
      </p:sp>
      <p:pic>
        <p:nvPicPr>
          <p:cNvPr id="6" name="Picture 5" descr="0081-alarm.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9076" y="1275944"/>
            <a:ext cx="341759" cy="402515"/>
          </a:xfrm>
          <a:prstGeom prst="rect">
            <a:avLst/>
          </a:prstGeom>
        </p:spPr>
      </p:pic>
      <p:pic>
        <p:nvPicPr>
          <p:cNvPr id="7" name="Picture 6" descr="0264-warning.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56300" y="2305122"/>
            <a:ext cx="418529" cy="426578"/>
          </a:xfrm>
          <a:prstGeom prst="rect">
            <a:avLst/>
          </a:prstGeom>
        </p:spPr>
      </p:pic>
      <p:pic>
        <p:nvPicPr>
          <p:cNvPr id="8" name="Picture 7" descr="0064-credit-card.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0337" y="3683423"/>
            <a:ext cx="432434" cy="332642"/>
          </a:xfrm>
          <a:prstGeom prst="rect">
            <a:avLst/>
          </a:prstGeom>
        </p:spPr>
      </p:pic>
      <p:grpSp>
        <p:nvGrpSpPr>
          <p:cNvPr id="9" name="Group 8"/>
          <p:cNvGrpSpPr/>
          <p:nvPr/>
        </p:nvGrpSpPr>
        <p:grpSpPr>
          <a:xfrm>
            <a:off x="2006239" y="4768411"/>
            <a:ext cx="5232761" cy="367509"/>
            <a:chOff x="8412480" y="5105852"/>
            <a:chExt cx="6977015" cy="490012"/>
          </a:xfrm>
        </p:grpSpPr>
        <p:sp>
          <p:nvSpPr>
            <p:cNvPr id="10" name="Rounded Rectangle 9">
              <a:hlinkClick r:id="rId6"/>
            </p:cNvPr>
            <p:cNvSpPr/>
            <p:nvPr/>
          </p:nvSpPr>
          <p:spPr>
            <a:xfrm>
              <a:off x="8412480" y="5105852"/>
              <a:ext cx="2265753" cy="490012"/>
            </a:xfrm>
            <a:prstGeom prst="roundRect">
              <a:avLst/>
            </a:prstGeom>
            <a:solidFill>
              <a:schemeClr val="accent2"/>
            </a:solidFill>
            <a:ln>
              <a:noFill/>
            </a:ln>
            <a:effectLst>
              <a:outerShdw dist="38100" dir="2700000" algn="tl" rotWithShape="0">
                <a:prstClr val="black">
                  <a:alpha val="1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1" name="Text Placeholder 33">
              <a:hlinkClick r:id="rId7"/>
            </p:cNvPr>
            <p:cNvSpPr txBox="1">
              <a:spLocks/>
            </p:cNvSpPr>
            <p:nvPr/>
          </p:nvSpPr>
          <p:spPr>
            <a:xfrm>
              <a:off x="9075420" y="5231711"/>
              <a:ext cx="1408700" cy="292423"/>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342812">
                <a:spcBef>
                  <a:spcPct val="20000"/>
                </a:spcBef>
                <a:buNone/>
              </a:pPr>
              <a:r>
                <a:rPr lang="en-AU" sz="1350" dirty="0">
                  <a:solidFill>
                    <a:schemeClr val="bg1"/>
                  </a:solidFill>
                  <a:latin typeface="Arial"/>
                  <a:ea typeface="Segoe UI" panose="020B0502040204020203" pitchFamily="34" charset="0"/>
                  <a:cs typeface="Arial"/>
                </a:rPr>
                <a:t>Learn more</a:t>
              </a:r>
              <a:endParaRPr lang="en-AU" sz="1350" b="1" dirty="0">
                <a:solidFill>
                  <a:schemeClr val="bg1"/>
                </a:solidFill>
                <a:latin typeface="Arial"/>
                <a:ea typeface="Segoe UI" panose="020B0502040204020203" pitchFamily="34" charset="0"/>
                <a:cs typeface="Arial"/>
              </a:endParaRPr>
            </a:p>
          </p:txBody>
        </p:sp>
        <p:sp>
          <p:nvSpPr>
            <p:cNvPr id="12" name="Isosceles Triangle 5">
              <a:hlinkClick r:id="rId7"/>
            </p:cNvPr>
            <p:cNvSpPr/>
            <p:nvPr/>
          </p:nvSpPr>
          <p:spPr>
            <a:xfrm rot="5400000">
              <a:off x="10393316" y="5284962"/>
              <a:ext cx="160531" cy="138389"/>
            </a:xfrm>
            <a:prstGeom prst="triangl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latin typeface="Arial"/>
                <a:cs typeface="Arial"/>
              </a:endParaRPr>
            </a:p>
          </p:txBody>
        </p:sp>
        <p:pic>
          <p:nvPicPr>
            <p:cNvPr id="13" name="Picture 12" descr="0202-sphere.eps"/>
            <p:cNvPicPr>
              <a:picLocks noChangeAspect="1"/>
            </p:cNvPicPr>
            <p:nvPr/>
          </p:nvPicPr>
          <p:blipFill>
            <a:blip r:embed="rId8">
              <a:duotone>
                <a:schemeClr val="accent4">
                  <a:shade val="45000"/>
                  <a:satMod val="135000"/>
                </a:schemeClr>
                <a:prstClr val="white"/>
              </a:duotone>
              <a:lum bright="100000"/>
              <a:extLst>
                <a:ext uri="{28A0092B-C50C-407E-A947-70E740481C1C}">
                  <a14:useLocalDpi xmlns:a14="http://schemas.microsoft.com/office/drawing/2010/main"/>
                </a:ext>
              </a:extLst>
            </a:blip>
            <a:stretch>
              <a:fillRect/>
            </a:stretch>
          </p:blipFill>
          <p:spPr>
            <a:xfrm>
              <a:off x="8600876" y="5187235"/>
              <a:ext cx="346370" cy="346370"/>
            </a:xfrm>
            <a:prstGeom prst="rect">
              <a:avLst/>
            </a:prstGeom>
          </p:spPr>
        </p:pic>
        <p:sp>
          <p:nvSpPr>
            <p:cNvPr id="14" name="Text Placeholder 33">
              <a:hlinkClick r:id="rId7"/>
            </p:cNvPr>
            <p:cNvSpPr txBox="1">
              <a:spLocks/>
            </p:cNvSpPr>
            <p:nvPr/>
          </p:nvSpPr>
          <p:spPr>
            <a:xfrm>
              <a:off x="10806407" y="5209066"/>
              <a:ext cx="4583088" cy="328570"/>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342812">
                <a:spcBef>
                  <a:spcPct val="20000"/>
                </a:spcBef>
                <a:buNone/>
              </a:pPr>
              <a:r>
                <a:rPr lang="en-AU" sz="1350" b="1" dirty="0">
                  <a:solidFill>
                    <a:schemeClr val="accent2"/>
                  </a:solidFill>
                  <a:latin typeface="Arial"/>
                  <a:ea typeface="Segoe UI" panose="020B0502040204020203" pitchFamily="34" charset="0"/>
                  <a:cs typeface="Arial"/>
                </a:rPr>
                <a:t>https://community.icann.org/x/CbDRAw</a:t>
              </a:r>
            </a:p>
          </p:txBody>
        </p:sp>
      </p:grpSp>
    </p:spTree>
    <p:extLst>
      <p:ext uri="{BB962C8B-B14F-4D97-AF65-F5344CB8AC3E}">
        <p14:creationId xmlns:p14="http://schemas.microsoft.com/office/powerpoint/2010/main" val="158717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504" y="46179"/>
            <a:ext cx="8769096" cy="450663"/>
          </a:xfrm>
          <a:prstGeom prst="rect">
            <a:avLst/>
          </a:prstGeom>
        </p:spPr>
        <p:txBody>
          <a:bodyPr/>
          <a:lstStyle/>
          <a:p>
            <a:r>
              <a:rPr lang="en-US" sz="3000" dirty="0">
                <a:latin typeface="Arial"/>
                <a:cs typeface="Arial"/>
              </a:rPr>
              <a:t>Approach for dealing with the charter questions</a:t>
            </a:r>
          </a:p>
        </p:txBody>
      </p:sp>
      <p:grpSp>
        <p:nvGrpSpPr>
          <p:cNvPr id="6" name="Group 5"/>
          <p:cNvGrpSpPr/>
          <p:nvPr/>
        </p:nvGrpSpPr>
        <p:grpSpPr>
          <a:xfrm>
            <a:off x="366700" y="1145683"/>
            <a:ext cx="4141800" cy="1352522"/>
            <a:chOff x="366700" y="1145683"/>
            <a:chExt cx="4141800" cy="1352522"/>
          </a:xfrm>
        </p:grpSpPr>
        <p:grpSp>
          <p:nvGrpSpPr>
            <p:cNvPr id="5" name="Group 4"/>
            <p:cNvGrpSpPr/>
            <p:nvPr/>
          </p:nvGrpSpPr>
          <p:grpSpPr>
            <a:xfrm>
              <a:off x="1772542" y="1145683"/>
              <a:ext cx="2735958" cy="1352522"/>
              <a:chOff x="3238331" y="1181536"/>
              <a:chExt cx="3116958" cy="1352522"/>
            </a:xfrm>
          </p:grpSpPr>
          <p:sp>
            <p:nvSpPr>
              <p:cNvPr id="33" name="TextBox 32"/>
              <p:cNvSpPr txBox="1"/>
              <p:nvPr/>
            </p:nvSpPr>
            <p:spPr>
              <a:xfrm>
                <a:off x="3238331" y="1181536"/>
                <a:ext cx="2697370"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rgbClr val="1A87C9"/>
                    </a:solidFill>
                    <a:latin typeface="Arial"/>
                    <a:ea typeface="Segoe UI" panose="020B0502040204020203" pitchFamily="34" charset="0"/>
                    <a:cs typeface="Arial"/>
                  </a:rPr>
                  <a:t>Stage 1</a:t>
                </a:r>
              </a:p>
            </p:txBody>
          </p:sp>
          <p:sp>
            <p:nvSpPr>
              <p:cNvPr id="34" name="TextBox 33"/>
              <p:cNvSpPr txBox="1">
                <a:spLocks noChangeArrowheads="1"/>
              </p:cNvSpPr>
              <p:nvPr/>
            </p:nvSpPr>
            <p:spPr bwMode="auto">
              <a:xfrm>
                <a:off x="3244681" y="1441451"/>
                <a:ext cx="3110608" cy="10926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300" dirty="0">
                    <a:solidFill>
                      <a:srgbClr val="0A304B"/>
                    </a:solidFill>
                    <a:latin typeface="Arial"/>
                    <a:cs typeface="Arial"/>
                  </a:rPr>
                  <a:t>Initial Run Through of all Charter</a:t>
                </a:r>
              </a:p>
              <a:p>
                <a:r>
                  <a:rPr lang="en-US" sz="1300" dirty="0">
                    <a:solidFill>
                      <a:srgbClr val="0A304B"/>
                    </a:solidFill>
                    <a:latin typeface="Arial"/>
                    <a:cs typeface="Arial"/>
                  </a:rPr>
                  <a:t>Questions to assess initial responses, possible gating</a:t>
                </a:r>
              </a:p>
              <a:p>
                <a:r>
                  <a:rPr lang="en-US" sz="1300" dirty="0">
                    <a:solidFill>
                      <a:srgbClr val="0A304B"/>
                    </a:solidFill>
                    <a:latin typeface="Arial"/>
                    <a:cs typeface="Arial"/>
                  </a:rPr>
                  <a:t>questions and common understanding of questions</a:t>
                </a:r>
              </a:p>
            </p:txBody>
          </p:sp>
        </p:grpSp>
        <p:sp>
          <p:nvSpPr>
            <p:cNvPr id="50" name="Chevron 49"/>
            <p:cNvSpPr/>
            <p:nvPr/>
          </p:nvSpPr>
          <p:spPr>
            <a:xfrm>
              <a:off x="366700" y="1267488"/>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AU" sz="2300" dirty="0">
                  <a:solidFill>
                    <a:prstClr val="white"/>
                  </a:solidFill>
                  <a:latin typeface="Arial"/>
                  <a:cs typeface="Arial"/>
                </a:rPr>
                <a:t>1</a:t>
              </a:r>
              <a:endParaRPr lang="en-US" sz="2300" dirty="0">
                <a:solidFill>
                  <a:prstClr val="white"/>
                </a:solidFill>
                <a:latin typeface="Arial"/>
                <a:cs typeface="Arial"/>
              </a:endParaRPr>
            </a:p>
          </p:txBody>
        </p:sp>
      </p:grpSp>
      <p:grpSp>
        <p:nvGrpSpPr>
          <p:cNvPr id="10" name="Group 9"/>
          <p:cNvGrpSpPr/>
          <p:nvPr/>
        </p:nvGrpSpPr>
        <p:grpSpPr>
          <a:xfrm>
            <a:off x="364730" y="2748261"/>
            <a:ext cx="4143770" cy="1352522"/>
            <a:chOff x="364730" y="2748261"/>
            <a:chExt cx="4143770" cy="1352522"/>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300" dirty="0">
                  <a:solidFill>
                    <a:prstClr val="white"/>
                  </a:solidFill>
                  <a:latin typeface="Arial"/>
                  <a:cs typeface="Arial"/>
                </a:rPr>
                <a:t>2</a:t>
              </a:r>
            </a:p>
          </p:txBody>
        </p:sp>
        <p:grpSp>
          <p:nvGrpSpPr>
            <p:cNvPr id="54" name="Group 53"/>
            <p:cNvGrpSpPr/>
            <p:nvPr/>
          </p:nvGrpSpPr>
          <p:grpSpPr>
            <a:xfrm>
              <a:off x="1772542" y="2748261"/>
              <a:ext cx="2735958" cy="1352522"/>
              <a:chOff x="3238331" y="1181536"/>
              <a:chExt cx="3116958" cy="1352522"/>
            </a:xfrm>
          </p:grpSpPr>
          <p:sp>
            <p:nvSpPr>
              <p:cNvPr id="55" name="TextBox 54"/>
              <p:cNvSpPr txBox="1"/>
              <p:nvPr/>
            </p:nvSpPr>
            <p:spPr>
              <a:xfrm>
                <a:off x="3238331" y="1181536"/>
                <a:ext cx="1764732"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chemeClr val="accent3"/>
                    </a:solidFill>
                    <a:latin typeface="Arial"/>
                    <a:ea typeface="Segoe UI" panose="020B0502040204020203" pitchFamily="34" charset="0"/>
                    <a:cs typeface="Arial"/>
                  </a:rPr>
                  <a:t>Stage 2</a:t>
                </a:r>
              </a:p>
            </p:txBody>
          </p:sp>
          <p:sp>
            <p:nvSpPr>
              <p:cNvPr id="56" name="TextBox 55"/>
              <p:cNvSpPr txBox="1">
                <a:spLocks noChangeArrowheads="1"/>
              </p:cNvSpPr>
              <p:nvPr/>
            </p:nvSpPr>
            <p:spPr bwMode="auto">
              <a:xfrm>
                <a:off x="3244681" y="1441451"/>
                <a:ext cx="3110608" cy="10926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300" dirty="0">
                    <a:solidFill>
                      <a:srgbClr val="0A304B"/>
                    </a:solidFill>
                    <a:latin typeface="Arial"/>
                    <a:cs typeface="Arial"/>
                  </a:rPr>
                  <a:t>Address any charter questions that have been identified requiring a response before commencing the next phase (for example, charter question 2).</a:t>
                </a:r>
              </a:p>
            </p:txBody>
          </p:sp>
        </p:grpSp>
      </p:grpSp>
      <p:grpSp>
        <p:nvGrpSpPr>
          <p:cNvPr id="11" name="Group 10"/>
          <p:cNvGrpSpPr/>
          <p:nvPr/>
        </p:nvGrpSpPr>
        <p:grpSpPr>
          <a:xfrm>
            <a:off x="364730" y="4325649"/>
            <a:ext cx="4143770" cy="789013"/>
            <a:chOff x="364730" y="4325649"/>
            <a:chExt cx="4143770" cy="789013"/>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latin typeface="Arial"/>
                  <a:cs typeface="Arial"/>
                </a:rPr>
                <a:t>3</a:t>
              </a:r>
              <a:endParaRPr lang="en-US" sz="2300" dirty="0">
                <a:solidFill>
                  <a:prstClr val="white"/>
                </a:solidFill>
                <a:latin typeface="Arial"/>
                <a:cs typeface="Arial"/>
              </a:endParaRPr>
            </a:p>
          </p:txBody>
        </p:sp>
        <p:grpSp>
          <p:nvGrpSpPr>
            <p:cNvPr id="57" name="Group 56"/>
            <p:cNvGrpSpPr/>
            <p:nvPr/>
          </p:nvGrpSpPr>
          <p:grpSpPr>
            <a:xfrm>
              <a:off x="1772541" y="4325649"/>
              <a:ext cx="2735959" cy="752358"/>
              <a:chOff x="3238330" y="1181536"/>
              <a:chExt cx="3116959" cy="752358"/>
            </a:xfrm>
          </p:grpSpPr>
          <p:sp>
            <p:nvSpPr>
              <p:cNvPr id="58" name="TextBox 57"/>
              <p:cNvSpPr txBox="1"/>
              <p:nvPr/>
            </p:nvSpPr>
            <p:spPr>
              <a:xfrm>
                <a:off x="3238330" y="1181536"/>
                <a:ext cx="2405759"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chemeClr val="accent4"/>
                    </a:solidFill>
                    <a:latin typeface="Arial"/>
                    <a:ea typeface="Segoe UI" panose="020B0502040204020203" pitchFamily="34" charset="0"/>
                    <a:cs typeface="Arial"/>
                  </a:rPr>
                  <a:t>Stage 3</a:t>
                </a:r>
              </a:p>
            </p:txBody>
          </p:sp>
          <p:sp>
            <p:nvSpPr>
              <p:cNvPr id="59" name="TextBox 58"/>
              <p:cNvSpPr txBox="1">
                <a:spLocks noChangeArrowheads="1"/>
              </p:cNvSpPr>
              <p:nvPr/>
            </p:nvSpPr>
            <p:spPr bwMode="auto">
              <a:xfrm>
                <a:off x="3244681" y="1441451"/>
                <a:ext cx="3110608" cy="4924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300" dirty="0">
                    <a:solidFill>
                      <a:srgbClr val="0A304B"/>
                    </a:solidFill>
                    <a:latin typeface="Arial"/>
                    <a:cs typeface="Arial"/>
                  </a:rPr>
                  <a:t>Compile list of possible mechanisms that could be considered by CCWG</a:t>
                </a:r>
              </a:p>
            </p:txBody>
          </p:sp>
        </p:grpSp>
      </p:grpSp>
      <p:grpSp>
        <p:nvGrpSpPr>
          <p:cNvPr id="4" name="Group 3"/>
          <p:cNvGrpSpPr/>
          <p:nvPr/>
        </p:nvGrpSpPr>
        <p:grpSpPr>
          <a:xfrm>
            <a:off x="4592318" y="1132983"/>
            <a:ext cx="4246882" cy="1352522"/>
            <a:chOff x="4592318" y="1132983"/>
            <a:chExt cx="4246882" cy="1352522"/>
          </a:xfrm>
        </p:grpSpPr>
        <p:sp>
          <p:nvSpPr>
            <p:cNvPr id="53" name="Chevron 52"/>
            <p:cNvSpPr/>
            <p:nvPr/>
          </p:nvSpPr>
          <p:spPr>
            <a:xfrm>
              <a:off x="4592318" y="1267488"/>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latin typeface="Arial"/>
                  <a:cs typeface="Arial"/>
                </a:rPr>
                <a:t>4</a:t>
              </a:r>
              <a:endParaRPr lang="en-US" sz="2300" dirty="0">
                <a:solidFill>
                  <a:prstClr val="white"/>
                </a:solidFill>
                <a:latin typeface="Arial"/>
                <a:cs typeface="Arial"/>
              </a:endParaRPr>
            </a:p>
          </p:txBody>
        </p:sp>
        <p:grpSp>
          <p:nvGrpSpPr>
            <p:cNvPr id="60" name="Group 59"/>
            <p:cNvGrpSpPr/>
            <p:nvPr/>
          </p:nvGrpSpPr>
          <p:grpSpPr>
            <a:xfrm>
              <a:off x="6006480" y="1132983"/>
              <a:ext cx="2832720" cy="1352522"/>
              <a:chOff x="3238331" y="1181536"/>
              <a:chExt cx="2832720" cy="1352522"/>
            </a:xfrm>
          </p:grpSpPr>
          <p:sp>
            <p:nvSpPr>
              <p:cNvPr id="61" name="TextBox 60"/>
              <p:cNvSpPr txBox="1"/>
              <p:nvPr/>
            </p:nvSpPr>
            <p:spPr>
              <a:xfrm>
                <a:off x="3238331" y="1181536"/>
                <a:ext cx="1764732"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chemeClr val="accent5"/>
                    </a:solidFill>
                    <a:latin typeface="Arial"/>
                    <a:ea typeface="Segoe UI" panose="020B0502040204020203" pitchFamily="34" charset="0"/>
                    <a:cs typeface="Arial"/>
                  </a:rPr>
                  <a:t>Stage 4</a:t>
                </a:r>
              </a:p>
            </p:txBody>
          </p:sp>
          <p:sp>
            <p:nvSpPr>
              <p:cNvPr id="62" name="TextBox 61"/>
              <p:cNvSpPr txBox="1">
                <a:spLocks noChangeArrowheads="1"/>
              </p:cNvSpPr>
              <p:nvPr/>
            </p:nvSpPr>
            <p:spPr bwMode="auto">
              <a:xfrm>
                <a:off x="3244681" y="1441451"/>
                <a:ext cx="2826370" cy="10926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300" dirty="0">
                    <a:solidFill>
                      <a:srgbClr val="0A304B"/>
                    </a:solidFill>
                    <a:latin typeface="Arial"/>
                    <a:cs typeface="Arial"/>
                  </a:rPr>
                  <a:t>Determine which mechanism(s) demonstrates most potential to meet CCWG expectations as well as conform with legal &amp; fiduciary constraints</a:t>
                </a:r>
              </a:p>
            </p:txBody>
          </p:sp>
        </p:grpSp>
      </p:grpSp>
      <p:grpSp>
        <p:nvGrpSpPr>
          <p:cNvPr id="3" name="Group 2"/>
          <p:cNvGrpSpPr/>
          <p:nvPr/>
        </p:nvGrpSpPr>
        <p:grpSpPr>
          <a:xfrm>
            <a:off x="4592318" y="2710161"/>
            <a:ext cx="4246882" cy="952412"/>
            <a:chOff x="4592318" y="2710161"/>
            <a:chExt cx="4246882" cy="952412"/>
          </a:xfrm>
        </p:grpSpPr>
        <p:sp>
          <p:nvSpPr>
            <p:cNvPr id="20" name="Chevron 19"/>
            <p:cNvSpPr/>
            <p:nvPr/>
          </p:nvSpPr>
          <p:spPr>
            <a:xfrm>
              <a:off x="4592318" y="2883730"/>
              <a:ext cx="1268168" cy="661499"/>
            </a:xfrm>
            <a:prstGeom prst="chevron">
              <a:avLst>
                <a:gd name="adj" fmla="val 27026"/>
              </a:avLst>
            </a:prstGeom>
            <a:solidFill>
              <a:srgbClr val="0D436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latin typeface="Arial"/>
                  <a:cs typeface="Arial"/>
                </a:rPr>
                <a:t>5</a:t>
              </a:r>
              <a:endParaRPr lang="en-US" sz="2300" dirty="0">
                <a:solidFill>
                  <a:prstClr val="white"/>
                </a:solidFill>
                <a:latin typeface="Arial"/>
                <a:cs typeface="Arial"/>
              </a:endParaRPr>
            </a:p>
          </p:txBody>
        </p:sp>
        <p:sp>
          <p:nvSpPr>
            <p:cNvPr id="22" name="TextBox 21"/>
            <p:cNvSpPr txBox="1"/>
            <p:nvPr/>
          </p:nvSpPr>
          <p:spPr>
            <a:xfrm>
              <a:off x="6006480" y="2710161"/>
              <a:ext cx="1764732"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rgbClr val="0D436C"/>
                  </a:solidFill>
                  <a:latin typeface="Arial"/>
                  <a:ea typeface="Segoe UI" panose="020B0502040204020203" pitchFamily="34" charset="0"/>
                  <a:cs typeface="Arial"/>
                </a:rPr>
                <a:t>Stage 5</a:t>
              </a:r>
            </a:p>
          </p:txBody>
        </p:sp>
        <p:sp>
          <p:nvSpPr>
            <p:cNvPr id="23" name="TextBox 22"/>
            <p:cNvSpPr txBox="1">
              <a:spLocks noChangeArrowheads="1"/>
            </p:cNvSpPr>
            <p:nvPr/>
          </p:nvSpPr>
          <p:spPr bwMode="auto">
            <a:xfrm>
              <a:off x="6009327" y="2970076"/>
              <a:ext cx="2829873" cy="6924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300" dirty="0">
                  <a:solidFill>
                    <a:srgbClr val="0A304B"/>
                  </a:solidFill>
                  <a:latin typeface="Arial"/>
                  <a:cs typeface="Arial"/>
                </a:rPr>
                <a:t>Answer charter questions (as organized per 1) for mechanism(s) that demonstrated the most potential</a:t>
              </a:r>
            </a:p>
          </p:txBody>
        </p:sp>
      </p:grpSp>
      <p:grpSp>
        <p:nvGrpSpPr>
          <p:cNvPr id="12" name="Group 11"/>
          <p:cNvGrpSpPr/>
          <p:nvPr/>
        </p:nvGrpSpPr>
        <p:grpSpPr>
          <a:xfrm>
            <a:off x="4592318" y="4325649"/>
            <a:ext cx="4246882" cy="1352522"/>
            <a:chOff x="4592318" y="4325649"/>
            <a:chExt cx="4246882" cy="1352522"/>
          </a:xfrm>
        </p:grpSpPr>
        <p:sp>
          <p:nvSpPr>
            <p:cNvPr id="30" name="Chevron 29"/>
            <p:cNvSpPr/>
            <p:nvPr/>
          </p:nvSpPr>
          <p:spPr>
            <a:xfrm>
              <a:off x="4592318" y="4453163"/>
              <a:ext cx="1268168" cy="661499"/>
            </a:xfrm>
            <a:prstGeom prst="chevron">
              <a:avLst>
                <a:gd name="adj" fmla="val 270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latin typeface="Arial"/>
                  <a:cs typeface="Arial"/>
                </a:rPr>
                <a:t>6</a:t>
              </a:r>
              <a:endParaRPr lang="en-US" sz="2300" dirty="0">
                <a:solidFill>
                  <a:prstClr val="white"/>
                </a:solidFill>
                <a:latin typeface="Arial"/>
                <a:cs typeface="Arial"/>
              </a:endParaRPr>
            </a:p>
          </p:txBody>
        </p:sp>
        <p:sp>
          <p:nvSpPr>
            <p:cNvPr id="31" name="TextBox 30"/>
            <p:cNvSpPr txBox="1"/>
            <p:nvPr/>
          </p:nvSpPr>
          <p:spPr>
            <a:xfrm>
              <a:off x="6006480" y="4325649"/>
              <a:ext cx="1764732"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chemeClr val="accent6"/>
                  </a:solidFill>
                  <a:latin typeface="Arial"/>
                  <a:ea typeface="Segoe UI" panose="020B0502040204020203" pitchFamily="34" charset="0"/>
                  <a:cs typeface="Arial"/>
                </a:rPr>
                <a:t>Stage 6</a:t>
              </a:r>
            </a:p>
          </p:txBody>
        </p:sp>
        <p:sp>
          <p:nvSpPr>
            <p:cNvPr id="32" name="TextBox 31"/>
            <p:cNvSpPr txBox="1">
              <a:spLocks noChangeArrowheads="1"/>
            </p:cNvSpPr>
            <p:nvPr/>
          </p:nvSpPr>
          <p:spPr bwMode="auto">
            <a:xfrm>
              <a:off x="6009327" y="4585564"/>
              <a:ext cx="2829873" cy="1092607"/>
            </a:xfrm>
            <a:prstGeom prst="rect">
              <a:avLst/>
            </a:prstGeom>
            <a:noFill/>
            <a:ln>
              <a:noFill/>
            </a:ln>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300" dirty="0">
                  <a:solidFill>
                    <a:srgbClr val="0A304B"/>
                  </a:solidFill>
                  <a:latin typeface="Arial"/>
                  <a:cs typeface="Arial"/>
                </a:rPr>
                <a:t>Following consensus on mechanism</a:t>
              </a:r>
            </a:p>
            <a:p>
              <a:r>
                <a:rPr lang="en-US" sz="1300" dirty="0">
                  <a:solidFill>
                    <a:srgbClr val="0A304B"/>
                  </a:solidFill>
                  <a:latin typeface="Arial"/>
                  <a:cs typeface="Arial"/>
                </a:rPr>
                <a:t>and responses to charter questions, meeting legal, fiduciary and audit constraints, publish Initial Report for public comment</a:t>
              </a:r>
            </a:p>
          </p:txBody>
        </p:sp>
      </p:grpSp>
      <p:sp>
        <p:nvSpPr>
          <p:cNvPr id="7" name="TextBox 6"/>
          <p:cNvSpPr txBox="1"/>
          <p:nvPr/>
        </p:nvSpPr>
        <p:spPr>
          <a:xfrm>
            <a:off x="4508500" y="1022602"/>
            <a:ext cx="4286078" cy="1493507"/>
          </a:xfrm>
          <a:prstGeom prst="rect">
            <a:avLst/>
          </a:prstGeom>
          <a:noFill/>
          <a:ln w="25400">
            <a:solidFill>
              <a:schemeClr val="accent1"/>
            </a:solidFill>
          </a:ln>
        </p:spPr>
        <p:txBody>
          <a:bodyPr wrap="square" rtlCol="0">
            <a:spAutoFit/>
          </a:bodyPr>
          <a:lstStyle/>
          <a:p>
            <a:endParaRPr lang="en-US" dirty="0">
              <a:latin typeface="Source Sans Pro"/>
              <a:cs typeface="Source Sans Pro"/>
            </a:endParaRPr>
          </a:p>
        </p:txBody>
      </p:sp>
    </p:spTree>
    <p:extLst>
      <p:ext uri="{BB962C8B-B14F-4D97-AF65-F5344CB8AC3E}">
        <p14:creationId xmlns:p14="http://schemas.microsoft.com/office/powerpoint/2010/main" val="1609564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Further Information</a:t>
            </a:r>
          </a:p>
        </p:txBody>
      </p:sp>
      <p:sp>
        <p:nvSpPr>
          <p:cNvPr id="3" name="Rectangle 2"/>
          <p:cNvSpPr/>
          <p:nvPr/>
        </p:nvSpPr>
        <p:spPr>
          <a:xfrm>
            <a:off x="279400" y="1078449"/>
            <a:ext cx="8229600" cy="1200329"/>
          </a:xfrm>
          <a:prstGeom prst="rect">
            <a:avLst/>
          </a:prstGeom>
        </p:spPr>
        <p:txBody>
          <a:bodyPr wrap="square">
            <a:spAutoFit/>
          </a:bodyPr>
          <a:lstStyle/>
          <a:p>
            <a:pPr lvl="0">
              <a:spcAft>
                <a:spcPts val="0"/>
              </a:spcAft>
            </a:pPr>
            <a:r>
              <a:rPr lang="en-GB" b="1" dirty="0">
                <a:latin typeface="Calibri" charset="0"/>
                <a:ea typeface="ＭＳ 明朝" charset="-128"/>
                <a:cs typeface="Times New Roman" charset="0"/>
              </a:rPr>
              <a:t>CCWG CHARTER</a:t>
            </a:r>
            <a:r>
              <a:rPr lang="en-GB" dirty="0">
                <a:latin typeface="Calibri" charset="0"/>
                <a:ea typeface="ＭＳ 明朝" charset="-128"/>
                <a:cs typeface="Times New Roman" charset="0"/>
              </a:rPr>
              <a:t>: </a:t>
            </a:r>
            <a:r>
              <a:rPr lang="en-GB" dirty="0">
                <a:latin typeface="Calibri" charset="0"/>
                <a:ea typeface="ＭＳ 明朝" charset="-128"/>
                <a:cs typeface="Times New Roman" charset="0"/>
                <a:hlinkClick r:id="rId2"/>
              </a:rPr>
              <a:t>https://community.icann.org/x/mRuOAw</a:t>
            </a:r>
            <a:r>
              <a:rPr lang="en-GB" dirty="0">
                <a:latin typeface="Calibri" charset="0"/>
                <a:ea typeface="ＭＳ 明朝" charset="-128"/>
                <a:cs typeface="Times New Roman" charset="0"/>
              </a:rPr>
              <a:t> </a:t>
            </a:r>
          </a:p>
          <a:p>
            <a:pPr lvl="0">
              <a:spcAft>
                <a:spcPts val="0"/>
              </a:spcAft>
            </a:pPr>
            <a:endParaRPr lang="en-GB" dirty="0">
              <a:latin typeface="Calibri" charset="0"/>
              <a:ea typeface="ＭＳ 明朝" charset="-128"/>
              <a:cs typeface="Times New Roman" charset="0"/>
            </a:endParaRPr>
          </a:p>
          <a:p>
            <a:pPr lvl="0">
              <a:spcAft>
                <a:spcPts val="0"/>
              </a:spcAft>
            </a:pPr>
            <a:r>
              <a:rPr lang="en-GB" b="1" dirty="0">
                <a:latin typeface="Calibri" charset="0"/>
                <a:ea typeface="ＭＳ 明朝" charset="-128"/>
                <a:cs typeface="Times New Roman" charset="0"/>
              </a:rPr>
              <a:t>CCWG Workspace</a:t>
            </a:r>
            <a:r>
              <a:rPr lang="en-GB" dirty="0">
                <a:latin typeface="Calibri" charset="0"/>
                <a:ea typeface="ＭＳ 明朝" charset="-128"/>
                <a:cs typeface="Times New Roman" charset="0"/>
              </a:rPr>
              <a:t>: </a:t>
            </a:r>
            <a:r>
              <a:rPr lang="en-GB" dirty="0">
                <a:latin typeface="Calibri" charset="0"/>
                <a:ea typeface="ＭＳ 明朝" charset="-128"/>
                <a:cs typeface="Times New Roman" charset="0"/>
                <a:hlinkClick r:id="rId3"/>
              </a:rPr>
              <a:t>https://community.icann.org/x/yJXDAw</a:t>
            </a:r>
            <a:r>
              <a:rPr lang="en-GB" dirty="0">
                <a:latin typeface="Calibri" charset="0"/>
                <a:ea typeface="ＭＳ 明朝" charset="-128"/>
                <a:cs typeface="Times New Roman" charset="0"/>
              </a:rPr>
              <a:t> </a:t>
            </a:r>
          </a:p>
          <a:p>
            <a:pPr marL="342900" lvl="0" indent="-342900">
              <a:spcAft>
                <a:spcPts val="0"/>
              </a:spcAft>
              <a:buFont typeface="Symbol" charset="2"/>
              <a:buChar char=""/>
            </a:pPr>
            <a:endParaRPr lang="en-GB" dirty="0">
              <a:latin typeface="Calibri" charset="0"/>
              <a:ea typeface="ＭＳ 明朝" charset="-128"/>
              <a:cs typeface="Times New Roman" charset="0"/>
            </a:endParaRPr>
          </a:p>
        </p:txBody>
      </p:sp>
    </p:spTree>
    <p:extLst>
      <p:ext uri="{BB962C8B-B14F-4D97-AF65-F5344CB8AC3E}">
        <p14:creationId xmlns:p14="http://schemas.microsoft.com/office/powerpoint/2010/main" val="2964971135"/>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potx" id="{99719EB8-08D5-4EC4-8738-AAF721777DA7}" vid="{6963FD61-D754-4021-9B52-5D28287E54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 20170607</Template>
  <TotalTime>1435</TotalTime>
  <Words>918</Words>
  <Application>Microsoft Macintosh PowerPoint</Application>
  <PresentationFormat>On-screen Show (4:3)</PresentationFormat>
  <Paragraphs>135</Paragraphs>
  <Slides>17</Slides>
  <Notes>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17</vt:i4>
      </vt:variant>
    </vt:vector>
  </HeadingPairs>
  <TitlesOfParts>
    <vt:vector size="28" baseType="lpstr">
      <vt:lpstr>ＭＳ 明朝</vt:lpstr>
      <vt:lpstr>ＭＳ Ｐゴシック</vt:lpstr>
      <vt:lpstr>Arial</vt:lpstr>
      <vt:lpstr>Calibri</vt:lpstr>
      <vt:lpstr>Courier New</vt:lpstr>
      <vt:lpstr>Segoe UI</vt:lpstr>
      <vt:lpstr>Source Sans Pro</vt:lpstr>
      <vt:lpstr>Symbol</vt:lpstr>
      <vt:lpstr>Times New Roman</vt:lpstr>
      <vt:lpstr>Wingdings</vt:lpstr>
      <vt:lpstr>ICANNPPT_Arial_4x3_June 2017_potx</vt:lpstr>
      <vt:lpstr>New gTLD Auction Proceeds Cross-Community WG</vt:lpstr>
      <vt:lpstr>Agenda</vt:lpstr>
      <vt:lpstr>Welcome &amp; Introductions </vt:lpstr>
      <vt:lpstr>What is this about?</vt:lpstr>
      <vt:lpstr>Goals and Objectives of the CCWG</vt:lpstr>
      <vt:lpstr>Legal and Fiscal Constraints</vt:lpstr>
      <vt:lpstr>Legal and Fiscal Constraints (cont.)</vt:lpstr>
      <vt:lpstr>Approach for dealing with the charter questions</vt:lpstr>
      <vt:lpstr>Further Information</vt:lpstr>
      <vt:lpstr>Outreach to &amp; responses to date from external experts</vt:lpstr>
      <vt:lpstr>Background</vt:lpstr>
      <vt:lpstr>Next Steps</vt:lpstr>
      <vt:lpstr>Commence exchange of views with external experts: Samantha Eisner &amp; Xavier Calvez</vt:lpstr>
      <vt:lpstr>Addressing Board Liaison Input</vt:lpstr>
      <vt:lpstr>As discussed during last meeting</vt:lpstr>
      <vt:lpstr>Review Updated Work Plan</vt:lpstr>
      <vt:lpstr>Confirm Next Steps &amp; Next Meeting</vt:lpstr>
    </vt:vector>
  </TitlesOfParts>
  <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Marika Konings</dc:creator>
  <cp:lastModifiedBy>Marika Konings</cp:lastModifiedBy>
  <cp:revision>11</cp:revision>
  <cp:lastPrinted>2017-01-26T19:29:02Z</cp:lastPrinted>
  <dcterms:created xsi:type="dcterms:W3CDTF">2017-06-15T19:24:39Z</dcterms:created>
  <dcterms:modified xsi:type="dcterms:W3CDTF">2018-03-11T17:53:43Z</dcterms:modified>
</cp:coreProperties>
</file>