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309" r:id="rId2"/>
    <p:sldId id="310" r:id="rId3"/>
    <p:sldId id="311" r:id="rId4"/>
    <p:sldId id="312" r:id="rId5"/>
    <p:sldId id="313" r:id="rId6"/>
    <p:sldId id="314" r:id="rId7"/>
    <p:sldId id="315" r:id="rId8"/>
    <p:sldId id="316" r:id="rId9"/>
    <p:sldId id="317" r:id="rId10"/>
    <p:sldId id="318" r:id="rId11"/>
    <p:sldId id="319" r:id="rId12"/>
    <p:sldId id="320" r:id="rId13"/>
    <p:sldId id="321" r:id="rId14"/>
    <p:sldId id="322" r:id="rId15"/>
    <p:sldId id="323" r:id="rId16"/>
    <p:sldId id="324" r:id="rId17"/>
    <p:sldId id="325" r:id="rId18"/>
    <p:sldId id="326" r:id="rId19"/>
    <p:sldId id="327" r:id="rId20"/>
    <p:sldId id="328" r:id="rId21"/>
    <p:sldId id="329" r:id="rId22"/>
    <p:sldId id="330" r:id="rId23"/>
    <p:sldId id="331" r:id="rId24"/>
    <p:sldId id="332" r:id="rId25"/>
    <p:sldId id="333" r:id="rId26"/>
    <p:sldId id="334" r:id="rId27"/>
    <p:sldId id="335" r:id="rId28"/>
    <p:sldId id="336" r:id="rId29"/>
    <p:sldId id="337" r:id="rId30"/>
    <p:sldId id="338" r:id="rId31"/>
    <p:sldId id="339" r:id="rId32"/>
    <p:sldId id="340" r:id="rId33"/>
    <p:sldId id="341" r:id="rId34"/>
    <p:sldId id="342" r:id="rId35"/>
    <p:sldId id="343"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08"/>
    <p:restoredTop sz="94599"/>
  </p:normalViewPr>
  <p:slideViewPr>
    <p:cSldViewPr snapToGrid="0" snapToObjects="1">
      <p:cViewPr>
        <p:scale>
          <a:sx n="106" d="100"/>
          <a:sy n="106" d="100"/>
        </p:scale>
        <p:origin x="944" y="1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752"/>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A796B4-27CE-7745-B9DC-73B37BA30ED8}" type="datetimeFigureOut">
              <a:rPr lang="en-US" smtClean="0"/>
              <a:pPr/>
              <a:t>10/26/17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3A37BD-A6DA-5844-8EB7-657C4B88433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9A581614-27ED-8D44-9EFC-4A393BC9BE3F}" type="datetimeFigureOut">
              <a:rPr lang="en-US" smtClean="0"/>
              <a:pPr/>
              <a:t>10/26/17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C58E5E-9DCF-3C4C-AEFA-A5B548E12EB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9A581614-27ED-8D44-9EFC-4A393BC9BE3F}" type="datetimeFigureOut">
              <a:rPr lang="en-US" smtClean="0"/>
              <a:pPr/>
              <a:t>10/26/17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C58E5E-9DCF-3C4C-AEFA-A5B548E12E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9A581614-27ED-8D44-9EFC-4A393BC9BE3F}" type="datetimeFigureOut">
              <a:rPr lang="en-US" smtClean="0"/>
              <a:pPr/>
              <a:t>10/26/17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C58E5E-9DCF-3C4C-AEFA-A5B548E12EB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414812" y="1"/>
            <a:ext cx="8091241" cy="2533369"/>
          </a:xfrm>
          <a:prstGeom prst="rect">
            <a:avLst/>
          </a:prstGeom>
        </p:spPr>
        <p:txBody>
          <a:bodyPr lIns="0" tIns="0" rIns="0" bIns="0" anchor="b" anchorCtr="0">
            <a:normAutofit/>
          </a:bodyPr>
          <a:lstStyle>
            <a:lvl1pPr algn="l">
              <a:spcBef>
                <a:spcPts val="0"/>
              </a:spcBef>
              <a:defRPr sz="27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425196" y="3553576"/>
            <a:ext cx="8091241" cy="716808"/>
          </a:xfrm>
          <a:prstGeom prst="rect">
            <a:avLst/>
          </a:prstGeom>
        </p:spPr>
        <p:txBody>
          <a:bodyPr lIns="0" tIns="0" rIns="0" bIns="0">
            <a:normAutofit/>
          </a:bodyPr>
          <a:lstStyle>
            <a:lvl1pPr marL="0" indent="0" algn="l">
              <a:spcBef>
                <a:spcPts val="0"/>
              </a:spcBef>
              <a:buNone/>
              <a:defRPr sz="135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425196" y="4279393"/>
            <a:ext cx="8091241" cy="273605"/>
          </a:xfrm>
          <a:prstGeom prst="rect">
            <a:avLst/>
          </a:prstGeom>
        </p:spPr>
        <p:txBody>
          <a:bodyPr lIns="0" tIns="0" rIns="0" bIns="0">
            <a:normAutofit/>
          </a:bodyPr>
          <a:lstStyle>
            <a:lvl1pPr marL="0" indent="0" algn="l">
              <a:spcBef>
                <a:spcPts val="0"/>
              </a:spcBef>
              <a:buNone/>
              <a:defRPr sz="135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425196" y="4553713"/>
            <a:ext cx="8091241" cy="403785"/>
          </a:xfrm>
          <a:prstGeom prst="rect">
            <a:avLst/>
          </a:prstGeom>
        </p:spPr>
        <p:txBody>
          <a:bodyPr lIns="0" tIns="0" rIns="0" bIns="0">
            <a:normAutofit/>
          </a:bodyPr>
          <a:lstStyle>
            <a:lvl1pPr marL="0" indent="0" algn="l">
              <a:spcBef>
                <a:spcPts val="0"/>
              </a:spcBef>
              <a:buNone/>
              <a:defRPr sz="1350">
                <a:solidFill>
                  <a:schemeClr val="accent6">
                    <a:lumMod val="50000"/>
                  </a:schemeClr>
                </a:solidFill>
              </a:defRPr>
            </a:lvl1pPr>
          </a:lstStyle>
          <a:p>
            <a:pPr lvl="0"/>
            <a:r>
              <a:rPr lang="en-US" dirty="0"/>
              <a:t>DD Month 2017</a:t>
            </a:r>
          </a:p>
        </p:txBody>
      </p:sp>
      <p:pic>
        <p:nvPicPr>
          <p:cNvPr id="8" name="Picture 7"/>
          <p:cNvPicPr>
            <a:picLocks noChangeAspect="1"/>
          </p:cNvPicPr>
          <p:nvPr userDrawn="1"/>
        </p:nvPicPr>
        <p:blipFill>
          <a:blip r:embed="rId2"/>
          <a:stretch>
            <a:fillRect/>
          </a:stretch>
        </p:blipFill>
        <p:spPr>
          <a:xfrm>
            <a:off x="425697" y="5193793"/>
            <a:ext cx="892372" cy="951863"/>
          </a:xfrm>
          <a:prstGeom prst="rect">
            <a:avLst/>
          </a:prstGeom>
        </p:spPr>
      </p:pic>
      <p:sp>
        <p:nvSpPr>
          <p:cNvPr id="15" name="Text Placeholder 4"/>
          <p:cNvSpPr>
            <a:spLocks noGrp="1"/>
          </p:cNvSpPr>
          <p:nvPr>
            <p:ph type="body" sz="quarter" idx="13" hasCustomPrompt="1"/>
          </p:nvPr>
        </p:nvSpPr>
        <p:spPr>
          <a:xfrm>
            <a:off x="411479" y="2837138"/>
            <a:ext cx="8106156" cy="716808"/>
          </a:xfrm>
          <a:prstGeom prst="rect">
            <a:avLst/>
          </a:prstGeom>
        </p:spPr>
        <p:txBody>
          <a:bodyPr lIns="0" tIns="0" rIns="0" bIns="0">
            <a:normAutofit/>
          </a:bodyPr>
          <a:lstStyle>
            <a:lvl1pPr marL="0" indent="0" algn="l">
              <a:spcBef>
                <a:spcPts val="0"/>
              </a:spcBef>
              <a:buNone/>
              <a:defRPr sz="135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849513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a:stretch>
            <a:fillRect/>
          </a:stretch>
        </p:blipFill>
        <p:spPr>
          <a:xfrm>
            <a:off x="0" y="2"/>
            <a:ext cx="9144000" cy="6857999"/>
          </a:xfrm>
          <a:prstGeom prst="rect">
            <a:avLst/>
          </a:prstGeom>
        </p:spPr>
      </p:pic>
      <p:sp>
        <p:nvSpPr>
          <p:cNvPr id="5" name="Title 4"/>
          <p:cNvSpPr>
            <a:spLocks noGrp="1"/>
          </p:cNvSpPr>
          <p:nvPr>
            <p:ph type="title" hasCustomPrompt="1"/>
          </p:nvPr>
        </p:nvSpPr>
        <p:spPr>
          <a:xfrm>
            <a:off x="312229" y="42394"/>
            <a:ext cx="7910513" cy="531346"/>
          </a:xfrm>
          <a:prstGeom prst="rect">
            <a:avLst/>
          </a:prstGeom>
        </p:spPr>
        <p:txBody>
          <a:bodyPr/>
          <a:lstStyle>
            <a:lvl1pPr>
              <a:defRPr>
                <a:solidFill>
                  <a:schemeClr val="bg1"/>
                </a:solidFill>
                <a:latin typeface="+mj-lt"/>
              </a:defRPr>
            </a:lvl1pPr>
          </a:lstStyle>
          <a:p>
            <a:r>
              <a:rPr lang="en-US" dirty="0"/>
              <a:t>Presenters Section Divider</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76319" y="6462763"/>
            <a:ext cx="274320" cy="291830"/>
          </a:xfrm>
          <a:prstGeom prst="rect">
            <a:avLst/>
          </a:prstGeom>
        </p:spPr>
      </p:pic>
      <p:sp>
        <p:nvSpPr>
          <p:cNvPr id="27" name="Slide Number Placeholder 5"/>
          <p:cNvSpPr txBox="1">
            <a:spLocks/>
          </p:cNvSpPr>
          <p:nvPr userDrawn="1"/>
        </p:nvSpPr>
        <p:spPr>
          <a:xfrm>
            <a:off x="8612841" y="6445467"/>
            <a:ext cx="531159"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dirty="0">
                <a:solidFill>
                  <a:schemeClr val="bg1"/>
                </a:solidFill>
                <a:latin typeface="Arial"/>
                <a:cs typeface="Arial"/>
              </a:rPr>
              <a:t>   | </a:t>
            </a:r>
            <a:fld id="{D43A6F16-D3CF-4F46-B6D9-B3CAB1B87938}" type="slidenum">
              <a:rPr lang="en-US" sz="900" smtClean="0">
                <a:solidFill>
                  <a:schemeClr val="bg1"/>
                </a:solidFill>
                <a:latin typeface="Arial"/>
                <a:cs typeface="Arial"/>
              </a:rPr>
              <a:pPr algn="l"/>
              <a:t>‹#›</a:t>
            </a:fld>
            <a:endParaRPr lang="en-US" sz="900" dirty="0">
              <a:solidFill>
                <a:schemeClr val="bg1"/>
              </a:solidFill>
              <a:latin typeface="Arial"/>
              <a:cs typeface="Arial"/>
            </a:endParaRPr>
          </a:p>
        </p:txBody>
      </p:sp>
      <p:sp>
        <p:nvSpPr>
          <p:cNvPr id="44" name="Oval 43"/>
          <p:cNvSpPr/>
          <p:nvPr userDrawn="1"/>
        </p:nvSpPr>
        <p:spPr>
          <a:xfrm>
            <a:off x="400253" y="585223"/>
            <a:ext cx="3429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350"/>
          </a:p>
        </p:txBody>
      </p:sp>
      <p:cxnSp>
        <p:nvCxnSpPr>
          <p:cNvPr id="45" name="Straight Connector 44"/>
          <p:cNvCxnSpPr/>
          <p:nvPr userDrawn="1"/>
        </p:nvCxnSpPr>
        <p:spPr>
          <a:xfrm flipH="1">
            <a:off x="2423"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7" name="Oval 46"/>
          <p:cNvSpPr/>
          <p:nvPr userDrawn="1"/>
        </p:nvSpPr>
        <p:spPr>
          <a:xfrm>
            <a:off x="400253" y="6297687"/>
            <a:ext cx="3429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cxnSp>
        <p:nvCxnSpPr>
          <p:cNvPr id="48" name="Straight Connector 47"/>
          <p:cNvCxnSpPr/>
          <p:nvPr userDrawn="1"/>
        </p:nvCxnSpPr>
        <p:spPr>
          <a:xfrm flipH="1">
            <a:off x="2423"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userDrawn="1"/>
        </p:nvCxnSpPr>
        <p:spPr>
          <a:xfrm flipH="1">
            <a:off x="462492"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0" name="Oval 49"/>
          <p:cNvSpPr/>
          <p:nvPr userDrawn="1"/>
        </p:nvSpPr>
        <p:spPr>
          <a:xfrm flipH="1">
            <a:off x="8705212" y="6297687"/>
            <a:ext cx="3429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cxnSp>
        <p:nvCxnSpPr>
          <p:cNvPr id="51" name="Straight Connector 50"/>
          <p:cNvCxnSpPr/>
          <p:nvPr userDrawn="1"/>
        </p:nvCxnSpPr>
        <p:spPr>
          <a:xfrm>
            <a:off x="877221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3" name="Picture Placeholder 3"/>
          <p:cNvSpPr>
            <a:spLocks noGrp="1"/>
          </p:cNvSpPr>
          <p:nvPr>
            <p:ph type="pic" sz="quarter" idx="10" hasCustomPrompt="1"/>
          </p:nvPr>
        </p:nvSpPr>
        <p:spPr>
          <a:xfrm>
            <a:off x="663390" y="953507"/>
            <a:ext cx="966978"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4" name="Picture Placeholder 3"/>
          <p:cNvSpPr>
            <a:spLocks noGrp="1"/>
          </p:cNvSpPr>
          <p:nvPr>
            <p:ph type="pic" sz="quarter" idx="11" hasCustomPrompt="1"/>
          </p:nvPr>
        </p:nvSpPr>
        <p:spPr>
          <a:xfrm>
            <a:off x="663390" y="2764377"/>
            <a:ext cx="966978"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5" name="Text Placeholder 6"/>
          <p:cNvSpPr>
            <a:spLocks noGrp="1"/>
          </p:cNvSpPr>
          <p:nvPr>
            <p:ph type="body" sz="quarter" idx="12" hasCustomPrompt="1"/>
          </p:nvPr>
        </p:nvSpPr>
        <p:spPr>
          <a:xfrm>
            <a:off x="1872636" y="976836"/>
            <a:ext cx="5341922" cy="394877"/>
          </a:xfrm>
          <a:prstGeom prst="rect">
            <a:avLst/>
          </a:prstGeom>
        </p:spPr>
        <p:txBody>
          <a:bodyPr/>
          <a:lstStyle>
            <a:lvl1pPr marL="0" indent="0">
              <a:spcBef>
                <a:spcPts val="0"/>
              </a:spcBef>
              <a:buNone/>
              <a:defRPr sz="1800" b="1">
                <a:solidFill>
                  <a:schemeClr val="bg1"/>
                </a:solidFill>
              </a:defRPr>
            </a:lvl1pPr>
            <a:lvl2pPr marL="0" indent="0">
              <a:spcBef>
                <a:spcPts val="0"/>
              </a:spcBef>
              <a:buNone/>
              <a:defRPr sz="1800"/>
            </a:lvl2pPr>
            <a:lvl3pPr marL="685800" indent="0">
              <a:buNone/>
              <a:defRPr sz="1350"/>
            </a:lvl3pPr>
            <a:lvl4pPr marL="1028700" indent="0">
              <a:buNone/>
              <a:defRPr sz="1200"/>
            </a:lvl4pPr>
            <a:lvl5pPr marL="1371600" indent="0">
              <a:buNone/>
              <a:defRPr sz="1200"/>
            </a:lvl5pPr>
          </a:lstStyle>
          <a:p>
            <a:pPr lvl="0"/>
            <a:r>
              <a:rPr lang="en-US" dirty="0"/>
              <a:t>First Last Name</a:t>
            </a:r>
          </a:p>
        </p:txBody>
      </p:sp>
      <p:sp>
        <p:nvSpPr>
          <p:cNvPr id="66" name="Text Placeholder 6"/>
          <p:cNvSpPr>
            <a:spLocks noGrp="1"/>
          </p:cNvSpPr>
          <p:nvPr>
            <p:ph type="body" sz="quarter" idx="14" hasCustomPrompt="1"/>
          </p:nvPr>
        </p:nvSpPr>
        <p:spPr>
          <a:xfrm>
            <a:off x="1872636" y="2787703"/>
            <a:ext cx="5341922" cy="394877"/>
          </a:xfrm>
          <a:prstGeom prst="rect">
            <a:avLst/>
          </a:prstGeom>
        </p:spPr>
        <p:txBody>
          <a:bodyPr/>
          <a:lstStyle>
            <a:lvl1pPr marL="0" marR="0" indent="0" algn="l" defTabSz="342900" rtl="0" eaLnBrk="1" fontAlgn="auto" latinLnBrk="0" hangingPunct="1">
              <a:lnSpc>
                <a:spcPct val="100000"/>
              </a:lnSpc>
              <a:spcBef>
                <a:spcPts val="0"/>
              </a:spcBef>
              <a:spcAft>
                <a:spcPts val="0"/>
              </a:spcAft>
              <a:buClrTx/>
              <a:buSzTx/>
              <a:buFont typeface="Arial"/>
              <a:buNone/>
              <a:tabLst/>
              <a:defRPr sz="1800" b="1">
                <a:solidFill>
                  <a:schemeClr val="bg1"/>
                </a:solidFill>
              </a:defRPr>
            </a:lvl1pPr>
            <a:lvl2pPr marL="0" indent="0">
              <a:spcBef>
                <a:spcPts val="0"/>
              </a:spcBef>
              <a:buNone/>
              <a:defRPr sz="1800"/>
            </a:lvl2pPr>
            <a:lvl3pPr marL="685800" indent="0">
              <a:buNone/>
              <a:defRPr sz="1350"/>
            </a:lvl3pPr>
            <a:lvl4pPr marL="1028700" indent="0">
              <a:buNone/>
              <a:defRPr sz="1200"/>
            </a:lvl4pPr>
            <a:lvl5pPr marL="1371600" indent="0">
              <a:buNone/>
              <a:defRPr sz="1200"/>
            </a:lvl5pPr>
          </a:lstStyle>
          <a:p>
            <a:pPr marL="0" marR="0" lvl="0" indent="0" algn="l" defTabSz="3429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7" name="Text Placeholder 8"/>
          <p:cNvSpPr>
            <a:spLocks noGrp="1"/>
          </p:cNvSpPr>
          <p:nvPr>
            <p:ph type="body" sz="quarter" idx="16" hasCustomPrompt="1"/>
          </p:nvPr>
        </p:nvSpPr>
        <p:spPr>
          <a:xfrm>
            <a:off x="1872636" y="1390295"/>
            <a:ext cx="5341922" cy="914400"/>
          </a:xfrm>
          <a:prstGeom prst="rect">
            <a:avLst/>
          </a:prstGeom>
        </p:spPr>
        <p:txBody>
          <a:bodyPr tIns="0" bIns="0"/>
          <a:lstStyle>
            <a:lvl1pPr marL="0" indent="0">
              <a:spcBef>
                <a:spcPts val="0"/>
              </a:spcBef>
              <a:buFontTx/>
              <a:buNone/>
              <a:defRPr sz="1800">
                <a:solidFill>
                  <a:schemeClr val="bg1"/>
                </a:solidFill>
              </a:defRPr>
            </a:lvl1pPr>
            <a:lvl2pPr marL="0" indent="0">
              <a:spcBef>
                <a:spcPts val="0"/>
              </a:spcBef>
              <a:buNone/>
              <a:defRPr sz="1800">
                <a:solidFill>
                  <a:schemeClr val="bg1"/>
                </a:solidFill>
              </a:defRPr>
            </a:lvl2pPr>
            <a:lvl3pPr marL="685800" indent="0">
              <a:buNone/>
              <a:defRPr/>
            </a:lvl3pPr>
          </a:lstStyle>
          <a:p>
            <a:pPr lvl="0"/>
            <a:r>
              <a:rPr lang="en-US" dirty="0"/>
              <a:t>Title</a:t>
            </a:r>
            <a:br>
              <a:rPr lang="en-US" dirty="0"/>
            </a:br>
            <a:r>
              <a:rPr lang="en-US" dirty="0" err="1"/>
              <a:t>Title</a:t>
            </a:r>
            <a:r>
              <a:rPr lang="en-US" dirty="0"/>
              <a:t> line 2</a:t>
            </a:r>
          </a:p>
        </p:txBody>
      </p:sp>
      <p:sp>
        <p:nvSpPr>
          <p:cNvPr id="68" name="Text Placeholder 8"/>
          <p:cNvSpPr>
            <a:spLocks noGrp="1"/>
          </p:cNvSpPr>
          <p:nvPr>
            <p:ph type="body" sz="quarter" idx="17" hasCustomPrompt="1"/>
          </p:nvPr>
        </p:nvSpPr>
        <p:spPr>
          <a:xfrm>
            <a:off x="1872636" y="3192198"/>
            <a:ext cx="5341922" cy="822098"/>
          </a:xfrm>
          <a:prstGeom prst="rect">
            <a:avLst/>
          </a:prstGeom>
        </p:spPr>
        <p:txBody>
          <a:bodyPr tIns="0" bIns="0"/>
          <a:lstStyle>
            <a:lvl1pPr marL="0" marR="0" indent="0" algn="l" defTabSz="342900" rtl="0" eaLnBrk="1" fontAlgn="auto" latinLnBrk="0" hangingPunct="1">
              <a:lnSpc>
                <a:spcPct val="100000"/>
              </a:lnSpc>
              <a:spcBef>
                <a:spcPts val="0"/>
              </a:spcBef>
              <a:spcAft>
                <a:spcPts val="0"/>
              </a:spcAft>
              <a:buClrTx/>
              <a:buSzTx/>
              <a:buFontTx/>
              <a:buNone/>
              <a:tabLst/>
              <a:defRPr sz="1800">
                <a:solidFill>
                  <a:schemeClr val="bg1"/>
                </a:solidFill>
              </a:defRPr>
            </a:lvl1pPr>
            <a:lvl2pPr marL="0" indent="0">
              <a:spcBef>
                <a:spcPts val="0"/>
              </a:spcBef>
              <a:buNone/>
              <a:defRPr sz="1800">
                <a:solidFill>
                  <a:schemeClr val="bg1"/>
                </a:solidFill>
              </a:defRPr>
            </a:lvl2pPr>
            <a:lvl3pPr marL="685800" indent="0">
              <a:buNone/>
              <a:defRPr/>
            </a:lvl3pPr>
          </a:lstStyle>
          <a:p>
            <a:pPr lvl="0"/>
            <a:r>
              <a:rPr lang="en-US" dirty="0"/>
              <a:t>Title</a:t>
            </a:r>
            <a:br>
              <a:rPr lang="en-US" dirty="0"/>
            </a:br>
            <a:r>
              <a:rPr lang="en-US" dirty="0" err="1"/>
              <a:t>Title</a:t>
            </a:r>
            <a:r>
              <a:rPr lang="en-US" dirty="0"/>
              <a:t> line 2</a:t>
            </a:r>
          </a:p>
        </p:txBody>
      </p:sp>
      <p:sp>
        <p:nvSpPr>
          <p:cNvPr id="69" name="Picture Placeholder 3"/>
          <p:cNvSpPr>
            <a:spLocks noGrp="1"/>
          </p:cNvSpPr>
          <p:nvPr>
            <p:ph type="pic" sz="quarter" idx="18" hasCustomPrompt="1"/>
          </p:nvPr>
        </p:nvSpPr>
        <p:spPr>
          <a:xfrm>
            <a:off x="663390" y="4580278"/>
            <a:ext cx="966978"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0" name="Text Placeholder 6"/>
          <p:cNvSpPr>
            <a:spLocks noGrp="1"/>
          </p:cNvSpPr>
          <p:nvPr>
            <p:ph type="body" sz="quarter" idx="19" hasCustomPrompt="1"/>
          </p:nvPr>
        </p:nvSpPr>
        <p:spPr>
          <a:xfrm>
            <a:off x="1872636" y="4603615"/>
            <a:ext cx="5341922" cy="394877"/>
          </a:xfrm>
          <a:prstGeom prst="rect">
            <a:avLst/>
          </a:prstGeom>
        </p:spPr>
        <p:txBody>
          <a:bodyPr/>
          <a:lstStyle>
            <a:lvl1pPr marL="0" marR="0" indent="0" algn="l" defTabSz="342900" rtl="0" eaLnBrk="1" fontAlgn="auto" latinLnBrk="0" hangingPunct="1">
              <a:lnSpc>
                <a:spcPct val="100000"/>
              </a:lnSpc>
              <a:spcBef>
                <a:spcPts val="0"/>
              </a:spcBef>
              <a:spcAft>
                <a:spcPts val="0"/>
              </a:spcAft>
              <a:buClrTx/>
              <a:buSzTx/>
              <a:buFont typeface="Arial"/>
              <a:buNone/>
              <a:tabLst/>
              <a:defRPr sz="1800" b="1">
                <a:solidFill>
                  <a:schemeClr val="bg1"/>
                </a:solidFill>
              </a:defRPr>
            </a:lvl1pPr>
            <a:lvl2pPr marL="0" indent="0">
              <a:spcBef>
                <a:spcPts val="0"/>
              </a:spcBef>
              <a:buNone/>
              <a:defRPr sz="1800"/>
            </a:lvl2pPr>
            <a:lvl3pPr marL="685800" indent="0">
              <a:buNone/>
              <a:defRPr sz="1350"/>
            </a:lvl3pPr>
            <a:lvl4pPr marL="1028700" indent="0">
              <a:buNone/>
              <a:defRPr sz="1200"/>
            </a:lvl4pPr>
            <a:lvl5pPr marL="1371600" indent="0">
              <a:buNone/>
              <a:defRPr sz="1200"/>
            </a:lvl5pPr>
          </a:lstStyle>
          <a:p>
            <a:pPr marL="0" marR="0" lvl="0" indent="0" algn="l" defTabSz="3429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71" name="Text Placeholder 8"/>
          <p:cNvSpPr>
            <a:spLocks noGrp="1"/>
          </p:cNvSpPr>
          <p:nvPr>
            <p:ph type="body" sz="quarter" idx="20" hasCustomPrompt="1"/>
          </p:nvPr>
        </p:nvSpPr>
        <p:spPr>
          <a:xfrm>
            <a:off x="1872636" y="5008110"/>
            <a:ext cx="5341922" cy="822098"/>
          </a:xfrm>
          <a:prstGeom prst="rect">
            <a:avLst/>
          </a:prstGeom>
        </p:spPr>
        <p:txBody>
          <a:bodyPr tIns="0" bIns="0"/>
          <a:lstStyle>
            <a:lvl1pPr marL="0" indent="0">
              <a:spcBef>
                <a:spcPts val="0"/>
              </a:spcBef>
              <a:buFontTx/>
              <a:buNone/>
              <a:defRPr sz="1800">
                <a:solidFill>
                  <a:schemeClr val="bg1"/>
                </a:solidFill>
              </a:defRPr>
            </a:lvl1pPr>
            <a:lvl2pPr marL="0" indent="0">
              <a:spcBef>
                <a:spcPts val="0"/>
              </a:spcBef>
              <a:buNone/>
              <a:defRPr sz="1800">
                <a:solidFill>
                  <a:schemeClr val="bg1"/>
                </a:solidFill>
              </a:defRPr>
            </a:lvl2pPr>
            <a:lvl3pPr marL="6858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860040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9A581614-27ED-8D44-9EFC-4A393BC9BE3F}" type="datetimeFigureOut">
              <a:rPr lang="en-US" smtClean="0"/>
              <a:pPr/>
              <a:t>10/26/17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C58E5E-9DCF-3C4C-AEFA-A5B548E12E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9A581614-27ED-8D44-9EFC-4A393BC9BE3F}" type="datetimeFigureOut">
              <a:rPr lang="en-US" smtClean="0"/>
              <a:pPr/>
              <a:t>10/26/17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C58E5E-9DCF-3C4C-AEFA-A5B548E12EB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9A581614-27ED-8D44-9EFC-4A393BC9BE3F}" type="datetimeFigureOut">
              <a:rPr lang="en-US" smtClean="0"/>
              <a:pPr/>
              <a:t>10/26/17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C58E5E-9DCF-3C4C-AEFA-A5B548E12EB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9A581614-27ED-8D44-9EFC-4A393BC9BE3F}" type="datetimeFigureOut">
              <a:rPr lang="en-US" smtClean="0"/>
              <a:pPr/>
              <a:t>10/26/17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C58E5E-9DCF-3C4C-AEFA-A5B548E12EB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9A581614-27ED-8D44-9EFC-4A393BC9BE3F}" type="datetimeFigureOut">
              <a:rPr lang="en-US" smtClean="0"/>
              <a:pPr/>
              <a:t>10/26/17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C58E5E-9DCF-3C4C-AEFA-A5B548E12E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581614-27ED-8D44-9EFC-4A393BC9BE3F}" type="datetimeFigureOut">
              <a:rPr lang="en-US" smtClean="0"/>
              <a:pPr/>
              <a:t>10/26/17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C58E5E-9DCF-3C4C-AEFA-A5B548E12E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9A581614-27ED-8D44-9EFC-4A393BC9BE3F}" type="datetimeFigureOut">
              <a:rPr lang="en-US" smtClean="0"/>
              <a:pPr/>
              <a:t>10/26/17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C58E5E-9DCF-3C4C-AEFA-A5B548E12EB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9A581614-27ED-8D44-9EFC-4A393BC9BE3F}" type="datetimeFigureOut">
              <a:rPr lang="en-US" smtClean="0"/>
              <a:pPr/>
              <a:t>10/26/17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C58E5E-9DCF-3C4C-AEFA-A5B548E12E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581614-27ED-8D44-9EFC-4A393BC9BE3F}" type="datetimeFigureOut">
              <a:rPr lang="en-US" smtClean="0"/>
              <a:pPr/>
              <a:t>10/26/17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C58E5E-9DCF-3C4C-AEFA-A5B548E12EB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s://www.icann.org/community#groups"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s://www.icann.org/community#groups"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s://atlarge.icann.org/policy-summary"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989598"/>
            <a:ext cx="9144000" cy="5143500"/>
          </a:xfrm>
          <a:prstGeom prst="rect">
            <a:avLst/>
          </a:prstGeom>
          <a:solidFill>
            <a:srgbClr val="9C240F"/>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rgbClr val="991F25"/>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228" y="989595"/>
            <a:ext cx="6858000" cy="5143500"/>
          </a:xfrm>
          <a:prstGeom prst="rect">
            <a:avLst/>
          </a:prstGeom>
        </p:spPr>
      </p:pic>
      <p:sp>
        <p:nvSpPr>
          <p:cNvPr id="4" name="Title 1"/>
          <p:cNvSpPr txBox="1">
            <a:spLocks/>
          </p:cNvSpPr>
          <p:nvPr/>
        </p:nvSpPr>
        <p:spPr>
          <a:xfrm>
            <a:off x="577516" y="288758"/>
            <a:ext cx="4367463" cy="589548"/>
          </a:xfrm>
          <a:prstGeom prst="rect">
            <a:avLst/>
          </a:prstGeom>
        </p:spPr>
        <p:txBody>
          <a:bodyPr vert="horz" lIns="0" tIns="0" rIns="0" bIns="0" rtlCol="0" anchor="b" anchorCtr="0">
            <a:normAutofit/>
          </a:bodyPr>
          <a:lstStyle>
            <a:lvl1pPr algn="l" defTabSz="457200" rtl="0" eaLnBrk="1" latinLnBrk="0" hangingPunct="1">
              <a:spcBef>
                <a:spcPts val="0"/>
              </a:spcBef>
              <a:buNone/>
              <a:defRPr sz="2700" b="1" kern="1200">
                <a:solidFill>
                  <a:schemeClr val="accent6">
                    <a:lumMod val="50000"/>
                  </a:schemeClr>
                </a:solidFill>
                <a:latin typeface="+mj-lt"/>
                <a:ea typeface="+mj-ea"/>
                <a:cs typeface="+mj-cs"/>
              </a:defRPr>
            </a:lvl1pPr>
          </a:lstStyle>
          <a:p>
            <a:r>
              <a:rPr lang="en-US" dirty="0" smtClean="0">
                <a:solidFill>
                  <a:srgbClr val="C00000"/>
                </a:solidFill>
                <a:latin typeface="Al Bayan Plain" charset="-78"/>
                <a:ea typeface="Al Bayan Plain" charset="-78"/>
                <a:cs typeface="Al Bayan Plain" charset="-78"/>
              </a:rPr>
              <a:t>ICANN60 Capacity Building</a:t>
            </a:r>
            <a:endParaRPr lang="en-US" dirty="0">
              <a:solidFill>
                <a:srgbClr val="C00000"/>
              </a:solidFill>
              <a:latin typeface="Al Bayan Plain" charset="-78"/>
              <a:ea typeface="Al Bayan Plain" charset="-78"/>
              <a:cs typeface="Al Bayan Plain" charset="-78"/>
            </a:endParaRPr>
          </a:p>
        </p:txBody>
      </p:sp>
    </p:spTree>
    <p:extLst>
      <p:ext uri="{BB962C8B-B14F-4D97-AF65-F5344CB8AC3E}">
        <p14:creationId xmlns:p14="http://schemas.microsoft.com/office/powerpoint/2010/main" val="18476768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312229" y="42394"/>
            <a:ext cx="8518950" cy="531346"/>
          </a:xfrm>
        </p:spPr>
        <p:txBody>
          <a:bodyPr>
            <a:normAutofit fontScale="90000"/>
          </a:bodyPr>
          <a:lstStyle/>
          <a:p>
            <a:r>
              <a:rPr lang="en-US" dirty="0"/>
              <a:t>Capacity Building: </a:t>
            </a:r>
            <a:r>
              <a:rPr lang="en-US" i="1" dirty="0" smtClean="0"/>
              <a:t>Governance</a:t>
            </a:r>
            <a:endParaRPr lang="en-US" i="1" dirty="0"/>
          </a:p>
        </p:txBody>
      </p:sp>
      <p:sp>
        <p:nvSpPr>
          <p:cNvPr id="4" name="Content Placeholder 2"/>
          <p:cNvSpPr txBox="1">
            <a:spLocks/>
          </p:cNvSpPr>
          <p:nvPr/>
        </p:nvSpPr>
        <p:spPr>
          <a:xfrm>
            <a:off x="456904" y="1130969"/>
            <a:ext cx="8229600" cy="4525963"/>
          </a:xfrm>
          <a:prstGeom prst="rect">
            <a:avLst/>
          </a:prstGeom>
        </p:spPr>
        <p:txBody>
          <a:bodyPr>
            <a:normAutofit fontScale="850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a:buNone/>
            </a:pPr>
            <a:r>
              <a:rPr lang="en-US" b="1" dirty="0" smtClean="0">
                <a:solidFill>
                  <a:schemeClr val="bg1"/>
                </a:solidFill>
              </a:rPr>
              <a:t>Internet governance </a:t>
            </a:r>
            <a:r>
              <a:rPr lang="en-US" dirty="0" smtClean="0">
                <a:solidFill>
                  <a:schemeClr val="bg1"/>
                </a:solidFill>
              </a:rPr>
              <a:t>is the development and application by Governments, the private sector and civil society, in their respective roles, of shared principles, norms, rules, decision-making procedures, and programs that shape the evolution and use of the Internet</a:t>
            </a:r>
            <a:r>
              <a:rPr lang="en-US" i="1" dirty="0" smtClean="0">
                <a:solidFill>
                  <a:schemeClr val="bg1"/>
                </a:solidFill>
              </a:rPr>
              <a:t>. </a:t>
            </a:r>
          </a:p>
          <a:p>
            <a:pPr>
              <a:buFont typeface="Arial"/>
              <a:buNone/>
            </a:pPr>
            <a:r>
              <a:rPr lang="en-US" i="1" dirty="0" smtClean="0">
                <a:solidFill>
                  <a:schemeClr val="bg1"/>
                </a:solidFill>
              </a:rPr>
              <a:t>World Summit on the Information Society (WSIS)</a:t>
            </a:r>
          </a:p>
          <a:p>
            <a:pPr>
              <a:buFont typeface="Arial"/>
              <a:buNone/>
            </a:pPr>
            <a:r>
              <a:rPr lang="en-US" b="1" dirty="0" smtClean="0">
                <a:solidFill>
                  <a:schemeClr val="bg1"/>
                </a:solidFill>
              </a:rPr>
              <a:t>Internet governance</a:t>
            </a:r>
            <a:r>
              <a:rPr lang="en-US" dirty="0" smtClean="0">
                <a:solidFill>
                  <a:schemeClr val="bg1"/>
                </a:solidFill>
              </a:rPr>
              <a:t> …. No one person, company, organization or government runs the Internet. It is a globally distributed network comprising many voluntarily interconnected autonomous networks. </a:t>
            </a:r>
            <a:r>
              <a:rPr lang="en-US" i="1" dirty="0" smtClean="0">
                <a:solidFill>
                  <a:schemeClr val="bg1"/>
                </a:solidFill>
              </a:rPr>
              <a:t>Wikipedia</a:t>
            </a:r>
          </a:p>
          <a:p>
            <a:pPr>
              <a:buFont typeface="Arial"/>
              <a:buNone/>
            </a:pPr>
            <a:endParaRPr lang="en-US" i="1" dirty="0" smtClean="0"/>
          </a:p>
          <a:p>
            <a:pPr>
              <a:buFont typeface="Arial"/>
              <a:buNone/>
            </a:pPr>
            <a:endParaRPr lang="en-US" dirty="0" smtClean="0"/>
          </a:p>
          <a:p>
            <a:pPr>
              <a:buFont typeface="Arial"/>
              <a:buNone/>
            </a:pPr>
            <a:endParaRPr lang="en-US" dirty="0" smtClean="0"/>
          </a:p>
        </p:txBody>
      </p:sp>
    </p:spTree>
    <p:extLst>
      <p:ext uri="{BB962C8B-B14F-4D97-AF65-F5344CB8AC3E}">
        <p14:creationId xmlns:p14="http://schemas.microsoft.com/office/powerpoint/2010/main" val="2555853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312229" y="42394"/>
            <a:ext cx="8518950" cy="531346"/>
          </a:xfrm>
        </p:spPr>
        <p:txBody>
          <a:bodyPr>
            <a:normAutofit fontScale="90000"/>
          </a:bodyPr>
          <a:lstStyle/>
          <a:p>
            <a:r>
              <a:rPr lang="en-US" dirty="0" smtClean="0"/>
              <a:t>Governance: </a:t>
            </a:r>
            <a:r>
              <a:rPr lang="en-US" i="1" dirty="0" smtClean="0"/>
              <a:t>A Mud Map</a:t>
            </a:r>
            <a:endParaRPr lang="en-US" i="1" dirty="0"/>
          </a:p>
        </p:txBody>
      </p:sp>
      <p:pic>
        <p:nvPicPr>
          <p:cNvPr id="5" name="Picture 4"/>
          <p:cNvPicPr>
            <a:picLocks noChangeAspect="1"/>
          </p:cNvPicPr>
          <p:nvPr/>
        </p:nvPicPr>
        <p:blipFill>
          <a:blip r:embed="rId2"/>
          <a:stretch>
            <a:fillRect/>
          </a:stretch>
        </p:blipFill>
        <p:spPr>
          <a:xfrm>
            <a:off x="772575" y="864186"/>
            <a:ext cx="7477031" cy="5179154"/>
          </a:xfrm>
          <a:prstGeom prst="rect">
            <a:avLst/>
          </a:prstGeom>
        </p:spPr>
      </p:pic>
    </p:spTree>
    <p:extLst>
      <p:ext uri="{BB962C8B-B14F-4D97-AF65-F5344CB8AC3E}">
        <p14:creationId xmlns:p14="http://schemas.microsoft.com/office/powerpoint/2010/main" val="10966794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312229" y="42394"/>
            <a:ext cx="8518950" cy="531346"/>
          </a:xfrm>
        </p:spPr>
        <p:txBody>
          <a:bodyPr>
            <a:normAutofit fontScale="90000"/>
          </a:bodyPr>
          <a:lstStyle/>
          <a:p>
            <a:r>
              <a:rPr lang="en-US" dirty="0" smtClean="0"/>
              <a:t>Capacity Building: </a:t>
            </a:r>
            <a:r>
              <a:rPr lang="en-US" i="1" dirty="0" smtClean="0"/>
              <a:t>Governance</a:t>
            </a:r>
            <a:endParaRPr lang="en-US" i="1" dirty="0"/>
          </a:p>
        </p:txBody>
      </p:sp>
      <p:sp>
        <p:nvSpPr>
          <p:cNvPr id="2" name="Rectangle 1"/>
          <p:cNvSpPr/>
          <p:nvPr/>
        </p:nvSpPr>
        <p:spPr>
          <a:xfrm>
            <a:off x="794084" y="1095742"/>
            <a:ext cx="7555831" cy="4031873"/>
          </a:xfrm>
          <a:prstGeom prst="rect">
            <a:avLst/>
          </a:prstGeom>
        </p:spPr>
        <p:txBody>
          <a:bodyPr wrap="square">
            <a:spAutoFit/>
          </a:bodyPr>
          <a:lstStyle/>
          <a:p>
            <a:pPr>
              <a:buNone/>
            </a:pPr>
            <a:r>
              <a:rPr lang="en-US" sz="3200" dirty="0">
                <a:solidFill>
                  <a:schemeClr val="bg1"/>
                </a:solidFill>
              </a:rPr>
              <a:t>Internet Ecosystem</a:t>
            </a:r>
          </a:p>
          <a:p>
            <a:pPr marL="457200" indent="-457200">
              <a:buFont typeface="Arial" charset="0"/>
              <a:buChar char="•"/>
            </a:pPr>
            <a:r>
              <a:rPr lang="en-US" sz="3200" dirty="0">
                <a:solidFill>
                  <a:schemeClr val="bg1"/>
                </a:solidFill>
              </a:rPr>
              <a:t>Numbering and Addressing: ICANN</a:t>
            </a:r>
          </a:p>
          <a:p>
            <a:pPr marL="457200" indent="-457200">
              <a:buFont typeface="Arial" charset="0"/>
              <a:buChar char="•"/>
            </a:pPr>
            <a:r>
              <a:rPr lang="en-US" sz="3200" dirty="0">
                <a:solidFill>
                  <a:schemeClr val="bg1"/>
                </a:solidFill>
              </a:rPr>
              <a:t>Local/National/Regional/Global Policy development</a:t>
            </a:r>
          </a:p>
          <a:p>
            <a:pPr marL="457200" indent="-457200">
              <a:buFont typeface="Arial" charset="0"/>
              <a:buChar char="•"/>
            </a:pPr>
            <a:r>
              <a:rPr lang="en-US" sz="3200" dirty="0">
                <a:solidFill>
                  <a:schemeClr val="bg1"/>
                </a:solidFill>
              </a:rPr>
              <a:t>Education and Capacity Building</a:t>
            </a:r>
          </a:p>
          <a:p>
            <a:pPr marL="457200" indent="-457200">
              <a:buFont typeface="Arial" charset="0"/>
              <a:buChar char="•"/>
            </a:pPr>
            <a:r>
              <a:rPr lang="en-US" sz="3200" dirty="0">
                <a:solidFill>
                  <a:schemeClr val="bg1"/>
                </a:solidFill>
              </a:rPr>
              <a:t>Shared Global Services and Operators</a:t>
            </a:r>
          </a:p>
          <a:p>
            <a:pPr marL="457200" indent="-457200">
              <a:buFont typeface="Arial" charset="0"/>
              <a:buChar char="•"/>
            </a:pPr>
            <a:r>
              <a:rPr lang="en-US" sz="3200" dirty="0">
                <a:solidFill>
                  <a:schemeClr val="bg1"/>
                </a:solidFill>
              </a:rPr>
              <a:t>Open Standards Development</a:t>
            </a:r>
          </a:p>
          <a:p>
            <a:pPr marL="457200" indent="-457200">
              <a:buFont typeface="Arial" charset="0"/>
              <a:buChar char="•"/>
            </a:pPr>
            <a:r>
              <a:rPr lang="en-US" sz="3200" dirty="0">
                <a:solidFill>
                  <a:schemeClr val="bg1"/>
                </a:solidFill>
              </a:rPr>
              <a:t>Users</a:t>
            </a:r>
            <a:endParaRPr lang="en-US" sz="3200" dirty="0">
              <a:solidFill>
                <a:schemeClr val="bg1"/>
              </a:solidFill>
            </a:endParaRPr>
          </a:p>
        </p:txBody>
      </p:sp>
    </p:spTree>
    <p:extLst>
      <p:ext uri="{BB962C8B-B14F-4D97-AF65-F5344CB8AC3E}">
        <p14:creationId xmlns:p14="http://schemas.microsoft.com/office/powerpoint/2010/main" val="5594110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312229" y="42394"/>
            <a:ext cx="8518950" cy="531346"/>
          </a:xfrm>
        </p:spPr>
        <p:txBody>
          <a:bodyPr>
            <a:normAutofit fontScale="90000"/>
          </a:bodyPr>
          <a:lstStyle/>
          <a:p>
            <a:r>
              <a:rPr lang="en-US" dirty="0" smtClean="0"/>
              <a:t>Capacity Building: </a:t>
            </a:r>
            <a:r>
              <a:rPr lang="en-US" i="1" dirty="0" smtClean="0"/>
              <a:t>Issues</a:t>
            </a:r>
            <a:endParaRPr lang="en-US" i="1" dirty="0"/>
          </a:p>
        </p:txBody>
      </p:sp>
      <p:sp>
        <p:nvSpPr>
          <p:cNvPr id="2" name="Rectangle 1"/>
          <p:cNvSpPr/>
          <p:nvPr/>
        </p:nvSpPr>
        <p:spPr>
          <a:xfrm>
            <a:off x="794084" y="1095742"/>
            <a:ext cx="7555831" cy="3970318"/>
          </a:xfrm>
          <a:prstGeom prst="rect">
            <a:avLst/>
          </a:prstGeom>
        </p:spPr>
        <p:txBody>
          <a:bodyPr wrap="square">
            <a:spAutoFit/>
          </a:bodyPr>
          <a:lstStyle/>
          <a:p>
            <a:pPr>
              <a:buNone/>
            </a:pPr>
            <a:r>
              <a:rPr lang="en-US" sz="2800" dirty="0">
                <a:solidFill>
                  <a:schemeClr val="bg1"/>
                </a:solidFill>
              </a:rPr>
              <a:t>Access</a:t>
            </a:r>
          </a:p>
          <a:p>
            <a:pPr marL="457200" indent="-457200">
              <a:buFont typeface="Arial" charset="0"/>
              <a:buChar char="•"/>
            </a:pPr>
            <a:r>
              <a:rPr lang="en-US" sz="2800" dirty="0">
                <a:solidFill>
                  <a:schemeClr val="bg1"/>
                </a:solidFill>
              </a:rPr>
              <a:t>Capacity</a:t>
            </a:r>
          </a:p>
          <a:p>
            <a:pPr marL="457200" indent="-457200">
              <a:buFont typeface="Arial" charset="0"/>
              <a:buChar char="•"/>
            </a:pPr>
            <a:r>
              <a:rPr lang="en-US" sz="2800" dirty="0" smtClean="0">
                <a:solidFill>
                  <a:schemeClr val="bg1"/>
                </a:solidFill>
              </a:rPr>
              <a:t>Affordability</a:t>
            </a:r>
            <a:endParaRPr lang="en-US" sz="2800" dirty="0">
              <a:solidFill>
                <a:schemeClr val="bg1"/>
              </a:solidFill>
            </a:endParaRPr>
          </a:p>
          <a:p>
            <a:pPr>
              <a:buNone/>
            </a:pPr>
            <a:r>
              <a:rPr lang="en-US" sz="2800" dirty="0">
                <a:solidFill>
                  <a:schemeClr val="bg1"/>
                </a:solidFill>
              </a:rPr>
              <a:t>Digital literacy</a:t>
            </a:r>
          </a:p>
          <a:p>
            <a:pPr>
              <a:buNone/>
            </a:pPr>
            <a:r>
              <a:rPr lang="en-US" sz="2800" dirty="0">
                <a:solidFill>
                  <a:schemeClr val="bg1"/>
                </a:solidFill>
              </a:rPr>
              <a:t>Critical Infrastructure</a:t>
            </a:r>
          </a:p>
          <a:p>
            <a:pPr>
              <a:buNone/>
            </a:pPr>
            <a:r>
              <a:rPr lang="en-US" sz="2800" dirty="0">
                <a:solidFill>
                  <a:schemeClr val="bg1"/>
                </a:solidFill>
              </a:rPr>
              <a:t>Security</a:t>
            </a:r>
          </a:p>
          <a:p>
            <a:pPr>
              <a:buNone/>
            </a:pPr>
            <a:r>
              <a:rPr lang="en-US" sz="2800" dirty="0">
                <a:solidFill>
                  <a:schemeClr val="bg1"/>
                </a:solidFill>
              </a:rPr>
              <a:t>Openness/net neutrality</a:t>
            </a:r>
          </a:p>
          <a:p>
            <a:pPr>
              <a:buNone/>
            </a:pPr>
            <a:r>
              <a:rPr lang="en-US" sz="2800" dirty="0">
                <a:solidFill>
                  <a:schemeClr val="bg1"/>
                </a:solidFill>
              </a:rPr>
              <a:t>Human Rights/privacy</a:t>
            </a:r>
          </a:p>
          <a:p>
            <a:pPr>
              <a:buNone/>
            </a:pPr>
            <a:r>
              <a:rPr lang="en-US" sz="2800" dirty="0">
                <a:solidFill>
                  <a:schemeClr val="bg1"/>
                </a:solidFill>
              </a:rPr>
              <a:t>Intellectual Property</a:t>
            </a:r>
          </a:p>
        </p:txBody>
      </p:sp>
    </p:spTree>
    <p:extLst>
      <p:ext uri="{BB962C8B-B14F-4D97-AF65-F5344CB8AC3E}">
        <p14:creationId xmlns:p14="http://schemas.microsoft.com/office/powerpoint/2010/main" val="14936890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312229" y="42394"/>
            <a:ext cx="8518950" cy="531346"/>
          </a:xfrm>
        </p:spPr>
        <p:txBody>
          <a:bodyPr>
            <a:normAutofit fontScale="90000"/>
          </a:bodyPr>
          <a:lstStyle/>
          <a:p>
            <a:r>
              <a:rPr lang="en-US" dirty="0" smtClean="0"/>
              <a:t>Capacity Building: </a:t>
            </a:r>
            <a:r>
              <a:rPr lang="en-US" i="1" dirty="0" smtClean="0"/>
              <a:t>Governance</a:t>
            </a:r>
            <a:endParaRPr lang="en-US" i="1" dirty="0"/>
          </a:p>
        </p:txBody>
      </p:sp>
      <p:sp>
        <p:nvSpPr>
          <p:cNvPr id="2" name="Rectangle 1"/>
          <p:cNvSpPr/>
          <p:nvPr/>
        </p:nvSpPr>
        <p:spPr>
          <a:xfrm>
            <a:off x="794084" y="1095742"/>
            <a:ext cx="7555831" cy="2677656"/>
          </a:xfrm>
          <a:prstGeom prst="rect">
            <a:avLst/>
          </a:prstGeom>
        </p:spPr>
        <p:txBody>
          <a:bodyPr wrap="square">
            <a:spAutoFit/>
          </a:bodyPr>
          <a:lstStyle/>
          <a:p>
            <a:pPr>
              <a:buNone/>
            </a:pPr>
            <a:r>
              <a:rPr lang="en-US" sz="2800" dirty="0">
                <a:solidFill>
                  <a:schemeClr val="bg1"/>
                </a:solidFill>
              </a:rPr>
              <a:t>Select One </a:t>
            </a:r>
            <a:r>
              <a:rPr lang="en-US" sz="2800" dirty="0" err="1">
                <a:solidFill>
                  <a:schemeClr val="bg1"/>
                </a:solidFill>
              </a:rPr>
              <a:t>Organisation</a:t>
            </a:r>
            <a:r>
              <a:rPr lang="en-US" sz="2800" dirty="0">
                <a:solidFill>
                  <a:schemeClr val="bg1"/>
                </a:solidFill>
              </a:rPr>
              <a:t> from one of the Governance Categories:</a:t>
            </a:r>
          </a:p>
          <a:p>
            <a:pPr marL="514350" indent="-514350">
              <a:buFont typeface="+mj-lt"/>
              <a:buAutoNum type="arabicPeriod"/>
            </a:pPr>
            <a:r>
              <a:rPr lang="en-US" sz="2800" dirty="0">
                <a:solidFill>
                  <a:schemeClr val="bg1"/>
                </a:solidFill>
              </a:rPr>
              <a:t>How does it contribute to governance of the Internet</a:t>
            </a:r>
          </a:p>
          <a:p>
            <a:pPr marL="514350" indent="-514350">
              <a:buFont typeface="+mj-lt"/>
              <a:buAutoNum type="arabicPeriod"/>
            </a:pPr>
            <a:r>
              <a:rPr lang="en-US" sz="2800" dirty="0">
                <a:solidFill>
                  <a:schemeClr val="bg1"/>
                </a:solidFill>
              </a:rPr>
              <a:t>Give examples of its output(s)</a:t>
            </a:r>
          </a:p>
          <a:p>
            <a:pPr marL="514350" indent="-514350">
              <a:buFont typeface="+mj-lt"/>
              <a:buAutoNum type="arabicPeriod"/>
            </a:pPr>
            <a:r>
              <a:rPr lang="en-US" sz="2800" dirty="0">
                <a:solidFill>
                  <a:schemeClr val="bg1"/>
                </a:solidFill>
              </a:rPr>
              <a:t>Can you participate in the </a:t>
            </a:r>
            <a:r>
              <a:rPr lang="en-US" sz="2800" dirty="0" err="1">
                <a:solidFill>
                  <a:schemeClr val="bg1"/>
                </a:solidFill>
              </a:rPr>
              <a:t>organisation</a:t>
            </a:r>
            <a:r>
              <a:rPr lang="en-US" sz="2800" dirty="0">
                <a:solidFill>
                  <a:schemeClr val="bg1"/>
                </a:solidFill>
              </a:rPr>
              <a:t> – how?</a:t>
            </a:r>
          </a:p>
        </p:txBody>
      </p:sp>
    </p:spTree>
    <p:extLst>
      <p:ext uri="{BB962C8B-B14F-4D97-AF65-F5344CB8AC3E}">
        <p14:creationId xmlns:p14="http://schemas.microsoft.com/office/powerpoint/2010/main" val="9698036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312229" y="42394"/>
            <a:ext cx="8518950" cy="531346"/>
          </a:xfrm>
        </p:spPr>
        <p:txBody>
          <a:bodyPr>
            <a:normAutofit fontScale="90000"/>
          </a:bodyPr>
          <a:lstStyle/>
          <a:p>
            <a:r>
              <a:rPr lang="en-US" dirty="0" smtClean="0"/>
              <a:t>Capacity Building: </a:t>
            </a:r>
            <a:r>
              <a:rPr lang="en-US" i="1" dirty="0" smtClean="0"/>
              <a:t>Day 2</a:t>
            </a:r>
            <a:endParaRPr lang="en-US" i="1" dirty="0"/>
          </a:p>
        </p:txBody>
      </p:sp>
    </p:spTree>
    <p:extLst>
      <p:ext uri="{BB962C8B-B14F-4D97-AF65-F5344CB8AC3E}">
        <p14:creationId xmlns:p14="http://schemas.microsoft.com/office/powerpoint/2010/main" val="16167643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0" y="42394"/>
            <a:ext cx="9143999" cy="531346"/>
          </a:xfrm>
        </p:spPr>
        <p:txBody>
          <a:bodyPr>
            <a:normAutofit fontScale="90000"/>
          </a:bodyPr>
          <a:lstStyle/>
          <a:p>
            <a:r>
              <a:rPr lang="en-US" dirty="0" smtClean="0"/>
              <a:t>Capacity Building</a:t>
            </a:r>
            <a:r>
              <a:rPr lang="en-US" smtClean="0"/>
              <a:t>: </a:t>
            </a:r>
            <a:r>
              <a:rPr lang="en-US" i="1" smtClean="0"/>
              <a:t>Governance and ICANN</a:t>
            </a:r>
            <a:endParaRPr lang="en-US" i="1" dirty="0"/>
          </a:p>
        </p:txBody>
      </p:sp>
    </p:spTree>
    <p:extLst>
      <p:ext uri="{BB962C8B-B14F-4D97-AF65-F5344CB8AC3E}">
        <p14:creationId xmlns:p14="http://schemas.microsoft.com/office/powerpoint/2010/main" val="3335937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0" y="42394"/>
            <a:ext cx="9143999" cy="531346"/>
          </a:xfrm>
        </p:spPr>
        <p:txBody>
          <a:bodyPr>
            <a:normAutofit fontScale="90000"/>
          </a:bodyPr>
          <a:lstStyle/>
          <a:p>
            <a:r>
              <a:rPr lang="en-US" dirty="0" smtClean="0"/>
              <a:t>Capacity Building: </a:t>
            </a:r>
            <a:r>
              <a:rPr lang="en-US" i="1" dirty="0" smtClean="0"/>
              <a:t>ICANN</a:t>
            </a:r>
            <a:endParaRPr lang="en-US" i="1" dirty="0"/>
          </a:p>
        </p:txBody>
      </p:sp>
      <p:sp>
        <p:nvSpPr>
          <p:cNvPr id="2" name="Rectangle 1"/>
          <p:cNvSpPr/>
          <p:nvPr/>
        </p:nvSpPr>
        <p:spPr>
          <a:xfrm>
            <a:off x="770020" y="1028888"/>
            <a:ext cx="7868653" cy="4662815"/>
          </a:xfrm>
          <a:prstGeom prst="rect">
            <a:avLst/>
          </a:prstGeom>
        </p:spPr>
        <p:txBody>
          <a:bodyPr wrap="square">
            <a:spAutoFit/>
          </a:bodyPr>
          <a:lstStyle/>
          <a:p>
            <a:pPr>
              <a:buNone/>
            </a:pPr>
            <a:r>
              <a:rPr lang="en-US" sz="2700" i="1" dirty="0">
                <a:solidFill>
                  <a:schemeClr val="bg1"/>
                </a:solidFill>
              </a:rPr>
              <a:t>The Beginnings of ICANN:</a:t>
            </a:r>
          </a:p>
          <a:p>
            <a:pPr marL="457200" indent="-457200">
              <a:buFont typeface="Arial" charset="0"/>
              <a:buChar char="•"/>
            </a:pPr>
            <a:r>
              <a:rPr lang="en-US" sz="2700" dirty="0">
                <a:solidFill>
                  <a:schemeClr val="bg1"/>
                </a:solidFill>
              </a:rPr>
              <a:t> February 1998: The National Telecommunications and Information Administration (NTIA) (within the US Department of Commerce) issued a Green, then White Paper for the improvement of the ‘technical management of Internet Names and Addresses’</a:t>
            </a:r>
          </a:p>
          <a:p>
            <a:pPr marL="457200" indent="-457200">
              <a:buFont typeface="Arial" charset="0"/>
              <a:buChar char="•"/>
            </a:pPr>
            <a:r>
              <a:rPr lang="en-US" sz="2700" dirty="0">
                <a:solidFill>
                  <a:schemeClr val="bg1"/>
                </a:solidFill>
              </a:rPr>
              <a:t>September 1998: ICANN established as a private, Not-For-Profit Corporation in California – under contract with NTIA – to be responsible for the the management of domain names, numbers and protocols.</a:t>
            </a:r>
          </a:p>
        </p:txBody>
      </p:sp>
    </p:spTree>
    <p:extLst>
      <p:ext uri="{BB962C8B-B14F-4D97-AF65-F5344CB8AC3E}">
        <p14:creationId xmlns:p14="http://schemas.microsoft.com/office/powerpoint/2010/main" val="12180588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0" y="42394"/>
            <a:ext cx="9143999" cy="531346"/>
          </a:xfrm>
        </p:spPr>
        <p:txBody>
          <a:bodyPr>
            <a:normAutofit fontScale="90000"/>
          </a:bodyPr>
          <a:lstStyle/>
          <a:p>
            <a:r>
              <a:rPr lang="en-US" dirty="0" smtClean="0"/>
              <a:t>Capacity Building: </a:t>
            </a:r>
            <a:r>
              <a:rPr lang="en-US" i="1" dirty="0" smtClean="0"/>
              <a:t>ICANN</a:t>
            </a:r>
            <a:endParaRPr lang="en-US" i="1" dirty="0"/>
          </a:p>
        </p:txBody>
      </p:sp>
      <p:sp>
        <p:nvSpPr>
          <p:cNvPr id="2" name="Rectangle 1"/>
          <p:cNvSpPr/>
          <p:nvPr/>
        </p:nvSpPr>
        <p:spPr>
          <a:xfrm>
            <a:off x="770020" y="1028888"/>
            <a:ext cx="7868653" cy="4154984"/>
          </a:xfrm>
          <a:prstGeom prst="rect">
            <a:avLst/>
          </a:prstGeom>
        </p:spPr>
        <p:txBody>
          <a:bodyPr wrap="square">
            <a:spAutoFit/>
          </a:bodyPr>
          <a:lstStyle/>
          <a:p>
            <a:pPr>
              <a:buNone/>
            </a:pPr>
            <a:r>
              <a:rPr lang="en-US" sz="2800" dirty="0">
                <a:solidFill>
                  <a:schemeClr val="bg1"/>
                </a:solidFill>
              </a:rPr>
              <a:t>What does ICANN do?</a:t>
            </a:r>
          </a:p>
          <a:p>
            <a:pPr marL="457200" indent="-457200">
              <a:buFont typeface="Arial" charset="0"/>
              <a:buChar char="•"/>
            </a:pPr>
            <a:r>
              <a:rPr lang="en-US" sz="2800" dirty="0">
                <a:solidFill>
                  <a:schemeClr val="bg1"/>
                </a:solidFill>
              </a:rPr>
              <a:t>Has contractual oversight of registries </a:t>
            </a:r>
          </a:p>
          <a:p>
            <a:pPr marL="457200" indent="-457200">
              <a:buFont typeface="Arial" charset="0"/>
              <a:buChar char="•"/>
            </a:pPr>
            <a:r>
              <a:rPr lang="en-US" sz="2800" dirty="0">
                <a:solidFill>
                  <a:schemeClr val="bg1"/>
                </a:solidFill>
              </a:rPr>
              <a:t>Has contractual oversight of registrars.</a:t>
            </a:r>
          </a:p>
          <a:p>
            <a:pPr marL="457200" indent="-457200">
              <a:buFont typeface="Arial" charset="0"/>
              <a:buChar char="•"/>
            </a:pPr>
            <a:r>
              <a:rPr lang="en-US" sz="3200" dirty="0">
                <a:solidFill>
                  <a:schemeClr val="bg1"/>
                </a:solidFill>
              </a:rPr>
              <a:t>Coordinates policy with the five regional Internet registries (RIRs) for allocating and assigning unique numerical identifiers. </a:t>
            </a:r>
          </a:p>
          <a:p>
            <a:pPr marL="457200" indent="-457200">
              <a:buFont typeface="Arial" charset="0"/>
              <a:buChar char="•"/>
            </a:pPr>
            <a:r>
              <a:rPr lang="en-US" sz="2800" dirty="0">
                <a:solidFill>
                  <a:schemeClr val="bg1"/>
                </a:solidFill>
              </a:rPr>
              <a:t>Works closely with the Internet Engineering Task Force (IETF) to maintain and administer protocol parameters. </a:t>
            </a:r>
          </a:p>
        </p:txBody>
      </p:sp>
    </p:spTree>
    <p:extLst>
      <p:ext uri="{BB962C8B-B14F-4D97-AF65-F5344CB8AC3E}">
        <p14:creationId xmlns:p14="http://schemas.microsoft.com/office/powerpoint/2010/main" val="21007877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0" y="42394"/>
            <a:ext cx="9143999" cy="531346"/>
          </a:xfrm>
        </p:spPr>
        <p:txBody>
          <a:bodyPr>
            <a:normAutofit fontScale="90000"/>
          </a:bodyPr>
          <a:lstStyle/>
          <a:p>
            <a:r>
              <a:rPr lang="en-US" dirty="0" smtClean="0"/>
              <a:t>Capacity Building: </a:t>
            </a:r>
            <a:r>
              <a:rPr lang="en-US" i="1" dirty="0" smtClean="0"/>
              <a:t>ICANN Structure</a:t>
            </a:r>
            <a:endParaRPr lang="en-US" i="1" dirty="0"/>
          </a:p>
        </p:txBody>
      </p:sp>
      <p:pic>
        <p:nvPicPr>
          <p:cNvPr id="4" name="Picture 3"/>
          <p:cNvPicPr>
            <a:picLocks noChangeAspect="1"/>
          </p:cNvPicPr>
          <p:nvPr/>
        </p:nvPicPr>
        <p:blipFill>
          <a:blip r:embed="rId2"/>
          <a:stretch>
            <a:fillRect/>
          </a:stretch>
        </p:blipFill>
        <p:spPr>
          <a:xfrm>
            <a:off x="761999" y="1082842"/>
            <a:ext cx="7620000" cy="4793943"/>
          </a:xfrm>
          <a:prstGeom prst="rect">
            <a:avLst/>
          </a:prstGeom>
        </p:spPr>
      </p:pic>
    </p:spTree>
    <p:extLst>
      <p:ext uri="{BB962C8B-B14F-4D97-AF65-F5344CB8AC3E}">
        <p14:creationId xmlns:p14="http://schemas.microsoft.com/office/powerpoint/2010/main" val="2037453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normAutofit fontScale="90000"/>
          </a:bodyPr>
          <a:lstStyle/>
          <a:p>
            <a:r>
              <a:rPr lang="en-US" dirty="0" smtClean="0"/>
              <a:t>Capacity Building: Introduction</a:t>
            </a:r>
            <a:endParaRPr lang="en-US" dirty="0"/>
          </a:p>
        </p:txBody>
      </p:sp>
      <p:sp>
        <p:nvSpPr>
          <p:cNvPr id="51" name="Text Placeholder 50"/>
          <p:cNvSpPr>
            <a:spLocks noGrp="1"/>
          </p:cNvSpPr>
          <p:nvPr>
            <p:ph type="body" sz="quarter" idx="12"/>
          </p:nvPr>
        </p:nvSpPr>
        <p:spPr>
          <a:xfrm>
            <a:off x="1596524" y="1458099"/>
            <a:ext cx="5341922" cy="575238"/>
          </a:xfrm>
        </p:spPr>
        <p:txBody>
          <a:bodyPr>
            <a:noAutofit/>
          </a:bodyPr>
          <a:lstStyle/>
          <a:p>
            <a:pPr algn="ctr"/>
            <a:r>
              <a:rPr lang="en-US" sz="3000" dirty="0" smtClean="0"/>
              <a:t>Housekeeping</a:t>
            </a:r>
            <a:endParaRPr lang="en-US" sz="3000" dirty="0"/>
          </a:p>
        </p:txBody>
      </p:sp>
    </p:spTree>
    <p:extLst>
      <p:ext uri="{BB962C8B-B14F-4D97-AF65-F5344CB8AC3E}">
        <p14:creationId xmlns:p14="http://schemas.microsoft.com/office/powerpoint/2010/main" val="21290331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0" y="42394"/>
            <a:ext cx="9143999" cy="531346"/>
          </a:xfrm>
        </p:spPr>
        <p:txBody>
          <a:bodyPr>
            <a:normAutofit fontScale="90000"/>
          </a:bodyPr>
          <a:lstStyle/>
          <a:p>
            <a:r>
              <a:rPr lang="en-US" dirty="0" smtClean="0"/>
              <a:t>Capacity Building: </a:t>
            </a:r>
            <a:r>
              <a:rPr lang="en-US" i="1" dirty="0" smtClean="0"/>
              <a:t>ICANN</a:t>
            </a:r>
            <a:endParaRPr lang="en-US" i="1" dirty="0"/>
          </a:p>
        </p:txBody>
      </p:sp>
      <p:sp>
        <p:nvSpPr>
          <p:cNvPr id="2" name="Rectangle 1"/>
          <p:cNvSpPr/>
          <p:nvPr/>
        </p:nvSpPr>
        <p:spPr>
          <a:xfrm>
            <a:off x="433136" y="926484"/>
            <a:ext cx="8301789" cy="4832092"/>
          </a:xfrm>
          <a:prstGeom prst="rect">
            <a:avLst/>
          </a:prstGeom>
        </p:spPr>
        <p:txBody>
          <a:bodyPr wrap="square">
            <a:spAutoFit/>
          </a:bodyPr>
          <a:lstStyle/>
          <a:p>
            <a:pPr>
              <a:buNone/>
            </a:pPr>
            <a:r>
              <a:rPr lang="en-US" sz="2800" dirty="0">
                <a:solidFill>
                  <a:schemeClr val="bg1"/>
                </a:solidFill>
              </a:rPr>
              <a:t>ICANN, under contract with the NTIA in 2000, also took over responsibility for the functions of the Internet Assigned Numbers Authority (IANA) that had been exercised by the Defense Advanced Research Project Agency (DARPA).  The Functions included:</a:t>
            </a:r>
          </a:p>
          <a:p>
            <a:pPr marL="914400" lvl="1" indent="-457200">
              <a:buFont typeface="Arial" charset="0"/>
              <a:buChar char="•"/>
            </a:pPr>
            <a:r>
              <a:rPr lang="en-US" sz="2800" dirty="0">
                <a:solidFill>
                  <a:schemeClr val="bg1"/>
                </a:solidFill>
              </a:rPr>
              <a:t>Coordination of the assignment of technical protocol parameters</a:t>
            </a:r>
          </a:p>
          <a:p>
            <a:pPr marL="914400" lvl="1" indent="-457200">
              <a:buFont typeface="Arial" charset="0"/>
              <a:buChar char="•"/>
            </a:pPr>
            <a:r>
              <a:rPr lang="en-US" sz="2800" dirty="0">
                <a:solidFill>
                  <a:schemeClr val="bg1"/>
                </a:solidFill>
              </a:rPr>
              <a:t>Administrative functions associated with root management/root name name servers</a:t>
            </a:r>
          </a:p>
          <a:p>
            <a:pPr marL="914400" lvl="1" indent="-457200">
              <a:buFont typeface="Arial" charset="0"/>
              <a:buChar char="•"/>
            </a:pPr>
            <a:r>
              <a:rPr lang="en-US" sz="2800" dirty="0">
                <a:solidFill>
                  <a:schemeClr val="bg1"/>
                </a:solidFill>
              </a:rPr>
              <a:t>Allocation of IP address blocks to RIRs</a:t>
            </a:r>
          </a:p>
          <a:p>
            <a:pPr marL="914400" lvl="1" indent="-457200">
              <a:buFont typeface="Arial" charset="0"/>
              <a:buChar char="•"/>
            </a:pPr>
            <a:r>
              <a:rPr lang="en-US" sz="2800" dirty="0">
                <a:solidFill>
                  <a:schemeClr val="bg1"/>
                </a:solidFill>
              </a:rPr>
              <a:t>Other services associated with APRA and .INT</a:t>
            </a:r>
          </a:p>
        </p:txBody>
      </p:sp>
    </p:spTree>
    <p:extLst>
      <p:ext uri="{BB962C8B-B14F-4D97-AF65-F5344CB8AC3E}">
        <p14:creationId xmlns:p14="http://schemas.microsoft.com/office/powerpoint/2010/main" val="15089125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0" y="42394"/>
            <a:ext cx="9143999" cy="531346"/>
          </a:xfrm>
        </p:spPr>
        <p:txBody>
          <a:bodyPr>
            <a:normAutofit fontScale="90000"/>
          </a:bodyPr>
          <a:lstStyle/>
          <a:p>
            <a:r>
              <a:rPr lang="en-US" dirty="0" smtClean="0"/>
              <a:t>Capacity Building: </a:t>
            </a:r>
            <a:r>
              <a:rPr lang="en-US" i="1" dirty="0" smtClean="0"/>
              <a:t>ICANN</a:t>
            </a:r>
            <a:endParaRPr lang="en-US" i="1" dirty="0"/>
          </a:p>
        </p:txBody>
      </p:sp>
      <p:sp>
        <p:nvSpPr>
          <p:cNvPr id="2" name="Rectangle 1"/>
          <p:cNvSpPr/>
          <p:nvPr/>
        </p:nvSpPr>
        <p:spPr>
          <a:xfrm>
            <a:off x="433136" y="926484"/>
            <a:ext cx="8301789" cy="5262979"/>
          </a:xfrm>
          <a:prstGeom prst="rect">
            <a:avLst/>
          </a:prstGeom>
        </p:spPr>
        <p:txBody>
          <a:bodyPr wrap="square">
            <a:spAutoFit/>
          </a:bodyPr>
          <a:lstStyle/>
          <a:p>
            <a:pPr>
              <a:buNone/>
            </a:pPr>
            <a:r>
              <a:rPr lang="en-US" sz="2800" b="1" dirty="0">
                <a:solidFill>
                  <a:schemeClr val="bg1"/>
                </a:solidFill>
              </a:rPr>
              <a:t>IANA Transition</a:t>
            </a:r>
          </a:p>
          <a:p>
            <a:pPr>
              <a:buNone/>
            </a:pPr>
            <a:r>
              <a:rPr lang="en-US" sz="2800" dirty="0">
                <a:solidFill>
                  <a:schemeClr val="bg1"/>
                </a:solidFill>
              </a:rPr>
              <a:t>Was under the US Department of Commerce’s National Telecommunications and Information Administration (NTIA)</a:t>
            </a:r>
          </a:p>
          <a:p>
            <a:pPr>
              <a:buNone/>
            </a:pPr>
            <a:r>
              <a:rPr lang="en-US" sz="2800" dirty="0">
                <a:solidFill>
                  <a:schemeClr val="bg1"/>
                </a:solidFill>
              </a:rPr>
              <a:t>1 October 2016: US control lapsed – functions now in the Post- Transition IANA (PTI)</a:t>
            </a:r>
          </a:p>
          <a:p>
            <a:pPr>
              <a:buNone/>
            </a:pPr>
            <a:r>
              <a:rPr lang="en-US" sz="2800" dirty="0">
                <a:solidFill>
                  <a:schemeClr val="bg1"/>
                </a:solidFill>
              </a:rPr>
              <a:t>Replacing (?) US oversight with new accountability mechanisms by the ‘empowered community’</a:t>
            </a:r>
          </a:p>
          <a:p>
            <a:pPr>
              <a:buNone/>
            </a:pPr>
            <a:r>
              <a:rPr lang="en-US" sz="2800" dirty="0">
                <a:solidFill>
                  <a:schemeClr val="bg1"/>
                </a:solidFill>
              </a:rPr>
              <a:t>See: </a:t>
            </a:r>
          </a:p>
          <a:p>
            <a:pPr>
              <a:buNone/>
            </a:pPr>
            <a:r>
              <a:rPr lang="en-US" sz="2800" i="1" dirty="0">
                <a:solidFill>
                  <a:schemeClr val="bg1"/>
                </a:solidFill>
              </a:rPr>
              <a:t>https:/</a:t>
            </a:r>
            <a:r>
              <a:rPr lang="en-US" sz="2800" i="1" dirty="0" err="1">
                <a:solidFill>
                  <a:schemeClr val="bg1"/>
                </a:solidFill>
              </a:rPr>
              <a:t>community.icann.org</a:t>
            </a:r>
            <a:r>
              <a:rPr lang="en-US" sz="2800" i="1" dirty="0">
                <a:solidFill>
                  <a:schemeClr val="bg1"/>
                </a:solidFill>
              </a:rPr>
              <a:t>/display/</a:t>
            </a:r>
            <a:r>
              <a:rPr lang="en-US" sz="2800" i="1" dirty="0" err="1">
                <a:solidFill>
                  <a:schemeClr val="bg1"/>
                </a:solidFill>
              </a:rPr>
              <a:t>atlarge</a:t>
            </a:r>
            <a:r>
              <a:rPr lang="en-US" sz="2800" i="1" dirty="0">
                <a:solidFill>
                  <a:schemeClr val="bg1"/>
                </a:solidFill>
              </a:rPr>
              <a:t>/</a:t>
            </a:r>
            <a:r>
              <a:rPr lang="en-US" sz="2800" i="1" dirty="0" err="1">
                <a:solidFill>
                  <a:schemeClr val="bg1"/>
                </a:solidFill>
              </a:rPr>
              <a:t>At-Large+Capacity+Building+Program</a:t>
            </a:r>
            <a:r>
              <a:rPr lang="en-US" sz="2800" i="1" dirty="0">
                <a:solidFill>
                  <a:schemeClr val="bg1"/>
                </a:solidFill>
              </a:rPr>
              <a:t>+-+2016</a:t>
            </a:r>
          </a:p>
          <a:p>
            <a:pPr>
              <a:buNone/>
            </a:pPr>
            <a:r>
              <a:rPr lang="en-US" sz="2800" i="1" dirty="0">
                <a:hlinkClick r:id="rId2"/>
              </a:rPr>
              <a:t>https://www.icann.org/community#groups</a:t>
            </a:r>
            <a:endParaRPr lang="en-US" sz="2800" i="1" dirty="0"/>
          </a:p>
        </p:txBody>
      </p:sp>
    </p:spTree>
    <p:extLst>
      <p:ext uri="{BB962C8B-B14F-4D97-AF65-F5344CB8AC3E}">
        <p14:creationId xmlns:p14="http://schemas.microsoft.com/office/powerpoint/2010/main" val="11197819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0" y="42394"/>
            <a:ext cx="9143999" cy="531346"/>
          </a:xfrm>
        </p:spPr>
        <p:txBody>
          <a:bodyPr>
            <a:normAutofit fontScale="90000"/>
          </a:bodyPr>
          <a:lstStyle/>
          <a:p>
            <a:r>
              <a:rPr lang="en-US" dirty="0" smtClean="0"/>
              <a:t>Capacity Building: </a:t>
            </a:r>
            <a:r>
              <a:rPr lang="en-US" i="1" dirty="0" smtClean="0"/>
              <a:t>ICANN</a:t>
            </a:r>
            <a:endParaRPr lang="en-US" i="1" dirty="0"/>
          </a:p>
        </p:txBody>
      </p:sp>
      <p:sp>
        <p:nvSpPr>
          <p:cNvPr id="2" name="Rectangle 1"/>
          <p:cNvSpPr/>
          <p:nvPr/>
        </p:nvSpPr>
        <p:spPr>
          <a:xfrm>
            <a:off x="433136" y="926484"/>
            <a:ext cx="8301789" cy="5262979"/>
          </a:xfrm>
          <a:prstGeom prst="rect">
            <a:avLst/>
          </a:prstGeom>
        </p:spPr>
        <p:txBody>
          <a:bodyPr wrap="square">
            <a:spAutoFit/>
          </a:bodyPr>
          <a:lstStyle/>
          <a:p>
            <a:pPr>
              <a:buNone/>
            </a:pPr>
            <a:r>
              <a:rPr lang="en-US" sz="2800" b="1" dirty="0">
                <a:solidFill>
                  <a:schemeClr val="bg1"/>
                </a:solidFill>
              </a:rPr>
              <a:t>IANA Transition</a:t>
            </a:r>
          </a:p>
          <a:p>
            <a:pPr>
              <a:buNone/>
            </a:pPr>
            <a:r>
              <a:rPr lang="en-US" sz="2800" dirty="0">
                <a:solidFill>
                  <a:schemeClr val="bg1"/>
                </a:solidFill>
              </a:rPr>
              <a:t>Was under the US Department of Commerce’s National Telecommunications and Information Administration (NTIA)</a:t>
            </a:r>
          </a:p>
          <a:p>
            <a:pPr>
              <a:buNone/>
            </a:pPr>
            <a:r>
              <a:rPr lang="en-US" sz="2800" dirty="0">
                <a:solidFill>
                  <a:schemeClr val="bg1"/>
                </a:solidFill>
              </a:rPr>
              <a:t>1 October 2016: US control lapsed – functions now in the Post- Transition IANA (PTI)</a:t>
            </a:r>
          </a:p>
          <a:p>
            <a:pPr>
              <a:buNone/>
            </a:pPr>
            <a:r>
              <a:rPr lang="en-US" sz="2800" dirty="0">
                <a:solidFill>
                  <a:schemeClr val="bg1"/>
                </a:solidFill>
              </a:rPr>
              <a:t>Replacing (?) US oversight with new accountability mechanisms by the ‘empowered community’</a:t>
            </a:r>
          </a:p>
          <a:p>
            <a:pPr>
              <a:buNone/>
            </a:pPr>
            <a:r>
              <a:rPr lang="en-US" sz="2800" dirty="0">
                <a:solidFill>
                  <a:schemeClr val="bg1"/>
                </a:solidFill>
              </a:rPr>
              <a:t>See: </a:t>
            </a:r>
          </a:p>
          <a:p>
            <a:pPr>
              <a:buNone/>
            </a:pPr>
            <a:r>
              <a:rPr lang="en-US" sz="2800" i="1" dirty="0">
                <a:solidFill>
                  <a:schemeClr val="bg1"/>
                </a:solidFill>
              </a:rPr>
              <a:t>https:/</a:t>
            </a:r>
            <a:r>
              <a:rPr lang="en-US" sz="2800" i="1" dirty="0" err="1">
                <a:solidFill>
                  <a:schemeClr val="bg1"/>
                </a:solidFill>
              </a:rPr>
              <a:t>community.icann.org</a:t>
            </a:r>
            <a:r>
              <a:rPr lang="en-US" sz="2800" i="1" dirty="0">
                <a:solidFill>
                  <a:schemeClr val="bg1"/>
                </a:solidFill>
              </a:rPr>
              <a:t>/display/</a:t>
            </a:r>
            <a:r>
              <a:rPr lang="en-US" sz="2800" i="1" dirty="0" err="1">
                <a:solidFill>
                  <a:schemeClr val="bg1"/>
                </a:solidFill>
              </a:rPr>
              <a:t>atlarge</a:t>
            </a:r>
            <a:r>
              <a:rPr lang="en-US" sz="2800" i="1" dirty="0">
                <a:solidFill>
                  <a:schemeClr val="bg1"/>
                </a:solidFill>
              </a:rPr>
              <a:t>/</a:t>
            </a:r>
            <a:r>
              <a:rPr lang="en-US" sz="2800" i="1" dirty="0" err="1">
                <a:solidFill>
                  <a:schemeClr val="bg1"/>
                </a:solidFill>
              </a:rPr>
              <a:t>At-Large+Capacity+Building+Program</a:t>
            </a:r>
            <a:r>
              <a:rPr lang="en-US" sz="2800" i="1" dirty="0">
                <a:solidFill>
                  <a:schemeClr val="bg1"/>
                </a:solidFill>
              </a:rPr>
              <a:t>+-+2016</a:t>
            </a:r>
          </a:p>
          <a:p>
            <a:pPr>
              <a:buNone/>
            </a:pPr>
            <a:r>
              <a:rPr lang="en-US" sz="2800" i="1" dirty="0">
                <a:hlinkClick r:id="rId2"/>
              </a:rPr>
              <a:t>https://www.icann.org/community#groups</a:t>
            </a:r>
            <a:endParaRPr lang="en-US" sz="2800" i="1" dirty="0"/>
          </a:p>
        </p:txBody>
      </p:sp>
    </p:spTree>
    <p:extLst>
      <p:ext uri="{BB962C8B-B14F-4D97-AF65-F5344CB8AC3E}">
        <p14:creationId xmlns:p14="http://schemas.microsoft.com/office/powerpoint/2010/main" val="3014076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0" y="42394"/>
            <a:ext cx="9143999" cy="531346"/>
          </a:xfrm>
        </p:spPr>
        <p:txBody>
          <a:bodyPr>
            <a:normAutofit fontScale="90000"/>
          </a:bodyPr>
          <a:lstStyle/>
          <a:p>
            <a:r>
              <a:rPr lang="en-US" dirty="0" smtClean="0"/>
              <a:t>Capacity Building: </a:t>
            </a:r>
            <a:r>
              <a:rPr lang="en-US" i="1" dirty="0" smtClean="0"/>
              <a:t>ICANN Structure</a:t>
            </a:r>
            <a:endParaRPr lang="en-US" i="1" dirty="0"/>
          </a:p>
        </p:txBody>
      </p:sp>
      <p:pic>
        <p:nvPicPr>
          <p:cNvPr id="4" name="Picture 3"/>
          <p:cNvPicPr>
            <a:picLocks noChangeAspect="1"/>
          </p:cNvPicPr>
          <p:nvPr/>
        </p:nvPicPr>
        <p:blipFill>
          <a:blip r:embed="rId2"/>
          <a:stretch>
            <a:fillRect/>
          </a:stretch>
        </p:blipFill>
        <p:spPr>
          <a:xfrm>
            <a:off x="457199" y="924343"/>
            <a:ext cx="8229600" cy="5117693"/>
          </a:xfrm>
          <a:prstGeom prst="rect">
            <a:avLst/>
          </a:prstGeom>
        </p:spPr>
      </p:pic>
    </p:spTree>
    <p:extLst>
      <p:ext uri="{BB962C8B-B14F-4D97-AF65-F5344CB8AC3E}">
        <p14:creationId xmlns:p14="http://schemas.microsoft.com/office/powerpoint/2010/main" val="19920011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0" y="42394"/>
            <a:ext cx="9143999" cy="531346"/>
          </a:xfrm>
        </p:spPr>
        <p:txBody>
          <a:bodyPr>
            <a:normAutofit fontScale="90000"/>
          </a:bodyPr>
          <a:lstStyle/>
          <a:p>
            <a:r>
              <a:rPr lang="en-US" dirty="0" smtClean="0"/>
              <a:t>Capacity Building: </a:t>
            </a:r>
            <a:r>
              <a:rPr lang="en-US" i="1" dirty="0" smtClean="0"/>
              <a:t>ICANN Governance</a:t>
            </a:r>
            <a:endParaRPr lang="en-US" i="1" dirty="0"/>
          </a:p>
        </p:txBody>
      </p:sp>
      <p:sp>
        <p:nvSpPr>
          <p:cNvPr id="2" name="Rectangle 1"/>
          <p:cNvSpPr/>
          <p:nvPr/>
        </p:nvSpPr>
        <p:spPr>
          <a:xfrm>
            <a:off x="493293" y="932636"/>
            <a:ext cx="8217569" cy="4832092"/>
          </a:xfrm>
          <a:prstGeom prst="rect">
            <a:avLst/>
          </a:prstGeom>
        </p:spPr>
        <p:txBody>
          <a:bodyPr wrap="square">
            <a:spAutoFit/>
          </a:bodyPr>
          <a:lstStyle/>
          <a:p>
            <a:pPr>
              <a:buNone/>
            </a:pPr>
            <a:r>
              <a:rPr lang="en-US" sz="2800" b="1" dirty="0">
                <a:solidFill>
                  <a:schemeClr val="bg1"/>
                </a:solidFill>
              </a:rPr>
              <a:t>ICANN By-Laws: Mission</a:t>
            </a:r>
          </a:p>
          <a:p>
            <a:pPr>
              <a:buNone/>
            </a:pPr>
            <a:r>
              <a:rPr lang="en-US" sz="2800" dirty="0">
                <a:solidFill>
                  <a:schemeClr val="bg1"/>
                </a:solidFill>
              </a:rPr>
              <a:t>s. 1.1(a)</a:t>
            </a:r>
            <a:r>
              <a:rPr lang="en-US" sz="2800" i="1" dirty="0">
                <a:solidFill>
                  <a:schemeClr val="bg1"/>
                </a:solidFill>
              </a:rPr>
              <a:t> The mission of ICANN is to ensure the stable and secure operation of the Internet’s unique identifier systems as described in this section</a:t>
            </a:r>
            <a:r>
              <a:rPr lang="en-US" sz="2800" dirty="0">
                <a:solidFill>
                  <a:schemeClr val="bg1"/>
                </a:solidFill>
              </a:rPr>
              <a:t>. Specifically, develop and implement policies </a:t>
            </a:r>
          </a:p>
          <a:p>
            <a:pPr marL="457200" indent="-457200">
              <a:buFont typeface="Arial" charset="0"/>
              <a:buChar char="•"/>
            </a:pPr>
            <a:r>
              <a:rPr lang="en-US" sz="2800" dirty="0">
                <a:solidFill>
                  <a:schemeClr val="bg1"/>
                </a:solidFill>
              </a:rPr>
              <a:t>For which ‘uniform or coordinated resolution is reasonably necessary to facilitate the openness, interoperability, security and/or stability of the DNS’ (for </a:t>
            </a:r>
            <a:r>
              <a:rPr lang="en-US" sz="2800" dirty="0" err="1">
                <a:solidFill>
                  <a:schemeClr val="bg1"/>
                </a:solidFill>
              </a:rPr>
              <a:t>gTLD</a:t>
            </a:r>
            <a:r>
              <a:rPr lang="en-US" sz="2800" dirty="0">
                <a:solidFill>
                  <a:schemeClr val="bg1"/>
                </a:solidFill>
              </a:rPr>
              <a:t> registries/registrars) and</a:t>
            </a:r>
          </a:p>
          <a:p>
            <a:pPr marL="457200" indent="-457200">
              <a:buFont typeface="Arial" charset="0"/>
              <a:buChar char="•"/>
            </a:pPr>
            <a:r>
              <a:rPr lang="en-US" sz="2800" dirty="0">
                <a:solidFill>
                  <a:schemeClr val="bg1"/>
                </a:solidFill>
              </a:rPr>
              <a:t>Developed through a ‘bottom-up consensus based multi-stakeholder process’…</a:t>
            </a:r>
          </a:p>
        </p:txBody>
      </p:sp>
    </p:spTree>
    <p:extLst>
      <p:ext uri="{BB962C8B-B14F-4D97-AF65-F5344CB8AC3E}">
        <p14:creationId xmlns:p14="http://schemas.microsoft.com/office/powerpoint/2010/main" val="1296357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0" y="42394"/>
            <a:ext cx="9143999" cy="531346"/>
          </a:xfrm>
        </p:spPr>
        <p:txBody>
          <a:bodyPr>
            <a:normAutofit fontScale="90000"/>
          </a:bodyPr>
          <a:lstStyle/>
          <a:p>
            <a:r>
              <a:rPr lang="en-US" dirty="0" smtClean="0"/>
              <a:t>Capacity Building: </a:t>
            </a:r>
            <a:r>
              <a:rPr lang="en-US" i="1" dirty="0" smtClean="0"/>
              <a:t>ICANN Governance</a:t>
            </a:r>
            <a:endParaRPr lang="en-US" i="1" dirty="0"/>
          </a:p>
        </p:txBody>
      </p:sp>
      <p:sp>
        <p:nvSpPr>
          <p:cNvPr id="2" name="Rectangle 1"/>
          <p:cNvSpPr/>
          <p:nvPr/>
        </p:nvSpPr>
        <p:spPr>
          <a:xfrm>
            <a:off x="493293" y="932636"/>
            <a:ext cx="8217569" cy="5293757"/>
          </a:xfrm>
          <a:prstGeom prst="rect">
            <a:avLst/>
          </a:prstGeom>
        </p:spPr>
        <p:txBody>
          <a:bodyPr wrap="square">
            <a:spAutoFit/>
          </a:bodyPr>
          <a:lstStyle/>
          <a:p>
            <a:pPr>
              <a:buNone/>
            </a:pPr>
            <a:r>
              <a:rPr lang="en-US" sz="2600" b="1" dirty="0">
                <a:solidFill>
                  <a:schemeClr val="bg1"/>
                </a:solidFill>
              </a:rPr>
              <a:t>Human Rights and ICANN: By-Laws</a:t>
            </a:r>
          </a:p>
          <a:p>
            <a:pPr>
              <a:buNone/>
            </a:pPr>
            <a:r>
              <a:rPr lang="en-US" sz="2600" dirty="0">
                <a:solidFill>
                  <a:schemeClr val="bg1"/>
                </a:solidFill>
              </a:rPr>
              <a:t>Commitments and Core Values (to guide the decision and actions if ICANN:</a:t>
            </a:r>
          </a:p>
          <a:p>
            <a:pPr marL="457200" indent="-457200">
              <a:buFont typeface="Arial" charset="0"/>
              <a:buChar char="•"/>
            </a:pPr>
            <a:r>
              <a:rPr lang="en-US" sz="2600" dirty="0">
                <a:solidFill>
                  <a:schemeClr val="bg1"/>
                </a:solidFill>
              </a:rPr>
              <a:t>s.1.2 (b) (viii) Subject to the limitations set forth in s. 27.2, within the scope of its Mission and other Core Values, respecting internationally recognized human rights as required by applicable law.  This Code Value does not create, and shall not be interpreted to create, any obligation on ICANN outside its Mission, or beyond obligations found in applicable law.  This Core Value does not obligate ICANN to enforce its human rights obligations, or the human rights obligations of other parties, against other parties. </a:t>
            </a:r>
          </a:p>
        </p:txBody>
      </p:sp>
    </p:spTree>
    <p:extLst>
      <p:ext uri="{BB962C8B-B14F-4D97-AF65-F5344CB8AC3E}">
        <p14:creationId xmlns:p14="http://schemas.microsoft.com/office/powerpoint/2010/main" val="5259263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0" y="42394"/>
            <a:ext cx="9143999" cy="531346"/>
          </a:xfrm>
        </p:spPr>
        <p:txBody>
          <a:bodyPr>
            <a:normAutofit fontScale="90000"/>
          </a:bodyPr>
          <a:lstStyle/>
          <a:p>
            <a:r>
              <a:rPr lang="en-US" dirty="0" smtClean="0"/>
              <a:t>Capacity Building: </a:t>
            </a:r>
            <a:r>
              <a:rPr lang="en-US" i="1" dirty="0" smtClean="0"/>
              <a:t>Introduction</a:t>
            </a:r>
            <a:endParaRPr lang="en-US" i="1" dirty="0"/>
          </a:p>
        </p:txBody>
      </p:sp>
      <p:sp>
        <p:nvSpPr>
          <p:cNvPr id="2" name="Rectangle 1"/>
          <p:cNvSpPr/>
          <p:nvPr/>
        </p:nvSpPr>
        <p:spPr>
          <a:xfrm>
            <a:off x="493293" y="932636"/>
            <a:ext cx="8217569" cy="5293757"/>
          </a:xfrm>
          <a:prstGeom prst="rect">
            <a:avLst/>
          </a:prstGeom>
        </p:spPr>
        <p:txBody>
          <a:bodyPr wrap="square">
            <a:spAutoFit/>
          </a:bodyPr>
          <a:lstStyle/>
          <a:p>
            <a:pPr>
              <a:buNone/>
            </a:pPr>
            <a:r>
              <a:rPr lang="en-US" sz="2600" b="1" dirty="0">
                <a:solidFill>
                  <a:schemeClr val="bg1"/>
                </a:solidFill>
              </a:rPr>
              <a:t>What does ALAC Do?</a:t>
            </a:r>
          </a:p>
          <a:p>
            <a:pPr>
              <a:buNone/>
            </a:pPr>
            <a:r>
              <a:rPr lang="en-US" sz="2600" dirty="0">
                <a:solidFill>
                  <a:schemeClr val="bg1"/>
                </a:solidFill>
              </a:rPr>
              <a:t>At-Large Advisory Committee (ALAC) is the primary organizational home for the voice and concerns of the individual Internet user</a:t>
            </a:r>
          </a:p>
          <a:p>
            <a:pPr marL="457200" indent="-457200">
              <a:buFont typeface="Arial" charset="0"/>
              <a:buChar char="•"/>
            </a:pPr>
            <a:r>
              <a:rPr lang="en-US" sz="2600" dirty="0">
                <a:solidFill>
                  <a:schemeClr val="bg1"/>
                </a:solidFill>
              </a:rPr>
              <a:t>Advises on the activities of ICANN, including Internet policies developed by ICANN's Supporting Organizations (is empowered to initiate a Public Comment proceeding and to request the GNSO to initiate a Policy Development Process)</a:t>
            </a:r>
          </a:p>
          <a:p>
            <a:pPr marL="457200" indent="-457200">
              <a:buFont typeface="Arial" charset="0"/>
              <a:buChar char="•"/>
            </a:pPr>
            <a:r>
              <a:rPr lang="en-US" sz="2600" dirty="0">
                <a:solidFill>
                  <a:schemeClr val="bg1"/>
                </a:solidFill>
              </a:rPr>
              <a:t>Participates in ICANN's outreach and engagement programs </a:t>
            </a:r>
          </a:p>
          <a:p>
            <a:pPr marL="457200" indent="-457200">
              <a:buFont typeface="Arial" charset="0"/>
              <a:buChar char="•"/>
            </a:pPr>
            <a:r>
              <a:rPr lang="en-US" sz="2600" dirty="0">
                <a:solidFill>
                  <a:schemeClr val="bg1"/>
                </a:solidFill>
              </a:rPr>
              <a:t>Selects a Director to serve on ICANN's Board of Directors. </a:t>
            </a:r>
          </a:p>
        </p:txBody>
      </p:sp>
    </p:spTree>
    <p:extLst>
      <p:ext uri="{BB962C8B-B14F-4D97-AF65-F5344CB8AC3E}">
        <p14:creationId xmlns:p14="http://schemas.microsoft.com/office/powerpoint/2010/main" val="16794042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0" y="42394"/>
            <a:ext cx="9143999" cy="531346"/>
          </a:xfrm>
        </p:spPr>
        <p:txBody>
          <a:bodyPr>
            <a:normAutofit fontScale="90000"/>
          </a:bodyPr>
          <a:lstStyle/>
          <a:p>
            <a:r>
              <a:rPr lang="en-US" dirty="0" smtClean="0"/>
              <a:t>Capacity Building: </a:t>
            </a:r>
            <a:r>
              <a:rPr lang="en-US" i="1" dirty="0" smtClean="0"/>
              <a:t>Introduction</a:t>
            </a:r>
            <a:endParaRPr lang="en-US" i="1" dirty="0"/>
          </a:p>
        </p:txBody>
      </p:sp>
      <p:sp>
        <p:nvSpPr>
          <p:cNvPr id="2" name="Rectangle 1"/>
          <p:cNvSpPr/>
          <p:nvPr/>
        </p:nvSpPr>
        <p:spPr>
          <a:xfrm>
            <a:off x="493293" y="932636"/>
            <a:ext cx="8217569" cy="5293757"/>
          </a:xfrm>
          <a:prstGeom prst="rect">
            <a:avLst/>
          </a:prstGeom>
        </p:spPr>
        <p:txBody>
          <a:bodyPr wrap="square">
            <a:spAutoFit/>
          </a:bodyPr>
          <a:lstStyle/>
          <a:p>
            <a:pPr>
              <a:buNone/>
            </a:pPr>
            <a:r>
              <a:rPr lang="en-US" sz="2600" b="1" dirty="0">
                <a:solidFill>
                  <a:schemeClr val="bg1"/>
                </a:solidFill>
              </a:rPr>
              <a:t>What does ALAC Do?</a:t>
            </a:r>
          </a:p>
          <a:p>
            <a:pPr>
              <a:buNone/>
            </a:pPr>
            <a:r>
              <a:rPr lang="en-US" sz="2600" dirty="0">
                <a:solidFill>
                  <a:schemeClr val="bg1"/>
                </a:solidFill>
              </a:rPr>
              <a:t>At-Large Advisory Committee (ALAC) is the primary organizational home for the voice and concerns of the individual Internet user</a:t>
            </a:r>
          </a:p>
          <a:p>
            <a:pPr marL="457200" indent="-457200">
              <a:buFont typeface="Arial" charset="0"/>
              <a:buChar char="•"/>
            </a:pPr>
            <a:r>
              <a:rPr lang="en-US" sz="2600" dirty="0">
                <a:solidFill>
                  <a:schemeClr val="bg1"/>
                </a:solidFill>
              </a:rPr>
              <a:t>Advises on the activities of ICANN, including Internet policies developed by ICANN's Supporting Organizations (is empowered to initiate a Public Comment proceeding and to request the GNSO to initiate a Policy Development Process)</a:t>
            </a:r>
          </a:p>
          <a:p>
            <a:pPr marL="457200" indent="-457200">
              <a:buFont typeface="Arial" charset="0"/>
              <a:buChar char="•"/>
            </a:pPr>
            <a:r>
              <a:rPr lang="en-US" sz="2600" dirty="0">
                <a:solidFill>
                  <a:schemeClr val="bg1"/>
                </a:solidFill>
              </a:rPr>
              <a:t>Participates in ICANN's outreach and engagement programs </a:t>
            </a:r>
          </a:p>
          <a:p>
            <a:pPr marL="457200" indent="-457200">
              <a:buFont typeface="Arial" charset="0"/>
              <a:buChar char="•"/>
            </a:pPr>
            <a:r>
              <a:rPr lang="en-US" sz="2600" dirty="0">
                <a:solidFill>
                  <a:schemeClr val="bg1"/>
                </a:solidFill>
              </a:rPr>
              <a:t>Selects a Director to serve on ICANN's Board of Directors. </a:t>
            </a:r>
          </a:p>
        </p:txBody>
      </p:sp>
    </p:spTree>
    <p:extLst>
      <p:ext uri="{BB962C8B-B14F-4D97-AF65-F5344CB8AC3E}">
        <p14:creationId xmlns:p14="http://schemas.microsoft.com/office/powerpoint/2010/main" val="10306730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0" y="42394"/>
            <a:ext cx="9143999" cy="531346"/>
          </a:xfrm>
        </p:spPr>
        <p:txBody>
          <a:bodyPr>
            <a:normAutofit fontScale="90000"/>
          </a:bodyPr>
          <a:lstStyle/>
          <a:p>
            <a:r>
              <a:rPr lang="en-US" dirty="0" smtClean="0"/>
              <a:t>Capacity Building: </a:t>
            </a:r>
            <a:r>
              <a:rPr lang="en-US" i="1" dirty="0" smtClean="0"/>
              <a:t>Introduction</a:t>
            </a:r>
            <a:endParaRPr lang="en-US" i="1" dirty="0"/>
          </a:p>
        </p:txBody>
      </p:sp>
      <p:sp>
        <p:nvSpPr>
          <p:cNvPr id="4" name="Isosceles Triangle 4"/>
          <p:cNvSpPr/>
          <p:nvPr/>
        </p:nvSpPr>
        <p:spPr>
          <a:xfrm>
            <a:off x="1090222" y="2439533"/>
            <a:ext cx="2801931" cy="3688218"/>
          </a:xfrm>
          <a:prstGeom prst="triangle">
            <a:avLst>
              <a:gd name="adj" fmla="val 5073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Straight Arrow Connector 4"/>
          <p:cNvCxnSpPr/>
          <p:nvPr/>
        </p:nvCxnSpPr>
        <p:spPr>
          <a:xfrm>
            <a:off x="2724507" y="2437945"/>
            <a:ext cx="280644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flipV="1">
            <a:off x="2724507" y="3093527"/>
            <a:ext cx="2806448" cy="4097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a:off x="3134208" y="3994952"/>
            <a:ext cx="2396747"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3502938" y="4834916"/>
            <a:ext cx="2028017"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Content Placeholder 2"/>
          <p:cNvSpPr txBox="1">
            <a:spLocks/>
          </p:cNvSpPr>
          <p:nvPr/>
        </p:nvSpPr>
        <p:spPr>
          <a:xfrm>
            <a:off x="457200" y="1600200"/>
            <a:ext cx="8229600" cy="452596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a:buNone/>
            </a:pPr>
            <a:r>
              <a:rPr lang="en-US" dirty="0" smtClean="0">
                <a:solidFill>
                  <a:schemeClr val="bg1"/>
                </a:solidFill>
              </a:rPr>
              <a:t>ALAC: The Structure:</a:t>
            </a:r>
          </a:p>
          <a:p>
            <a:pPr>
              <a:buFont typeface="Arial"/>
              <a:buNone/>
            </a:pPr>
            <a:endParaRPr lang="en-US" dirty="0" smtClean="0"/>
          </a:p>
          <a:p>
            <a:pPr>
              <a:buFont typeface="Arial"/>
              <a:buNone/>
            </a:pPr>
            <a:endParaRPr lang="en-US" dirty="0"/>
          </a:p>
        </p:txBody>
      </p:sp>
      <p:sp>
        <p:nvSpPr>
          <p:cNvPr id="10" name="TextBox 9"/>
          <p:cNvSpPr txBox="1"/>
          <p:nvPr/>
        </p:nvSpPr>
        <p:spPr>
          <a:xfrm flipH="1">
            <a:off x="5961438" y="2048693"/>
            <a:ext cx="2375963" cy="830997"/>
          </a:xfrm>
          <a:prstGeom prst="rect">
            <a:avLst/>
          </a:prstGeom>
          <a:noFill/>
        </p:spPr>
        <p:txBody>
          <a:bodyPr wrap="square" rtlCol="0">
            <a:spAutoFit/>
          </a:bodyPr>
          <a:lstStyle/>
          <a:p>
            <a:r>
              <a:rPr lang="en-US" sz="2400" dirty="0" smtClean="0">
                <a:solidFill>
                  <a:schemeClr val="bg1"/>
                </a:solidFill>
              </a:rPr>
              <a:t>ALAC Executive – (ALT)</a:t>
            </a:r>
            <a:endParaRPr lang="en-US" sz="2400" dirty="0">
              <a:solidFill>
                <a:schemeClr val="bg1"/>
              </a:solidFill>
            </a:endParaRPr>
          </a:p>
        </p:txBody>
      </p:sp>
      <p:sp>
        <p:nvSpPr>
          <p:cNvPr id="11" name="TextBox 10"/>
          <p:cNvSpPr txBox="1"/>
          <p:nvPr/>
        </p:nvSpPr>
        <p:spPr>
          <a:xfrm>
            <a:off x="5961438" y="2847683"/>
            <a:ext cx="1822869" cy="461665"/>
          </a:xfrm>
          <a:prstGeom prst="rect">
            <a:avLst/>
          </a:prstGeom>
          <a:noFill/>
        </p:spPr>
        <p:txBody>
          <a:bodyPr wrap="square" rtlCol="0">
            <a:spAutoFit/>
          </a:bodyPr>
          <a:lstStyle/>
          <a:p>
            <a:r>
              <a:rPr lang="en-US" sz="2400" dirty="0" smtClean="0">
                <a:solidFill>
                  <a:schemeClr val="bg1"/>
                </a:solidFill>
              </a:rPr>
              <a:t>ALAC</a:t>
            </a:r>
            <a:endParaRPr lang="en-US" sz="2400" dirty="0">
              <a:solidFill>
                <a:schemeClr val="bg1"/>
              </a:solidFill>
            </a:endParaRPr>
          </a:p>
        </p:txBody>
      </p:sp>
      <p:sp>
        <p:nvSpPr>
          <p:cNvPr id="12" name="TextBox 11"/>
          <p:cNvSpPr txBox="1"/>
          <p:nvPr/>
        </p:nvSpPr>
        <p:spPr>
          <a:xfrm>
            <a:off x="5961438" y="3708134"/>
            <a:ext cx="1556564" cy="461665"/>
          </a:xfrm>
          <a:prstGeom prst="rect">
            <a:avLst/>
          </a:prstGeom>
          <a:noFill/>
        </p:spPr>
        <p:txBody>
          <a:bodyPr wrap="square" rtlCol="0">
            <a:spAutoFit/>
          </a:bodyPr>
          <a:lstStyle/>
          <a:p>
            <a:r>
              <a:rPr lang="en-US" sz="2400" dirty="0" err="1" smtClean="0">
                <a:solidFill>
                  <a:schemeClr val="bg1"/>
                </a:solidFill>
              </a:rPr>
              <a:t>RALOs</a:t>
            </a:r>
            <a:endParaRPr lang="en-US" sz="2400" dirty="0">
              <a:solidFill>
                <a:schemeClr val="bg1"/>
              </a:solidFill>
            </a:endParaRPr>
          </a:p>
        </p:txBody>
      </p:sp>
      <p:sp>
        <p:nvSpPr>
          <p:cNvPr id="13" name="TextBox 12"/>
          <p:cNvSpPr txBox="1"/>
          <p:nvPr/>
        </p:nvSpPr>
        <p:spPr>
          <a:xfrm>
            <a:off x="5961438" y="4597452"/>
            <a:ext cx="2061166" cy="954107"/>
          </a:xfrm>
          <a:prstGeom prst="rect">
            <a:avLst/>
          </a:prstGeom>
          <a:noFill/>
        </p:spPr>
        <p:txBody>
          <a:bodyPr wrap="square" rtlCol="0">
            <a:spAutoFit/>
          </a:bodyPr>
          <a:lstStyle/>
          <a:p>
            <a:r>
              <a:rPr lang="en-US" sz="2800" dirty="0" err="1" smtClean="0">
                <a:solidFill>
                  <a:schemeClr val="bg1"/>
                </a:solidFill>
              </a:rPr>
              <a:t>ALSs</a:t>
            </a:r>
            <a:r>
              <a:rPr lang="en-US" sz="2800" dirty="0" smtClean="0">
                <a:solidFill>
                  <a:schemeClr val="bg1"/>
                </a:solidFill>
              </a:rPr>
              <a:t>/individuals</a:t>
            </a:r>
            <a:endParaRPr lang="en-US" sz="2800" dirty="0">
              <a:solidFill>
                <a:schemeClr val="bg1"/>
              </a:solidFill>
            </a:endParaRPr>
          </a:p>
        </p:txBody>
      </p:sp>
    </p:spTree>
    <p:extLst>
      <p:ext uri="{BB962C8B-B14F-4D97-AF65-F5344CB8AC3E}">
        <p14:creationId xmlns:p14="http://schemas.microsoft.com/office/powerpoint/2010/main" val="9192580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0" y="42394"/>
            <a:ext cx="9143999" cy="531346"/>
          </a:xfrm>
        </p:spPr>
        <p:txBody>
          <a:bodyPr>
            <a:normAutofit fontScale="90000"/>
          </a:bodyPr>
          <a:lstStyle/>
          <a:p>
            <a:r>
              <a:rPr lang="en-US" dirty="0" smtClean="0"/>
              <a:t>Capacity Building: </a:t>
            </a:r>
            <a:r>
              <a:rPr lang="en-US" i="1" dirty="0" smtClean="0"/>
              <a:t>Introduction</a:t>
            </a:r>
            <a:endParaRPr lang="en-US" i="1" dirty="0"/>
          </a:p>
        </p:txBody>
      </p:sp>
      <p:sp>
        <p:nvSpPr>
          <p:cNvPr id="2" name="Rectangle 1"/>
          <p:cNvSpPr/>
          <p:nvPr/>
        </p:nvSpPr>
        <p:spPr>
          <a:xfrm>
            <a:off x="493293" y="932636"/>
            <a:ext cx="8217569" cy="3539430"/>
          </a:xfrm>
          <a:prstGeom prst="rect">
            <a:avLst/>
          </a:prstGeom>
        </p:spPr>
        <p:txBody>
          <a:bodyPr wrap="square">
            <a:spAutoFit/>
          </a:bodyPr>
          <a:lstStyle/>
          <a:p>
            <a:pPr>
              <a:buNone/>
            </a:pPr>
            <a:r>
              <a:rPr lang="en-US" sz="2800" b="1" dirty="0">
                <a:solidFill>
                  <a:schemeClr val="bg1"/>
                </a:solidFill>
              </a:rPr>
              <a:t>Types of ICANN Policy:</a:t>
            </a:r>
          </a:p>
          <a:p>
            <a:pPr marL="457200" indent="-457200">
              <a:buFont typeface="Arial" charset="0"/>
              <a:buChar char="•"/>
            </a:pPr>
            <a:r>
              <a:rPr lang="en-US" sz="2800" dirty="0">
                <a:solidFill>
                  <a:schemeClr val="bg1"/>
                </a:solidFill>
              </a:rPr>
              <a:t>DNS Policy – developed through a formal policy development process – (PDP)</a:t>
            </a:r>
          </a:p>
          <a:p>
            <a:pPr marL="457200" indent="-457200">
              <a:buFont typeface="Arial" charset="0"/>
              <a:buChar char="•"/>
            </a:pPr>
            <a:r>
              <a:rPr lang="en-US" sz="2800" dirty="0">
                <a:solidFill>
                  <a:schemeClr val="bg1"/>
                </a:solidFill>
              </a:rPr>
              <a:t>Operational Policy – defines ICANN operational policies - input is usually sought via public comment or other means.</a:t>
            </a:r>
          </a:p>
          <a:p>
            <a:pPr marL="457200" indent="-457200">
              <a:buFont typeface="Arial" charset="0"/>
              <a:buChar char="•"/>
            </a:pPr>
            <a:r>
              <a:rPr lang="en-US" sz="2800" dirty="0">
                <a:solidFill>
                  <a:schemeClr val="bg1"/>
                </a:solidFill>
              </a:rPr>
              <a:t>General Practices – operational – but have not gone through a formal process</a:t>
            </a:r>
          </a:p>
        </p:txBody>
      </p:sp>
    </p:spTree>
    <p:extLst>
      <p:ext uri="{BB962C8B-B14F-4D97-AF65-F5344CB8AC3E}">
        <p14:creationId xmlns:p14="http://schemas.microsoft.com/office/powerpoint/2010/main" val="1900966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normAutofit fontScale="90000"/>
          </a:bodyPr>
          <a:lstStyle/>
          <a:p>
            <a:r>
              <a:rPr lang="en-US" dirty="0" smtClean="0"/>
              <a:t>What is the Internet?</a:t>
            </a:r>
            <a:endParaRPr lang="en-US" dirty="0"/>
          </a:p>
        </p:txBody>
      </p:sp>
      <p:sp>
        <p:nvSpPr>
          <p:cNvPr id="51" name="Text Placeholder 50"/>
          <p:cNvSpPr>
            <a:spLocks noGrp="1"/>
          </p:cNvSpPr>
          <p:nvPr>
            <p:ph type="body" sz="quarter" idx="12"/>
          </p:nvPr>
        </p:nvSpPr>
        <p:spPr>
          <a:xfrm>
            <a:off x="637673" y="904644"/>
            <a:ext cx="7856621" cy="5255524"/>
          </a:xfrm>
        </p:spPr>
        <p:txBody>
          <a:bodyPr>
            <a:noAutofit/>
          </a:bodyPr>
          <a:lstStyle/>
          <a:p>
            <a:r>
              <a:rPr lang="en-US" sz="2200" dirty="0"/>
              <a:t>A subset of telecommunications – a transmission network for </a:t>
            </a:r>
            <a:r>
              <a:rPr lang="en-US" sz="2200" dirty="0" smtClean="0"/>
              <a:t>communications</a:t>
            </a:r>
          </a:p>
          <a:p>
            <a:endParaRPr lang="en-US" sz="2200" dirty="0"/>
          </a:p>
          <a:p>
            <a:r>
              <a:rPr lang="en-US" sz="2200" i="1" dirty="0" smtClean="0"/>
              <a:t>OR</a:t>
            </a:r>
            <a:endParaRPr lang="en-US" sz="2200" i="1" dirty="0"/>
          </a:p>
          <a:p>
            <a:pPr>
              <a:buFontTx/>
              <a:buChar char="•"/>
            </a:pPr>
            <a:r>
              <a:rPr lang="en-US" sz="2200" b="0" dirty="0"/>
              <a:t>A global collection of computer networks, </a:t>
            </a:r>
          </a:p>
          <a:p>
            <a:pPr>
              <a:buFontTx/>
              <a:buChar char="•"/>
            </a:pPr>
            <a:r>
              <a:rPr lang="en-US" sz="2200" b="0" dirty="0"/>
              <a:t>with a common system based on the Internet protocols </a:t>
            </a:r>
          </a:p>
          <a:p>
            <a:pPr>
              <a:buFontTx/>
              <a:buChar char="•"/>
            </a:pPr>
            <a:r>
              <a:rPr lang="en-US" sz="2200" b="0" dirty="0"/>
              <a:t>physically linked by telecommunications infrastructure</a:t>
            </a:r>
          </a:p>
          <a:p>
            <a:pPr>
              <a:buFontTx/>
              <a:buChar char="•"/>
            </a:pPr>
            <a:r>
              <a:rPr lang="en-US" sz="2200" b="0" dirty="0"/>
              <a:t> supporting packet-based communications between disparate computer platforms and operating systems </a:t>
            </a:r>
          </a:p>
          <a:p>
            <a:pPr>
              <a:buFontTx/>
              <a:buChar char="•"/>
            </a:pPr>
            <a:r>
              <a:rPr lang="en-US" sz="2200" b="0" dirty="0"/>
              <a:t>controlled by the TCP/IP suite of </a:t>
            </a:r>
            <a:r>
              <a:rPr lang="en-US" sz="2200" b="0" dirty="0" smtClean="0"/>
              <a:t>protocols</a:t>
            </a:r>
          </a:p>
          <a:p>
            <a:pPr>
              <a:buFontTx/>
              <a:buChar char="•"/>
            </a:pPr>
            <a:endParaRPr lang="en-US" sz="2200" dirty="0"/>
          </a:p>
          <a:p>
            <a:r>
              <a:rPr lang="en-US" sz="2200" i="1" dirty="0"/>
              <a:t>OR</a:t>
            </a:r>
          </a:p>
          <a:p>
            <a:r>
              <a:rPr lang="en-US" sz="2200" dirty="0"/>
              <a:t>Really only 20 protocols</a:t>
            </a:r>
          </a:p>
          <a:p>
            <a:r>
              <a:rPr lang="en-US" sz="2200" b="0" i="1" dirty="0"/>
              <a:t>On the net, you find computers</a:t>
            </a:r>
          </a:p>
          <a:p>
            <a:r>
              <a:rPr lang="en-US" sz="2200" b="0" i="1" dirty="0"/>
              <a:t>On the web, you find information</a:t>
            </a:r>
          </a:p>
          <a:p>
            <a:pPr algn="ctr"/>
            <a:endParaRPr lang="en-US" sz="2200" dirty="0"/>
          </a:p>
        </p:txBody>
      </p:sp>
    </p:spTree>
    <p:extLst>
      <p:ext uri="{BB962C8B-B14F-4D97-AF65-F5344CB8AC3E}">
        <p14:creationId xmlns:p14="http://schemas.microsoft.com/office/powerpoint/2010/main" val="8429491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0" y="42394"/>
            <a:ext cx="9143999" cy="531346"/>
          </a:xfrm>
        </p:spPr>
        <p:txBody>
          <a:bodyPr>
            <a:normAutofit fontScale="90000"/>
          </a:bodyPr>
          <a:lstStyle/>
          <a:p>
            <a:r>
              <a:rPr lang="en-US" dirty="0" smtClean="0"/>
              <a:t>Capacity Building: </a:t>
            </a:r>
            <a:r>
              <a:rPr lang="en-US" i="1" dirty="0" smtClean="0"/>
              <a:t>Introduction</a:t>
            </a:r>
            <a:endParaRPr lang="en-US" i="1" dirty="0"/>
          </a:p>
        </p:txBody>
      </p:sp>
      <p:sp>
        <p:nvSpPr>
          <p:cNvPr id="2" name="Rectangle 1"/>
          <p:cNvSpPr/>
          <p:nvPr/>
        </p:nvSpPr>
        <p:spPr>
          <a:xfrm>
            <a:off x="493293" y="932636"/>
            <a:ext cx="8217569" cy="4401205"/>
          </a:xfrm>
          <a:prstGeom prst="rect">
            <a:avLst/>
          </a:prstGeom>
        </p:spPr>
        <p:txBody>
          <a:bodyPr wrap="square">
            <a:spAutoFit/>
          </a:bodyPr>
          <a:lstStyle/>
          <a:p>
            <a:pPr>
              <a:buNone/>
            </a:pPr>
            <a:r>
              <a:rPr lang="en-US" sz="2800" b="1" dirty="0">
                <a:solidFill>
                  <a:schemeClr val="bg1"/>
                </a:solidFill>
              </a:rPr>
              <a:t>Participation in ALAC Policy Development</a:t>
            </a:r>
          </a:p>
          <a:p>
            <a:pPr marL="457200" indent="-457200">
              <a:buFont typeface="Arial" charset="0"/>
              <a:buChar char="•"/>
            </a:pPr>
            <a:r>
              <a:rPr lang="en-US" sz="2800" dirty="0">
                <a:solidFill>
                  <a:schemeClr val="bg1"/>
                </a:solidFill>
              </a:rPr>
              <a:t>Contribute to ALAC development of a policy position on an issue </a:t>
            </a:r>
          </a:p>
          <a:p>
            <a:pPr marL="457200" indent="-457200">
              <a:buFont typeface="Arial" charset="0"/>
              <a:buChar char="•"/>
            </a:pPr>
            <a:r>
              <a:rPr lang="en-US" sz="2800" dirty="0">
                <a:solidFill>
                  <a:schemeClr val="bg1"/>
                </a:solidFill>
              </a:rPr>
              <a:t>Participate in policy ‘webinars’</a:t>
            </a:r>
          </a:p>
          <a:p>
            <a:pPr marL="457200" indent="-457200">
              <a:buFont typeface="Arial" charset="0"/>
              <a:buChar char="•"/>
            </a:pPr>
            <a:r>
              <a:rPr lang="en-US" sz="2800" dirty="0">
                <a:solidFill>
                  <a:schemeClr val="bg1"/>
                </a:solidFill>
              </a:rPr>
              <a:t>Attend ICANN meeting ‘Open Forums’ </a:t>
            </a:r>
          </a:p>
          <a:p>
            <a:pPr marL="457200" indent="-457200">
              <a:buFont typeface="Arial" charset="0"/>
              <a:buChar char="•"/>
            </a:pPr>
            <a:r>
              <a:rPr lang="en-US" sz="2800" dirty="0">
                <a:solidFill>
                  <a:schemeClr val="bg1"/>
                </a:solidFill>
              </a:rPr>
              <a:t>For PDPs</a:t>
            </a:r>
          </a:p>
          <a:p>
            <a:pPr marL="457200" indent="-457200">
              <a:buFont typeface="Arial" charset="0"/>
              <a:buChar char="•"/>
            </a:pPr>
            <a:r>
              <a:rPr lang="en-US" sz="2800" dirty="0">
                <a:solidFill>
                  <a:schemeClr val="bg1"/>
                </a:solidFill>
              </a:rPr>
              <a:t>Become a member of a Working Group as part of the PDP process</a:t>
            </a:r>
          </a:p>
          <a:p>
            <a:pPr marL="457200" indent="-457200">
              <a:buFont typeface="Arial" charset="0"/>
              <a:buChar char="•"/>
            </a:pPr>
            <a:r>
              <a:rPr lang="en-US" sz="2800" dirty="0">
                <a:solidFill>
                  <a:schemeClr val="bg1"/>
                </a:solidFill>
              </a:rPr>
              <a:t>Become a ‘pen holder’/contribute to an ALAC policy statement</a:t>
            </a:r>
          </a:p>
        </p:txBody>
      </p:sp>
    </p:spTree>
    <p:extLst>
      <p:ext uri="{BB962C8B-B14F-4D97-AF65-F5344CB8AC3E}">
        <p14:creationId xmlns:p14="http://schemas.microsoft.com/office/powerpoint/2010/main" val="15728318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0" y="42394"/>
            <a:ext cx="9143999" cy="531346"/>
          </a:xfrm>
        </p:spPr>
        <p:txBody>
          <a:bodyPr>
            <a:normAutofit fontScale="90000"/>
          </a:bodyPr>
          <a:lstStyle/>
          <a:p>
            <a:r>
              <a:rPr lang="en-US" dirty="0" smtClean="0"/>
              <a:t>Capacity Building: </a:t>
            </a:r>
            <a:r>
              <a:rPr lang="en-US" i="1" dirty="0" smtClean="0"/>
              <a:t>Introduction</a:t>
            </a:r>
            <a:endParaRPr lang="en-US" i="1" dirty="0"/>
          </a:p>
        </p:txBody>
      </p:sp>
      <p:sp>
        <p:nvSpPr>
          <p:cNvPr id="2" name="Rectangle 1"/>
          <p:cNvSpPr/>
          <p:nvPr/>
        </p:nvSpPr>
        <p:spPr>
          <a:xfrm>
            <a:off x="493293" y="932636"/>
            <a:ext cx="8217569" cy="3108543"/>
          </a:xfrm>
          <a:prstGeom prst="rect">
            <a:avLst/>
          </a:prstGeom>
        </p:spPr>
        <p:txBody>
          <a:bodyPr wrap="square">
            <a:spAutoFit/>
          </a:bodyPr>
          <a:lstStyle/>
          <a:p>
            <a:pPr>
              <a:buNone/>
            </a:pPr>
            <a:r>
              <a:rPr lang="en-US" sz="2800" dirty="0">
                <a:solidFill>
                  <a:schemeClr val="bg1"/>
                </a:solidFill>
              </a:rPr>
              <a:t>ALAC: Policy Development</a:t>
            </a:r>
          </a:p>
          <a:p>
            <a:pPr>
              <a:buNone/>
            </a:pPr>
            <a:r>
              <a:rPr lang="en-US" sz="2800" dirty="0">
                <a:solidFill>
                  <a:schemeClr val="bg1"/>
                </a:solidFill>
                <a:hlinkClick r:id="rId2"/>
              </a:rPr>
              <a:t>https://atlarge.icann.org/policy-summary</a:t>
            </a:r>
            <a:endParaRPr lang="en-US" sz="2800" dirty="0">
              <a:solidFill>
                <a:schemeClr val="bg1"/>
              </a:solidFill>
            </a:endParaRPr>
          </a:p>
          <a:p>
            <a:pPr>
              <a:buNone/>
            </a:pPr>
            <a:endParaRPr lang="en-US" sz="2800" dirty="0">
              <a:solidFill>
                <a:schemeClr val="bg1"/>
              </a:solidFill>
            </a:endParaRPr>
          </a:p>
          <a:p>
            <a:pPr>
              <a:buNone/>
            </a:pPr>
            <a:r>
              <a:rPr lang="en-US" sz="2800" b="1" i="1" dirty="0">
                <a:solidFill>
                  <a:schemeClr val="bg1"/>
                </a:solidFill>
              </a:rPr>
              <a:t>Each group pick a topic and report to the meeting on the ALAC policy on that issue</a:t>
            </a:r>
          </a:p>
          <a:p>
            <a:pPr>
              <a:buNone/>
            </a:pPr>
            <a:endParaRPr lang="en-US" sz="2800" b="1" i="1" dirty="0">
              <a:solidFill>
                <a:schemeClr val="bg1"/>
              </a:solidFill>
            </a:endParaRPr>
          </a:p>
          <a:p>
            <a:pPr>
              <a:buNone/>
            </a:pPr>
            <a:r>
              <a:rPr lang="en-US" sz="2800" b="1" i="1" dirty="0">
                <a:solidFill>
                  <a:schemeClr val="bg1"/>
                </a:solidFill>
              </a:rPr>
              <a:t>Discussion</a:t>
            </a:r>
            <a:endParaRPr lang="en-US" sz="2800" b="1" i="1" dirty="0">
              <a:solidFill>
                <a:schemeClr val="bg1"/>
              </a:solidFill>
            </a:endParaRPr>
          </a:p>
        </p:txBody>
      </p:sp>
    </p:spTree>
    <p:extLst>
      <p:ext uri="{BB962C8B-B14F-4D97-AF65-F5344CB8AC3E}">
        <p14:creationId xmlns:p14="http://schemas.microsoft.com/office/powerpoint/2010/main" val="5292854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0" y="42394"/>
            <a:ext cx="9143999" cy="531346"/>
          </a:xfrm>
        </p:spPr>
        <p:txBody>
          <a:bodyPr>
            <a:normAutofit fontScale="90000"/>
          </a:bodyPr>
          <a:lstStyle/>
          <a:p>
            <a:r>
              <a:rPr lang="en-US" dirty="0" smtClean="0"/>
              <a:t>Capacity Building: </a:t>
            </a:r>
            <a:r>
              <a:rPr lang="en-US" i="1" dirty="0" smtClean="0"/>
              <a:t>Day 3</a:t>
            </a:r>
            <a:endParaRPr lang="en-US" i="1" dirty="0"/>
          </a:p>
        </p:txBody>
      </p:sp>
    </p:spTree>
    <p:extLst>
      <p:ext uri="{BB962C8B-B14F-4D97-AF65-F5344CB8AC3E}">
        <p14:creationId xmlns:p14="http://schemas.microsoft.com/office/powerpoint/2010/main" val="13879472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0" y="42394"/>
            <a:ext cx="9143999" cy="531346"/>
          </a:xfrm>
        </p:spPr>
        <p:txBody>
          <a:bodyPr>
            <a:normAutofit fontScale="90000"/>
          </a:bodyPr>
          <a:lstStyle/>
          <a:p>
            <a:r>
              <a:rPr lang="en-US" dirty="0" smtClean="0"/>
              <a:t>Capacity Building: </a:t>
            </a:r>
            <a:r>
              <a:rPr lang="en-US" i="1" dirty="0" smtClean="0"/>
              <a:t>The Dark Web</a:t>
            </a:r>
            <a:endParaRPr lang="en-US" i="1" dirty="0"/>
          </a:p>
        </p:txBody>
      </p:sp>
      <p:sp>
        <p:nvSpPr>
          <p:cNvPr id="2" name="Rectangle 1"/>
          <p:cNvSpPr/>
          <p:nvPr/>
        </p:nvSpPr>
        <p:spPr>
          <a:xfrm>
            <a:off x="2285999" y="2558261"/>
            <a:ext cx="4572000" cy="1569660"/>
          </a:xfrm>
          <a:prstGeom prst="rect">
            <a:avLst/>
          </a:prstGeom>
        </p:spPr>
        <p:txBody>
          <a:bodyPr>
            <a:spAutoFit/>
          </a:bodyPr>
          <a:lstStyle/>
          <a:p>
            <a:pPr algn="ctr"/>
            <a:r>
              <a:rPr lang="en-US" sz="3200" b="1" i="1" dirty="0">
                <a:solidFill>
                  <a:schemeClr val="bg1"/>
                </a:solidFill>
              </a:rPr>
              <a:t>Jeff </a:t>
            </a:r>
            <a:r>
              <a:rPr lang="en-US" sz="3200" b="1" i="1" dirty="0" err="1">
                <a:solidFill>
                  <a:schemeClr val="bg1"/>
                </a:solidFill>
              </a:rPr>
              <a:t>Bedser</a:t>
            </a:r>
            <a:endParaRPr lang="en-US" sz="3200" b="1" i="1" dirty="0">
              <a:solidFill>
                <a:schemeClr val="bg1"/>
              </a:solidFill>
            </a:endParaRPr>
          </a:p>
          <a:p>
            <a:pPr algn="ctr"/>
            <a:r>
              <a:rPr lang="en-US" sz="3200" i="1" dirty="0">
                <a:solidFill>
                  <a:schemeClr val="bg1"/>
                </a:solidFill>
              </a:rPr>
              <a:t>CEO </a:t>
            </a:r>
            <a:r>
              <a:rPr lang="en-US" sz="3200" i="1" dirty="0" err="1">
                <a:solidFill>
                  <a:schemeClr val="bg1"/>
                </a:solidFill>
              </a:rPr>
              <a:t>iThreat</a:t>
            </a:r>
            <a:r>
              <a:rPr lang="en-US" sz="3200" i="1" dirty="0">
                <a:solidFill>
                  <a:schemeClr val="bg1"/>
                </a:solidFill>
              </a:rPr>
              <a:t> Cyber Group</a:t>
            </a:r>
          </a:p>
          <a:p>
            <a:pPr algn="ctr"/>
            <a:r>
              <a:rPr lang="en-US" sz="3200" i="1" dirty="0">
                <a:solidFill>
                  <a:schemeClr val="bg1"/>
                </a:solidFill>
              </a:rPr>
              <a:t>SSAC Member</a:t>
            </a:r>
            <a:endParaRPr lang="en-US" sz="3200" i="1" dirty="0">
              <a:solidFill>
                <a:schemeClr val="bg1"/>
              </a:solidFill>
            </a:endParaRPr>
          </a:p>
        </p:txBody>
      </p:sp>
    </p:spTree>
    <p:extLst>
      <p:ext uri="{BB962C8B-B14F-4D97-AF65-F5344CB8AC3E}">
        <p14:creationId xmlns:p14="http://schemas.microsoft.com/office/powerpoint/2010/main" val="12930766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0" y="42394"/>
            <a:ext cx="9143999" cy="531346"/>
          </a:xfrm>
        </p:spPr>
        <p:txBody>
          <a:bodyPr>
            <a:normAutofit fontScale="90000"/>
          </a:bodyPr>
          <a:lstStyle/>
          <a:p>
            <a:r>
              <a:rPr lang="en-US" dirty="0" smtClean="0"/>
              <a:t>Capacity Building: </a:t>
            </a:r>
            <a:r>
              <a:rPr lang="en-US" i="1" dirty="0" smtClean="0"/>
              <a:t>Day 4</a:t>
            </a:r>
            <a:endParaRPr lang="en-US" i="1" dirty="0"/>
          </a:p>
        </p:txBody>
      </p:sp>
    </p:spTree>
    <p:extLst>
      <p:ext uri="{BB962C8B-B14F-4D97-AF65-F5344CB8AC3E}">
        <p14:creationId xmlns:p14="http://schemas.microsoft.com/office/powerpoint/2010/main" val="6229851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0" y="42394"/>
            <a:ext cx="9143999" cy="531346"/>
          </a:xfrm>
        </p:spPr>
        <p:txBody>
          <a:bodyPr>
            <a:normAutofit fontScale="90000"/>
          </a:bodyPr>
          <a:lstStyle/>
          <a:p>
            <a:r>
              <a:rPr lang="en-US" dirty="0" smtClean="0"/>
              <a:t>Capacity Building: </a:t>
            </a:r>
            <a:r>
              <a:rPr lang="en-US" i="1" dirty="0" smtClean="0"/>
              <a:t>Hot Topics</a:t>
            </a:r>
            <a:endParaRPr lang="en-US" i="1" dirty="0"/>
          </a:p>
        </p:txBody>
      </p:sp>
      <p:sp>
        <p:nvSpPr>
          <p:cNvPr id="2" name="Rectangle 1"/>
          <p:cNvSpPr/>
          <p:nvPr/>
        </p:nvSpPr>
        <p:spPr>
          <a:xfrm>
            <a:off x="1058778" y="1252156"/>
            <a:ext cx="7230979" cy="4031873"/>
          </a:xfrm>
          <a:prstGeom prst="rect">
            <a:avLst/>
          </a:prstGeom>
        </p:spPr>
        <p:txBody>
          <a:bodyPr wrap="square">
            <a:spAutoFit/>
          </a:bodyPr>
          <a:lstStyle/>
          <a:p>
            <a:pPr>
              <a:buNone/>
            </a:pPr>
            <a:r>
              <a:rPr lang="en-US" sz="3200" dirty="0">
                <a:solidFill>
                  <a:schemeClr val="bg1"/>
                </a:solidFill>
              </a:rPr>
              <a:t>Introduction</a:t>
            </a:r>
          </a:p>
          <a:p>
            <a:pPr>
              <a:buNone/>
            </a:pPr>
            <a:r>
              <a:rPr lang="en-US" sz="3200" dirty="0">
                <a:solidFill>
                  <a:schemeClr val="bg1"/>
                </a:solidFill>
              </a:rPr>
              <a:t>Introduction to Break Out Sessions </a:t>
            </a:r>
          </a:p>
          <a:p>
            <a:pPr>
              <a:buNone/>
            </a:pPr>
            <a:r>
              <a:rPr lang="en-US" sz="3200" dirty="0">
                <a:solidFill>
                  <a:schemeClr val="bg1"/>
                </a:solidFill>
              </a:rPr>
              <a:t>Session 1 New </a:t>
            </a:r>
            <a:r>
              <a:rPr lang="en-US" sz="3200" dirty="0" err="1">
                <a:solidFill>
                  <a:schemeClr val="bg1"/>
                </a:solidFill>
              </a:rPr>
              <a:t>gTLDs</a:t>
            </a:r>
            <a:r>
              <a:rPr lang="en-US" sz="3200" dirty="0">
                <a:solidFill>
                  <a:schemeClr val="bg1"/>
                </a:solidFill>
              </a:rPr>
              <a:t> and Contracted Party </a:t>
            </a:r>
          </a:p>
          <a:p>
            <a:pPr>
              <a:buNone/>
            </a:pPr>
            <a:r>
              <a:rPr lang="en-US" sz="3200" dirty="0">
                <a:solidFill>
                  <a:schemeClr val="bg1"/>
                </a:solidFill>
              </a:rPr>
              <a:t>Session 2 - ALS Relations </a:t>
            </a:r>
          </a:p>
          <a:p>
            <a:pPr>
              <a:buNone/>
            </a:pPr>
            <a:r>
              <a:rPr lang="en-US" sz="3200" dirty="0">
                <a:solidFill>
                  <a:schemeClr val="bg1"/>
                </a:solidFill>
              </a:rPr>
              <a:t>Session 3 -  IDNs </a:t>
            </a:r>
          </a:p>
          <a:p>
            <a:pPr>
              <a:buNone/>
            </a:pPr>
            <a:r>
              <a:rPr lang="en-US" sz="3200" dirty="0">
                <a:solidFill>
                  <a:schemeClr val="bg1"/>
                </a:solidFill>
              </a:rPr>
              <a:t>Session 4  - RDS/WHOIS</a:t>
            </a:r>
          </a:p>
          <a:p>
            <a:pPr>
              <a:buNone/>
            </a:pPr>
            <a:r>
              <a:rPr lang="en-US" sz="3200" dirty="0">
                <a:solidFill>
                  <a:schemeClr val="bg1"/>
                </a:solidFill>
              </a:rPr>
              <a:t>Feedback: Rapporteurs</a:t>
            </a:r>
          </a:p>
          <a:p>
            <a:pPr>
              <a:buNone/>
            </a:pPr>
            <a:r>
              <a:rPr lang="en-US" sz="3200" dirty="0">
                <a:solidFill>
                  <a:schemeClr val="bg1"/>
                </a:solidFill>
              </a:rPr>
              <a:t>Next Steps</a:t>
            </a:r>
            <a:endParaRPr lang="en-US" sz="3200" dirty="0">
              <a:solidFill>
                <a:schemeClr val="bg1"/>
              </a:solidFill>
            </a:endParaRPr>
          </a:p>
        </p:txBody>
      </p:sp>
    </p:spTree>
    <p:extLst>
      <p:ext uri="{BB962C8B-B14F-4D97-AF65-F5344CB8AC3E}">
        <p14:creationId xmlns:p14="http://schemas.microsoft.com/office/powerpoint/2010/main" val="12194499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normAutofit fontScale="90000"/>
          </a:bodyPr>
          <a:lstStyle/>
          <a:p>
            <a:r>
              <a:rPr lang="en-US" dirty="0"/>
              <a:t>Capacity Building</a:t>
            </a:r>
            <a:r>
              <a:rPr lang="en-US" b="1" dirty="0"/>
              <a:t>: </a:t>
            </a:r>
            <a:r>
              <a:rPr lang="en-US" i="1" dirty="0"/>
              <a:t>How It Works</a:t>
            </a:r>
            <a:endParaRPr lang="en-US" dirty="0"/>
          </a:p>
        </p:txBody>
      </p:sp>
      <p:sp>
        <p:nvSpPr>
          <p:cNvPr id="51" name="Text Placeholder 50"/>
          <p:cNvSpPr>
            <a:spLocks noGrp="1"/>
          </p:cNvSpPr>
          <p:nvPr>
            <p:ph type="body" sz="quarter" idx="12"/>
          </p:nvPr>
        </p:nvSpPr>
        <p:spPr>
          <a:xfrm>
            <a:off x="637673" y="904644"/>
            <a:ext cx="7856621" cy="5255524"/>
          </a:xfrm>
        </p:spPr>
        <p:txBody>
          <a:bodyPr>
            <a:noAutofit/>
          </a:bodyPr>
          <a:lstStyle/>
          <a:p>
            <a:pPr>
              <a:buFontTx/>
              <a:buChar char="•"/>
            </a:pPr>
            <a:r>
              <a:rPr lang="en-US" sz="2000" dirty="0"/>
              <a:t>All Internet communication uses packets</a:t>
            </a:r>
          </a:p>
          <a:p>
            <a:pPr>
              <a:buFontTx/>
              <a:buChar char="•"/>
            </a:pPr>
            <a:r>
              <a:rPr lang="en-US" sz="2000" dirty="0"/>
              <a:t>Packets contain “Headers” and “Payload”</a:t>
            </a:r>
          </a:p>
          <a:p>
            <a:pPr>
              <a:buFontTx/>
              <a:buChar char="•"/>
            </a:pPr>
            <a:r>
              <a:rPr lang="en-US" sz="2000" dirty="0"/>
              <a:t>Payload at one layer includes nested header information for the next layer</a:t>
            </a:r>
          </a:p>
          <a:p>
            <a:pPr algn="ctr"/>
            <a:endParaRPr lang="en-US" sz="2200" dirty="0"/>
          </a:p>
        </p:txBody>
      </p:sp>
      <p:sp>
        <p:nvSpPr>
          <p:cNvPr id="4" name="Rectangle 3"/>
          <p:cNvSpPr>
            <a:spLocks noChangeArrowheads="1"/>
          </p:cNvSpPr>
          <p:nvPr/>
        </p:nvSpPr>
        <p:spPr bwMode="auto">
          <a:xfrm>
            <a:off x="1235241" y="3075206"/>
            <a:ext cx="685800" cy="457200"/>
          </a:xfrm>
          <a:prstGeom prst="rect">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5" name="Rectangle 4"/>
          <p:cNvSpPr>
            <a:spLocks noChangeArrowheads="1"/>
          </p:cNvSpPr>
          <p:nvPr/>
        </p:nvSpPr>
        <p:spPr bwMode="auto">
          <a:xfrm>
            <a:off x="1921041" y="3075206"/>
            <a:ext cx="609600" cy="457200"/>
          </a:xfrm>
          <a:prstGeom prst="rect">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6" name="Rectangle 5"/>
          <p:cNvSpPr>
            <a:spLocks noChangeArrowheads="1"/>
          </p:cNvSpPr>
          <p:nvPr/>
        </p:nvSpPr>
        <p:spPr bwMode="auto">
          <a:xfrm>
            <a:off x="2530641" y="3075206"/>
            <a:ext cx="2362200" cy="457200"/>
          </a:xfrm>
          <a:prstGeom prst="rect">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7" name="Rectangle 6"/>
          <p:cNvSpPr>
            <a:spLocks noChangeArrowheads="1"/>
          </p:cNvSpPr>
          <p:nvPr/>
        </p:nvSpPr>
        <p:spPr bwMode="auto">
          <a:xfrm>
            <a:off x="4892841" y="3075206"/>
            <a:ext cx="533400" cy="457200"/>
          </a:xfrm>
          <a:prstGeom prst="rect">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8" name="Rectangle 7"/>
          <p:cNvSpPr>
            <a:spLocks noChangeArrowheads="1"/>
          </p:cNvSpPr>
          <p:nvPr/>
        </p:nvSpPr>
        <p:spPr bwMode="auto">
          <a:xfrm>
            <a:off x="5426241" y="3075206"/>
            <a:ext cx="533400" cy="457200"/>
          </a:xfrm>
          <a:prstGeom prst="rect">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9" name="TextBox 8"/>
          <p:cNvSpPr txBox="1">
            <a:spLocks noChangeArrowheads="1"/>
          </p:cNvSpPr>
          <p:nvPr/>
        </p:nvSpPr>
        <p:spPr bwMode="auto">
          <a:xfrm rot="10800000" flipV="1">
            <a:off x="1219200" y="2509169"/>
            <a:ext cx="1447800" cy="339725"/>
          </a:xfrm>
          <a:prstGeom prst="rect">
            <a:avLst/>
          </a:prstGeom>
          <a:noFill/>
          <a:ln w="9525">
            <a:noFill/>
            <a:miter lim="800000"/>
            <a:headEnd/>
            <a:tailEnd/>
          </a:ln>
        </p:spPr>
        <p:txBody>
          <a:bodyPr>
            <a:prstTxWarp prst="textNoShape">
              <a:avLst/>
            </a:prstTxWarp>
            <a:spAutoFit/>
          </a:bodyPr>
          <a:lstStyle/>
          <a:p>
            <a:r>
              <a:rPr lang="en-US" sz="1600" dirty="0">
                <a:solidFill>
                  <a:schemeClr val="bg1"/>
                </a:solidFill>
              </a:rPr>
              <a:t>IP Header</a:t>
            </a:r>
          </a:p>
        </p:txBody>
      </p:sp>
      <p:sp>
        <p:nvSpPr>
          <p:cNvPr id="10" name="TextBox 10"/>
          <p:cNvSpPr txBox="1">
            <a:spLocks noChangeArrowheads="1"/>
          </p:cNvSpPr>
          <p:nvPr/>
        </p:nvSpPr>
        <p:spPr bwMode="auto">
          <a:xfrm>
            <a:off x="4724400" y="2510757"/>
            <a:ext cx="1219200" cy="338138"/>
          </a:xfrm>
          <a:prstGeom prst="rect">
            <a:avLst/>
          </a:prstGeom>
          <a:noFill/>
          <a:ln w="9525">
            <a:noFill/>
            <a:miter lim="800000"/>
            <a:headEnd/>
            <a:tailEnd/>
          </a:ln>
        </p:spPr>
        <p:txBody>
          <a:bodyPr>
            <a:prstTxWarp prst="textNoShape">
              <a:avLst/>
            </a:prstTxWarp>
            <a:spAutoFit/>
          </a:bodyPr>
          <a:lstStyle/>
          <a:p>
            <a:r>
              <a:rPr lang="en-US" sz="1600" dirty="0">
                <a:solidFill>
                  <a:schemeClr val="bg1"/>
                </a:solidFill>
              </a:rPr>
              <a:t>IP Trailer</a:t>
            </a:r>
          </a:p>
        </p:txBody>
      </p:sp>
      <p:sp>
        <p:nvSpPr>
          <p:cNvPr id="11" name="TextBox 9"/>
          <p:cNvSpPr txBox="1">
            <a:spLocks noChangeArrowheads="1"/>
          </p:cNvSpPr>
          <p:nvPr/>
        </p:nvSpPr>
        <p:spPr bwMode="auto">
          <a:xfrm>
            <a:off x="3264568" y="3694241"/>
            <a:ext cx="914400" cy="338138"/>
          </a:xfrm>
          <a:prstGeom prst="rect">
            <a:avLst/>
          </a:prstGeom>
          <a:noFill/>
          <a:ln w="9525">
            <a:noFill/>
            <a:miter lim="800000"/>
            <a:headEnd/>
            <a:tailEnd/>
          </a:ln>
        </p:spPr>
        <p:txBody>
          <a:bodyPr>
            <a:prstTxWarp prst="textNoShape">
              <a:avLst/>
            </a:prstTxWarp>
            <a:spAutoFit/>
          </a:bodyPr>
          <a:lstStyle/>
          <a:p>
            <a:r>
              <a:rPr lang="en-US" sz="1600" dirty="0">
                <a:solidFill>
                  <a:schemeClr val="bg1"/>
                </a:solidFill>
              </a:rPr>
              <a:t>payload</a:t>
            </a:r>
          </a:p>
        </p:txBody>
      </p:sp>
      <p:sp>
        <p:nvSpPr>
          <p:cNvPr id="2" name="Rectangle 1"/>
          <p:cNvSpPr/>
          <p:nvPr/>
        </p:nvSpPr>
        <p:spPr>
          <a:xfrm>
            <a:off x="762000" y="4290469"/>
            <a:ext cx="7460742" cy="923330"/>
          </a:xfrm>
          <a:prstGeom prst="rect">
            <a:avLst/>
          </a:prstGeom>
        </p:spPr>
        <p:txBody>
          <a:bodyPr wrap="square">
            <a:spAutoFit/>
          </a:bodyPr>
          <a:lstStyle/>
          <a:p>
            <a:r>
              <a:rPr lang="en-US" dirty="0">
                <a:solidFill>
                  <a:schemeClr val="bg1"/>
                </a:solidFill>
              </a:rPr>
              <a:t>The Internet routes packets only by looking at IP addresses in the IP header – information gets from source to destination without the network knowing or caring what application or purpose the packets are intended for.</a:t>
            </a:r>
            <a:endParaRPr lang="en-US" dirty="0">
              <a:solidFill>
                <a:schemeClr val="bg1"/>
              </a:solidFill>
            </a:endParaRPr>
          </a:p>
        </p:txBody>
      </p:sp>
    </p:spTree>
    <p:extLst>
      <p:ext uri="{BB962C8B-B14F-4D97-AF65-F5344CB8AC3E}">
        <p14:creationId xmlns:p14="http://schemas.microsoft.com/office/powerpoint/2010/main" val="1559375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normAutofit fontScale="90000"/>
          </a:bodyPr>
          <a:lstStyle/>
          <a:p>
            <a:r>
              <a:rPr lang="en-US" dirty="0"/>
              <a:t>Capacity Building: </a:t>
            </a:r>
            <a:r>
              <a:rPr lang="en-US" i="1" dirty="0"/>
              <a:t>The Internet</a:t>
            </a:r>
            <a:endParaRPr lang="en-US" i="1" dirty="0"/>
          </a:p>
        </p:txBody>
      </p:sp>
      <p:pic>
        <p:nvPicPr>
          <p:cNvPr id="5" name="Picture 4"/>
          <p:cNvPicPr>
            <a:picLocks noChangeAspect="1"/>
          </p:cNvPicPr>
          <p:nvPr/>
        </p:nvPicPr>
        <p:blipFill>
          <a:blip r:embed="rId2"/>
          <a:stretch>
            <a:fillRect/>
          </a:stretch>
        </p:blipFill>
        <p:spPr>
          <a:xfrm>
            <a:off x="457200" y="1022684"/>
            <a:ext cx="8229600" cy="4976105"/>
          </a:xfrm>
          <a:prstGeom prst="rect">
            <a:avLst/>
          </a:prstGeom>
        </p:spPr>
      </p:pic>
    </p:spTree>
    <p:extLst>
      <p:ext uri="{BB962C8B-B14F-4D97-AF65-F5344CB8AC3E}">
        <p14:creationId xmlns:p14="http://schemas.microsoft.com/office/powerpoint/2010/main" val="13811715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normAutofit fontScale="90000"/>
          </a:bodyPr>
          <a:lstStyle/>
          <a:p>
            <a:r>
              <a:rPr lang="en-US" dirty="0" smtClean="0"/>
              <a:t>The Internet Design</a:t>
            </a:r>
            <a:endParaRPr lang="en-US" i="1" dirty="0"/>
          </a:p>
        </p:txBody>
      </p:sp>
      <p:sp>
        <p:nvSpPr>
          <p:cNvPr id="4" name="Content Placeholder 2"/>
          <p:cNvSpPr txBox="1">
            <a:spLocks/>
          </p:cNvSpPr>
          <p:nvPr/>
        </p:nvSpPr>
        <p:spPr>
          <a:xfrm>
            <a:off x="312229" y="1046748"/>
            <a:ext cx="8229600" cy="4873670"/>
          </a:xfrm>
          <a:prstGeom prst="rect">
            <a:avLst/>
          </a:prstGeom>
        </p:spPr>
        <p:txBody>
          <a:bodyPr>
            <a:normAutofit fontScale="8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52000" indent="0">
              <a:buFont typeface="Arial"/>
              <a:buNone/>
            </a:pPr>
            <a:r>
              <a:rPr lang="en-US" dirty="0" smtClean="0">
                <a:solidFill>
                  <a:schemeClr val="bg1"/>
                </a:solidFill>
              </a:rPr>
              <a:t>Internet was based on the idea that there would be multiple independent networks of rather arbitrary design, beginning with the ARPANET as the pioneering packet switching network, but soon to include packet satellite networks, ground-based packet radio networks and other networks. The Internet as we now know it embodies a key underlying technical idea, namely that of open architecture networking. In this approach, the choice of any individual network technology was not dictated by a particular network architecture but rather could be selected freely by a provider and made to interwork with the other networks through a meta-level "Internetworking Architecture". </a:t>
            </a:r>
          </a:p>
          <a:p>
            <a:pPr marL="252000" indent="0">
              <a:buFont typeface="Arial"/>
              <a:buNone/>
            </a:pPr>
            <a:r>
              <a:rPr lang="en-US" i="1" dirty="0" smtClean="0">
                <a:solidFill>
                  <a:schemeClr val="bg1"/>
                </a:solidFill>
              </a:rPr>
              <a:t>Brief History of the Internet</a:t>
            </a:r>
            <a:endParaRPr lang="en-US" i="1" dirty="0">
              <a:solidFill>
                <a:schemeClr val="bg1"/>
              </a:solidFill>
            </a:endParaRPr>
          </a:p>
        </p:txBody>
      </p:sp>
    </p:spTree>
    <p:extLst>
      <p:ext uri="{BB962C8B-B14F-4D97-AF65-F5344CB8AC3E}">
        <p14:creationId xmlns:p14="http://schemas.microsoft.com/office/powerpoint/2010/main" val="1472559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normAutofit fontScale="90000"/>
          </a:bodyPr>
          <a:lstStyle/>
          <a:p>
            <a:r>
              <a:rPr lang="en-US" dirty="0"/>
              <a:t>Capacity Building: </a:t>
            </a:r>
            <a:r>
              <a:rPr lang="en-US" i="1" dirty="0"/>
              <a:t>Internet ‘Code’</a:t>
            </a:r>
            <a:endParaRPr lang="en-US" i="1" dirty="0"/>
          </a:p>
        </p:txBody>
      </p:sp>
      <p:sp>
        <p:nvSpPr>
          <p:cNvPr id="4" name="Content Placeholder 2"/>
          <p:cNvSpPr txBox="1">
            <a:spLocks/>
          </p:cNvSpPr>
          <p:nvPr/>
        </p:nvSpPr>
        <p:spPr>
          <a:xfrm>
            <a:off x="312229" y="1046748"/>
            <a:ext cx="8229600" cy="4873670"/>
          </a:xfrm>
          <a:prstGeom prst="rect">
            <a:avLst/>
          </a:prstGeom>
        </p:spPr>
        <p:txBody>
          <a:bodyPr>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buNone/>
            </a:pPr>
            <a:r>
              <a:rPr lang="en-US" sz="3892" b="1" dirty="0">
                <a:solidFill>
                  <a:schemeClr val="bg1"/>
                </a:solidFill>
              </a:rPr>
              <a:t>Code’ is Law</a:t>
            </a:r>
          </a:p>
          <a:p>
            <a:pPr>
              <a:buNone/>
            </a:pPr>
            <a:r>
              <a:rPr lang="en-US" dirty="0">
                <a:solidFill>
                  <a:schemeClr val="bg1"/>
                </a:solidFill>
              </a:rPr>
              <a:t>The Code of Cyberspace – the software and hardware</a:t>
            </a:r>
          </a:p>
          <a:p>
            <a:pPr>
              <a:buNone/>
            </a:pPr>
            <a:r>
              <a:rPr lang="en-US" i="1" dirty="0">
                <a:solidFill>
                  <a:schemeClr val="bg1"/>
                </a:solidFill>
              </a:rPr>
              <a:t>	We can build, or architect, or code cyberspace to protect values that we believe are fundamental.  Or we can build, or architect, or code cyberspace to allow those values to disappear.  There is no middle ground.</a:t>
            </a:r>
          </a:p>
          <a:p>
            <a:pPr>
              <a:buNone/>
            </a:pPr>
            <a:r>
              <a:rPr lang="en-US" dirty="0">
                <a:solidFill>
                  <a:schemeClr val="bg1"/>
                </a:solidFill>
              </a:rPr>
              <a:t>Lawrence </a:t>
            </a:r>
            <a:r>
              <a:rPr lang="en-US" dirty="0" err="1">
                <a:solidFill>
                  <a:schemeClr val="bg1"/>
                </a:solidFill>
              </a:rPr>
              <a:t>Lessig</a:t>
            </a:r>
            <a:r>
              <a:rPr lang="en-US" dirty="0">
                <a:solidFill>
                  <a:schemeClr val="bg1"/>
                </a:solidFill>
              </a:rPr>
              <a:t>, </a:t>
            </a:r>
            <a:r>
              <a:rPr lang="en-US" i="1" dirty="0">
                <a:solidFill>
                  <a:schemeClr val="bg1"/>
                </a:solidFill>
              </a:rPr>
              <a:t>Code Version 2.0 	</a:t>
            </a:r>
          </a:p>
        </p:txBody>
      </p:sp>
    </p:spTree>
    <p:extLst>
      <p:ext uri="{BB962C8B-B14F-4D97-AF65-F5344CB8AC3E}">
        <p14:creationId xmlns:p14="http://schemas.microsoft.com/office/powerpoint/2010/main" val="15333249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normAutofit fontScale="90000"/>
          </a:bodyPr>
          <a:lstStyle/>
          <a:p>
            <a:r>
              <a:rPr lang="en-US" dirty="0"/>
              <a:t>Capacity Building: </a:t>
            </a:r>
            <a:r>
              <a:rPr lang="en-US" i="1" dirty="0" smtClean="0"/>
              <a:t>Domain Names</a:t>
            </a:r>
            <a:endParaRPr lang="en-US" i="1" dirty="0"/>
          </a:p>
        </p:txBody>
      </p:sp>
      <p:sp>
        <p:nvSpPr>
          <p:cNvPr id="4" name="Content Placeholder 2"/>
          <p:cNvSpPr txBox="1">
            <a:spLocks/>
          </p:cNvSpPr>
          <p:nvPr/>
        </p:nvSpPr>
        <p:spPr>
          <a:xfrm>
            <a:off x="312229" y="1046748"/>
            <a:ext cx="8229600" cy="4873670"/>
          </a:xfrm>
          <a:prstGeom prst="rect">
            <a:avLst/>
          </a:prstGeom>
        </p:spPr>
        <p:txBody>
          <a:bodyPr>
            <a:normAutofit fontScale="850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buNone/>
            </a:pPr>
            <a:r>
              <a:rPr lang="en-US" sz="5400" i="1" dirty="0"/>
              <a:t>www. </a:t>
            </a:r>
            <a:r>
              <a:rPr lang="en-US" sz="5400" i="1" dirty="0">
                <a:solidFill>
                  <a:srgbClr val="8064A2"/>
                </a:solidFill>
              </a:rPr>
              <a:t>example</a:t>
            </a:r>
            <a:r>
              <a:rPr lang="en-US" sz="5400" i="1" dirty="0">
                <a:solidFill>
                  <a:schemeClr val="bg1"/>
                </a:solidFill>
              </a:rPr>
              <a:t>. co</a:t>
            </a:r>
          </a:p>
          <a:p>
            <a:pPr>
              <a:buNone/>
            </a:pPr>
            <a:endParaRPr lang="en-US" sz="4000" dirty="0"/>
          </a:p>
          <a:p>
            <a:pPr>
              <a:buNone/>
            </a:pPr>
            <a:r>
              <a:rPr lang="en-US" sz="4000" dirty="0">
                <a:solidFill>
                  <a:schemeClr val="bg1"/>
                </a:solidFill>
              </a:rPr>
              <a:t>First level domain/top level domain</a:t>
            </a:r>
          </a:p>
          <a:p>
            <a:r>
              <a:rPr lang="en-US" sz="4000" dirty="0">
                <a:solidFill>
                  <a:schemeClr val="bg1"/>
                </a:solidFill>
              </a:rPr>
              <a:t>Generic top level domains (</a:t>
            </a:r>
            <a:r>
              <a:rPr lang="en-US" sz="4000" dirty="0" err="1">
                <a:solidFill>
                  <a:schemeClr val="bg1"/>
                </a:solidFill>
              </a:rPr>
              <a:t>gTLD</a:t>
            </a:r>
            <a:r>
              <a:rPr lang="en-US" sz="4000" dirty="0">
                <a:solidFill>
                  <a:schemeClr val="bg1"/>
                </a:solidFill>
              </a:rPr>
              <a:t>) (.com </a:t>
            </a:r>
            <a:r>
              <a:rPr lang="en-US" sz="4000" dirty="0" err="1">
                <a:solidFill>
                  <a:schemeClr val="bg1"/>
                </a:solidFill>
              </a:rPr>
              <a:t>etc</a:t>
            </a:r>
            <a:r>
              <a:rPr lang="en-US" sz="4000" dirty="0">
                <a:solidFill>
                  <a:schemeClr val="bg1"/>
                </a:solidFill>
              </a:rPr>
              <a:t>)</a:t>
            </a:r>
          </a:p>
          <a:p>
            <a:r>
              <a:rPr lang="en-US" sz="4000" dirty="0">
                <a:solidFill>
                  <a:schemeClr val="bg1"/>
                </a:solidFill>
              </a:rPr>
              <a:t>Country Code top level domains (</a:t>
            </a:r>
            <a:r>
              <a:rPr lang="en-US" sz="4000" dirty="0" err="1">
                <a:solidFill>
                  <a:schemeClr val="bg1"/>
                </a:solidFill>
              </a:rPr>
              <a:t>ccTLD</a:t>
            </a:r>
            <a:r>
              <a:rPr lang="en-US" sz="4000" dirty="0">
                <a:solidFill>
                  <a:schemeClr val="bg1"/>
                </a:solidFill>
              </a:rPr>
              <a:t>)(.us </a:t>
            </a:r>
            <a:r>
              <a:rPr lang="en-US" sz="4000" dirty="0" err="1">
                <a:solidFill>
                  <a:schemeClr val="bg1"/>
                </a:solidFill>
              </a:rPr>
              <a:t>etc</a:t>
            </a:r>
            <a:r>
              <a:rPr lang="en-US" sz="4000" dirty="0">
                <a:solidFill>
                  <a:schemeClr val="bg1"/>
                </a:solidFill>
              </a:rPr>
              <a:t>)</a:t>
            </a:r>
          </a:p>
          <a:p>
            <a:pPr>
              <a:buNone/>
            </a:pPr>
            <a:r>
              <a:rPr lang="en-US" sz="4000" dirty="0">
                <a:solidFill>
                  <a:schemeClr val="accent4"/>
                </a:solidFill>
              </a:rPr>
              <a:t>Second l</a:t>
            </a:r>
            <a:r>
              <a:rPr lang="en-US" sz="4000" dirty="0" smtClean="0">
                <a:solidFill>
                  <a:schemeClr val="accent4"/>
                </a:solidFill>
              </a:rPr>
              <a:t>evel domain</a:t>
            </a:r>
            <a:endParaRPr lang="en-US" sz="4000" dirty="0">
              <a:solidFill>
                <a:schemeClr val="accent4"/>
              </a:solidFill>
            </a:endParaRPr>
          </a:p>
          <a:p>
            <a:pPr>
              <a:buNone/>
            </a:pPr>
            <a:r>
              <a:rPr lang="en-US" sz="4000" dirty="0"/>
              <a:t>Third l</a:t>
            </a:r>
            <a:r>
              <a:rPr lang="en-US" sz="4000" dirty="0" smtClean="0"/>
              <a:t>evel domain</a:t>
            </a:r>
            <a:r>
              <a:rPr lang="en-US" i="1" dirty="0">
                <a:solidFill>
                  <a:schemeClr val="bg1"/>
                </a:solidFill>
              </a:rPr>
              <a:t>	</a:t>
            </a:r>
          </a:p>
        </p:txBody>
      </p:sp>
    </p:spTree>
    <p:extLst>
      <p:ext uri="{BB962C8B-B14F-4D97-AF65-F5344CB8AC3E}">
        <p14:creationId xmlns:p14="http://schemas.microsoft.com/office/powerpoint/2010/main" val="6885251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312229" y="42394"/>
            <a:ext cx="8518950" cy="531346"/>
          </a:xfrm>
        </p:spPr>
        <p:txBody>
          <a:bodyPr>
            <a:normAutofit fontScale="90000"/>
          </a:bodyPr>
          <a:lstStyle/>
          <a:p>
            <a:r>
              <a:rPr lang="en-US" dirty="0"/>
              <a:t>Capacity Building: </a:t>
            </a:r>
            <a:r>
              <a:rPr lang="en-US" i="1" dirty="0" smtClean="0"/>
              <a:t>Numbers/IP Address</a:t>
            </a:r>
            <a:endParaRPr lang="en-US" i="1"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4245" y="661737"/>
            <a:ext cx="7423484" cy="5577381"/>
          </a:xfrm>
          <a:prstGeom prst="rect">
            <a:avLst/>
          </a:prstGeom>
        </p:spPr>
      </p:pic>
    </p:spTree>
    <p:extLst>
      <p:ext uri="{BB962C8B-B14F-4D97-AF65-F5344CB8AC3E}">
        <p14:creationId xmlns:p14="http://schemas.microsoft.com/office/powerpoint/2010/main" val="335286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Wood Type</Template>
  <TotalTime>929</TotalTime>
  <Words>1480</Words>
  <Application>Microsoft Macintosh PowerPoint</Application>
  <PresentationFormat>On-screen Show (4:3)</PresentationFormat>
  <Paragraphs>170</Paragraphs>
  <Slides>35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Al Bayan Plain</vt:lpstr>
      <vt:lpstr>Calibri</vt:lpstr>
      <vt:lpstr>Arial</vt:lpstr>
      <vt:lpstr>Office Theme</vt:lpstr>
      <vt:lpstr>PowerPoint Presentation</vt:lpstr>
      <vt:lpstr>Capacity Building: Introduction</vt:lpstr>
      <vt:lpstr>What is the Internet?</vt:lpstr>
      <vt:lpstr>Capacity Building: How It Works</vt:lpstr>
      <vt:lpstr>Capacity Building: The Internet</vt:lpstr>
      <vt:lpstr>The Internet Design</vt:lpstr>
      <vt:lpstr>Capacity Building: Internet ‘Code’</vt:lpstr>
      <vt:lpstr>Capacity Building: Domain Names</vt:lpstr>
      <vt:lpstr>Capacity Building: Numbers/IP Address</vt:lpstr>
      <vt:lpstr>Capacity Building: Governance</vt:lpstr>
      <vt:lpstr>Governance: A Mud Map</vt:lpstr>
      <vt:lpstr>Capacity Building: Governance</vt:lpstr>
      <vt:lpstr>Capacity Building: Issues</vt:lpstr>
      <vt:lpstr>Capacity Building: Governance</vt:lpstr>
      <vt:lpstr>Capacity Building: Day 2</vt:lpstr>
      <vt:lpstr>Capacity Building: Governance and ICANN</vt:lpstr>
      <vt:lpstr>Capacity Building: ICANN</vt:lpstr>
      <vt:lpstr>Capacity Building: ICANN</vt:lpstr>
      <vt:lpstr>Capacity Building: ICANN Structure</vt:lpstr>
      <vt:lpstr>Capacity Building: ICANN</vt:lpstr>
      <vt:lpstr>Capacity Building: ICANN</vt:lpstr>
      <vt:lpstr>Capacity Building: ICANN</vt:lpstr>
      <vt:lpstr>Capacity Building: ICANN Structure</vt:lpstr>
      <vt:lpstr>Capacity Building: ICANN Governance</vt:lpstr>
      <vt:lpstr>Capacity Building: ICANN Governance</vt:lpstr>
      <vt:lpstr>Capacity Building: Introduction</vt:lpstr>
      <vt:lpstr>Capacity Building: Introduction</vt:lpstr>
      <vt:lpstr>Capacity Building: Introduction</vt:lpstr>
      <vt:lpstr>Capacity Building: Introduction</vt:lpstr>
      <vt:lpstr>Capacity Building: Introduction</vt:lpstr>
      <vt:lpstr>Capacity Building: Introduction</vt:lpstr>
      <vt:lpstr>Capacity Building: Day 3</vt:lpstr>
      <vt:lpstr>Capacity Building: The Dark Web</vt:lpstr>
      <vt:lpstr>Capacity Building: Day 4</vt:lpstr>
      <vt:lpstr>Capacity Building: Hot Topics</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ABU DHABI</dc:title>
  <dc:creator>Trial User HOLLY RAICHE</dc:creator>
  <cp:lastModifiedBy>Evin Erdogdu</cp:lastModifiedBy>
  <cp:revision>29</cp:revision>
  <dcterms:created xsi:type="dcterms:W3CDTF">2017-10-24T21:36:07Z</dcterms:created>
  <dcterms:modified xsi:type="dcterms:W3CDTF">2017-10-26T13:09:21Z</dcterms:modified>
</cp:coreProperties>
</file>