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337" r:id="rId3"/>
    <p:sldId id="338" r:id="rId4"/>
    <p:sldId id="313" r:id="rId5"/>
    <p:sldId id="291" r:id="rId6"/>
    <p:sldId id="315" r:id="rId7"/>
    <p:sldId id="335" r:id="rId8"/>
    <p:sldId id="329" r:id="rId9"/>
    <p:sldId id="332" r:id="rId10"/>
    <p:sldId id="330" r:id="rId11"/>
  </p:sldIdLst>
  <p:sldSz cx="9144000" cy="6858000" type="screen4x3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rina Sataki" initials="KS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669"/>
    <p:restoredTop sz="83144" autoAdjust="0"/>
  </p:normalViewPr>
  <p:slideViewPr>
    <p:cSldViewPr>
      <p:cViewPr varScale="1">
        <p:scale>
          <a:sx n="101" d="100"/>
          <a:sy n="101" d="100"/>
        </p:scale>
        <p:origin x="1003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4139AE-EF4C-2F45-81AC-109B8DF4B100}" type="datetimeFigureOut">
              <a:rPr lang="en-US" smtClean="0"/>
              <a:t>6/16/2017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25BB5F-3B2F-0545-A0E8-208989743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0027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Who, what,</a:t>
            </a:r>
            <a:r>
              <a:rPr lang="en-US" baseline="0" dirty="0" smtClean="0"/>
              <a:t> why, </a:t>
            </a:r>
            <a:r>
              <a:rPr lang="en-US" dirty="0" smtClean="0"/>
              <a:t>when and how?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25BB5F-3B2F-0545-A0E8-208989743C2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95403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Needs</a:t>
            </a:r>
            <a:r>
              <a:rPr lang="en-US" baseline="0" dirty="0" smtClean="0"/>
              <a:t> to include action for rejection (by Board)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25BB5F-3B2F-0545-A0E8-208989743C2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50283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Ccnso</a:t>
            </a:r>
            <a:r>
              <a:rPr lang="en-US" baseline="0" dirty="0" smtClean="0"/>
              <a:t> may need to have rules and procedures in place to reject or accept a petition. Question: what would be impact if someone petitions the </a:t>
            </a:r>
            <a:r>
              <a:rPr lang="en-US" baseline="0" dirty="0" err="1" smtClean="0"/>
              <a:t>ccNSO</a:t>
            </a:r>
            <a:r>
              <a:rPr lang="en-US" baseline="0" dirty="0" smtClean="0"/>
              <a:t> with respect to the upcoming budget? Requirements for budget etc. Petition needs to refer to issues </a:t>
            </a:r>
            <a:r>
              <a:rPr lang="en-US" baseline="0" dirty="0" err="1" smtClean="0"/>
              <a:t>rasied</a:t>
            </a:r>
            <a:r>
              <a:rPr lang="en-US" baseline="0" dirty="0" smtClean="0"/>
              <a:t> before during public comment, </a:t>
            </a:r>
          </a:p>
          <a:p>
            <a:r>
              <a:rPr lang="en-US" baseline="0" dirty="0" smtClean="0"/>
              <a:t>Who may submit rejection petition? WG? </a:t>
            </a:r>
            <a:r>
              <a:rPr lang="en-US" baseline="0" dirty="0" err="1" smtClean="0"/>
              <a:t>ccTLD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amanger</a:t>
            </a:r>
            <a:r>
              <a:rPr lang="en-US" baseline="0" dirty="0" smtClean="0"/>
              <a:t>, individual from </a:t>
            </a:r>
            <a:r>
              <a:rPr lang="en-US" baseline="0" dirty="0" err="1" smtClean="0"/>
              <a:t>ccTLD</a:t>
            </a:r>
            <a:r>
              <a:rPr lang="en-US" baseline="0" dirty="0" smtClean="0"/>
              <a:t> manager, others (members and non-members?) Rules section 6.1 (g)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25BB5F-3B2F-0545-A0E8-208989743C2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54123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25BB5F-3B2F-0545-A0E8-208989743C2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6101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Ccnso</a:t>
            </a:r>
            <a:r>
              <a:rPr lang="en-US" baseline="0" dirty="0" smtClean="0"/>
              <a:t> may need to have rules and procedures in place to reject or accept a petition during or </a:t>
            </a:r>
            <a:r>
              <a:rPr lang="en-US" baseline="0" dirty="0" err="1" smtClean="0"/>
              <a:t>realted</a:t>
            </a:r>
            <a:r>
              <a:rPr lang="en-US" baseline="0" dirty="0" smtClean="0"/>
              <a:t> to Community Forum. Specific situation 2.3. (h) Could be very meaningful as aligns with Community Forum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25BB5F-3B2F-0545-A0E8-208989743C21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4590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case of Budget,</a:t>
            </a:r>
            <a:r>
              <a:rPr lang="en-US" baseline="0" dirty="0" smtClean="0"/>
              <a:t> Ops plan or Strategic Plan Bylaws do not allow for defer Community Forum ( see section 2.3 </a:t>
            </a:r>
            <a:r>
              <a:rPr lang="de-DE" baseline="0" dirty="0" smtClean="0"/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25BB5F-3B2F-0545-A0E8-208989743C21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2359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38B6-07F9-4DDE-88A1-35D09FB26838}" type="datetimeFigureOut">
              <a:rPr lang="lv-LV" smtClean="0"/>
              <a:t>2017.06.16.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00ACB-89C0-45D6-BD04-391B4B203D14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38B6-07F9-4DDE-88A1-35D09FB26838}" type="datetimeFigureOut">
              <a:rPr lang="lv-LV" smtClean="0"/>
              <a:t>2017.06.16.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00ACB-89C0-45D6-BD04-391B4B203D14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38B6-07F9-4DDE-88A1-35D09FB26838}" type="datetimeFigureOut">
              <a:rPr lang="lv-LV" smtClean="0"/>
              <a:t>2017.06.16.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00ACB-89C0-45D6-BD04-391B4B203D14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38B6-07F9-4DDE-88A1-35D09FB26838}" type="datetimeFigureOut">
              <a:rPr lang="lv-LV" smtClean="0"/>
              <a:t>2017.06.16.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00ACB-89C0-45D6-BD04-391B4B203D14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38B6-07F9-4DDE-88A1-35D09FB26838}" type="datetimeFigureOut">
              <a:rPr lang="lv-LV" smtClean="0"/>
              <a:t>2017.06.16.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00ACB-89C0-45D6-BD04-391B4B203D14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38B6-07F9-4DDE-88A1-35D09FB26838}" type="datetimeFigureOut">
              <a:rPr lang="lv-LV" smtClean="0"/>
              <a:t>2017.06.16.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00ACB-89C0-45D6-BD04-391B4B203D14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38B6-07F9-4DDE-88A1-35D09FB26838}" type="datetimeFigureOut">
              <a:rPr lang="lv-LV" smtClean="0"/>
              <a:t>2017.06.16.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00ACB-89C0-45D6-BD04-391B4B203D14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38B6-07F9-4DDE-88A1-35D09FB26838}" type="datetimeFigureOut">
              <a:rPr lang="lv-LV" smtClean="0"/>
              <a:t>2017.06.16.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00ACB-89C0-45D6-BD04-391B4B203D14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38B6-07F9-4DDE-88A1-35D09FB26838}" type="datetimeFigureOut">
              <a:rPr lang="lv-LV" smtClean="0"/>
              <a:t>2017.06.16.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00ACB-89C0-45D6-BD04-391B4B203D14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38B6-07F9-4DDE-88A1-35D09FB26838}" type="datetimeFigureOut">
              <a:rPr lang="lv-LV" smtClean="0"/>
              <a:t>2017.06.16.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00ACB-89C0-45D6-BD04-391B4B203D14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38B6-07F9-4DDE-88A1-35D09FB26838}" type="datetimeFigureOut">
              <a:rPr lang="lv-LV" smtClean="0"/>
              <a:t>2017.06.16.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00ACB-89C0-45D6-BD04-391B4B203D14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7238B6-07F9-4DDE-88A1-35D09FB26838}" type="datetimeFigureOut">
              <a:rPr lang="lv-LV" smtClean="0"/>
              <a:t>2017.06.16.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900ACB-89C0-45D6-BD04-391B4B203D14}" type="slidenum">
              <a:rPr lang="lv-LV" smtClean="0"/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3501008"/>
            <a:ext cx="8568952" cy="1470025"/>
          </a:xfrm>
        </p:spPr>
        <p:txBody>
          <a:bodyPr/>
          <a:lstStyle/>
          <a:p>
            <a:r>
              <a:rPr lang="lv-LV" b="1" dirty="0" err="1" smtClean="0"/>
              <a:t>Rejection</a:t>
            </a:r>
            <a:r>
              <a:rPr lang="lv-LV" b="1" dirty="0" smtClean="0"/>
              <a:t> </a:t>
            </a:r>
            <a:r>
              <a:rPr lang="lv-LV" b="1" dirty="0" err="1" smtClean="0"/>
              <a:t>Actions</a:t>
            </a:r>
            <a:endParaRPr lang="lv-LV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4725144"/>
            <a:ext cx="6408712" cy="1752600"/>
          </a:xfrm>
        </p:spPr>
        <p:txBody>
          <a:bodyPr>
            <a:normAutofit fontScale="92500" lnSpcReduction="20000"/>
          </a:bodyPr>
          <a:lstStyle/>
          <a:p>
            <a:r>
              <a:rPr lang="lv-LV" b="1" dirty="0" err="1" smtClean="0"/>
              <a:t>What</a:t>
            </a:r>
            <a:r>
              <a:rPr lang="lv-LV" b="1" dirty="0" smtClean="0"/>
              <a:t> </a:t>
            </a:r>
            <a:r>
              <a:rPr lang="lv-LV" b="1" dirty="0" err="1" smtClean="0"/>
              <a:t>are</a:t>
            </a:r>
            <a:r>
              <a:rPr lang="lv-LV" b="1" dirty="0" smtClean="0"/>
              <a:t> </a:t>
            </a:r>
            <a:r>
              <a:rPr lang="lv-LV" b="1" dirty="0" err="1" smtClean="0"/>
              <a:t>they</a:t>
            </a:r>
            <a:r>
              <a:rPr lang="lv-LV" b="1" dirty="0" smtClean="0"/>
              <a:t> </a:t>
            </a:r>
            <a:r>
              <a:rPr lang="lv-LV" b="1" dirty="0" err="1" smtClean="0"/>
              <a:t>and</a:t>
            </a:r>
            <a:r>
              <a:rPr lang="lv-LV" b="1" dirty="0" smtClean="0"/>
              <a:t> </a:t>
            </a:r>
            <a:br>
              <a:rPr lang="lv-LV" b="1" dirty="0" smtClean="0"/>
            </a:br>
            <a:r>
              <a:rPr lang="lv-LV" b="1" dirty="0" err="1" smtClean="0"/>
              <a:t>what</a:t>
            </a:r>
            <a:r>
              <a:rPr lang="lv-LV" b="1" dirty="0" smtClean="0"/>
              <a:t> </a:t>
            </a:r>
            <a:r>
              <a:rPr lang="lv-LV" b="1" dirty="0" err="1" smtClean="0"/>
              <a:t>are</a:t>
            </a:r>
            <a:r>
              <a:rPr lang="lv-LV" b="1" dirty="0" smtClean="0"/>
              <a:t> </a:t>
            </a:r>
            <a:r>
              <a:rPr lang="lv-LV" b="1" dirty="0" err="1" smtClean="0"/>
              <a:t>we</a:t>
            </a:r>
            <a:r>
              <a:rPr lang="lv-LV" b="1" dirty="0" smtClean="0"/>
              <a:t> </a:t>
            </a:r>
            <a:r>
              <a:rPr lang="lv-LV" b="1" dirty="0" err="1" smtClean="0"/>
              <a:t>supposed</a:t>
            </a:r>
            <a:r>
              <a:rPr lang="lv-LV" b="1" dirty="0" smtClean="0"/>
              <a:t> to do?</a:t>
            </a:r>
          </a:p>
          <a:p>
            <a:endParaRPr lang="lv-LV" b="1" dirty="0" smtClean="0"/>
          </a:p>
          <a:p>
            <a:r>
              <a:rPr lang="lv-LV" sz="2400" dirty="0" smtClean="0"/>
              <a:t>27 – 28 </a:t>
            </a:r>
            <a:r>
              <a:rPr lang="lv-LV" sz="2400" dirty="0" err="1" smtClean="0"/>
              <a:t>June</a:t>
            </a:r>
            <a:r>
              <a:rPr lang="lv-LV" sz="2400" dirty="0" smtClean="0"/>
              <a:t> 2017, </a:t>
            </a:r>
            <a:r>
              <a:rPr lang="lv-LV" sz="2400" dirty="0" err="1" smtClean="0"/>
              <a:t>Johannesburg</a:t>
            </a:r>
            <a:endParaRPr lang="lv-LV" sz="2400" dirty="0"/>
          </a:p>
        </p:txBody>
      </p:sp>
      <p:pic>
        <p:nvPicPr>
          <p:cNvPr id="4" name="Picture 3" descr="ccNSO_Facebook_cover_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3388658"/>
          </a:xfrm>
          <a:prstGeom prst="rect">
            <a:avLst/>
          </a:prstGeom>
        </p:spPr>
      </p:pic>
      <p:pic>
        <p:nvPicPr>
          <p:cNvPr id="5" name="Picture 4" descr="ccNSO_Facebook_logo.png"/>
          <p:cNvPicPr>
            <a:picLocks noChangeAspect="1"/>
          </p:cNvPicPr>
          <p:nvPr/>
        </p:nvPicPr>
        <p:blipFill>
          <a:blip r:embed="rId4" cstate="print"/>
          <a:srcRect b="5000"/>
          <a:stretch>
            <a:fillRect/>
          </a:stretch>
        </p:blipFill>
        <p:spPr>
          <a:xfrm>
            <a:off x="179512" y="1988840"/>
            <a:ext cx="1512168" cy="13681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Bent Arrow 38"/>
          <p:cNvSpPr/>
          <p:nvPr/>
        </p:nvSpPr>
        <p:spPr>
          <a:xfrm rot="16200000" flipH="1">
            <a:off x="2089775" y="2111031"/>
            <a:ext cx="424521" cy="1416451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728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>
              <a:solidFill>
                <a:schemeClr val="tx1"/>
              </a:solidFill>
            </a:endParaRPr>
          </a:p>
        </p:txBody>
      </p:sp>
      <p:pic>
        <p:nvPicPr>
          <p:cNvPr id="4" name="Picture 3" descr="ccNSO_Facebook_cover_2.png"/>
          <p:cNvPicPr>
            <a:picLocks noChangeAspect="1"/>
          </p:cNvPicPr>
          <p:nvPr/>
        </p:nvPicPr>
        <p:blipFill>
          <a:blip r:embed="rId3" cstate="print"/>
          <a:srcRect t="77307"/>
          <a:stretch>
            <a:fillRect/>
          </a:stretch>
        </p:blipFill>
        <p:spPr>
          <a:xfrm>
            <a:off x="0" y="0"/>
            <a:ext cx="9144000" cy="768986"/>
          </a:xfrm>
          <a:prstGeom prst="rect">
            <a:avLst/>
          </a:prstGeom>
        </p:spPr>
      </p:pic>
      <p:pic>
        <p:nvPicPr>
          <p:cNvPr id="5" name="Picture 4" descr="ccNSO_Facebook_logo.png"/>
          <p:cNvPicPr>
            <a:picLocks noChangeAspect="1"/>
          </p:cNvPicPr>
          <p:nvPr/>
        </p:nvPicPr>
        <p:blipFill>
          <a:blip r:embed="rId4" cstate="print"/>
          <a:srcRect t="9100" b="37801"/>
          <a:stretch>
            <a:fillRect/>
          </a:stretch>
        </p:blipFill>
        <p:spPr>
          <a:xfrm>
            <a:off x="179512" y="0"/>
            <a:ext cx="1512168" cy="764704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143000"/>
          </a:xfrm>
        </p:spPr>
        <p:txBody>
          <a:bodyPr/>
          <a:lstStyle/>
          <a:p>
            <a:r>
              <a:rPr lang="en-GB" b="1" dirty="0" smtClean="0"/>
              <a:t>Final ccNSO </a:t>
            </a:r>
            <a:r>
              <a:rPr lang="lv-LV" b="1" dirty="0" smtClean="0"/>
              <a:t>R</a:t>
            </a:r>
            <a:r>
              <a:rPr lang="en-GB" b="1" dirty="0" smtClean="0"/>
              <a:t>ejection </a:t>
            </a:r>
            <a:r>
              <a:rPr lang="lv-LV" b="1" dirty="0" smtClean="0"/>
              <a:t>D</a:t>
            </a:r>
            <a:r>
              <a:rPr lang="en-GB" b="1" dirty="0" err="1" smtClean="0"/>
              <a:t>ecision</a:t>
            </a:r>
            <a:endParaRPr lang="en-GB" b="1" dirty="0"/>
          </a:p>
        </p:txBody>
      </p:sp>
      <p:sp>
        <p:nvSpPr>
          <p:cNvPr id="8" name="OTLSHAPE_TB_00000000000000000000000000000000_ScaleContainer"/>
          <p:cNvSpPr/>
          <p:nvPr/>
        </p:nvSpPr>
        <p:spPr>
          <a:xfrm>
            <a:off x="2987824" y="2276872"/>
            <a:ext cx="2880320" cy="792088"/>
          </a:xfrm>
          <a:prstGeom prst="roundRect">
            <a:avLst>
              <a:gd name="adj" fmla="val 100000"/>
            </a:avLst>
          </a:prstGeom>
          <a:gradFill flip="none" rotWithShape="1">
            <a:gsLst>
              <a:gs pos="83000">
                <a:schemeClr val="accent1">
                  <a:lumMod val="75000"/>
                </a:schemeClr>
              </a:gs>
              <a:gs pos="0">
                <a:schemeClr val="accent1">
                  <a:lumMod val="75000"/>
                </a:schemeClr>
              </a:gs>
              <a:gs pos="0">
                <a:schemeClr val="dk2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9" name="OTLSHAPE_TB_00000000000000000000000000000000_TimescaleInterval1"/>
          <p:cNvSpPr txBox="1"/>
          <p:nvPr/>
        </p:nvSpPr>
        <p:spPr>
          <a:xfrm>
            <a:off x="3333300" y="2450426"/>
            <a:ext cx="2189367" cy="44497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lv-LV" b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ccNSO</a:t>
            </a:r>
            <a:r>
              <a:rPr lang="lv-LV" b="1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 </a:t>
            </a:r>
            <a:r>
              <a:rPr lang="lv-LV" b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Decision</a:t>
            </a:r>
            <a:r>
              <a:rPr lang="lv-LV" b="1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 </a:t>
            </a:r>
            <a:r>
              <a:rPr lang="lv-LV" b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on</a:t>
            </a:r>
            <a:endParaRPr lang="lv-LV" b="1" spc="-18" dirty="0" smtClean="0">
              <a:solidFill>
                <a:schemeClr val="lt2"/>
              </a:solidFill>
              <a:latin typeface="Arial Narrow" panose="020B0606020202030204" pitchFamily="34" charset="0"/>
            </a:endParaRPr>
          </a:p>
          <a:p>
            <a:pPr algn="ctr"/>
            <a:r>
              <a:rPr lang="lv-LV" b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Rejection</a:t>
            </a:r>
            <a:r>
              <a:rPr lang="lv-LV" b="1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 </a:t>
            </a:r>
            <a:r>
              <a:rPr lang="lv-LV" b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Action</a:t>
            </a:r>
            <a:r>
              <a:rPr lang="lv-LV" b="1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 </a:t>
            </a:r>
            <a:endParaRPr lang="en-US" b="1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sp>
        <p:nvSpPr>
          <p:cNvPr id="32" name="OTLSHAPE_TB_00000000000000000000000000000000_ScaleContainer"/>
          <p:cNvSpPr/>
          <p:nvPr/>
        </p:nvSpPr>
        <p:spPr>
          <a:xfrm>
            <a:off x="0" y="3933056"/>
            <a:ext cx="2123728" cy="792088"/>
          </a:xfrm>
          <a:prstGeom prst="roundRect">
            <a:avLst>
              <a:gd name="adj" fmla="val 100000"/>
            </a:avLst>
          </a:prstGeom>
          <a:gradFill flip="none" rotWithShape="1">
            <a:gsLst>
              <a:gs pos="83000">
                <a:schemeClr val="accent1">
                  <a:lumMod val="75000"/>
                </a:schemeClr>
              </a:gs>
              <a:gs pos="0">
                <a:schemeClr val="accent1">
                  <a:lumMod val="75000"/>
                </a:schemeClr>
              </a:gs>
              <a:gs pos="0">
                <a:schemeClr val="dk2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lv-LV" dirty="0" err="1" smtClean="0"/>
              <a:t>ccNSO</a:t>
            </a:r>
            <a:r>
              <a:rPr lang="lv-LV" dirty="0" smtClean="0"/>
              <a:t> </a:t>
            </a:r>
            <a:r>
              <a:rPr lang="lv-LV" dirty="0" err="1" smtClean="0"/>
              <a:t>Council</a:t>
            </a:r>
            <a:r>
              <a:rPr lang="lv-LV" dirty="0" smtClean="0"/>
              <a:t> </a:t>
            </a:r>
            <a:r>
              <a:rPr lang="lv-LV" dirty="0" err="1" smtClean="0"/>
              <a:t>rejects</a:t>
            </a:r>
            <a:r>
              <a:rPr lang="lv-LV" dirty="0" smtClean="0"/>
              <a:t>/</a:t>
            </a:r>
            <a:r>
              <a:rPr lang="lv-LV" dirty="0" err="1" smtClean="0"/>
              <a:t>abstains</a:t>
            </a:r>
            <a:r>
              <a:rPr lang="lv-LV" dirty="0" smtClean="0"/>
              <a:t> </a:t>
            </a:r>
          </a:p>
          <a:p>
            <a:pPr algn="ctr"/>
            <a:r>
              <a:rPr lang="lv-LV" dirty="0" err="1" smtClean="0"/>
              <a:t>the</a:t>
            </a:r>
            <a:r>
              <a:rPr lang="lv-LV" dirty="0" smtClean="0"/>
              <a:t> </a:t>
            </a:r>
            <a:r>
              <a:rPr lang="lv-LV" dirty="0" err="1" smtClean="0"/>
              <a:t>action</a:t>
            </a:r>
            <a:endParaRPr lang="en-US" dirty="0"/>
          </a:p>
        </p:txBody>
      </p:sp>
      <p:sp>
        <p:nvSpPr>
          <p:cNvPr id="33" name="OTLSHAPE_TB_00000000000000000000000000000000_ScaleContainer"/>
          <p:cNvSpPr/>
          <p:nvPr/>
        </p:nvSpPr>
        <p:spPr>
          <a:xfrm>
            <a:off x="2186348" y="3933056"/>
            <a:ext cx="2123728" cy="792088"/>
          </a:xfrm>
          <a:prstGeom prst="roundRect">
            <a:avLst>
              <a:gd name="adj" fmla="val 100000"/>
            </a:avLst>
          </a:prstGeom>
          <a:gradFill flip="none" rotWithShape="1">
            <a:gsLst>
              <a:gs pos="83000">
                <a:schemeClr val="accent1">
                  <a:lumMod val="75000"/>
                </a:schemeClr>
              </a:gs>
              <a:gs pos="0">
                <a:schemeClr val="accent1">
                  <a:lumMod val="75000"/>
                </a:schemeClr>
              </a:gs>
              <a:gs pos="0">
                <a:schemeClr val="dk2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lv-LV" dirty="0" smtClean="0"/>
              <a:t>to </a:t>
            </a:r>
            <a:r>
              <a:rPr lang="lv-LV" dirty="0" err="1" smtClean="0"/>
              <a:t>support</a:t>
            </a:r>
            <a:r>
              <a:rPr lang="lv-LV" dirty="0" smtClean="0"/>
              <a:t> </a:t>
            </a:r>
            <a:r>
              <a:rPr lang="lv-LV" dirty="0" err="1" smtClean="0"/>
              <a:t>the</a:t>
            </a:r>
            <a:r>
              <a:rPr lang="lv-LV" dirty="0" smtClean="0"/>
              <a:t> </a:t>
            </a:r>
            <a:r>
              <a:rPr lang="lv-LV" dirty="0" err="1" smtClean="0"/>
              <a:t>Action</a:t>
            </a:r>
            <a:endParaRPr lang="lv-LV" dirty="0" smtClean="0"/>
          </a:p>
        </p:txBody>
      </p:sp>
      <p:sp>
        <p:nvSpPr>
          <p:cNvPr id="34" name="OTLSHAPE_TB_00000000000000000000000000000000_ScaleContainer"/>
          <p:cNvSpPr/>
          <p:nvPr/>
        </p:nvSpPr>
        <p:spPr>
          <a:xfrm>
            <a:off x="4211960" y="5232659"/>
            <a:ext cx="2220484" cy="941986"/>
          </a:xfrm>
          <a:prstGeom prst="roundRect">
            <a:avLst>
              <a:gd name="adj" fmla="val 100000"/>
            </a:avLst>
          </a:prstGeom>
          <a:gradFill flip="none" rotWithShape="1">
            <a:gsLst>
              <a:gs pos="83000">
                <a:srgbClr val="92D050"/>
              </a:gs>
              <a:gs pos="0">
                <a:schemeClr val="accent1">
                  <a:lumMod val="75000"/>
                </a:schemeClr>
              </a:gs>
              <a:gs pos="0">
                <a:schemeClr val="accent3">
                  <a:lumMod val="50000"/>
                </a:schemeClr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lv-LV" dirty="0" smtClean="0"/>
              <a:t>17 </a:t>
            </a:r>
            <a:r>
              <a:rPr lang="lv-LV" dirty="0" err="1" smtClean="0"/>
              <a:t>members</a:t>
            </a:r>
            <a:r>
              <a:rPr lang="lv-LV" dirty="0" smtClean="0"/>
              <a:t> </a:t>
            </a:r>
            <a:r>
              <a:rPr lang="lv-LV" dirty="0" err="1" smtClean="0"/>
              <a:t>ask</a:t>
            </a:r>
            <a:r>
              <a:rPr lang="lv-LV" dirty="0"/>
              <a:t> </a:t>
            </a:r>
            <a:r>
              <a:rPr lang="lv-LV" dirty="0" smtClean="0"/>
              <a:t>to </a:t>
            </a:r>
            <a:r>
              <a:rPr lang="lv-LV" dirty="0" err="1" smtClean="0"/>
              <a:t>ratify</a:t>
            </a:r>
            <a:r>
              <a:rPr lang="lv-LV" dirty="0" smtClean="0"/>
              <a:t>, 1 </a:t>
            </a:r>
            <a:r>
              <a:rPr lang="lv-LV" dirty="0" err="1" smtClean="0"/>
              <a:t>week</a:t>
            </a:r>
            <a:r>
              <a:rPr lang="lv-LV" dirty="0" smtClean="0"/>
              <a:t> </a:t>
            </a:r>
            <a:r>
              <a:rPr lang="lv-LV" dirty="0" err="1" smtClean="0"/>
              <a:t>after</a:t>
            </a:r>
            <a:r>
              <a:rPr lang="lv-LV" dirty="0" smtClean="0"/>
              <a:t> </a:t>
            </a:r>
            <a:r>
              <a:rPr lang="lv-LV" dirty="0" err="1" smtClean="0"/>
              <a:t>publication</a:t>
            </a:r>
            <a:endParaRPr lang="en-US" dirty="0"/>
          </a:p>
        </p:txBody>
      </p:sp>
      <p:sp>
        <p:nvSpPr>
          <p:cNvPr id="35" name="OTLSHAPE_TB_00000000000000000000000000000000_ScaleContainer"/>
          <p:cNvSpPr/>
          <p:nvPr/>
        </p:nvSpPr>
        <p:spPr>
          <a:xfrm>
            <a:off x="6516216" y="5232659"/>
            <a:ext cx="2220484" cy="941986"/>
          </a:xfrm>
          <a:prstGeom prst="roundRect">
            <a:avLst>
              <a:gd name="adj" fmla="val 100000"/>
            </a:avLst>
          </a:prstGeom>
          <a:gradFill flip="none" rotWithShape="1">
            <a:gsLst>
              <a:gs pos="83000">
                <a:srgbClr val="92D050"/>
              </a:gs>
              <a:gs pos="0">
                <a:schemeClr val="accent1">
                  <a:lumMod val="75000"/>
                </a:schemeClr>
              </a:gs>
              <a:gs pos="0">
                <a:schemeClr val="accent3">
                  <a:lumMod val="50000"/>
                </a:schemeClr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lv-LV" dirty="0" err="1"/>
              <a:t>C</a:t>
            </a:r>
            <a:r>
              <a:rPr lang="lv-LV" dirty="0" err="1" smtClean="0"/>
              <a:t>onsultation</a:t>
            </a:r>
            <a:r>
              <a:rPr lang="lv-LV" dirty="0" smtClean="0"/>
              <a:t>? </a:t>
            </a:r>
            <a:r>
              <a:rPr lang="lv-LV" dirty="0" err="1" smtClean="0"/>
              <a:t>ccNSO</a:t>
            </a:r>
            <a:r>
              <a:rPr lang="lv-LV" dirty="0" smtClean="0"/>
              <a:t> </a:t>
            </a:r>
            <a:r>
              <a:rPr lang="lv-LV" dirty="0" err="1" smtClean="0"/>
              <a:t>abstains</a:t>
            </a:r>
            <a:r>
              <a:rPr lang="lv-LV" dirty="0" smtClean="0"/>
              <a:t> </a:t>
            </a:r>
          </a:p>
          <a:p>
            <a:pPr algn="ctr"/>
            <a:r>
              <a:rPr lang="lv-LV" dirty="0" smtClean="0"/>
              <a:t>(post </a:t>
            </a:r>
            <a:r>
              <a:rPr lang="lv-LV" dirty="0" err="1" smtClean="0"/>
              <a:t>deadline</a:t>
            </a:r>
            <a:r>
              <a:rPr lang="lv-LV" dirty="0" smtClean="0"/>
              <a:t>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41661" y="3007998"/>
            <a:ext cx="22816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b="1" dirty="0" err="1" smtClean="0"/>
              <a:t>ccNSO</a:t>
            </a:r>
            <a:r>
              <a:rPr lang="lv-LV" b="1" dirty="0" smtClean="0"/>
              <a:t> </a:t>
            </a:r>
            <a:r>
              <a:rPr lang="lv-LV" b="1" dirty="0" err="1" smtClean="0"/>
              <a:t>Council</a:t>
            </a:r>
            <a:r>
              <a:rPr lang="lv-LV" b="1" dirty="0" smtClean="0"/>
              <a:t> </a:t>
            </a:r>
            <a:r>
              <a:rPr lang="lv-LV" b="1" dirty="0" err="1" smtClean="0"/>
              <a:t>decision</a:t>
            </a:r>
            <a:endParaRPr lang="lv-LV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5532774" y="4694412"/>
            <a:ext cx="1799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b="1" dirty="0" err="1" smtClean="0"/>
              <a:t>ccNSO</a:t>
            </a:r>
            <a:r>
              <a:rPr lang="lv-LV" b="1" dirty="0" smtClean="0"/>
              <a:t> </a:t>
            </a:r>
            <a:r>
              <a:rPr lang="lv-LV" b="1" dirty="0" err="1" smtClean="0"/>
              <a:t>members</a:t>
            </a:r>
            <a:endParaRPr lang="lv-LV" b="1" dirty="0"/>
          </a:p>
        </p:txBody>
      </p:sp>
      <p:sp>
        <p:nvSpPr>
          <p:cNvPr id="2" name="TextBox 1"/>
          <p:cNvSpPr txBox="1"/>
          <p:nvPr/>
        </p:nvSpPr>
        <p:spPr>
          <a:xfrm>
            <a:off x="7540052" y="3237875"/>
            <a:ext cx="1085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21 Days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1823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143000"/>
          </a:xfrm>
        </p:spPr>
        <p:txBody>
          <a:bodyPr/>
          <a:lstStyle/>
          <a:p>
            <a:r>
              <a:rPr lang="lv-LV" b="1" dirty="0" smtClean="0"/>
              <a:t>ICANN </a:t>
            </a:r>
            <a:r>
              <a:rPr lang="lv-LV" b="1" dirty="0" err="1" smtClean="0"/>
              <a:t>Bylaws</a:t>
            </a:r>
            <a:r>
              <a:rPr lang="lv-LV" b="1" dirty="0" smtClean="0"/>
              <a:t>...</a:t>
            </a:r>
            <a:endParaRPr lang="lv-LV" b="1" dirty="0"/>
          </a:p>
        </p:txBody>
      </p:sp>
      <p:pic>
        <p:nvPicPr>
          <p:cNvPr id="4" name="Picture 3" descr="ccNSO_Facebook_cover_2.png"/>
          <p:cNvPicPr>
            <a:picLocks noChangeAspect="1"/>
          </p:cNvPicPr>
          <p:nvPr/>
        </p:nvPicPr>
        <p:blipFill>
          <a:blip r:embed="rId2" cstate="print"/>
          <a:srcRect t="77307"/>
          <a:stretch>
            <a:fillRect/>
          </a:stretch>
        </p:blipFill>
        <p:spPr>
          <a:xfrm>
            <a:off x="0" y="0"/>
            <a:ext cx="9144000" cy="768986"/>
          </a:xfrm>
          <a:prstGeom prst="rect">
            <a:avLst/>
          </a:prstGeom>
        </p:spPr>
      </p:pic>
      <p:pic>
        <p:nvPicPr>
          <p:cNvPr id="5" name="Picture 4" descr="ccNSO_Facebook_logo.png"/>
          <p:cNvPicPr>
            <a:picLocks noChangeAspect="1"/>
          </p:cNvPicPr>
          <p:nvPr/>
        </p:nvPicPr>
        <p:blipFill>
          <a:blip r:embed="rId3" cstate="print"/>
          <a:srcRect t="9100" b="37801"/>
          <a:stretch>
            <a:fillRect/>
          </a:stretch>
        </p:blipFill>
        <p:spPr>
          <a:xfrm>
            <a:off x="179512" y="0"/>
            <a:ext cx="1512168" cy="76470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7888" y="2276872"/>
            <a:ext cx="6588224" cy="431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907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cNSO_Facebook_cover_2.png"/>
          <p:cNvPicPr>
            <a:picLocks noChangeAspect="1"/>
          </p:cNvPicPr>
          <p:nvPr/>
        </p:nvPicPr>
        <p:blipFill>
          <a:blip r:embed="rId2" cstate="print"/>
          <a:srcRect t="77307"/>
          <a:stretch>
            <a:fillRect/>
          </a:stretch>
        </p:blipFill>
        <p:spPr>
          <a:xfrm>
            <a:off x="0" y="0"/>
            <a:ext cx="9144000" cy="768986"/>
          </a:xfrm>
          <a:prstGeom prst="rect">
            <a:avLst/>
          </a:prstGeom>
        </p:spPr>
      </p:pic>
      <p:pic>
        <p:nvPicPr>
          <p:cNvPr id="5" name="Picture 4" descr="ccNSO_Facebook_logo.png"/>
          <p:cNvPicPr>
            <a:picLocks noChangeAspect="1"/>
          </p:cNvPicPr>
          <p:nvPr/>
        </p:nvPicPr>
        <p:blipFill>
          <a:blip r:embed="rId3" cstate="print"/>
          <a:srcRect t="9100" b="37801"/>
          <a:stretch>
            <a:fillRect/>
          </a:stretch>
        </p:blipFill>
        <p:spPr>
          <a:xfrm>
            <a:off x="179512" y="0"/>
            <a:ext cx="1512168" cy="76470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846"/>
          <a:stretch/>
        </p:blipFill>
        <p:spPr>
          <a:xfrm>
            <a:off x="1763688" y="1052736"/>
            <a:ext cx="5616624" cy="5604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641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cNSO_Facebook_cover_2.png"/>
          <p:cNvPicPr>
            <a:picLocks noChangeAspect="1"/>
          </p:cNvPicPr>
          <p:nvPr/>
        </p:nvPicPr>
        <p:blipFill>
          <a:blip r:embed="rId2" cstate="print"/>
          <a:srcRect t="77307"/>
          <a:stretch>
            <a:fillRect/>
          </a:stretch>
        </p:blipFill>
        <p:spPr>
          <a:xfrm>
            <a:off x="0" y="0"/>
            <a:ext cx="9144000" cy="768986"/>
          </a:xfrm>
          <a:prstGeom prst="rect">
            <a:avLst/>
          </a:prstGeom>
        </p:spPr>
      </p:pic>
      <p:pic>
        <p:nvPicPr>
          <p:cNvPr id="5" name="Picture 4" descr="ccNSO_Facebook_logo.png"/>
          <p:cNvPicPr>
            <a:picLocks noChangeAspect="1"/>
          </p:cNvPicPr>
          <p:nvPr/>
        </p:nvPicPr>
        <p:blipFill>
          <a:blip r:embed="rId3" cstate="print"/>
          <a:srcRect t="9100" b="37801"/>
          <a:stretch>
            <a:fillRect/>
          </a:stretch>
        </p:blipFill>
        <p:spPr>
          <a:xfrm>
            <a:off x="179512" y="0"/>
            <a:ext cx="1512168" cy="764704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143000"/>
          </a:xfrm>
        </p:spPr>
        <p:txBody>
          <a:bodyPr/>
          <a:lstStyle/>
          <a:p>
            <a:r>
              <a:rPr lang="lv-LV" b="1" dirty="0" err="1" smtClean="0"/>
              <a:t>Empowered</a:t>
            </a:r>
            <a:r>
              <a:rPr lang="lv-LV" b="1" dirty="0" smtClean="0"/>
              <a:t> Community</a:t>
            </a:r>
            <a:endParaRPr lang="en-GB" b="1" dirty="0"/>
          </a:p>
        </p:txBody>
      </p:sp>
      <p:sp>
        <p:nvSpPr>
          <p:cNvPr id="10" name="Oval 9"/>
          <p:cNvSpPr/>
          <p:nvPr/>
        </p:nvSpPr>
        <p:spPr>
          <a:xfrm>
            <a:off x="971600" y="3212976"/>
            <a:ext cx="1152128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dirty="0" smtClean="0"/>
              <a:t>GNSO</a:t>
            </a:r>
            <a:endParaRPr lang="lv-LV" dirty="0"/>
          </a:p>
        </p:txBody>
      </p:sp>
      <p:sp>
        <p:nvSpPr>
          <p:cNvPr id="12" name="Oval 11"/>
          <p:cNvSpPr/>
          <p:nvPr/>
        </p:nvSpPr>
        <p:spPr>
          <a:xfrm>
            <a:off x="2483768" y="3212976"/>
            <a:ext cx="1152128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b="1" dirty="0" smtClean="0"/>
              <a:t>ccNSO</a:t>
            </a:r>
            <a:endParaRPr lang="lv-LV" b="1" dirty="0"/>
          </a:p>
        </p:txBody>
      </p:sp>
      <p:sp>
        <p:nvSpPr>
          <p:cNvPr id="13" name="Oval 12"/>
          <p:cNvSpPr/>
          <p:nvPr/>
        </p:nvSpPr>
        <p:spPr>
          <a:xfrm>
            <a:off x="3995936" y="3212976"/>
            <a:ext cx="1152128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b="1" dirty="0" smtClean="0"/>
              <a:t>ASO</a:t>
            </a:r>
            <a:endParaRPr lang="lv-LV" b="1" dirty="0"/>
          </a:p>
        </p:txBody>
      </p:sp>
      <p:sp>
        <p:nvSpPr>
          <p:cNvPr id="14" name="Oval 13"/>
          <p:cNvSpPr/>
          <p:nvPr/>
        </p:nvSpPr>
        <p:spPr>
          <a:xfrm>
            <a:off x="5508104" y="3212976"/>
            <a:ext cx="1152128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b="1" dirty="0" smtClean="0"/>
              <a:t>ALAC</a:t>
            </a:r>
            <a:endParaRPr lang="lv-LV" b="1" dirty="0"/>
          </a:p>
        </p:txBody>
      </p:sp>
      <p:sp>
        <p:nvSpPr>
          <p:cNvPr id="15" name="Oval 14"/>
          <p:cNvSpPr/>
          <p:nvPr/>
        </p:nvSpPr>
        <p:spPr>
          <a:xfrm>
            <a:off x="971600" y="3204509"/>
            <a:ext cx="1152128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b="1" dirty="0" smtClean="0"/>
              <a:t>GNSO</a:t>
            </a:r>
            <a:endParaRPr lang="lv-LV" b="1" dirty="0"/>
          </a:p>
        </p:txBody>
      </p:sp>
      <p:sp>
        <p:nvSpPr>
          <p:cNvPr id="16" name="Oval 15"/>
          <p:cNvSpPr/>
          <p:nvPr/>
        </p:nvSpPr>
        <p:spPr>
          <a:xfrm>
            <a:off x="7023616" y="3204509"/>
            <a:ext cx="1152128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b="1" dirty="0" smtClean="0"/>
              <a:t>GAC</a:t>
            </a:r>
            <a:endParaRPr lang="lv-LV" b="1" dirty="0"/>
          </a:p>
        </p:txBody>
      </p:sp>
      <p:sp>
        <p:nvSpPr>
          <p:cNvPr id="2" name="Left Brace 1"/>
          <p:cNvSpPr/>
          <p:nvPr/>
        </p:nvSpPr>
        <p:spPr>
          <a:xfrm rot="16200000">
            <a:off x="4211960" y="1988840"/>
            <a:ext cx="720080" cy="6480720"/>
          </a:xfrm>
          <a:prstGeom prst="leftBrac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3" name="TextBox 2"/>
          <p:cNvSpPr txBox="1"/>
          <p:nvPr/>
        </p:nvSpPr>
        <p:spPr>
          <a:xfrm>
            <a:off x="3032604" y="5739421"/>
            <a:ext cx="30787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2400" b="1" dirty="0" err="1" smtClean="0"/>
              <a:t>Decisional</a:t>
            </a:r>
            <a:r>
              <a:rPr lang="lv-LV" sz="2400" b="1" dirty="0" smtClean="0"/>
              <a:t> </a:t>
            </a:r>
            <a:r>
              <a:rPr lang="lv-LV" sz="2400" b="1" dirty="0" err="1" smtClean="0"/>
              <a:t>Participants</a:t>
            </a:r>
            <a:endParaRPr lang="lv-LV" sz="2400" b="1" dirty="0"/>
          </a:p>
        </p:txBody>
      </p:sp>
    </p:spTree>
    <p:extLst>
      <p:ext uri="{BB962C8B-B14F-4D97-AF65-F5344CB8AC3E}">
        <p14:creationId xmlns:p14="http://schemas.microsoft.com/office/powerpoint/2010/main" val="2965525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143000"/>
          </a:xfrm>
        </p:spPr>
        <p:txBody>
          <a:bodyPr/>
          <a:lstStyle/>
          <a:p>
            <a:r>
              <a:rPr lang="en-GB" b="1" dirty="0" smtClean="0"/>
              <a:t>Right to Reject Specified Actions</a:t>
            </a:r>
            <a:endParaRPr lang="en-GB" b="1" dirty="0"/>
          </a:p>
        </p:txBody>
      </p:sp>
      <p:pic>
        <p:nvPicPr>
          <p:cNvPr id="4" name="Picture 3" descr="ccNSO_Facebook_cover_2.png"/>
          <p:cNvPicPr>
            <a:picLocks noChangeAspect="1"/>
          </p:cNvPicPr>
          <p:nvPr/>
        </p:nvPicPr>
        <p:blipFill>
          <a:blip r:embed="rId2" cstate="print"/>
          <a:srcRect t="77307"/>
          <a:stretch>
            <a:fillRect/>
          </a:stretch>
        </p:blipFill>
        <p:spPr>
          <a:xfrm>
            <a:off x="0" y="0"/>
            <a:ext cx="9144000" cy="768986"/>
          </a:xfrm>
          <a:prstGeom prst="rect">
            <a:avLst/>
          </a:prstGeom>
        </p:spPr>
      </p:pic>
      <p:pic>
        <p:nvPicPr>
          <p:cNvPr id="5" name="Picture 4" descr="ccNSO_Facebook_logo.png"/>
          <p:cNvPicPr>
            <a:picLocks noChangeAspect="1"/>
          </p:cNvPicPr>
          <p:nvPr/>
        </p:nvPicPr>
        <p:blipFill>
          <a:blip r:embed="rId3" cstate="print"/>
          <a:srcRect t="9100" b="37801"/>
          <a:stretch>
            <a:fillRect/>
          </a:stretch>
        </p:blipFill>
        <p:spPr>
          <a:xfrm>
            <a:off x="179512" y="0"/>
            <a:ext cx="1512168" cy="764704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062174"/>
              </p:ext>
            </p:extLst>
          </p:nvPr>
        </p:nvGraphicFramePr>
        <p:xfrm>
          <a:off x="2267744" y="2051720"/>
          <a:ext cx="4415693" cy="41188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15693"/>
              </a:tblGrid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Actions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noProof="0" dirty="0" smtClean="0"/>
                        <a:t>PTI Governance Actions</a:t>
                      </a:r>
                      <a:endParaRPr lang="en-GB" noProof="0" dirty="0" smtClean="0"/>
                    </a:p>
                  </a:txBody>
                  <a:tcPr/>
                </a:tc>
              </a:tr>
              <a:tr h="41044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noProof="0" dirty="0" smtClean="0"/>
                        <a:t>IFR Recommendation Decisions</a:t>
                      </a:r>
                      <a:endParaRPr lang="en-GB" noProof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noProof="0" dirty="0" smtClean="0"/>
                        <a:t>Special IFR Recommendation Decisions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noProof="0" dirty="0" smtClean="0"/>
                        <a:t>SCWG Creation Decisions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noProof="0" dirty="0" smtClean="0"/>
                        <a:t>SCWG Recommendation Decisions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ICANN Budgets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IANA Budgets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Operating Plans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Strategic Plans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Standard Bylaw Amendments</a:t>
                      </a:r>
                      <a:endParaRPr lang="en-GB" noProof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227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cNSO_Facebook_cover_2.png"/>
          <p:cNvPicPr>
            <a:picLocks noChangeAspect="1"/>
          </p:cNvPicPr>
          <p:nvPr/>
        </p:nvPicPr>
        <p:blipFill>
          <a:blip r:embed="rId3" cstate="print"/>
          <a:srcRect t="77307"/>
          <a:stretch>
            <a:fillRect/>
          </a:stretch>
        </p:blipFill>
        <p:spPr>
          <a:xfrm>
            <a:off x="0" y="0"/>
            <a:ext cx="9144000" cy="768986"/>
          </a:xfrm>
          <a:prstGeom prst="rect">
            <a:avLst/>
          </a:prstGeom>
        </p:spPr>
      </p:pic>
      <p:pic>
        <p:nvPicPr>
          <p:cNvPr id="5" name="Picture 4" descr="ccNSO_Facebook_logo.png"/>
          <p:cNvPicPr>
            <a:picLocks noChangeAspect="1"/>
          </p:cNvPicPr>
          <p:nvPr/>
        </p:nvPicPr>
        <p:blipFill>
          <a:blip r:embed="rId4" cstate="print"/>
          <a:srcRect t="9100" b="37801"/>
          <a:stretch>
            <a:fillRect/>
          </a:stretch>
        </p:blipFill>
        <p:spPr>
          <a:xfrm>
            <a:off x="179512" y="0"/>
            <a:ext cx="1512168" cy="76470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/>
          <a:srcRect l="6034" t="33449" r="5459" b="12662"/>
          <a:stretch/>
        </p:blipFill>
        <p:spPr>
          <a:xfrm>
            <a:off x="0" y="2132856"/>
            <a:ext cx="9177298" cy="302433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27584" y="5733256"/>
            <a:ext cx="77139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1400" dirty="0"/>
              <a:t>https://www.icann.org/empowered_community_powers_file_download?file_name=download_english</a:t>
            </a:r>
          </a:p>
        </p:txBody>
      </p:sp>
      <p:sp>
        <p:nvSpPr>
          <p:cNvPr id="9" name="OTLSHAPE_TB_00000000000000000000000000000000_ScaleContainer"/>
          <p:cNvSpPr/>
          <p:nvPr/>
        </p:nvSpPr>
        <p:spPr>
          <a:xfrm>
            <a:off x="1337960" y="1530728"/>
            <a:ext cx="6468080" cy="381000"/>
          </a:xfrm>
          <a:prstGeom prst="roundRect">
            <a:avLst>
              <a:gd name="adj" fmla="val 100000"/>
            </a:avLst>
          </a:prstGeom>
          <a:gradFill flip="none" rotWithShape="1">
            <a:gsLst>
              <a:gs pos="83000">
                <a:schemeClr val="accent1">
                  <a:lumMod val="75000"/>
                </a:schemeClr>
              </a:gs>
              <a:gs pos="0">
                <a:schemeClr val="accent1">
                  <a:lumMod val="75000"/>
                </a:schemeClr>
              </a:gs>
              <a:gs pos="0">
                <a:schemeClr val="dk2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OTLSHAPE_TB_00000000000000000000000000000000_TimescaleInterval1"/>
          <p:cNvSpPr txBox="1"/>
          <p:nvPr/>
        </p:nvSpPr>
        <p:spPr>
          <a:xfrm>
            <a:off x="1565741" y="1597516"/>
            <a:ext cx="443905" cy="220027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b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Start</a:t>
            </a:r>
            <a:endParaRPr lang="en-US" sz="1200" b="1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1" name="OTLSHAPE_TB_00000000000000000000000000000000_Separator1"/>
          <p:cNvCxnSpPr/>
          <p:nvPr/>
        </p:nvCxnSpPr>
        <p:spPr>
          <a:xfrm>
            <a:off x="2004797" y="1599830"/>
            <a:ext cx="0" cy="254000"/>
          </a:xfrm>
          <a:prstGeom prst="line">
            <a:avLst/>
          </a:prstGeom>
          <a:ln w="190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TLSHAPE_TB_00000000000000000000000000000000_TimescaleInterval1"/>
          <p:cNvSpPr txBox="1"/>
          <p:nvPr/>
        </p:nvSpPr>
        <p:spPr>
          <a:xfrm>
            <a:off x="2088623" y="1599830"/>
            <a:ext cx="1687591" cy="220027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i="1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40 </a:t>
            </a:r>
            <a:r>
              <a:rPr lang="lv-LV" sz="1200" i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day</a:t>
            </a:r>
            <a:r>
              <a:rPr lang="lv-LV" sz="1200" i="1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 </a:t>
            </a:r>
            <a:r>
              <a:rPr lang="lv-LV" sz="1200" i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public</a:t>
            </a:r>
            <a:r>
              <a:rPr lang="lv-LV" sz="1200" i="1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 </a:t>
            </a:r>
            <a:r>
              <a:rPr lang="lv-LV" sz="1200" i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comment</a:t>
            </a:r>
            <a:r>
              <a:rPr lang="lv-LV" sz="1200" i="1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 </a:t>
            </a:r>
            <a:r>
              <a:rPr lang="lv-LV" sz="1200" i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period</a:t>
            </a:r>
            <a:endParaRPr lang="en-US" sz="1200" i="1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5" name="OTLSHAPE_TB_00000000000000000000000000000000_Separator1"/>
          <p:cNvCxnSpPr/>
          <p:nvPr/>
        </p:nvCxnSpPr>
        <p:spPr>
          <a:xfrm>
            <a:off x="3808197" y="1594228"/>
            <a:ext cx="0" cy="254000"/>
          </a:xfrm>
          <a:prstGeom prst="line">
            <a:avLst/>
          </a:prstGeom>
          <a:ln w="190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TLSHAPE_TB_00000000000000000000000000000000_TimescaleInterval1"/>
          <p:cNvSpPr txBox="1"/>
          <p:nvPr/>
        </p:nvSpPr>
        <p:spPr>
          <a:xfrm>
            <a:off x="3904800" y="1599829"/>
            <a:ext cx="443905" cy="220027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Report</a:t>
            </a:r>
            <a:endParaRPr lang="en-US" sz="1200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sp>
        <p:nvSpPr>
          <p:cNvPr id="19" name="OTLSHAPE_TB_00000000000000000000000000000000_TimescaleInterval1"/>
          <p:cNvSpPr txBox="1"/>
          <p:nvPr/>
        </p:nvSpPr>
        <p:spPr>
          <a:xfrm>
            <a:off x="4461384" y="1605818"/>
            <a:ext cx="837039" cy="214038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BoD</a:t>
            </a:r>
            <a:r>
              <a:rPr lang="lv-LV" sz="1200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 </a:t>
            </a:r>
            <a:r>
              <a:rPr lang="lv-LV" sz="1200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decision</a:t>
            </a:r>
            <a:endParaRPr lang="en-US" sz="1200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sp>
        <p:nvSpPr>
          <p:cNvPr id="20" name="OTLSHAPE_TB_00000000000000000000000000000000_TimescaleInterval1"/>
          <p:cNvSpPr txBox="1"/>
          <p:nvPr/>
        </p:nvSpPr>
        <p:spPr>
          <a:xfrm>
            <a:off x="5403647" y="1603956"/>
            <a:ext cx="697723" cy="220027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ECA </a:t>
            </a:r>
            <a:r>
              <a:rPr lang="lv-LV" sz="1200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notified</a:t>
            </a:r>
            <a:endParaRPr lang="en-US" sz="1200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sp>
        <p:nvSpPr>
          <p:cNvPr id="22" name="OTLSHAPE_TB_00000000000000000000000000000000_TimescaleInterval1"/>
          <p:cNvSpPr txBox="1"/>
          <p:nvPr/>
        </p:nvSpPr>
        <p:spPr>
          <a:xfrm>
            <a:off x="6303763" y="1587122"/>
            <a:ext cx="1155548" cy="2484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lv-LV" sz="1200" i="1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ccNSO </a:t>
            </a:r>
            <a:r>
              <a:rPr lang="lv-LV" sz="1200" i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gets</a:t>
            </a:r>
            <a:r>
              <a:rPr lang="lv-LV" sz="1200" i="1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 </a:t>
            </a:r>
            <a:r>
              <a:rPr lang="lv-LV" sz="1200" i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involved</a:t>
            </a:r>
            <a:r>
              <a:rPr lang="lv-LV" sz="1200" i="1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 ...</a:t>
            </a:r>
            <a:endParaRPr lang="en-US" sz="1200" i="1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23" name="OTLSHAPE_TB_00000000000000000000000000000000_Separator1"/>
          <p:cNvCxnSpPr/>
          <p:nvPr/>
        </p:nvCxnSpPr>
        <p:spPr>
          <a:xfrm>
            <a:off x="4360304" y="1580530"/>
            <a:ext cx="0" cy="254000"/>
          </a:xfrm>
          <a:prstGeom prst="line">
            <a:avLst/>
          </a:prstGeom>
          <a:ln w="190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OTLSHAPE_TB_00000000000000000000000000000000_Separator1"/>
          <p:cNvCxnSpPr/>
          <p:nvPr/>
        </p:nvCxnSpPr>
        <p:spPr>
          <a:xfrm>
            <a:off x="5288654" y="1580530"/>
            <a:ext cx="0" cy="254000"/>
          </a:xfrm>
          <a:prstGeom prst="line">
            <a:avLst/>
          </a:prstGeom>
          <a:ln w="190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OTLSHAPE_TB_00000000000000000000000000000000_Separator1"/>
          <p:cNvCxnSpPr/>
          <p:nvPr/>
        </p:nvCxnSpPr>
        <p:spPr>
          <a:xfrm>
            <a:off x="6184911" y="1594228"/>
            <a:ext cx="0" cy="254000"/>
          </a:xfrm>
          <a:prstGeom prst="line">
            <a:avLst/>
          </a:prstGeom>
          <a:ln w="19050" cap="flat" cmpd="sng" algn="ctr">
            <a:solidFill>
              <a:schemeClr val="lt2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8784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ight Arrow 23"/>
          <p:cNvSpPr/>
          <p:nvPr/>
        </p:nvSpPr>
        <p:spPr>
          <a:xfrm>
            <a:off x="5388639" y="1115011"/>
            <a:ext cx="3647857" cy="826453"/>
          </a:xfrm>
          <a:prstGeom prst="rightArrow">
            <a:avLst/>
          </a:prstGeom>
          <a:gradFill>
            <a:gsLst>
              <a:gs pos="0">
                <a:schemeClr val="accent3">
                  <a:lumMod val="50000"/>
                </a:schemeClr>
              </a:gs>
              <a:gs pos="50000">
                <a:schemeClr val="accent3">
                  <a:lumMod val="75000"/>
                </a:schemeClr>
              </a:gs>
              <a:gs pos="87000">
                <a:srgbClr val="92D050"/>
              </a:gs>
            </a:gsLst>
            <a:lin ang="5400000" scaled="1"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1600" dirty="0" err="1" smtClean="0"/>
              <a:t>Other</a:t>
            </a:r>
            <a:r>
              <a:rPr lang="lv-LV" sz="1600" dirty="0" smtClean="0"/>
              <a:t> DP </a:t>
            </a:r>
            <a:r>
              <a:rPr lang="lv-LV" sz="1600" dirty="0" err="1" smtClean="0"/>
              <a:t>submits</a:t>
            </a:r>
            <a:r>
              <a:rPr lang="lv-LV" sz="1600" dirty="0" smtClean="0"/>
              <a:t> a </a:t>
            </a:r>
            <a:r>
              <a:rPr lang="lv-LV" sz="1600" dirty="0" err="1" smtClean="0"/>
              <a:t>petition</a:t>
            </a:r>
            <a:r>
              <a:rPr lang="lv-LV" sz="1600" dirty="0" smtClean="0"/>
              <a:t> – 7</a:t>
            </a:r>
            <a:r>
              <a:rPr lang="lv-LV" sz="1600" i="1" dirty="0" smtClean="0"/>
              <a:t> </a:t>
            </a:r>
            <a:r>
              <a:rPr lang="lv-LV" sz="1600" i="1" dirty="0" err="1" smtClean="0"/>
              <a:t>days</a:t>
            </a:r>
            <a:endParaRPr lang="lv-LV" sz="1600" i="1" dirty="0"/>
          </a:p>
        </p:txBody>
      </p:sp>
      <p:sp>
        <p:nvSpPr>
          <p:cNvPr id="12" name="Right Arrow 11"/>
          <p:cNvSpPr/>
          <p:nvPr/>
        </p:nvSpPr>
        <p:spPr>
          <a:xfrm>
            <a:off x="143497" y="1112128"/>
            <a:ext cx="5436615" cy="826453"/>
          </a:xfrm>
          <a:prstGeom prst="rightArrow">
            <a:avLst/>
          </a:prstGeom>
          <a:gradFill>
            <a:gsLst>
              <a:gs pos="0">
                <a:schemeClr val="tx2">
                  <a:lumMod val="75000"/>
                </a:schemeClr>
              </a:gs>
              <a:gs pos="77000">
                <a:srgbClr val="00B0F0"/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5400000" scaled="1"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1600" dirty="0" smtClean="0"/>
              <a:t>ccNSO </a:t>
            </a:r>
            <a:r>
              <a:rPr lang="lv-LV" sz="1600" dirty="0" err="1" smtClean="0"/>
              <a:t>has</a:t>
            </a:r>
            <a:r>
              <a:rPr lang="lv-LV" sz="1600" dirty="0" smtClean="0"/>
              <a:t> </a:t>
            </a:r>
            <a:r>
              <a:rPr lang="lv-LV" sz="1600" dirty="0" err="1" smtClean="0"/>
              <a:t>the</a:t>
            </a:r>
            <a:r>
              <a:rPr lang="lv-LV" sz="1600" dirty="0" smtClean="0"/>
              <a:t> </a:t>
            </a:r>
            <a:r>
              <a:rPr lang="lv-LV" sz="1600" dirty="0" err="1" smtClean="0"/>
              <a:t>opportunity</a:t>
            </a:r>
            <a:r>
              <a:rPr lang="lv-LV" sz="1600" dirty="0" smtClean="0"/>
              <a:t> to </a:t>
            </a:r>
            <a:r>
              <a:rPr lang="lv-LV" sz="1600" dirty="0" err="1" smtClean="0"/>
              <a:t>submit</a:t>
            </a:r>
            <a:r>
              <a:rPr lang="lv-LV" sz="1600" dirty="0" smtClean="0"/>
              <a:t> a </a:t>
            </a:r>
            <a:r>
              <a:rPr lang="lv-LV" sz="1600" dirty="0" err="1" smtClean="0"/>
              <a:t>petition</a:t>
            </a:r>
            <a:r>
              <a:rPr lang="lv-LV" sz="1600" dirty="0" smtClean="0"/>
              <a:t> – </a:t>
            </a:r>
            <a:r>
              <a:rPr lang="lv-LV" sz="1600" i="1" dirty="0" smtClean="0"/>
              <a:t>21 </a:t>
            </a:r>
            <a:r>
              <a:rPr lang="lv-LV" sz="1600" i="1" dirty="0" err="1" smtClean="0"/>
              <a:t>days</a:t>
            </a:r>
            <a:endParaRPr lang="lv-LV" sz="1600" i="1" dirty="0"/>
          </a:p>
        </p:txBody>
      </p:sp>
      <p:pic>
        <p:nvPicPr>
          <p:cNvPr id="4" name="Picture 3" descr="ccNSO_Facebook_cover_2.png"/>
          <p:cNvPicPr>
            <a:picLocks noChangeAspect="1"/>
          </p:cNvPicPr>
          <p:nvPr/>
        </p:nvPicPr>
        <p:blipFill>
          <a:blip r:embed="rId3" cstate="print"/>
          <a:srcRect t="77307"/>
          <a:stretch>
            <a:fillRect/>
          </a:stretch>
        </p:blipFill>
        <p:spPr>
          <a:xfrm>
            <a:off x="0" y="0"/>
            <a:ext cx="9144000" cy="768986"/>
          </a:xfrm>
          <a:prstGeom prst="rect">
            <a:avLst/>
          </a:prstGeom>
        </p:spPr>
      </p:pic>
      <p:pic>
        <p:nvPicPr>
          <p:cNvPr id="5" name="Picture 4" descr="ccNSO_Facebook_logo.png"/>
          <p:cNvPicPr>
            <a:picLocks noChangeAspect="1"/>
          </p:cNvPicPr>
          <p:nvPr/>
        </p:nvPicPr>
        <p:blipFill>
          <a:blip r:embed="rId4" cstate="print"/>
          <a:srcRect t="9100" b="37801"/>
          <a:stretch>
            <a:fillRect/>
          </a:stretch>
        </p:blipFill>
        <p:spPr>
          <a:xfrm>
            <a:off x="179512" y="0"/>
            <a:ext cx="1512168" cy="764704"/>
          </a:xfrm>
          <a:prstGeom prst="rect">
            <a:avLst/>
          </a:prstGeom>
        </p:spPr>
      </p:pic>
      <p:sp>
        <p:nvSpPr>
          <p:cNvPr id="32" name="OTLSHAPE_TB_00000000000000000000000000000000_ScaleContainer"/>
          <p:cNvSpPr/>
          <p:nvPr/>
        </p:nvSpPr>
        <p:spPr>
          <a:xfrm>
            <a:off x="175721" y="3573016"/>
            <a:ext cx="1587967" cy="936104"/>
          </a:xfrm>
          <a:prstGeom prst="roundRect">
            <a:avLst>
              <a:gd name="adj" fmla="val 100000"/>
            </a:avLst>
          </a:prstGeom>
          <a:gradFill flip="none" rotWithShape="1">
            <a:gsLst>
              <a:gs pos="83000">
                <a:schemeClr val="accent1">
                  <a:lumMod val="75000"/>
                </a:schemeClr>
              </a:gs>
              <a:gs pos="0">
                <a:schemeClr val="accent1">
                  <a:lumMod val="75000"/>
                </a:schemeClr>
              </a:gs>
              <a:gs pos="0">
                <a:schemeClr val="dk2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lv-LV" sz="1600" dirty="0" smtClean="0"/>
              <a:t>Council </a:t>
            </a:r>
            <a:r>
              <a:rPr lang="lv-LV" sz="1600" dirty="0" err="1" smtClean="0"/>
              <a:t>rejects</a:t>
            </a:r>
            <a:r>
              <a:rPr lang="lv-LV" sz="1600" dirty="0" smtClean="0"/>
              <a:t> </a:t>
            </a:r>
          </a:p>
          <a:p>
            <a:pPr algn="ctr"/>
            <a:r>
              <a:rPr lang="lv-LV" sz="1600" dirty="0" err="1" smtClean="0"/>
              <a:t>petition</a:t>
            </a:r>
            <a:endParaRPr lang="en-US" sz="1600" dirty="0"/>
          </a:p>
        </p:txBody>
      </p:sp>
      <p:sp>
        <p:nvSpPr>
          <p:cNvPr id="33" name="OTLSHAPE_TB_00000000000000000000000000000000_ScaleContainer"/>
          <p:cNvSpPr/>
          <p:nvPr/>
        </p:nvSpPr>
        <p:spPr>
          <a:xfrm>
            <a:off x="1833295" y="3608172"/>
            <a:ext cx="1586577" cy="900948"/>
          </a:xfrm>
          <a:prstGeom prst="roundRect">
            <a:avLst>
              <a:gd name="adj" fmla="val 100000"/>
            </a:avLst>
          </a:prstGeom>
          <a:gradFill flip="none" rotWithShape="1">
            <a:gsLst>
              <a:gs pos="83000">
                <a:schemeClr val="accent1">
                  <a:lumMod val="75000"/>
                </a:schemeClr>
              </a:gs>
              <a:gs pos="0">
                <a:schemeClr val="accent1">
                  <a:lumMod val="75000"/>
                </a:schemeClr>
              </a:gs>
              <a:gs pos="0">
                <a:schemeClr val="dk2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lv-LV" sz="1600" dirty="0" smtClean="0"/>
              <a:t>Council </a:t>
            </a:r>
            <a:r>
              <a:rPr lang="lv-LV" sz="1600" dirty="0" err="1" smtClean="0"/>
              <a:t>accepts</a:t>
            </a:r>
            <a:endParaRPr lang="lv-LV" sz="1600" dirty="0" smtClean="0"/>
          </a:p>
          <a:p>
            <a:pPr algn="ctr"/>
            <a:r>
              <a:rPr lang="lv-LV" sz="1600" dirty="0" err="1" smtClean="0"/>
              <a:t>petition</a:t>
            </a:r>
            <a:endParaRPr lang="en-US" sz="1600" dirty="0"/>
          </a:p>
        </p:txBody>
      </p:sp>
      <p:sp>
        <p:nvSpPr>
          <p:cNvPr id="16" name="OTLSHAPE_TB_00000000000000000000000000000000_ScaleContainer"/>
          <p:cNvSpPr/>
          <p:nvPr/>
        </p:nvSpPr>
        <p:spPr>
          <a:xfrm>
            <a:off x="3192181" y="4827214"/>
            <a:ext cx="2220484" cy="941986"/>
          </a:xfrm>
          <a:prstGeom prst="roundRect">
            <a:avLst>
              <a:gd name="adj" fmla="val 100000"/>
            </a:avLst>
          </a:prstGeom>
          <a:gradFill flip="none" rotWithShape="1">
            <a:gsLst>
              <a:gs pos="83000">
                <a:srgbClr val="00B0F0"/>
              </a:gs>
              <a:gs pos="0">
                <a:schemeClr val="accent1">
                  <a:lumMod val="75000"/>
                </a:schemeClr>
              </a:gs>
              <a:gs pos="0">
                <a:schemeClr val="tx2">
                  <a:lumMod val="75000"/>
                </a:schemeClr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lv-LV" sz="1600" dirty="0" smtClean="0"/>
              <a:t>10 % </a:t>
            </a:r>
            <a:r>
              <a:rPr lang="lv-LV" sz="1600" dirty="0" err="1" smtClean="0"/>
              <a:t>of</a:t>
            </a:r>
            <a:r>
              <a:rPr lang="lv-LV" sz="1600" dirty="0" smtClean="0"/>
              <a:t> ccNSO </a:t>
            </a:r>
            <a:r>
              <a:rPr lang="lv-LV" sz="1600" dirty="0" err="1" smtClean="0"/>
              <a:t>members</a:t>
            </a:r>
            <a:r>
              <a:rPr lang="lv-LV" sz="1600" dirty="0" smtClean="0"/>
              <a:t> </a:t>
            </a:r>
            <a:r>
              <a:rPr lang="lv-LV" sz="1600" dirty="0" err="1" smtClean="0"/>
              <a:t>call</a:t>
            </a:r>
            <a:r>
              <a:rPr lang="lv-LV" sz="1600" dirty="0" smtClean="0"/>
              <a:t> </a:t>
            </a:r>
            <a:r>
              <a:rPr lang="lv-LV" sz="1600" dirty="0" err="1" smtClean="0"/>
              <a:t>for</a:t>
            </a:r>
            <a:r>
              <a:rPr lang="lv-LV" sz="1600" dirty="0" smtClean="0"/>
              <a:t> </a:t>
            </a:r>
            <a:r>
              <a:rPr lang="lv-LV" sz="1600" dirty="0" err="1" smtClean="0"/>
              <a:t>ratification</a:t>
            </a:r>
            <a:r>
              <a:rPr lang="lv-LV" sz="1600" dirty="0" smtClean="0"/>
              <a:t> </a:t>
            </a:r>
          </a:p>
        </p:txBody>
      </p:sp>
      <p:sp>
        <p:nvSpPr>
          <p:cNvPr id="17" name="OTLSHAPE_TB_00000000000000000000000000000000_ScaleContainer"/>
          <p:cNvSpPr/>
          <p:nvPr/>
        </p:nvSpPr>
        <p:spPr>
          <a:xfrm>
            <a:off x="3192181" y="5799382"/>
            <a:ext cx="2220484" cy="941986"/>
          </a:xfrm>
          <a:prstGeom prst="roundRect">
            <a:avLst>
              <a:gd name="adj" fmla="val 100000"/>
            </a:avLst>
          </a:prstGeom>
          <a:gradFill flip="none" rotWithShape="1">
            <a:gsLst>
              <a:gs pos="83000">
                <a:srgbClr val="00B0F0"/>
              </a:gs>
              <a:gs pos="0">
                <a:schemeClr val="accent1">
                  <a:lumMod val="75000"/>
                </a:schemeClr>
              </a:gs>
              <a:gs pos="0">
                <a:schemeClr val="tx2">
                  <a:lumMod val="75000"/>
                </a:schemeClr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lv-LV" sz="1600" dirty="0" smtClean="0"/>
              <a:t>ccNSO</a:t>
            </a:r>
            <a:r>
              <a:rPr lang="lv-LV" sz="1600" dirty="0"/>
              <a:t> </a:t>
            </a:r>
            <a:r>
              <a:rPr lang="lv-LV" sz="1600" dirty="0" err="1" smtClean="0"/>
              <a:t>members</a:t>
            </a:r>
            <a:r>
              <a:rPr lang="lv-LV" sz="1600" dirty="0" smtClean="0"/>
              <a:t> </a:t>
            </a:r>
            <a:r>
              <a:rPr lang="lv-LV" sz="1600" dirty="0" err="1" smtClean="0"/>
              <a:t>vote</a:t>
            </a:r>
            <a:r>
              <a:rPr lang="lv-LV" sz="1600" dirty="0" smtClean="0"/>
              <a:t> </a:t>
            </a:r>
            <a:r>
              <a:rPr lang="lv-LV" sz="1600" dirty="0" err="1" smtClean="0"/>
              <a:t>too</a:t>
            </a:r>
            <a:r>
              <a:rPr lang="lv-LV" sz="1600" dirty="0" smtClean="0"/>
              <a:t> </a:t>
            </a:r>
            <a:r>
              <a:rPr lang="lv-LV" sz="1600" dirty="0" err="1" smtClean="0"/>
              <a:t>late</a:t>
            </a:r>
            <a:r>
              <a:rPr lang="lv-LV" sz="1600" dirty="0" smtClean="0"/>
              <a:t>: no </a:t>
            </a:r>
            <a:r>
              <a:rPr lang="lv-LV" sz="1600" dirty="0" err="1" smtClean="0"/>
              <a:t>decision</a:t>
            </a:r>
            <a:endParaRPr lang="en-US" sz="1600" dirty="0"/>
          </a:p>
        </p:txBody>
      </p:sp>
      <p:sp>
        <p:nvSpPr>
          <p:cNvPr id="25" name="OTLSHAPE_TB_00000000000000000000000000000000_ScaleContainer"/>
          <p:cNvSpPr/>
          <p:nvPr/>
        </p:nvSpPr>
        <p:spPr>
          <a:xfrm>
            <a:off x="749411" y="1894615"/>
            <a:ext cx="2016657" cy="1089093"/>
          </a:xfrm>
          <a:prstGeom prst="roundRect">
            <a:avLst>
              <a:gd name="adj" fmla="val 100000"/>
            </a:avLst>
          </a:prstGeom>
          <a:gradFill flip="none" rotWithShape="1">
            <a:gsLst>
              <a:gs pos="83000">
                <a:srgbClr val="00B0F0"/>
              </a:gs>
              <a:gs pos="0">
                <a:schemeClr val="accent1">
                  <a:lumMod val="75000"/>
                </a:schemeClr>
              </a:gs>
              <a:gs pos="0">
                <a:schemeClr val="tx2">
                  <a:lumMod val="75000"/>
                </a:schemeClr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lv-LV" sz="1600" dirty="0" smtClean="0"/>
              <a:t>ccNSO </a:t>
            </a:r>
            <a:r>
              <a:rPr lang="lv-LV" sz="1600" dirty="0" err="1" smtClean="0"/>
              <a:t>receives</a:t>
            </a:r>
            <a:r>
              <a:rPr lang="lv-LV" sz="1600" dirty="0" smtClean="0"/>
              <a:t> a </a:t>
            </a:r>
            <a:r>
              <a:rPr lang="lv-LV" sz="1600" dirty="0" err="1" smtClean="0"/>
              <a:t>petition(s</a:t>
            </a:r>
            <a:r>
              <a:rPr lang="lv-LV" sz="1600" dirty="0" smtClean="0"/>
              <a:t>) </a:t>
            </a:r>
            <a:r>
              <a:rPr lang="lv-LV" sz="1600" dirty="0" err="1" smtClean="0"/>
              <a:t>from</a:t>
            </a:r>
            <a:r>
              <a:rPr lang="lv-LV" sz="1600" dirty="0" smtClean="0"/>
              <a:t> a </a:t>
            </a:r>
            <a:r>
              <a:rPr lang="lv-LV" sz="1600" dirty="0" err="1" smtClean="0"/>
              <a:t>ccTLD(s</a:t>
            </a:r>
            <a:r>
              <a:rPr lang="lv-LV" sz="1600" dirty="0" smtClean="0"/>
              <a:t>)</a:t>
            </a:r>
          </a:p>
        </p:txBody>
      </p:sp>
      <p:sp>
        <p:nvSpPr>
          <p:cNvPr id="26" name="OTLSHAPE_TB_00000000000000000000000000000000_ScaleContainer"/>
          <p:cNvSpPr/>
          <p:nvPr/>
        </p:nvSpPr>
        <p:spPr>
          <a:xfrm>
            <a:off x="5545701" y="2007934"/>
            <a:ext cx="1618587" cy="1131370"/>
          </a:xfrm>
          <a:prstGeom prst="roundRect">
            <a:avLst>
              <a:gd name="adj" fmla="val 100000"/>
            </a:avLst>
          </a:prstGeom>
          <a:gradFill flip="none" rotWithShape="1">
            <a:gsLst>
              <a:gs pos="83000">
                <a:schemeClr val="accent1">
                  <a:lumMod val="75000"/>
                </a:schemeClr>
              </a:gs>
              <a:gs pos="0">
                <a:schemeClr val="accent1">
                  <a:lumMod val="75000"/>
                </a:schemeClr>
              </a:gs>
              <a:gs pos="0">
                <a:schemeClr val="dk2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lv-LV" sz="1600" dirty="0" smtClean="0"/>
              <a:t>NO </a:t>
            </a:r>
            <a:r>
              <a:rPr lang="lv-LV" sz="1600" dirty="0" err="1" smtClean="0"/>
              <a:t>support</a:t>
            </a:r>
            <a:r>
              <a:rPr lang="lv-LV" sz="1600" dirty="0" smtClean="0"/>
              <a:t> </a:t>
            </a:r>
            <a:r>
              <a:rPr lang="lv-LV" sz="1600" dirty="0" err="1" smtClean="0"/>
              <a:t>from</a:t>
            </a:r>
            <a:r>
              <a:rPr lang="lv-LV" sz="1600" dirty="0" smtClean="0"/>
              <a:t> Council</a:t>
            </a:r>
            <a:endParaRPr lang="en-US" sz="1600" dirty="0"/>
          </a:p>
        </p:txBody>
      </p:sp>
      <p:sp>
        <p:nvSpPr>
          <p:cNvPr id="27" name="OTLSHAPE_TB_00000000000000000000000000000000_ScaleContainer"/>
          <p:cNvSpPr/>
          <p:nvPr/>
        </p:nvSpPr>
        <p:spPr>
          <a:xfrm>
            <a:off x="7215339" y="2007933"/>
            <a:ext cx="1605133" cy="1089093"/>
          </a:xfrm>
          <a:prstGeom prst="roundRect">
            <a:avLst>
              <a:gd name="adj" fmla="val 100000"/>
            </a:avLst>
          </a:prstGeom>
          <a:gradFill flip="none" rotWithShape="1">
            <a:gsLst>
              <a:gs pos="83000">
                <a:schemeClr val="accent1">
                  <a:lumMod val="75000"/>
                </a:schemeClr>
              </a:gs>
              <a:gs pos="0">
                <a:schemeClr val="accent1">
                  <a:lumMod val="75000"/>
                </a:schemeClr>
              </a:gs>
              <a:gs pos="0">
                <a:schemeClr val="dk2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lv-LV" sz="1600" dirty="0" smtClean="0"/>
              <a:t>Council </a:t>
            </a:r>
            <a:r>
              <a:rPr lang="lv-LV" sz="1600" dirty="0" err="1" smtClean="0"/>
              <a:t>supports</a:t>
            </a:r>
            <a:endParaRPr lang="lv-LV" sz="1600" dirty="0" smtClean="0"/>
          </a:p>
          <a:p>
            <a:pPr algn="ctr"/>
            <a:r>
              <a:rPr lang="lv-LV" sz="1600" dirty="0" err="1" smtClean="0"/>
              <a:t>the</a:t>
            </a:r>
            <a:r>
              <a:rPr lang="lv-LV" sz="1600" dirty="0" smtClean="0"/>
              <a:t> </a:t>
            </a:r>
            <a:r>
              <a:rPr lang="lv-LV" sz="1600" dirty="0" err="1" smtClean="0"/>
              <a:t>petition</a:t>
            </a:r>
            <a:endParaRPr lang="en-US" sz="1600" dirty="0"/>
          </a:p>
        </p:txBody>
      </p:sp>
      <p:sp>
        <p:nvSpPr>
          <p:cNvPr id="28" name="OTLSHAPE_TB_00000000000000000000000000000000_ScaleContainer"/>
          <p:cNvSpPr/>
          <p:nvPr/>
        </p:nvSpPr>
        <p:spPr>
          <a:xfrm>
            <a:off x="6599987" y="4807844"/>
            <a:ext cx="2220484" cy="941986"/>
          </a:xfrm>
          <a:prstGeom prst="roundRect">
            <a:avLst>
              <a:gd name="adj" fmla="val 100000"/>
            </a:avLst>
          </a:prstGeom>
          <a:gradFill flip="none" rotWithShape="1">
            <a:gsLst>
              <a:gs pos="83000">
                <a:srgbClr val="00B0F0"/>
              </a:gs>
              <a:gs pos="0">
                <a:schemeClr val="accent1">
                  <a:lumMod val="75000"/>
                </a:schemeClr>
              </a:gs>
              <a:gs pos="0">
                <a:schemeClr val="tx2">
                  <a:lumMod val="75000"/>
                </a:schemeClr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lv-LV" dirty="0" smtClean="0"/>
              <a:t>No </a:t>
            </a:r>
            <a:r>
              <a:rPr lang="lv-LV" dirty="0" err="1" smtClean="0"/>
              <a:t>time</a:t>
            </a:r>
            <a:r>
              <a:rPr lang="lv-LV" dirty="0" smtClean="0"/>
              <a:t> </a:t>
            </a:r>
            <a:r>
              <a:rPr lang="lv-LV" dirty="0" err="1" smtClean="0"/>
              <a:t>for</a:t>
            </a:r>
            <a:r>
              <a:rPr lang="lv-LV" dirty="0" smtClean="0"/>
              <a:t> </a:t>
            </a:r>
            <a:r>
              <a:rPr lang="lv-LV" dirty="0" err="1" smtClean="0"/>
              <a:t>ratification</a:t>
            </a:r>
            <a:r>
              <a:rPr lang="lv-LV" dirty="0" smtClean="0"/>
              <a:t> </a:t>
            </a:r>
            <a:r>
              <a:rPr lang="lv-LV" dirty="0" err="1" smtClean="0"/>
              <a:t>call</a:t>
            </a:r>
            <a:endParaRPr lang="lv-LV" dirty="0" smtClean="0"/>
          </a:p>
        </p:txBody>
      </p:sp>
      <p:sp>
        <p:nvSpPr>
          <p:cNvPr id="29" name="Bent Arrow 28"/>
          <p:cNvSpPr/>
          <p:nvPr/>
        </p:nvSpPr>
        <p:spPr>
          <a:xfrm rot="10800000" flipH="1">
            <a:off x="1691680" y="4694203"/>
            <a:ext cx="1477286" cy="1327085"/>
          </a:xfrm>
          <a:prstGeom prst="bentArrow">
            <a:avLst>
              <a:gd name="adj1" fmla="val 14690"/>
              <a:gd name="adj2" fmla="val 22554"/>
              <a:gd name="adj3" fmla="val 25000"/>
              <a:gd name="adj4" fmla="val 4375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95536" y="4629585"/>
            <a:ext cx="2736304" cy="9555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37" name="Rectangle 36"/>
          <p:cNvSpPr/>
          <p:nvPr/>
        </p:nvSpPr>
        <p:spPr>
          <a:xfrm>
            <a:off x="5663566" y="4629586"/>
            <a:ext cx="3156905" cy="646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40" name="Rectangle 39"/>
          <p:cNvSpPr/>
          <p:nvPr/>
        </p:nvSpPr>
        <p:spPr>
          <a:xfrm>
            <a:off x="395536" y="3387933"/>
            <a:ext cx="2736304" cy="9555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4" name="Down Arrow 13"/>
          <p:cNvSpPr/>
          <p:nvPr/>
        </p:nvSpPr>
        <p:spPr>
          <a:xfrm>
            <a:off x="1559717" y="2983708"/>
            <a:ext cx="396044" cy="358486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cxnSp>
        <p:nvCxnSpPr>
          <p:cNvPr id="18" name="Straight Connector 17"/>
          <p:cNvCxnSpPr/>
          <p:nvPr/>
        </p:nvCxnSpPr>
        <p:spPr>
          <a:xfrm>
            <a:off x="5508103" y="1844824"/>
            <a:ext cx="36000" cy="4896544"/>
          </a:xfrm>
          <a:prstGeom prst="line">
            <a:avLst/>
          </a:prstGeom>
          <a:ln w="1270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4839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Bent Arrow 38"/>
          <p:cNvSpPr/>
          <p:nvPr/>
        </p:nvSpPr>
        <p:spPr>
          <a:xfrm rot="16200000" flipH="1">
            <a:off x="2135583" y="2440271"/>
            <a:ext cx="720080" cy="1416451"/>
          </a:xfrm>
          <a:prstGeom prst="ben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>
              <a:solidFill>
                <a:schemeClr val="tx1"/>
              </a:solidFill>
            </a:endParaRPr>
          </a:p>
        </p:txBody>
      </p:sp>
      <p:sp>
        <p:nvSpPr>
          <p:cNvPr id="38" name="Bent Arrow 37"/>
          <p:cNvSpPr/>
          <p:nvPr/>
        </p:nvSpPr>
        <p:spPr>
          <a:xfrm rot="5400000">
            <a:off x="6000305" y="2440271"/>
            <a:ext cx="720080" cy="1416451"/>
          </a:xfrm>
          <a:prstGeom prst="ben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>
              <a:solidFill>
                <a:schemeClr val="tx1"/>
              </a:solidFill>
            </a:endParaRPr>
          </a:p>
        </p:txBody>
      </p:sp>
      <p:pic>
        <p:nvPicPr>
          <p:cNvPr id="4" name="Picture 3" descr="ccNSO_Facebook_cover_2.png"/>
          <p:cNvPicPr>
            <a:picLocks noChangeAspect="1"/>
          </p:cNvPicPr>
          <p:nvPr/>
        </p:nvPicPr>
        <p:blipFill>
          <a:blip r:embed="rId3" cstate="print"/>
          <a:srcRect t="77307"/>
          <a:stretch>
            <a:fillRect/>
          </a:stretch>
        </p:blipFill>
        <p:spPr>
          <a:xfrm>
            <a:off x="0" y="0"/>
            <a:ext cx="9144000" cy="768986"/>
          </a:xfrm>
          <a:prstGeom prst="rect">
            <a:avLst/>
          </a:prstGeom>
        </p:spPr>
      </p:pic>
      <p:pic>
        <p:nvPicPr>
          <p:cNvPr id="5" name="Picture 4" descr="ccNSO_Facebook_logo.png"/>
          <p:cNvPicPr>
            <a:picLocks noChangeAspect="1"/>
          </p:cNvPicPr>
          <p:nvPr/>
        </p:nvPicPr>
        <p:blipFill>
          <a:blip r:embed="rId4" cstate="print"/>
          <a:srcRect t="9100" b="37801"/>
          <a:stretch>
            <a:fillRect/>
          </a:stretch>
        </p:blipFill>
        <p:spPr>
          <a:xfrm>
            <a:off x="179512" y="0"/>
            <a:ext cx="1512168" cy="764704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143000"/>
          </a:xfrm>
        </p:spPr>
        <p:txBody>
          <a:bodyPr/>
          <a:lstStyle/>
          <a:p>
            <a:r>
              <a:rPr lang="en-GB" b="1" dirty="0" err="1" smtClean="0"/>
              <a:t>ccNSO</a:t>
            </a:r>
            <a:r>
              <a:rPr lang="en-GB" b="1" dirty="0" smtClean="0"/>
              <a:t> involvement in</a:t>
            </a:r>
            <a:endParaRPr lang="en-GB" b="1" dirty="0"/>
          </a:p>
        </p:txBody>
      </p:sp>
      <p:sp>
        <p:nvSpPr>
          <p:cNvPr id="8" name="OTLSHAPE_TB_00000000000000000000000000000000_ScaleContainer"/>
          <p:cNvSpPr/>
          <p:nvPr/>
        </p:nvSpPr>
        <p:spPr>
          <a:xfrm>
            <a:off x="2987824" y="2276872"/>
            <a:ext cx="2880320" cy="792088"/>
          </a:xfrm>
          <a:prstGeom prst="roundRect">
            <a:avLst>
              <a:gd name="adj" fmla="val 100000"/>
            </a:avLst>
          </a:prstGeom>
          <a:gradFill flip="none" rotWithShape="1">
            <a:gsLst>
              <a:gs pos="83000">
                <a:schemeClr val="accent1">
                  <a:lumMod val="75000"/>
                </a:schemeClr>
              </a:gs>
              <a:gs pos="0">
                <a:schemeClr val="accent1">
                  <a:lumMod val="75000"/>
                </a:schemeClr>
              </a:gs>
              <a:gs pos="0">
                <a:schemeClr val="dk2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9" name="OTLSHAPE_TB_00000000000000000000000000000000_TimescaleInterval1"/>
          <p:cNvSpPr txBox="1"/>
          <p:nvPr/>
        </p:nvSpPr>
        <p:spPr>
          <a:xfrm>
            <a:off x="3333300" y="2276872"/>
            <a:ext cx="2189367" cy="710952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Community F</a:t>
            </a:r>
            <a:r>
              <a:rPr lang="lv-LV" sz="2400" b="1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o</a:t>
            </a:r>
            <a:r>
              <a:rPr lang="en-US" sz="2400" b="1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rum</a:t>
            </a:r>
            <a:endParaRPr lang="en-US" sz="2400" b="1" spc="-18" dirty="0">
              <a:solidFill>
                <a:schemeClr val="lt2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5616" y="3620011"/>
            <a:ext cx="17027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2000" b="1" dirty="0" smtClean="0"/>
              <a:t>ccNSO Council</a:t>
            </a:r>
            <a:endParaRPr lang="lv-LV" sz="2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832639" y="3620011"/>
            <a:ext cx="20637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2000" b="1" dirty="0" smtClean="0"/>
              <a:t>ccTLD </a:t>
            </a:r>
            <a:r>
              <a:rPr lang="lv-LV" sz="2000" b="1" dirty="0" err="1" smtClean="0"/>
              <a:t>community</a:t>
            </a:r>
            <a:endParaRPr lang="lv-LV" sz="20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1011460" y="4245273"/>
            <a:ext cx="34923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lv-LV" dirty="0" err="1" smtClean="0"/>
              <a:t>Inform</a:t>
            </a:r>
            <a:r>
              <a:rPr lang="lv-LV" dirty="0" smtClean="0"/>
              <a:t> ccTLD </a:t>
            </a:r>
            <a:r>
              <a:rPr lang="lv-LV" dirty="0" err="1" smtClean="0"/>
              <a:t>community</a:t>
            </a:r>
            <a:endParaRPr lang="lv-LV" dirty="0" smtClean="0"/>
          </a:p>
          <a:p>
            <a:pPr marL="285750" indent="-285750">
              <a:buFontTx/>
              <a:buChar char="-"/>
            </a:pPr>
            <a:r>
              <a:rPr lang="lv-LV" dirty="0" err="1" smtClean="0"/>
              <a:t>Solicit</a:t>
            </a:r>
            <a:r>
              <a:rPr lang="lv-LV" dirty="0" smtClean="0"/>
              <a:t> </a:t>
            </a:r>
            <a:r>
              <a:rPr lang="lv-LV" dirty="0" err="1" smtClean="0"/>
              <a:t>views</a:t>
            </a:r>
            <a:r>
              <a:rPr lang="lv-LV" dirty="0" smtClean="0"/>
              <a:t> </a:t>
            </a:r>
            <a:r>
              <a:rPr lang="lv-LV" dirty="0" err="1" smtClean="0"/>
              <a:t>from</a:t>
            </a:r>
            <a:r>
              <a:rPr lang="lv-LV" dirty="0" smtClean="0"/>
              <a:t> </a:t>
            </a:r>
            <a:r>
              <a:rPr lang="lv-LV" dirty="0" err="1" smtClean="0"/>
              <a:t>ccTLDs</a:t>
            </a:r>
            <a:endParaRPr lang="lv-LV" dirty="0" smtClean="0"/>
          </a:p>
          <a:p>
            <a:pPr marL="285750" indent="-285750">
              <a:buFontTx/>
              <a:buChar char="-"/>
            </a:pPr>
            <a:r>
              <a:rPr lang="lv-LV" dirty="0" err="1" smtClean="0"/>
              <a:t>Submit</a:t>
            </a:r>
            <a:r>
              <a:rPr lang="lv-LV" dirty="0" smtClean="0"/>
              <a:t> </a:t>
            </a:r>
            <a:r>
              <a:rPr lang="lv-LV" dirty="0" err="1" smtClean="0"/>
              <a:t>views</a:t>
            </a:r>
            <a:r>
              <a:rPr lang="lv-LV" dirty="0" smtClean="0"/>
              <a:t> </a:t>
            </a:r>
            <a:r>
              <a:rPr lang="lv-LV" dirty="0" err="1" smtClean="0"/>
              <a:t>from</a:t>
            </a:r>
            <a:r>
              <a:rPr lang="lv-LV" dirty="0" smtClean="0"/>
              <a:t> </a:t>
            </a:r>
            <a:r>
              <a:rPr lang="lv-LV" dirty="0" err="1" smtClean="0"/>
              <a:t>ccTLDs</a:t>
            </a:r>
            <a:endParaRPr lang="lv-LV" dirty="0"/>
          </a:p>
        </p:txBody>
      </p:sp>
      <p:sp>
        <p:nvSpPr>
          <p:cNvPr id="18" name="TextBox 17"/>
          <p:cNvSpPr txBox="1"/>
          <p:nvPr/>
        </p:nvSpPr>
        <p:spPr>
          <a:xfrm>
            <a:off x="5322377" y="4249383"/>
            <a:ext cx="34923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lv-LV" dirty="0" err="1" smtClean="0"/>
              <a:t>Participate</a:t>
            </a:r>
            <a:r>
              <a:rPr lang="lv-LV" dirty="0" smtClean="0"/>
              <a:t> </a:t>
            </a:r>
            <a:r>
              <a:rPr lang="lv-LV" dirty="0" err="1" smtClean="0"/>
              <a:t>in</a:t>
            </a:r>
            <a:r>
              <a:rPr lang="lv-LV" dirty="0" smtClean="0"/>
              <a:t> </a:t>
            </a:r>
            <a:r>
              <a:rPr lang="lv-LV" dirty="0" err="1" smtClean="0"/>
              <a:t>discussions</a:t>
            </a:r>
            <a:endParaRPr lang="lv-LV" dirty="0" smtClean="0"/>
          </a:p>
          <a:p>
            <a:pPr marL="285750" indent="-285750">
              <a:buFontTx/>
              <a:buChar char="-"/>
            </a:pPr>
            <a:r>
              <a:rPr lang="lv-LV" dirty="0" err="1" smtClean="0"/>
              <a:t>Share</a:t>
            </a:r>
            <a:r>
              <a:rPr lang="lv-LV" dirty="0" smtClean="0"/>
              <a:t> </a:t>
            </a:r>
            <a:r>
              <a:rPr lang="lv-LV" dirty="0" err="1" smtClean="0"/>
              <a:t>their</a:t>
            </a:r>
            <a:r>
              <a:rPr lang="lv-LV" dirty="0" smtClean="0"/>
              <a:t> </a:t>
            </a:r>
            <a:r>
              <a:rPr lang="lv-LV" dirty="0" err="1" smtClean="0"/>
              <a:t>views</a:t>
            </a:r>
            <a:endParaRPr lang="lv-LV" dirty="0" smtClean="0"/>
          </a:p>
          <a:p>
            <a:pPr marL="285750" indent="-285750">
              <a:buFontTx/>
              <a:buChar char="-"/>
            </a:pPr>
            <a:r>
              <a:rPr lang="lv-LV" dirty="0" err="1" smtClean="0"/>
              <a:t>Submit</a:t>
            </a:r>
            <a:r>
              <a:rPr lang="lv-LV" dirty="0" smtClean="0"/>
              <a:t> </a:t>
            </a:r>
            <a:r>
              <a:rPr lang="lv-LV" dirty="0" err="1" smtClean="0"/>
              <a:t>comments</a:t>
            </a:r>
            <a:r>
              <a:rPr lang="lv-LV" dirty="0" smtClean="0"/>
              <a:t> to </a:t>
            </a:r>
            <a:r>
              <a:rPr lang="lv-LV" dirty="0" smtClean="0"/>
              <a:t>ccNSO Council</a:t>
            </a:r>
            <a:endParaRPr lang="lv-LV" dirty="0" smtClean="0"/>
          </a:p>
          <a:p>
            <a:pPr marL="285750" indent="-285750">
              <a:buFontTx/>
              <a:buChar char="-"/>
            </a:pPr>
            <a:r>
              <a:rPr lang="lv-LV" dirty="0" err="1" smtClean="0"/>
              <a:t>Contribute</a:t>
            </a:r>
            <a:r>
              <a:rPr lang="lv-LV" dirty="0" smtClean="0"/>
              <a:t> to Community </a:t>
            </a:r>
            <a:r>
              <a:rPr lang="lv-LV" dirty="0" err="1" smtClean="0"/>
              <a:t>Forum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130461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Bent Arrow 38"/>
          <p:cNvSpPr/>
          <p:nvPr/>
        </p:nvSpPr>
        <p:spPr>
          <a:xfrm rot="16200000" flipH="1">
            <a:off x="2135583" y="2872319"/>
            <a:ext cx="720080" cy="1416451"/>
          </a:xfrm>
          <a:prstGeom prst="ben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>
              <a:solidFill>
                <a:schemeClr val="tx1"/>
              </a:solidFill>
            </a:endParaRPr>
          </a:p>
        </p:txBody>
      </p:sp>
      <p:sp>
        <p:nvSpPr>
          <p:cNvPr id="38" name="Bent Arrow 37"/>
          <p:cNvSpPr/>
          <p:nvPr/>
        </p:nvSpPr>
        <p:spPr>
          <a:xfrm rot="5400000">
            <a:off x="6000305" y="2872319"/>
            <a:ext cx="720080" cy="1416451"/>
          </a:xfrm>
          <a:prstGeom prst="ben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>
              <a:solidFill>
                <a:schemeClr val="tx1"/>
              </a:solidFill>
            </a:endParaRPr>
          </a:p>
        </p:txBody>
      </p:sp>
      <p:pic>
        <p:nvPicPr>
          <p:cNvPr id="4" name="Picture 3" descr="ccNSO_Facebook_cover_2.png"/>
          <p:cNvPicPr>
            <a:picLocks noChangeAspect="1"/>
          </p:cNvPicPr>
          <p:nvPr/>
        </p:nvPicPr>
        <p:blipFill>
          <a:blip r:embed="rId3" cstate="print"/>
          <a:srcRect t="77307"/>
          <a:stretch>
            <a:fillRect/>
          </a:stretch>
        </p:blipFill>
        <p:spPr>
          <a:xfrm>
            <a:off x="0" y="0"/>
            <a:ext cx="9144000" cy="768986"/>
          </a:xfrm>
          <a:prstGeom prst="rect">
            <a:avLst/>
          </a:prstGeom>
        </p:spPr>
      </p:pic>
      <p:pic>
        <p:nvPicPr>
          <p:cNvPr id="5" name="Picture 4" descr="ccNSO_Facebook_logo.png"/>
          <p:cNvPicPr>
            <a:picLocks noChangeAspect="1"/>
          </p:cNvPicPr>
          <p:nvPr/>
        </p:nvPicPr>
        <p:blipFill>
          <a:blip r:embed="rId4" cstate="print"/>
          <a:srcRect t="9100" b="37801"/>
          <a:stretch>
            <a:fillRect/>
          </a:stretch>
        </p:blipFill>
        <p:spPr>
          <a:xfrm>
            <a:off x="179512" y="0"/>
            <a:ext cx="1512168" cy="764704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b="1" dirty="0" smtClean="0"/>
              <a:t>Potential </a:t>
            </a:r>
            <a:r>
              <a:rPr lang="en-GB" b="1" dirty="0" err="1" smtClean="0"/>
              <a:t>ccNSO</a:t>
            </a:r>
            <a:r>
              <a:rPr lang="en-GB" b="1" dirty="0" smtClean="0"/>
              <a:t> Decision</a:t>
            </a:r>
            <a:r>
              <a:rPr lang="en-GB" b="1" dirty="0"/>
              <a:t> </a:t>
            </a:r>
            <a:r>
              <a:rPr lang="en-GB" b="1" dirty="0" smtClean="0"/>
              <a:t>during </a:t>
            </a:r>
            <a:br>
              <a:rPr lang="en-GB" b="1" dirty="0" smtClean="0"/>
            </a:br>
            <a:r>
              <a:rPr lang="en-GB" b="1" dirty="0" smtClean="0"/>
              <a:t>Rejection Action Community Forum</a:t>
            </a:r>
            <a:endParaRPr lang="en-GB" b="1" dirty="0"/>
          </a:p>
        </p:txBody>
      </p:sp>
      <p:sp>
        <p:nvSpPr>
          <p:cNvPr id="8" name="OTLSHAPE_TB_00000000000000000000000000000000_ScaleContainer"/>
          <p:cNvSpPr/>
          <p:nvPr/>
        </p:nvSpPr>
        <p:spPr>
          <a:xfrm>
            <a:off x="2987824" y="2708920"/>
            <a:ext cx="2880320" cy="792088"/>
          </a:xfrm>
          <a:prstGeom prst="roundRect">
            <a:avLst>
              <a:gd name="adj" fmla="val 100000"/>
            </a:avLst>
          </a:prstGeom>
          <a:gradFill flip="none" rotWithShape="1">
            <a:gsLst>
              <a:gs pos="83000">
                <a:schemeClr val="accent1">
                  <a:lumMod val="75000"/>
                </a:schemeClr>
              </a:gs>
              <a:gs pos="0">
                <a:schemeClr val="accent1">
                  <a:lumMod val="75000"/>
                </a:schemeClr>
              </a:gs>
              <a:gs pos="0">
                <a:schemeClr val="dk2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9" name="OTLSHAPE_TB_00000000000000000000000000000000_TimescaleInterval1"/>
          <p:cNvSpPr txBox="1"/>
          <p:nvPr/>
        </p:nvSpPr>
        <p:spPr>
          <a:xfrm>
            <a:off x="3333300" y="2882474"/>
            <a:ext cx="2189367" cy="44497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lv-LV" b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ccNSO</a:t>
            </a:r>
            <a:r>
              <a:rPr lang="lv-LV" b="1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 </a:t>
            </a:r>
            <a:r>
              <a:rPr lang="lv-LV" b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Decision</a:t>
            </a:r>
            <a:r>
              <a:rPr lang="lv-LV" b="1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 </a:t>
            </a:r>
            <a:r>
              <a:rPr lang="lv-LV" b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during</a:t>
            </a:r>
            <a:r>
              <a:rPr lang="lv-LV" b="1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 </a:t>
            </a:r>
          </a:p>
          <a:p>
            <a:pPr algn="ctr"/>
            <a:r>
              <a:rPr lang="lv-LV" b="1" spc="-18" dirty="0" err="1" smtClean="0">
                <a:solidFill>
                  <a:schemeClr val="lt2"/>
                </a:solidFill>
                <a:latin typeface="Arial Narrow" panose="020B0606020202030204" pitchFamily="34" charset="0"/>
              </a:rPr>
              <a:t>Community</a:t>
            </a:r>
            <a:r>
              <a:rPr lang="lv-LV" b="1" spc="-18" dirty="0" smtClean="0">
                <a:solidFill>
                  <a:schemeClr val="lt2"/>
                </a:solidFill>
                <a:latin typeface="Arial Narrow" panose="020B0606020202030204" pitchFamily="34" charset="0"/>
              </a:rPr>
              <a:t> Forum period</a:t>
            </a:r>
          </a:p>
        </p:txBody>
      </p:sp>
      <p:sp>
        <p:nvSpPr>
          <p:cNvPr id="32" name="OTLSHAPE_TB_00000000000000000000000000000000_ScaleContainer"/>
          <p:cNvSpPr/>
          <p:nvPr/>
        </p:nvSpPr>
        <p:spPr>
          <a:xfrm>
            <a:off x="35496" y="4869160"/>
            <a:ext cx="2220484" cy="864096"/>
          </a:xfrm>
          <a:prstGeom prst="roundRect">
            <a:avLst>
              <a:gd name="adj" fmla="val 100000"/>
            </a:avLst>
          </a:prstGeom>
          <a:gradFill flip="none" rotWithShape="1">
            <a:gsLst>
              <a:gs pos="83000">
                <a:schemeClr val="accent1">
                  <a:lumMod val="75000"/>
                </a:schemeClr>
              </a:gs>
              <a:gs pos="0">
                <a:schemeClr val="accent1">
                  <a:lumMod val="75000"/>
                </a:schemeClr>
              </a:gs>
              <a:gs pos="0">
                <a:schemeClr val="dk2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lv-LV" dirty="0" err="1" smtClean="0"/>
              <a:t>ccNSO</a:t>
            </a:r>
            <a:r>
              <a:rPr lang="lv-LV" dirty="0" smtClean="0"/>
              <a:t> </a:t>
            </a:r>
            <a:r>
              <a:rPr lang="lv-LV" dirty="0" err="1" smtClean="0"/>
              <a:t>Council</a:t>
            </a:r>
            <a:r>
              <a:rPr lang="lv-LV" dirty="0" smtClean="0"/>
              <a:t> </a:t>
            </a:r>
            <a:r>
              <a:rPr lang="lv-LV" dirty="0" err="1" smtClean="0"/>
              <a:t>rejects</a:t>
            </a:r>
            <a:r>
              <a:rPr lang="lv-LV" dirty="0" smtClean="0"/>
              <a:t> </a:t>
            </a:r>
          </a:p>
          <a:p>
            <a:pPr algn="ctr"/>
            <a:r>
              <a:rPr lang="lv-LV" dirty="0" err="1" smtClean="0"/>
              <a:t>the</a:t>
            </a:r>
            <a:r>
              <a:rPr lang="lv-LV" dirty="0" smtClean="0"/>
              <a:t> </a:t>
            </a:r>
            <a:r>
              <a:rPr lang="lv-LV" dirty="0" err="1" smtClean="0"/>
              <a:t>action</a:t>
            </a:r>
            <a:endParaRPr lang="en-US" dirty="0"/>
          </a:p>
        </p:txBody>
      </p:sp>
      <p:sp>
        <p:nvSpPr>
          <p:cNvPr id="33" name="OTLSHAPE_TB_00000000000000000000000000000000_ScaleContainer"/>
          <p:cNvSpPr/>
          <p:nvPr/>
        </p:nvSpPr>
        <p:spPr>
          <a:xfrm>
            <a:off x="2289852" y="4869160"/>
            <a:ext cx="2220484" cy="864096"/>
          </a:xfrm>
          <a:prstGeom prst="roundRect">
            <a:avLst>
              <a:gd name="adj" fmla="val 100000"/>
            </a:avLst>
          </a:prstGeom>
          <a:gradFill flip="none" rotWithShape="1">
            <a:gsLst>
              <a:gs pos="83000">
                <a:schemeClr val="accent1">
                  <a:lumMod val="75000"/>
                </a:schemeClr>
              </a:gs>
              <a:gs pos="0">
                <a:schemeClr val="accent1">
                  <a:lumMod val="75000"/>
                </a:schemeClr>
              </a:gs>
              <a:gs pos="0">
                <a:schemeClr val="dk2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lv-LV" dirty="0" err="1" smtClean="0"/>
              <a:t>ccNSO</a:t>
            </a:r>
            <a:r>
              <a:rPr lang="lv-LV" dirty="0" smtClean="0"/>
              <a:t> </a:t>
            </a:r>
            <a:r>
              <a:rPr lang="lv-LV" dirty="0" err="1" smtClean="0"/>
              <a:t>Council</a:t>
            </a:r>
            <a:r>
              <a:rPr lang="lv-LV" dirty="0" smtClean="0"/>
              <a:t> no </a:t>
            </a:r>
            <a:r>
              <a:rPr lang="lv-LV" dirty="0" err="1" smtClean="0"/>
              <a:t>decision</a:t>
            </a:r>
            <a:endParaRPr lang="lv-LV" dirty="0" smtClean="0"/>
          </a:p>
        </p:txBody>
      </p:sp>
      <p:sp>
        <p:nvSpPr>
          <p:cNvPr id="34" name="OTLSHAPE_TB_00000000000000000000000000000000_ScaleContainer"/>
          <p:cNvSpPr/>
          <p:nvPr/>
        </p:nvSpPr>
        <p:spPr>
          <a:xfrm>
            <a:off x="4644008" y="4863278"/>
            <a:ext cx="2220484" cy="869978"/>
          </a:xfrm>
          <a:prstGeom prst="roundRect">
            <a:avLst>
              <a:gd name="adj" fmla="val 100000"/>
            </a:avLst>
          </a:prstGeom>
          <a:gradFill flip="none" rotWithShape="1">
            <a:gsLst>
              <a:gs pos="83000">
                <a:srgbClr val="92D050"/>
              </a:gs>
              <a:gs pos="0">
                <a:schemeClr val="accent1">
                  <a:lumMod val="75000"/>
                </a:schemeClr>
              </a:gs>
              <a:gs pos="0">
                <a:schemeClr val="accent3">
                  <a:lumMod val="50000"/>
                </a:schemeClr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lv-LV" dirty="0" smtClean="0"/>
              <a:t>10 % </a:t>
            </a:r>
            <a:r>
              <a:rPr lang="lv-LV" dirty="0" err="1" smtClean="0"/>
              <a:t>Members</a:t>
            </a:r>
            <a:r>
              <a:rPr lang="lv-LV" dirty="0" smtClean="0"/>
              <a:t> </a:t>
            </a:r>
            <a:r>
              <a:rPr lang="lv-LV" dirty="0" err="1" smtClean="0"/>
              <a:t>ask</a:t>
            </a:r>
            <a:r>
              <a:rPr lang="lv-LV" dirty="0" smtClean="0"/>
              <a:t> </a:t>
            </a:r>
            <a:r>
              <a:rPr lang="lv-LV" dirty="0" err="1" smtClean="0"/>
              <a:t>ratify</a:t>
            </a:r>
            <a:r>
              <a:rPr lang="lv-LV" dirty="0"/>
              <a:t> </a:t>
            </a:r>
            <a:r>
              <a:rPr lang="en-US" dirty="0" smtClean="0"/>
              <a:t>w</a:t>
            </a:r>
            <a:r>
              <a:rPr lang="lv-LV" dirty="0" err="1" smtClean="0"/>
              <a:t>ithin</a:t>
            </a:r>
            <a:r>
              <a:rPr lang="lv-LV" dirty="0" smtClean="0"/>
              <a:t> relevant period</a:t>
            </a:r>
          </a:p>
        </p:txBody>
      </p:sp>
      <p:sp>
        <p:nvSpPr>
          <p:cNvPr id="35" name="OTLSHAPE_TB_00000000000000000000000000000000_ScaleContainer"/>
          <p:cNvSpPr/>
          <p:nvPr/>
        </p:nvSpPr>
        <p:spPr>
          <a:xfrm>
            <a:off x="6898364" y="4863278"/>
            <a:ext cx="2220484" cy="869978"/>
          </a:xfrm>
          <a:prstGeom prst="roundRect">
            <a:avLst>
              <a:gd name="adj" fmla="val 100000"/>
            </a:avLst>
          </a:prstGeom>
          <a:gradFill flip="none" rotWithShape="1">
            <a:gsLst>
              <a:gs pos="83000">
                <a:srgbClr val="92D050"/>
              </a:gs>
              <a:gs pos="0">
                <a:schemeClr val="accent1">
                  <a:lumMod val="75000"/>
                </a:schemeClr>
              </a:gs>
              <a:gs pos="0">
                <a:schemeClr val="accent3">
                  <a:lumMod val="50000"/>
                </a:schemeClr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No decision? Consultation?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4244016"/>
            <a:ext cx="3734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b="1" dirty="0" err="1" smtClean="0"/>
              <a:t>ccNSO</a:t>
            </a:r>
            <a:r>
              <a:rPr lang="lv-LV" b="1" dirty="0" smtClean="0"/>
              <a:t> </a:t>
            </a:r>
            <a:r>
              <a:rPr lang="lv-LV" b="1" dirty="0" err="1" smtClean="0"/>
              <a:t>Council</a:t>
            </a:r>
            <a:r>
              <a:rPr lang="lv-LV" b="1" dirty="0" smtClean="0"/>
              <a:t> </a:t>
            </a:r>
            <a:r>
              <a:rPr lang="lv-LV" b="1" dirty="0" err="1" smtClean="0"/>
              <a:t>decision</a:t>
            </a:r>
            <a:r>
              <a:rPr lang="lv-LV" b="1" dirty="0" smtClean="0"/>
              <a:t> </a:t>
            </a:r>
            <a:r>
              <a:rPr lang="lv-LV" b="1" dirty="0" err="1" smtClean="0"/>
              <a:t>on</a:t>
            </a:r>
            <a:r>
              <a:rPr lang="lv-LV" b="1" dirty="0" smtClean="0"/>
              <a:t> </a:t>
            </a:r>
            <a:r>
              <a:rPr lang="lv-LV" b="1" dirty="0" err="1" smtClean="0"/>
              <a:t>retraction</a:t>
            </a:r>
            <a:endParaRPr lang="lv-LV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6075205" y="4212549"/>
            <a:ext cx="1578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b="1" dirty="0" err="1" smtClean="0"/>
              <a:t>Members</a:t>
            </a:r>
            <a:r>
              <a:rPr lang="lv-LV" b="1" dirty="0" smtClean="0"/>
              <a:t> </a:t>
            </a:r>
            <a:r>
              <a:rPr lang="lv-LV" b="1" dirty="0" err="1" smtClean="0"/>
              <a:t>role</a:t>
            </a:r>
            <a:endParaRPr lang="lv-LV" b="1" dirty="0"/>
          </a:p>
        </p:txBody>
      </p:sp>
    </p:spTree>
    <p:extLst>
      <p:ext uri="{BB962C8B-B14F-4D97-AF65-F5344CB8AC3E}">
        <p14:creationId xmlns:p14="http://schemas.microsoft.com/office/powerpoint/2010/main" val="894933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4208</TotalTime>
  <Words>423</Words>
  <Application>Microsoft Office PowerPoint</Application>
  <PresentationFormat>On-screen Show (4:3)</PresentationFormat>
  <Paragraphs>90</Paragraphs>
  <Slides>10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Arial Narrow</vt:lpstr>
      <vt:lpstr>Calibri</vt:lpstr>
      <vt:lpstr>Office Theme</vt:lpstr>
      <vt:lpstr>Rejection Actions</vt:lpstr>
      <vt:lpstr>ICANN Bylaws...</vt:lpstr>
      <vt:lpstr>PowerPoint Presentation</vt:lpstr>
      <vt:lpstr>Empowered Community</vt:lpstr>
      <vt:lpstr>Right to Reject Specified Actions</vt:lpstr>
      <vt:lpstr>PowerPoint Presentation</vt:lpstr>
      <vt:lpstr>PowerPoint Presentation</vt:lpstr>
      <vt:lpstr>ccNSO involvement in</vt:lpstr>
      <vt:lpstr>Potential ccNSO Decision during  Rejection Action Community Forum</vt:lpstr>
      <vt:lpstr>Final ccNSO Rejection Decision</vt:lpstr>
    </vt:vector>
  </TitlesOfParts>
  <Company>LU MII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ccNSO Election Review Study Group</dc:title>
  <dc:creator>Katrina Sataki</dc:creator>
  <cp:lastModifiedBy>Katrina Sataki</cp:lastModifiedBy>
  <cp:revision>168</cp:revision>
  <dcterms:created xsi:type="dcterms:W3CDTF">2013-04-04T09:06:45Z</dcterms:created>
  <dcterms:modified xsi:type="dcterms:W3CDTF">2017-06-16T11:02:23Z</dcterms:modified>
</cp:coreProperties>
</file>