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04" r:id="rId3"/>
    <p:sldId id="293" r:id="rId4"/>
    <p:sldId id="315" r:id="rId5"/>
    <p:sldId id="306" r:id="rId6"/>
    <p:sldId id="317" r:id="rId7"/>
    <p:sldId id="318" r:id="rId8"/>
    <p:sldId id="319" r:id="rId9"/>
    <p:sldId id="316" r:id="rId10"/>
    <p:sldId id="309" r:id="rId11"/>
    <p:sldId id="308" r:id="rId12"/>
    <p:sldId id="310" r:id="rId13"/>
    <p:sldId id="312" r:id="rId14"/>
    <p:sldId id="313" r:id="rId15"/>
    <p:sldId id="314" r:id="rId16"/>
    <p:sldId id="311" r:id="rId17"/>
    <p:sldId id="305" r:id="rId18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rina Sataki" initials="KS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436" autoAdjust="0"/>
  </p:normalViewPr>
  <p:slideViewPr>
    <p:cSldViewPr>
      <p:cViewPr varScale="1">
        <p:scale>
          <a:sx n="89" d="100"/>
          <a:sy n="89" d="100"/>
        </p:scale>
        <p:origin x="181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139AE-EF4C-2F45-81AC-109B8DF4B100}" type="datetimeFigureOut">
              <a:rPr lang="en-US" smtClean="0"/>
              <a:t>6/14/2017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5BB5F-3B2F-0545-A0E8-208989743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02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238B6-07F9-4DDE-88A1-35D09FB26838}" type="datetimeFigureOut">
              <a:rPr lang="lv-LV" smtClean="0"/>
              <a:t>2017.06.14.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501008"/>
            <a:ext cx="8568952" cy="1470025"/>
          </a:xfrm>
        </p:spPr>
        <p:txBody>
          <a:bodyPr/>
          <a:lstStyle/>
          <a:p>
            <a:r>
              <a:rPr lang="lv-LV" b="1" dirty="0" err="1" smtClean="0"/>
              <a:t>Guidelines</a:t>
            </a:r>
            <a:r>
              <a:rPr lang="lv-LV" b="1" dirty="0" smtClean="0"/>
              <a:t> </a:t>
            </a:r>
            <a:r>
              <a:rPr lang="lv-LV" b="1" dirty="0" err="1" smtClean="0"/>
              <a:t>Review</a:t>
            </a:r>
            <a:r>
              <a:rPr lang="lv-LV" b="1" dirty="0" smtClean="0"/>
              <a:t> Committee</a:t>
            </a:r>
            <a:endParaRPr lang="lv-LV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6400800" cy="1752600"/>
          </a:xfrm>
        </p:spPr>
        <p:txBody>
          <a:bodyPr/>
          <a:lstStyle/>
          <a:p>
            <a:r>
              <a:rPr lang="lv-LV" b="1" dirty="0" err="1" smtClean="0"/>
              <a:t>Update</a:t>
            </a:r>
            <a:endParaRPr lang="lv-LV" b="1" dirty="0" smtClean="0"/>
          </a:p>
          <a:p>
            <a:endParaRPr lang="lv-LV" b="1" dirty="0" smtClean="0"/>
          </a:p>
          <a:p>
            <a:r>
              <a:rPr lang="lv-LV" sz="2400" dirty="0" smtClean="0"/>
              <a:t>27-28 </a:t>
            </a:r>
            <a:r>
              <a:rPr lang="lv-LV" sz="2400" dirty="0" err="1" smtClean="0"/>
              <a:t>June</a:t>
            </a:r>
            <a:r>
              <a:rPr lang="lv-LV" sz="2400" dirty="0" smtClean="0"/>
              <a:t> 2017, </a:t>
            </a:r>
            <a:r>
              <a:rPr lang="lv-LV" sz="2400" dirty="0" err="1" smtClean="0"/>
              <a:t>Johannesburg</a:t>
            </a:r>
            <a:endParaRPr lang="lv-LV" sz="2400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388658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b="5000"/>
          <a:stretch>
            <a:fillRect/>
          </a:stretch>
        </p:blipFill>
        <p:spPr>
          <a:xfrm>
            <a:off x="179512" y="1988840"/>
            <a:ext cx="1512168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Approval</a:t>
            </a:r>
            <a:r>
              <a:rPr lang="lv-LV" b="1" dirty="0" smtClean="0"/>
              <a:t> </a:t>
            </a:r>
            <a:r>
              <a:rPr lang="lv-LV" b="1" dirty="0" err="1" smtClean="0"/>
              <a:t>Actions</a:t>
            </a:r>
            <a:r>
              <a:rPr lang="lv-LV" b="1" dirty="0" smtClean="0"/>
              <a:t>: </a:t>
            </a:r>
            <a:r>
              <a:rPr lang="lv-LV" b="1" dirty="0" err="1" smtClean="0"/>
              <a:t>Final</a:t>
            </a:r>
            <a:r>
              <a:rPr lang="lv-LV" b="1" dirty="0" smtClean="0"/>
              <a:t> </a:t>
            </a:r>
            <a:r>
              <a:rPr lang="lv-LV" b="1" dirty="0" err="1" smtClean="0"/>
              <a:t>Stage</a:t>
            </a:r>
            <a:endParaRPr lang="lv-LV" b="1" dirty="0"/>
          </a:p>
        </p:txBody>
      </p:sp>
      <p:sp>
        <p:nvSpPr>
          <p:cNvPr id="7" name="OTLSHAPE_TB_00000000000000000000000000000000_ScaleContainer"/>
          <p:cNvSpPr/>
          <p:nvPr/>
        </p:nvSpPr>
        <p:spPr>
          <a:xfrm>
            <a:off x="2339752" y="3140968"/>
            <a:ext cx="4248794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OTLSHAPE_TB_00000000000000000000000000000000_TimescaleInterval1"/>
          <p:cNvSpPr txBox="1"/>
          <p:nvPr/>
        </p:nvSpPr>
        <p:spPr>
          <a:xfrm>
            <a:off x="5647418" y="3227454"/>
            <a:ext cx="875825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6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6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1" name="OTLSHAPE_TB_00000000000000000000000000000000_Separator1"/>
          <p:cNvCxnSpPr/>
          <p:nvPr/>
        </p:nvCxnSpPr>
        <p:spPr>
          <a:xfrm>
            <a:off x="5484200" y="3193481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TLSHAPE_TB_00000000000000000000000000000000_TimescaleInterval1"/>
          <p:cNvSpPr txBox="1"/>
          <p:nvPr/>
        </p:nvSpPr>
        <p:spPr>
          <a:xfrm>
            <a:off x="2556420" y="3218998"/>
            <a:ext cx="1872531" cy="21403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6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Issue</a:t>
            </a:r>
            <a:r>
              <a:rPr lang="lv-LV" sz="1600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(</a:t>
            </a:r>
            <a:r>
              <a:rPr lang="lv-LV" sz="16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Approval</a:t>
            </a:r>
            <a:r>
              <a:rPr lang="lv-LV" sz="1600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6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Action</a:t>
            </a:r>
            <a:r>
              <a:rPr lang="lv-LV" sz="1600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)</a:t>
            </a:r>
            <a:endParaRPr lang="en-US" sz="16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OTLSHAPE_TB_00000000000000000000000000000000_TimescaleInterval1"/>
          <p:cNvSpPr txBox="1"/>
          <p:nvPr/>
        </p:nvSpPr>
        <p:spPr>
          <a:xfrm>
            <a:off x="4735863" y="3216921"/>
            <a:ext cx="748337" cy="21851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6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21 </a:t>
            </a:r>
            <a:r>
              <a:rPr lang="lv-LV" sz="16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6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" name="OTLSHAPE_TB_00000000000000000000000000000000_Separator1"/>
          <p:cNvCxnSpPr/>
          <p:nvPr/>
        </p:nvCxnSpPr>
        <p:spPr>
          <a:xfrm>
            <a:off x="4572644" y="3193481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10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Full</a:t>
            </a:r>
            <a:r>
              <a:rPr lang="lv-LV" b="1" dirty="0" smtClean="0"/>
              <a:t> ccNSO Process</a:t>
            </a:r>
            <a:endParaRPr lang="lv-LV" b="1" dirty="0"/>
          </a:p>
        </p:txBody>
      </p:sp>
      <p:cxnSp>
        <p:nvCxnSpPr>
          <p:cNvPr id="7" name="OTLSHAPE_M_a58f29487c0343c08abcf41913e40cae_Connector1"/>
          <p:cNvCxnSpPr/>
          <p:nvPr/>
        </p:nvCxnSpPr>
        <p:spPr>
          <a:xfrm>
            <a:off x="2922102" y="2780575"/>
            <a:ext cx="0" cy="865088"/>
          </a:xfrm>
          <a:prstGeom prst="line">
            <a:avLst/>
          </a:prstGeom>
          <a:ln w="952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OTLSHAPE_M_a58f29487c0343c08abcf41913e40cae_Connector1"/>
          <p:cNvCxnSpPr/>
          <p:nvPr/>
        </p:nvCxnSpPr>
        <p:spPr>
          <a:xfrm>
            <a:off x="1458247" y="2782494"/>
            <a:ext cx="0" cy="865088"/>
          </a:xfrm>
          <a:prstGeom prst="line">
            <a:avLst/>
          </a:prstGeom>
          <a:ln w="952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OTLSHAPE_M_a58f29487c0343c08abcf41913e40cae_Connector1"/>
          <p:cNvCxnSpPr/>
          <p:nvPr/>
        </p:nvCxnSpPr>
        <p:spPr>
          <a:xfrm>
            <a:off x="326624" y="2781175"/>
            <a:ext cx="0" cy="1066891"/>
          </a:xfrm>
          <a:prstGeom prst="line">
            <a:avLst/>
          </a:prstGeom>
          <a:ln w="952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TLSHAPE_TB_00000000000000000000000000000000_ScaleContainer"/>
          <p:cNvSpPr/>
          <p:nvPr/>
        </p:nvSpPr>
        <p:spPr>
          <a:xfrm>
            <a:off x="107504" y="3645024"/>
            <a:ext cx="8857217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OTLSHAPE_TB_00000000000000000000000000000000_TimescaleInterval1"/>
          <p:cNvSpPr txBox="1"/>
          <p:nvPr/>
        </p:nvSpPr>
        <p:spPr>
          <a:xfrm>
            <a:off x="213836" y="3721666"/>
            <a:ext cx="393072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Issue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845" y="2713977"/>
            <a:ext cx="1006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smtClean="0">
                <a:latin typeface="Arial Narrow" panose="020B0606020202030204" pitchFamily="34" charset="0"/>
              </a:rPr>
              <a:t>ccNSO </a:t>
            </a:r>
            <a:r>
              <a:rPr lang="lv-LV" sz="1200" dirty="0" err="1" smtClean="0">
                <a:latin typeface="Arial Narrow" panose="020B0606020202030204" pitchFamily="34" charset="0"/>
              </a:rPr>
              <a:t>discusses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the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issue</a:t>
            </a:r>
            <a:endParaRPr lang="lv-LV" sz="1200" dirty="0" smtClean="0">
              <a:latin typeface="Arial Narrow" panose="020B0606020202030204" pitchFamily="34" charset="0"/>
            </a:endParaRPr>
          </a:p>
        </p:txBody>
      </p:sp>
      <p:cxnSp>
        <p:nvCxnSpPr>
          <p:cNvPr id="13" name="OTLSHAPE_TB_00000000000000000000000000000000_Separator1"/>
          <p:cNvCxnSpPr/>
          <p:nvPr/>
        </p:nvCxnSpPr>
        <p:spPr>
          <a:xfrm>
            <a:off x="610009" y="3704680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TLSHAPE_TB_00000000000000000000000000000000_TimescaleInterval1"/>
          <p:cNvSpPr txBox="1"/>
          <p:nvPr/>
        </p:nvSpPr>
        <p:spPr>
          <a:xfrm>
            <a:off x="8284738" y="3734143"/>
            <a:ext cx="455504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OTLSHAPE_TB_00000000000000000000000000000000_Separator1"/>
          <p:cNvCxnSpPr/>
          <p:nvPr/>
        </p:nvCxnSpPr>
        <p:spPr>
          <a:xfrm>
            <a:off x="8205369" y="371564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TLSHAPE_TB_00000000000000000000000000000000_TimescaleInterval1"/>
          <p:cNvSpPr txBox="1"/>
          <p:nvPr/>
        </p:nvSpPr>
        <p:spPr>
          <a:xfrm>
            <a:off x="680042" y="3726512"/>
            <a:ext cx="722374" cy="21033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Discussions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7" name="OTLSHAPE_TB_00000000000000000000000000000000_Separator1"/>
          <p:cNvCxnSpPr/>
          <p:nvPr/>
        </p:nvCxnSpPr>
        <p:spPr>
          <a:xfrm>
            <a:off x="1403881" y="370237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TLSHAPE_TB_00000000000000000000000000000000_TimescaleInterval1"/>
          <p:cNvSpPr txBox="1"/>
          <p:nvPr/>
        </p:nvSpPr>
        <p:spPr>
          <a:xfrm>
            <a:off x="1477356" y="3725920"/>
            <a:ext cx="587791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Resolution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OTLSHAPE_TB_00000000000000000000000000000000_TimescaleInterval1"/>
          <p:cNvSpPr txBox="1"/>
          <p:nvPr/>
        </p:nvSpPr>
        <p:spPr>
          <a:xfrm>
            <a:off x="4660757" y="3729133"/>
            <a:ext cx="547905" cy="21945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Proposal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OTLSHAPE_TB_00000000000000000000000000000000_TimescaleInterval1"/>
          <p:cNvSpPr txBox="1"/>
          <p:nvPr/>
        </p:nvSpPr>
        <p:spPr>
          <a:xfrm>
            <a:off x="6117632" y="3732788"/>
            <a:ext cx="1254459" cy="21403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/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Second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vote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OTLSHAPE_TB_00000000000000000000000000000000_TimescaleInterval1"/>
          <p:cNvSpPr txBox="1"/>
          <p:nvPr/>
        </p:nvSpPr>
        <p:spPr>
          <a:xfrm>
            <a:off x="2922155" y="3734143"/>
            <a:ext cx="1029088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published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OTLSHAPE_TB_00000000000000000000000000000000_TimescaleInterval1"/>
          <p:cNvSpPr txBox="1"/>
          <p:nvPr/>
        </p:nvSpPr>
        <p:spPr>
          <a:xfrm>
            <a:off x="7452685" y="3737080"/>
            <a:ext cx="748337" cy="21851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14 + 14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OTLSHAPE_TB_00000000000000000000000000000000_TimescaleInterval1"/>
          <p:cNvSpPr txBox="1"/>
          <p:nvPr/>
        </p:nvSpPr>
        <p:spPr>
          <a:xfrm>
            <a:off x="4112266" y="3711733"/>
            <a:ext cx="447609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" name="OTLSHAPE_TB_00000000000000000000000000000000_Separator1"/>
          <p:cNvCxnSpPr/>
          <p:nvPr/>
        </p:nvCxnSpPr>
        <p:spPr>
          <a:xfrm>
            <a:off x="2123961" y="370237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TB_00000000000000000000000000000000_Separator1"/>
          <p:cNvCxnSpPr/>
          <p:nvPr/>
        </p:nvCxnSpPr>
        <p:spPr>
          <a:xfrm>
            <a:off x="2844041" y="37089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TB_00000000000000000000000000000000_Separator1"/>
          <p:cNvCxnSpPr/>
          <p:nvPr/>
        </p:nvCxnSpPr>
        <p:spPr>
          <a:xfrm>
            <a:off x="4028351" y="370237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OTLSHAPE_TB_00000000000000000000000000000000_Separator1"/>
          <p:cNvCxnSpPr/>
          <p:nvPr/>
        </p:nvCxnSpPr>
        <p:spPr>
          <a:xfrm>
            <a:off x="4572233" y="37061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OTLSHAPE_TB_00000000000000000000000000000000_Separator1"/>
          <p:cNvCxnSpPr/>
          <p:nvPr/>
        </p:nvCxnSpPr>
        <p:spPr>
          <a:xfrm>
            <a:off x="7380545" y="371564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89173" y="2708920"/>
            <a:ext cx="902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smtClean="0">
                <a:latin typeface="Arial Narrow" panose="020B0606020202030204" pitchFamily="34" charset="0"/>
              </a:rPr>
              <a:t>ccNSO Council </a:t>
            </a:r>
            <a:r>
              <a:rPr lang="lv-LV" sz="1200" dirty="0" err="1" smtClean="0">
                <a:latin typeface="Arial Narrow" panose="020B0606020202030204" pitchFamily="34" charset="0"/>
              </a:rPr>
              <a:t>is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asked</a:t>
            </a:r>
            <a:r>
              <a:rPr lang="lv-LV" sz="1200" dirty="0" smtClean="0">
                <a:latin typeface="Arial Narrow" panose="020B0606020202030204" pitchFamily="34" charset="0"/>
              </a:rPr>
              <a:t> to </a:t>
            </a:r>
            <a:r>
              <a:rPr lang="lv-LV" sz="1200" dirty="0" err="1" smtClean="0">
                <a:latin typeface="Arial Narrow" panose="020B0606020202030204" pitchFamily="34" charset="0"/>
              </a:rPr>
              <a:t>vote</a:t>
            </a:r>
            <a:endParaRPr lang="lv-LV" sz="1200" dirty="0">
              <a:latin typeface="Arial Narrow" panose="020B0606020202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33859" y="2713510"/>
            <a:ext cx="99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smtClean="0">
                <a:latin typeface="Arial Narrow" panose="020B0606020202030204" pitchFamily="34" charset="0"/>
              </a:rPr>
              <a:t>ccNSO </a:t>
            </a:r>
            <a:r>
              <a:rPr lang="lv-LV" sz="1200" dirty="0" err="1" smtClean="0">
                <a:latin typeface="Arial Narrow" panose="020B0606020202030204" pitchFamily="34" charset="0"/>
              </a:rPr>
              <a:t>members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can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start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objecting</a:t>
            </a:r>
            <a:endParaRPr lang="lv-LV" sz="1200" dirty="0">
              <a:latin typeface="Arial Narrow" panose="020B0606020202030204" pitchFamily="34" charset="0"/>
            </a:endParaRPr>
          </a:p>
        </p:txBody>
      </p:sp>
      <p:sp>
        <p:nvSpPr>
          <p:cNvPr id="31" name="Isosceles Triangle 30"/>
          <p:cNvSpPr/>
          <p:nvPr/>
        </p:nvSpPr>
        <p:spPr>
          <a:xfrm rot="5400000">
            <a:off x="316414" y="2793285"/>
            <a:ext cx="177533" cy="15304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2" name="Isosceles Triangle 31"/>
          <p:cNvSpPr/>
          <p:nvPr/>
        </p:nvSpPr>
        <p:spPr>
          <a:xfrm rot="5400000">
            <a:off x="1443000" y="2787752"/>
            <a:ext cx="177533" cy="15304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3" name="Isosceles Triangle 32"/>
          <p:cNvSpPr/>
          <p:nvPr/>
        </p:nvSpPr>
        <p:spPr>
          <a:xfrm rot="5400000">
            <a:off x="2908542" y="2788330"/>
            <a:ext cx="177533" cy="15304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4" name="OTLSHAPE_TB_00000000000000000000000000000000_TimescaleInterval1"/>
          <p:cNvSpPr txBox="1"/>
          <p:nvPr/>
        </p:nvSpPr>
        <p:spPr>
          <a:xfrm>
            <a:off x="2205237" y="3740162"/>
            <a:ext cx="547880" cy="20360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+ 5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5" name="OTLSHAPE_TB_00000000000000000000000000000000_Separator1"/>
          <p:cNvCxnSpPr/>
          <p:nvPr/>
        </p:nvCxnSpPr>
        <p:spPr>
          <a:xfrm>
            <a:off x="5220305" y="37061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TLSHAPE_TB_00000000000000000000000000000000_TimescaleInterval1"/>
          <p:cNvSpPr txBox="1"/>
          <p:nvPr/>
        </p:nvSpPr>
        <p:spPr>
          <a:xfrm>
            <a:off x="5309628" y="3715644"/>
            <a:ext cx="697840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5 + 14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7" name="OTLSHAPE_TB_00000000000000000000000000000000_Separator1"/>
          <p:cNvCxnSpPr/>
          <p:nvPr/>
        </p:nvCxnSpPr>
        <p:spPr>
          <a:xfrm>
            <a:off x="6012393" y="37089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OTLSHAPE_M_a58f29487c0343c08abcf41913e40cae_Connector1"/>
          <p:cNvCxnSpPr/>
          <p:nvPr/>
        </p:nvCxnSpPr>
        <p:spPr>
          <a:xfrm>
            <a:off x="4611493" y="2776089"/>
            <a:ext cx="0" cy="868935"/>
          </a:xfrm>
          <a:prstGeom prst="line">
            <a:avLst/>
          </a:prstGeom>
          <a:ln w="952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723250" y="2709024"/>
            <a:ext cx="994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smtClean="0">
                <a:latin typeface="Arial Narrow" panose="020B0606020202030204" pitchFamily="34" charset="0"/>
              </a:rPr>
              <a:t>ccNSO </a:t>
            </a:r>
            <a:r>
              <a:rPr lang="lv-LV" sz="1200" dirty="0" err="1" smtClean="0">
                <a:latin typeface="Arial Narrow" panose="020B0606020202030204" pitchFamily="34" charset="0"/>
              </a:rPr>
              <a:t>members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vote</a:t>
            </a:r>
            <a:endParaRPr lang="lv-LV" sz="1200" dirty="0">
              <a:latin typeface="Arial Narrow" panose="020B0606020202030204" pitchFamily="34" charset="0"/>
            </a:endParaRPr>
          </a:p>
        </p:txBody>
      </p:sp>
      <p:sp>
        <p:nvSpPr>
          <p:cNvPr id="40" name="Isosceles Triangle 39"/>
          <p:cNvSpPr/>
          <p:nvPr/>
        </p:nvSpPr>
        <p:spPr>
          <a:xfrm rot="5400000">
            <a:off x="4597933" y="2783844"/>
            <a:ext cx="177533" cy="15304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cxnSp>
        <p:nvCxnSpPr>
          <p:cNvPr id="41" name="OTLSHAPE_M_a58f29487c0343c08abcf41913e40cae_Connector1"/>
          <p:cNvCxnSpPr/>
          <p:nvPr/>
        </p:nvCxnSpPr>
        <p:spPr>
          <a:xfrm>
            <a:off x="6151681" y="2766553"/>
            <a:ext cx="0" cy="878471"/>
          </a:xfrm>
          <a:prstGeom prst="line">
            <a:avLst/>
          </a:prstGeom>
          <a:ln w="952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263437" y="2699488"/>
            <a:ext cx="1049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err="1" smtClean="0">
                <a:latin typeface="Arial Narrow" panose="020B0606020202030204" pitchFamily="34" charset="0"/>
              </a:rPr>
              <a:t>If</a:t>
            </a:r>
            <a:r>
              <a:rPr lang="lv-LV" sz="1200" dirty="0" smtClean="0">
                <a:latin typeface="Arial Narrow" panose="020B0606020202030204" pitchFamily="34" charset="0"/>
              </a:rPr>
              <a:t> less </a:t>
            </a:r>
            <a:r>
              <a:rPr lang="lv-LV" sz="1200" dirty="0" err="1" smtClean="0">
                <a:latin typeface="Arial Narrow" panose="020B0606020202030204" pitchFamily="34" charset="0"/>
              </a:rPr>
              <a:t>than</a:t>
            </a:r>
            <a:r>
              <a:rPr lang="lv-LV" sz="1200" dirty="0" smtClean="0">
                <a:latin typeface="Arial Narrow" panose="020B0606020202030204" pitchFamily="34" charset="0"/>
              </a:rPr>
              <a:t> 50% </a:t>
            </a:r>
            <a:r>
              <a:rPr lang="lv-LV" sz="1200" dirty="0" err="1" smtClean="0">
                <a:latin typeface="Arial Narrow" panose="020B0606020202030204" pitchFamily="34" charset="0"/>
              </a:rPr>
              <a:t>vote</a:t>
            </a:r>
            <a:r>
              <a:rPr lang="lv-LV" sz="1200" dirty="0" smtClean="0">
                <a:latin typeface="Arial Narrow" panose="020B0606020202030204" pitchFamily="34" charset="0"/>
              </a:rPr>
              <a:t>, a </a:t>
            </a:r>
            <a:r>
              <a:rPr lang="lv-LV" sz="1200" dirty="0" err="1" smtClean="0">
                <a:latin typeface="Arial Narrow" panose="020B0606020202030204" pitchFamily="34" charset="0"/>
              </a:rPr>
              <a:t>second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vote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will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commence</a:t>
            </a:r>
            <a:endParaRPr lang="lv-LV" sz="1200" dirty="0">
              <a:latin typeface="Arial Narrow" panose="020B0606020202030204" pitchFamily="34" charset="0"/>
            </a:endParaRPr>
          </a:p>
        </p:txBody>
      </p:sp>
      <p:sp>
        <p:nvSpPr>
          <p:cNvPr id="43" name="Isosceles Triangle 42"/>
          <p:cNvSpPr/>
          <p:nvPr/>
        </p:nvSpPr>
        <p:spPr>
          <a:xfrm rot="5400000">
            <a:off x="6138121" y="2774308"/>
            <a:ext cx="177533" cy="15304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5" name="TextBox 44"/>
          <p:cNvSpPr txBox="1"/>
          <p:nvPr/>
        </p:nvSpPr>
        <p:spPr>
          <a:xfrm>
            <a:off x="4547695" y="4500359"/>
            <a:ext cx="2289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>
                <a:latin typeface="Arial Narrow" panose="020B0606020202030204" pitchFamily="34" charset="0"/>
              </a:rPr>
              <a:t>Worst</a:t>
            </a:r>
            <a:r>
              <a:rPr lang="lv-LV" dirty="0" smtClean="0">
                <a:latin typeface="Arial Narrow" panose="020B0606020202030204" pitchFamily="34" charset="0"/>
              </a:rPr>
              <a:t> </a:t>
            </a:r>
            <a:r>
              <a:rPr lang="lv-LV" dirty="0" err="1" smtClean="0">
                <a:latin typeface="Arial Narrow" panose="020B0606020202030204" pitchFamily="34" charset="0"/>
              </a:rPr>
              <a:t>scenario</a:t>
            </a:r>
            <a:r>
              <a:rPr lang="lv-LV" dirty="0" smtClean="0">
                <a:latin typeface="Arial Narrow" panose="020B0606020202030204" pitchFamily="34" charset="0"/>
              </a:rPr>
              <a:t>: </a:t>
            </a:r>
            <a:r>
              <a:rPr lang="lv-LV" b="1" dirty="0" smtClean="0">
                <a:latin typeface="Arial Narrow" panose="020B0606020202030204" pitchFamily="34" charset="0"/>
              </a:rPr>
              <a:t>66</a:t>
            </a:r>
            <a:r>
              <a:rPr lang="lv-LV" dirty="0" smtClean="0">
                <a:latin typeface="Arial Narrow" panose="020B0606020202030204" pitchFamily="34" charset="0"/>
              </a:rPr>
              <a:t> </a:t>
            </a:r>
            <a:r>
              <a:rPr lang="lv-LV" dirty="0" err="1" smtClean="0">
                <a:latin typeface="Arial Narrow" panose="020B0606020202030204" pitchFamily="34" charset="0"/>
              </a:rPr>
              <a:t>days</a:t>
            </a:r>
            <a:r>
              <a:rPr lang="lv-LV" dirty="0" smtClean="0">
                <a:latin typeface="Arial Narrow" panose="020B0606020202030204" pitchFamily="34" charset="0"/>
              </a:rPr>
              <a:t>*</a:t>
            </a:r>
            <a:endParaRPr lang="lv-LV" dirty="0">
              <a:latin typeface="Arial Narrow" panose="020B0606020202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568552" y="6309320"/>
            <a:ext cx="3122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200" dirty="0" smtClean="0">
                <a:latin typeface="Arial Narrow" panose="020B0606020202030204" pitchFamily="34" charset="0"/>
              </a:rPr>
              <a:t>* </a:t>
            </a:r>
            <a:r>
              <a:rPr lang="lv-LV" sz="1200" dirty="0" err="1" smtClean="0">
                <a:latin typeface="Arial Narrow" panose="020B0606020202030204" pitchFamily="34" charset="0"/>
              </a:rPr>
              <a:t>Does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not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include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time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for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discussions</a:t>
            </a:r>
            <a:r>
              <a:rPr lang="lv-LV" sz="1200" dirty="0" smtClean="0">
                <a:latin typeface="Arial Narrow" panose="020B0606020202030204" pitchFamily="34" charset="0"/>
              </a:rPr>
              <a:t>/</a:t>
            </a:r>
            <a:r>
              <a:rPr lang="lv-LV" sz="1200" dirty="0" err="1" smtClean="0">
                <a:latin typeface="Arial Narrow" panose="020B0606020202030204" pitchFamily="34" charset="0"/>
              </a:rPr>
              <a:t>consultations</a:t>
            </a:r>
            <a:endParaRPr lang="lv-LV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74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smtClean="0"/>
              <a:t>66 ≠ 21</a:t>
            </a:r>
            <a:endParaRPr lang="lv-LV" b="1" dirty="0"/>
          </a:p>
        </p:txBody>
      </p:sp>
      <p:cxnSp>
        <p:nvCxnSpPr>
          <p:cNvPr id="7" name="OTLSHAPE_M_a58f29487c0343c08abcf41913e40cae_Connector1"/>
          <p:cNvCxnSpPr/>
          <p:nvPr/>
        </p:nvCxnSpPr>
        <p:spPr>
          <a:xfrm>
            <a:off x="2922102" y="2780575"/>
            <a:ext cx="0" cy="865088"/>
          </a:xfrm>
          <a:prstGeom prst="line">
            <a:avLst/>
          </a:prstGeom>
          <a:ln w="952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OTLSHAPE_M_a58f29487c0343c08abcf41913e40cae_Connector1"/>
          <p:cNvCxnSpPr/>
          <p:nvPr/>
        </p:nvCxnSpPr>
        <p:spPr>
          <a:xfrm>
            <a:off x="1458247" y="2782494"/>
            <a:ext cx="0" cy="865088"/>
          </a:xfrm>
          <a:prstGeom prst="line">
            <a:avLst/>
          </a:prstGeom>
          <a:ln w="952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OTLSHAPE_M_a58f29487c0343c08abcf41913e40cae_Connector1"/>
          <p:cNvCxnSpPr/>
          <p:nvPr/>
        </p:nvCxnSpPr>
        <p:spPr>
          <a:xfrm>
            <a:off x="326624" y="2781175"/>
            <a:ext cx="0" cy="1066891"/>
          </a:xfrm>
          <a:prstGeom prst="line">
            <a:avLst/>
          </a:prstGeom>
          <a:ln w="952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TLSHAPE_TB_00000000000000000000000000000000_ScaleContainer"/>
          <p:cNvSpPr/>
          <p:nvPr/>
        </p:nvSpPr>
        <p:spPr>
          <a:xfrm>
            <a:off x="107504" y="3645024"/>
            <a:ext cx="8857217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OTLSHAPE_TB_00000000000000000000000000000000_TimescaleInterval1"/>
          <p:cNvSpPr txBox="1"/>
          <p:nvPr/>
        </p:nvSpPr>
        <p:spPr>
          <a:xfrm>
            <a:off x="213836" y="3721666"/>
            <a:ext cx="393072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Issue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845" y="2713977"/>
            <a:ext cx="1006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smtClean="0">
                <a:latin typeface="Arial Narrow" panose="020B0606020202030204" pitchFamily="34" charset="0"/>
              </a:rPr>
              <a:t>ccNSO </a:t>
            </a:r>
            <a:r>
              <a:rPr lang="lv-LV" sz="1200" dirty="0" err="1" smtClean="0">
                <a:latin typeface="Arial Narrow" panose="020B0606020202030204" pitchFamily="34" charset="0"/>
              </a:rPr>
              <a:t>discusses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the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issue</a:t>
            </a:r>
            <a:endParaRPr lang="lv-LV" sz="1200" dirty="0" smtClean="0">
              <a:latin typeface="Arial Narrow" panose="020B0606020202030204" pitchFamily="34" charset="0"/>
            </a:endParaRPr>
          </a:p>
        </p:txBody>
      </p:sp>
      <p:cxnSp>
        <p:nvCxnSpPr>
          <p:cNvPr id="13" name="OTLSHAPE_TB_00000000000000000000000000000000_Separator1"/>
          <p:cNvCxnSpPr/>
          <p:nvPr/>
        </p:nvCxnSpPr>
        <p:spPr>
          <a:xfrm>
            <a:off x="610009" y="3704680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TLSHAPE_TB_00000000000000000000000000000000_TimescaleInterval1"/>
          <p:cNvSpPr txBox="1"/>
          <p:nvPr/>
        </p:nvSpPr>
        <p:spPr>
          <a:xfrm>
            <a:off x="8284738" y="3734143"/>
            <a:ext cx="455504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OTLSHAPE_TB_00000000000000000000000000000000_Separator1"/>
          <p:cNvCxnSpPr/>
          <p:nvPr/>
        </p:nvCxnSpPr>
        <p:spPr>
          <a:xfrm>
            <a:off x="8205369" y="371564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TLSHAPE_TB_00000000000000000000000000000000_TimescaleInterval1"/>
          <p:cNvSpPr txBox="1"/>
          <p:nvPr/>
        </p:nvSpPr>
        <p:spPr>
          <a:xfrm>
            <a:off x="680042" y="3726512"/>
            <a:ext cx="722374" cy="21033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Discussions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7" name="OTLSHAPE_TB_00000000000000000000000000000000_Separator1"/>
          <p:cNvCxnSpPr/>
          <p:nvPr/>
        </p:nvCxnSpPr>
        <p:spPr>
          <a:xfrm>
            <a:off x="1403881" y="370237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TLSHAPE_TB_00000000000000000000000000000000_TimescaleInterval1"/>
          <p:cNvSpPr txBox="1"/>
          <p:nvPr/>
        </p:nvSpPr>
        <p:spPr>
          <a:xfrm>
            <a:off x="1477356" y="3725920"/>
            <a:ext cx="587791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Resolution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OTLSHAPE_TB_00000000000000000000000000000000_TimescaleInterval1"/>
          <p:cNvSpPr txBox="1"/>
          <p:nvPr/>
        </p:nvSpPr>
        <p:spPr>
          <a:xfrm>
            <a:off x="4660757" y="3729133"/>
            <a:ext cx="547905" cy="21945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Proposal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OTLSHAPE_TB_00000000000000000000000000000000_TimescaleInterval1"/>
          <p:cNvSpPr txBox="1"/>
          <p:nvPr/>
        </p:nvSpPr>
        <p:spPr>
          <a:xfrm>
            <a:off x="6117632" y="3732788"/>
            <a:ext cx="1254459" cy="21403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/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Second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vote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OTLSHAPE_TB_00000000000000000000000000000000_TimescaleInterval1"/>
          <p:cNvSpPr txBox="1"/>
          <p:nvPr/>
        </p:nvSpPr>
        <p:spPr>
          <a:xfrm>
            <a:off x="2922155" y="3734143"/>
            <a:ext cx="1029088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published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OTLSHAPE_TB_00000000000000000000000000000000_TimescaleInterval1"/>
          <p:cNvSpPr txBox="1"/>
          <p:nvPr/>
        </p:nvSpPr>
        <p:spPr>
          <a:xfrm>
            <a:off x="7452685" y="3737080"/>
            <a:ext cx="748337" cy="21851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14 + 14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OTLSHAPE_TB_00000000000000000000000000000000_TimescaleInterval1"/>
          <p:cNvSpPr txBox="1"/>
          <p:nvPr/>
        </p:nvSpPr>
        <p:spPr>
          <a:xfrm>
            <a:off x="4112266" y="3711733"/>
            <a:ext cx="447609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" name="OTLSHAPE_TB_00000000000000000000000000000000_Separator1"/>
          <p:cNvCxnSpPr/>
          <p:nvPr/>
        </p:nvCxnSpPr>
        <p:spPr>
          <a:xfrm>
            <a:off x="2123961" y="370237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TB_00000000000000000000000000000000_Separator1"/>
          <p:cNvCxnSpPr/>
          <p:nvPr/>
        </p:nvCxnSpPr>
        <p:spPr>
          <a:xfrm>
            <a:off x="2844041" y="37089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TB_00000000000000000000000000000000_Separator1"/>
          <p:cNvCxnSpPr/>
          <p:nvPr/>
        </p:nvCxnSpPr>
        <p:spPr>
          <a:xfrm>
            <a:off x="4028351" y="370237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OTLSHAPE_TB_00000000000000000000000000000000_Separator1"/>
          <p:cNvCxnSpPr/>
          <p:nvPr/>
        </p:nvCxnSpPr>
        <p:spPr>
          <a:xfrm>
            <a:off x="4572233" y="37061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OTLSHAPE_TB_00000000000000000000000000000000_Separator1"/>
          <p:cNvCxnSpPr/>
          <p:nvPr/>
        </p:nvCxnSpPr>
        <p:spPr>
          <a:xfrm>
            <a:off x="7380545" y="371564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89173" y="2708920"/>
            <a:ext cx="902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smtClean="0">
                <a:latin typeface="Arial Narrow" panose="020B0606020202030204" pitchFamily="34" charset="0"/>
              </a:rPr>
              <a:t>ccNSO Council </a:t>
            </a:r>
            <a:r>
              <a:rPr lang="lv-LV" sz="1200" dirty="0" err="1" smtClean="0">
                <a:latin typeface="Arial Narrow" panose="020B0606020202030204" pitchFamily="34" charset="0"/>
              </a:rPr>
              <a:t>is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asked</a:t>
            </a:r>
            <a:r>
              <a:rPr lang="lv-LV" sz="1200" dirty="0" smtClean="0">
                <a:latin typeface="Arial Narrow" panose="020B0606020202030204" pitchFamily="34" charset="0"/>
              </a:rPr>
              <a:t> to </a:t>
            </a:r>
            <a:r>
              <a:rPr lang="lv-LV" sz="1200" dirty="0" err="1" smtClean="0">
                <a:latin typeface="Arial Narrow" panose="020B0606020202030204" pitchFamily="34" charset="0"/>
              </a:rPr>
              <a:t>vote</a:t>
            </a:r>
            <a:endParaRPr lang="lv-LV" sz="1200" dirty="0">
              <a:latin typeface="Arial Narrow" panose="020B0606020202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33859" y="2713510"/>
            <a:ext cx="99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smtClean="0">
                <a:latin typeface="Arial Narrow" panose="020B0606020202030204" pitchFamily="34" charset="0"/>
              </a:rPr>
              <a:t>ccNSO </a:t>
            </a:r>
            <a:r>
              <a:rPr lang="lv-LV" sz="1200" dirty="0" err="1" smtClean="0">
                <a:latin typeface="Arial Narrow" panose="020B0606020202030204" pitchFamily="34" charset="0"/>
              </a:rPr>
              <a:t>members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can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start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objecting</a:t>
            </a:r>
            <a:endParaRPr lang="lv-LV" sz="1200" dirty="0">
              <a:latin typeface="Arial Narrow" panose="020B0606020202030204" pitchFamily="34" charset="0"/>
            </a:endParaRPr>
          </a:p>
        </p:txBody>
      </p:sp>
      <p:sp>
        <p:nvSpPr>
          <p:cNvPr id="31" name="Isosceles Triangle 30"/>
          <p:cNvSpPr/>
          <p:nvPr/>
        </p:nvSpPr>
        <p:spPr>
          <a:xfrm rot="5400000">
            <a:off x="316414" y="2793285"/>
            <a:ext cx="177533" cy="15304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2" name="Isosceles Triangle 31"/>
          <p:cNvSpPr/>
          <p:nvPr/>
        </p:nvSpPr>
        <p:spPr>
          <a:xfrm rot="5400000">
            <a:off x="1443000" y="2787752"/>
            <a:ext cx="177533" cy="15304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3" name="Isosceles Triangle 32"/>
          <p:cNvSpPr/>
          <p:nvPr/>
        </p:nvSpPr>
        <p:spPr>
          <a:xfrm rot="5400000">
            <a:off x="2908542" y="2788330"/>
            <a:ext cx="177533" cy="15304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4" name="OTLSHAPE_TB_00000000000000000000000000000000_TimescaleInterval1"/>
          <p:cNvSpPr txBox="1"/>
          <p:nvPr/>
        </p:nvSpPr>
        <p:spPr>
          <a:xfrm>
            <a:off x="2205237" y="3740162"/>
            <a:ext cx="547880" cy="20360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+ 5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5" name="OTLSHAPE_TB_00000000000000000000000000000000_Separator1"/>
          <p:cNvCxnSpPr/>
          <p:nvPr/>
        </p:nvCxnSpPr>
        <p:spPr>
          <a:xfrm>
            <a:off x="5220305" y="37061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TLSHAPE_TB_00000000000000000000000000000000_TimescaleInterval1"/>
          <p:cNvSpPr txBox="1"/>
          <p:nvPr/>
        </p:nvSpPr>
        <p:spPr>
          <a:xfrm>
            <a:off x="5309628" y="3715644"/>
            <a:ext cx="697840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5 + 14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7" name="OTLSHAPE_TB_00000000000000000000000000000000_Separator1"/>
          <p:cNvCxnSpPr/>
          <p:nvPr/>
        </p:nvCxnSpPr>
        <p:spPr>
          <a:xfrm>
            <a:off x="6012393" y="37089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OTLSHAPE_M_a58f29487c0343c08abcf41913e40cae_Connector1"/>
          <p:cNvCxnSpPr/>
          <p:nvPr/>
        </p:nvCxnSpPr>
        <p:spPr>
          <a:xfrm>
            <a:off x="4611493" y="2776089"/>
            <a:ext cx="0" cy="868935"/>
          </a:xfrm>
          <a:prstGeom prst="line">
            <a:avLst/>
          </a:prstGeom>
          <a:ln w="952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723250" y="2709024"/>
            <a:ext cx="994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smtClean="0">
                <a:latin typeface="Arial Narrow" panose="020B0606020202030204" pitchFamily="34" charset="0"/>
              </a:rPr>
              <a:t>ccNSO </a:t>
            </a:r>
            <a:r>
              <a:rPr lang="lv-LV" sz="1200" dirty="0" err="1" smtClean="0">
                <a:latin typeface="Arial Narrow" panose="020B0606020202030204" pitchFamily="34" charset="0"/>
              </a:rPr>
              <a:t>members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vote</a:t>
            </a:r>
            <a:endParaRPr lang="lv-LV" sz="1200" dirty="0">
              <a:latin typeface="Arial Narrow" panose="020B0606020202030204" pitchFamily="34" charset="0"/>
            </a:endParaRPr>
          </a:p>
        </p:txBody>
      </p:sp>
      <p:sp>
        <p:nvSpPr>
          <p:cNvPr id="40" name="Isosceles Triangle 39"/>
          <p:cNvSpPr/>
          <p:nvPr/>
        </p:nvSpPr>
        <p:spPr>
          <a:xfrm rot="5400000">
            <a:off x="4597933" y="2783844"/>
            <a:ext cx="177533" cy="15304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cxnSp>
        <p:nvCxnSpPr>
          <p:cNvPr id="41" name="OTLSHAPE_M_a58f29487c0343c08abcf41913e40cae_Connector1"/>
          <p:cNvCxnSpPr/>
          <p:nvPr/>
        </p:nvCxnSpPr>
        <p:spPr>
          <a:xfrm>
            <a:off x="6151681" y="2766553"/>
            <a:ext cx="0" cy="878471"/>
          </a:xfrm>
          <a:prstGeom prst="line">
            <a:avLst/>
          </a:prstGeom>
          <a:ln w="952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263437" y="2699488"/>
            <a:ext cx="1049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200" dirty="0" err="1" smtClean="0">
                <a:latin typeface="Arial Narrow" panose="020B0606020202030204" pitchFamily="34" charset="0"/>
              </a:rPr>
              <a:t>If</a:t>
            </a:r>
            <a:r>
              <a:rPr lang="lv-LV" sz="1200" dirty="0" smtClean="0">
                <a:latin typeface="Arial Narrow" panose="020B0606020202030204" pitchFamily="34" charset="0"/>
              </a:rPr>
              <a:t> less </a:t>
            </a:r>
            <a:r>
              <a:rPr lang="lv-LV" sz="1200" dirty="0" err="1" smtClean="0">
                <a:latin typeface="Arial Narrow" panose="020B0606020202030204" pitchFamily="34" charset="0"/>
              </a:rPr>
              <a:t>than</a:t>
            </a:r>
            <a:r>
              <a:rPr lang="lv-LV" sz="1200" dirty="0" smtClean="0">
                <a:latin typeface="Arial Narrow" panose="020B0606020202030204" pitchFamily="34" charset="0"/>
              </a:rPr>
              <a:t> 50% </a:t>
            </a:r>
            <a:r>
              <a:rPr lang="lv-LV" sz="1200" dirty="0" err="1" smtClean="0">
                <a:latin typeface="Arial Narrow" panose="020B0606020202030204" pitchFamily="34" charset="0"/>
              </a:rPr>
              <a:t>vote</a:t>
            </a:r>
            <a:r>
              <a:rPr lang="lv-LV" sz="1200" dirty="0" smtClean="0">
                <a:latin typeface="Arial Narrow" panose="020B0606020202030204" pitchFamily="34" charset="0"/>
              </a:rPr>
              <a:t>, a </a:t>
            </a:r>
            <a:r>
              <a:rPr lang="lv-LV" sz="1200" dirty="0" err="1" smtClean="0">
                <a:latin typeface="Arial Narrow" panose="020B0606020202030204" pitchFamily="34" charset="0"/>
              </a:rPr>
              <a:t>second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vote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will</a:t>
            </a:r>
            <a:r>
              <a:rPr lang="lv-LV" sz="1200" dirty="0" smtClean="0">
                <a:latin typeface="Arial Narrow" panose="020B0606020202030204" pitchFamily="34" charset="0"/>
              </a:rPr>
              <a:t> </a:t>
            </a:r>
            <a:r>
              <a:rPr lang="lv-LV" sz="1200" dirty="0" err="1" smtClean="0">
                <a:latin typeface="Arial Narrow" panose="020B0606020202030204" pitchFamily="34" charset="0"/>
              </a:rPr>
              <a:t>commence</a:t>
            </a:r>
            <a:endParaRPr lang="lv-LV" sz="1200" dirty="0">
              <a:latin typeface="Arial Narrow" panose="020B0606020202030204" pitchFamily="34" charset="0"/>
            </a:endParaRPr>
          </a:p>
        </p:txBody>
      </p:sp>
      <p:sp>
        <p:nvSpPr>
          <p:cNvPr id="43" name="Isosceles Triangle 42"/>
          <p:cNvSpPr/>
          <p:nvPr/>
        </p:nvSpPr>
        <p:spPr>
          <a:xfrm rot="5400000">
            <a:off x="6138121" y="2774308"/>
            <a:ext cx="177533" cy="15304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8" name="OTLSHAPE_TB_00000000000000000000000000000000_ScaleContainer"/>
          <p:cNvSpPr/>
          <p:nvPr/>
        </p:nvSpPr>
        <p:spPr>
          <a:xfrm>
            <a:off x="2598853" y="5733256"/>
            <a:ext cx="4248794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9" name="OTLSHAPE_TB_00000000000000000000000000000000_TimescaleInterval1"/>
          <p:cNvSpPr txBox="1"/>
          <p:nvPr/>
        </p:nvSpPr>
        <p:spPr>
          <a:xfrm>
            <a:off x="5906519" y="5819742"/>
            <a:ext cx="875825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6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6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0" name="OTLSHAPE_TB_00000000000000000000000000000000_Separator1"/>
          <p:cNvCxnSpPr/>
          <p:nvPr/>
        </p:nvCxnSpPr>
        <p:spPr>
          <a:xfrm>
            <a:off x="5743301" y="5785769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TLSHAPE_TB_00000000000000000000000000000000_TimescaleInterval1"/>
          <p:cNvSpPr txBox="1"/>
          <p:nvPr/>
        </p:nvSpPr>
        <p:spPr>
          <a:xfrm>
            <a:off x="2815521" y="5811286"/>
            <a:ext cx="1872531" cy="21403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6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Issue</a:t>
            </a:r>
            <a:r>
              <a:rPr lang="lv-LV" sz="1600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(</a:t>
            </a:r>
            <a:r>
              <a:rPr lang="lv-LV" sz="16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Approval</a:t>
            </a:r>
            <a:r>
              <a:rPr lang="lv-LV" sz="1600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6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Action</a:t>
            </a:r>
            <a:r>
              <a:rPr lang="lv-LV" sz="1600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)</a:t>
            </a:r>
            <a:endParaRPr lang="en-US" sz="16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52" name="OTLSHAPE_TB_00000000000000000000000000000000_TimescaleInterval1"/>
          <p:cNvSpPr txBox="1"/>
          <p:nvPr/>
        </p:nvSpPr>
        <p:spPr>
          <a:xfrm>
            <a:off x="4994964" y="5809209"/>
            <a:ext cx="748337" cy="21851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6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21 </a:t>
            </a:r>
            <a:r>
              <a:rPr lang="lv-LV" sz="16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6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3" name="OTLSHAPE_TB_00000000000000000000000000000000_Separator1"/>
          <p:cNvCxnSpPr/>
          <p:nvPr/>
        </p:nvCxnSpPr>
        <p:spPr>
          <a:xfrm>
            <a:off x="4831745" y="5785769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rapezoid 43"/>
          <p:cNvSpPr/>
          <p:nvPr/>
        </p:nvSpPr>
        <p:spPr>
          <a:xfrm rot="10800000">
            <a:off x="202615" y="4077072"/>
            <a:ext cx="8626231" cy="1618089"/>
          </a:xfrm>
          <a:custGeom>
            <a:avLst/>
            <a:gdLst>
              <a:gd name="connsiteX0" fmla="*/ 0 w 3773815"/>
              <a:gd name="connsiteY0" fmla="*/ 1160889 h 1160889"/>
              <a:gd name="connsiteX1" fmla="*/ 290222 w 3773815"/>
              <a:gd name="connsiteY1" fmla="*/ 0 h 1160889"/>
              <a:gd name="connsiteX2" fmla="*/ 3483593 w 3773815"/>
              <a:gd name="connsiteY2" fmla="*/ 0 h 1160889"/>
              <a:gd name="connsiteX3" fmla="*/ 3773815 w 3773815"/>
              <a:gd name="connsiteY3" fmla="*/ 1160889 h 1160889"/>
              <a:gd name="connsiteX4" fmla="*/ 0 w 3773815"/>
              <a:gd name="connsiteY4" fmla="*/ 1160889 h 1160889"/>
              <a:gd name="connsiteX0" fmla="*/ 0 w 5755015"/>
              <a:gd name="connsiteY0" fmla="*/ 1575417 h 1575417"/>
              <a:gd name="connsiteX1" fmla="*/ 2271422 w 5755015"/>
              <a:gd name="connsiteY1" fmla="*/ 0 h 1575417"/>
              <a:gd name="connsiteX2" fmla="*/ 5464793 w 5755015"/>
              <a:gd name="connsiteY2" fmla="*/ 0 h 1575417"/>
              <a:gd name="connsiteX3" fmla="*/ 5755015 w 5755015"/>
              <a:gd name="connsiteY3" fmla="*/ 1160889 h 1575417"/>
              <a:gd name="connsiteX4" fmla="*/ 0 w 5755015"/>
              <a:gd name="connsiteY4" fmla="*/ 1575417 h 1575417"/>
              <a:gd name="connsiteX0" fmla="*/ 0 w 8626231"/>
              <a:gd name="connsiteY0" fmla="*/ 1575417 h 1575417"/>
              <a:gd name="connsiteX1" fmla="*/ 2271422 w 8626231"/>
              <a:gd name="connsiteY1" fmla="*/ 0 h 1575417"/>
              <a:gd name="connsiteX2" fmla="*/ 5464793 w 8626231"/>
              <a:gd name="connsiteY2" fmla="*/ 0 h 1575417"/>
              <a:gd name="connsiteX3" fmla="*/ 8626231 w 8626231"/>
              <a:gd name="connsiteY3" fmla="*/ 1563225 h 1575417"/>
              <a:gd name="connsiteX4" fmla="*/ 0 w 8626231"/>
              <a:gd name="connsiteY4" fmla="*/ 1575417 h 1575417"/>
              <a:gd name="connsiteX0" fmla="*/ 0 w 8626231"/>
              <a:gd name="connsiteY0" fmla="*/ 1618089 h 1618089"/>
              <a:gd name="connsiteX1" fmla="*/ 2271422 w 8626231"/>
              <a:gd name="connsiteY1" fmla="*/ 42672 h 1618089"/>
              <a:gd name="connsiteX2" fmla="*/ 6056105 w 8626231"/>
              <a:gd name="connsiteY2" fmla="*/ 0 h 1618089"/>
              <a:gd name="connsiteX3" fmla="*/ 8626231 w 8626231"/>
              <a:gd name="connsiteY3" fmla="*/ 1605897 h 1618089"/>
              <a:gd name="connsiteX4" fmla="*/ 0 w 8626231"/>
              <a:gd name="connsiteY4" fmla="*/ 1618089 h 1618089"/>
              <a:gd name="connsiteX0" fmla="*/ 0 w 8626231"/>
              <a:gd name="connsiteY0" fmla="*/ 1618089 h 1618089"/>
              <a:gd name="connsiteX1" fmla="*/ 2131214 w 8626231"/>
              <a:gd name="connsiteY1" fmla="*/ 6096 h 1618089"/>
              <a:gd name="connsiteX2" fmla="*/ 6056105 w 8626231"/>
              <a:gd name="connsiteY2" fmla="*/ 0 h 1618089"/>
              <a:gd name="connsiteX3" fmla="*/ 8626231 w 8626231"/>
              <a:gd name="connsiteY3" fmla="*/ 1605897 h 1618089"/>
              <a:gd name="connsiteX4" fmla="*/ 0 w 8626231"/>
              <a:gd name="connsiteY4" fmla="*/ 1618089 h 1618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26231" h="1618089">
                <a:moveTo>
                  <a:pt x="0" y="1618089"/>
                </a:moveTo>
                <a:lnTo>
                  <a:pt x="2131214" y="6096"/>
                </a:lnTo>
                <a:lnTo>
                  <a:pt x="6056105" y="0"/>
                </a:lnTo>
                <a:lnTo>
                  <a:pt x="8626231" y="1605897"/>
                </a:lnTo>
                <a:lnTo>
                  <a:pt x="0" y="161808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3771286" y="4362513"/>
            <a:ext cx="185779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8000" b="1" dirty="0" smtClean="0"/>
              <a:t>?</a:t>
            </a:r>
            <a:endParaRPr lang="lv-LV" sz="8000" b="1" dirty="0"/>
          </a:p>
        </p:txBody>
      </p:sp>
    </p:spTree>
    <p:extLst>
      <p:ext uri="{BB962C8B-B14F-4D97-AF65-F5344CB8AC3E}">
        <p14:creationId xmlns:p14="http://schemas.microsoft.com/office/powerpoint/2010/main" val="133142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Stages</a:t>
            </a:r>
            <a:r>
              <a:rPr lang="lv-LV" b="1" dirty="0" smtClean="0"/>
              <a:t> </a:t>
            </a:r>
            <a:r>
              <a:rPr lang="lv-LV" b="1" dirty="0" err="1" smtClean="0"/>
              <a:t>of</a:t>
            </a:r>
            <a:r>
              <a:rPr lang="lv-LV" b="1" dirty="0" smtClean="0"/>
              <a:t> </a:t>
            </a:r>
            <a:r>
              <a:rPr lang="lv-LV" b="1" dirty="0" err="1" smtClean="0"/>
              <a:t>the</a:t>
            </a:r>
            <a:r>
              <a:rPr lang="lv-LV" b="1" dirty="0" smtClean="0"/>
              <a:t> ccNSO Process</a:t>
            </a:r>
            <a:endParaRPr lang="lv-LV" b="1" dirty="0"/>
          </a:p>
        </p:txBody>
      </p:sp>
      <p:sp>
        <p:nvSpPr>
          <p:cNvPr id="10" name="OTLSHAPE_TB_00000000000000000000000000000000_ScaleContainer"/>
          <p:cNvSpPr/>
          <p:nvPr/>
        </p:nvSpPr>
        <p:spPr>
          <a:xfrm>
            <a:off x="107504" y="3645024"/>
            <a:ext cx="8857217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OTLSHAPE_TB_00000000000000000000000000000000_TimescaleInterval1"/>
          <p:cNvSpPr txBox="1"/>
          <p:nvPr/>
        </p:nvSpPr>
        <p:spPr>
          <a:xfrm>
            <a:off x="213836" y="3721666"/>
            <a:ext cx="393072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Issue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3" name="OTLSHAPE_TB_00000000000000000000000000000000_Separator1"/>
          <p:cNvCxnSpPr/>
          <p:nvPr/>
        </p:nvCxnSpPr>
        <p:spPr>
          <a:xfrm>
            <a:off x="610009" y="3704680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TLSHAPE_TB_00000000000000000000000000000000_TimescaleInterval1"/>
          <p:cNvSpPr txBox="1"/>
          <p:nvPr/>
        </p:nvSpPr>
        <p:spPr>
          <a:xfrm>
            <a:off x="8284738" y="3734143"/>
            <a:ext cx="455504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OTLSHAPE_TB_00000000000000000000000000000000_Separator1"/>
          <p:cNvCxnSpPr/>
          <p:nvPr/>
        </p:nvCxnSpPr>
        <p:spPr>
          <a:xfrm>
            <a:off x="8205369" y="371564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TLSHAPE_TB_00000000000000000000000000000000_TimescaleInterval1"/>
          <p:cNvSpPr txBox="1"/>
          <p:nvPr/>
        </p:nvSpPr>
        <p:spPr>
          <a:xfrm>
            <a:off x="680042" y="3726512"/>
            <a:ext cx="722374" cy="21033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Discussions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7" name="OTLSHAPE_TB_00000000000000000000000000000000_Separator1"/>
          <p:cNvCxnSpPr/>
          <p:nvPr/>
        </p:nvCxnSpPr>
        <p:spPr>
          <a:xfrm>
            <a:off x="1403881" y="370237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TLSHAPE_TB_00000000000000000000000000000000_TimescaleInterval1"/>
          <p:cNvSpPr txBox="1"/>
          <p:nvPr/>
        </p:nvSpPr>
        <p:spPr>
          <a:xfrm>
            <a:off x="1477356" y="3725920"/>
            <a:ext cx="587791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Resolution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OTLSHAPE_TB_00000000000000000000000000000000_TimescaleInterval1"/>
          <p:cNvSpPr txBox="1"/>
          <p:nvPr/>
        </p:nvSpPr>
        <p:spPr>
          <a:xfrm>
            <a:off x="4660757" y="3729133"/>
            <a:ext cx="547905" cy="21945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Proposal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OTLSHAPE_TB_00000000000000000000000000000000_TimescaleInterval1"/>
          <p:cNvSpPr txBox="1"/>
          <p:nvPr/>
        </p:nvSpPr>
        <p:spPr>
          <a:xfrm>
            <a:off x="6117632" y="3732788"/>
            <a:ext cx="1254459" cy="21403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/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Second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vote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OTLSHAPE_TB_00000000000000000000000000000000_TimescaleInterval1"/>
          <p:cNvSpPr txBox="1"/>
          <p:nvPr/>
        </p:nvSpPr>
        <p:spPr>
          <a:xfrm>
            <a:off x="2922155" y="3734143"/>
            <a:ext cx="1029088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published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OTLSHAPE_TB_00000000000000000000000000000000_TimescaleInterval1"/>
          <p:cNvSpPr txBox="1"/>
          <p:nvPr/>
        </p:nvSpPr>
        <p:spPr>
          <a:xfrm>
            <a:off x="7452685" y="3737080"/>
            <a:ext cx="748337" cy="21851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14 + 14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OTLSHAPE_TB_00000000000000000000000000000000_TimescaleInterval1"/>
          <p:cNvSpPr txBox="1"/>
          <p:nvPr/>
        </p:nvSpPr>
        <p:spPr>
          <a:xfrm>
            <a:off x="4112266" y="3711733"/>
            <a:ext cx="447609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" name="OTLSHAPE_TB_00000000000000000000000000000000_Separator1"/>
          <p:cNvCxnSpPr/>
          <p:nvPr/>
        </p:nvCxnSpPr>
        <p:spPr>
          <a:xfrm>
            <a:off x="2123961" y="370237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TB_00000000000000000000000000000000_Separator1"/>
          <p:cNvCxnSpPr/>
          <p:nvPr/>
        </p:nvCxnSpPr>
        <p:spPr>
          <a:xfrm>
            <a:off x="2844041" y="37089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TB_00000000000000000000000000000000_Separator1"/>
          <p:cNvCxnSpPr/>
          <p:nvPr/>
        </p:nvCxnSpPr>
        <p:spPr>
          <a:xfrm>
            <a:off x="4028351" y="370237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OTLSHAPE_TB_00000000000000000000000000000000_Separator1"/>
          <p:cNvCxnSpPr/>
          <p:nvPr/>
        </p:nvCxnSpPr>
        <p:spPr>
          <a:xfrm>
            <a:off x="4572233" y="37061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OTLSHAPE_TB_00000000000000000000000000000000_Separator1"/>
          <p:cNvCxnSpPr/>
          <p:nvPr/>
        </p:nvCxnSpPr>
        <p:spPr>
          <a:xfrm>
            <a:off x="7380545" y="371564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LSHAPE_TB_00000000000000000000000000000000_TimescaleInterval1"/>
          <p:cNvSpPr txBox="1"/>
          <p:nvPr/>
        </p:nvSpPr>
        <p:spPr>
          <a:xfrm>
            <a:off x="2205237" y="3740162"/>
            <a:ext cx="547880" cy="20360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+ 5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5" name="OTLSHAPE_TB_00000000000000000000000000000000_Separator1"/>
          <p:cNvCxnSpPr/>
          <p:nvPr/>
        </p:nvCxnSpPr>
        <p:spPr>
          <a:xfrm>
            <a:off x="5220305" y="37061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TLSHAPE_TB_00000000000000000000000000000000_TimescaleInterval1"/>
          <p:cNvSpPr txBox="1"/>
          <p:nvPr/>
        </p:nvSpPr>
        <p:spPr>
          <a:xfrm>
            <a:off x="5309628" y="3715644"/>
            <a:ext cx="697840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5 + 14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7" name="OTLSHAPE_TB_00000000000000000000000000000000_Separator1"/>
          <p:cNvCxnSpPr/>
          <p:nvPr/>
        </p:nvCxnSpPr>
        <p:spPr>
          <a:xfrm>
            <a:off x="6012393" y="3708933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92717" y="3284984"/>
            <a:ext cx="1353169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6" name="Rounded Rectangle 45"/>
          <p:cNvSpPr/>
          <p:nvPr/>
        </p:nvSpPr>
        <p:spPr>
          <a:xfrm>
            <a:off x="1481488" y="3284984"/>
            <a:ext cx="2565543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7" name="Rounded Rectangle 46"/>
          <p:cNvSpPr/>
          <p:nvPr/>
        </p:nvSpPr>
        <p:spPr>
          <a:xfrm>
            <a:off x="4082633" y="3284984"/>
            <a:ext cx="498449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8" name="Rounded Rectangle 47"/>
          <p:cNvSpPr/>
          <p:nvPr/>
        </p:nvSpPr>
        <p:spPr>
          <a:xfrm>
            <a:off x="4610716" y="3284984"/>
            <a:ext cx="4354006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TextBox 1"/>
          <p:cNvSpPr txBox="1"/>
          <p:nvPr/>
        </p:nvSpPr>
        <p:spPr>
          <a:xfrm>
            <a:off x="46186" y="4567718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err="1" smtClean="0">
                <a:latin typeface="Arial Narrow" panose="020B0606020202030204" pitchFamily="34" charset="0"/>
              </a:rPr>
              <a:t>Consultations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13705" y="4578686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smtClean="0">
                <a:latin typeface="Arial Narrow" panose="020B0606020202030204" pitchFamily="34" charset="0"/>
              </a:rPr>
              <a:t>Council </a:t>
            </a:r>
            <a:r>
              <a:rPr lang="lv-LV" b="1" dirty="0" err="1" smtClean="0">
                <a:latin typeface="Arial Narrow" panose="020B0606020202030204" pitchFamily="34" charset="0"/>
              </a:rPr>
              <a:t>decision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94082" y="4510253"/>
            <a:ext cx="1225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smtClean="0">
                <a:latin typeface="Arial Narrow" panose="020B0606020202030204" pitchFamily="34" charset="0"/>
              </a:rPr>
              <a:t>Community</a:t>
            </a:r>
          </a:p>
          <a:p>
            <a:pPr algn="ctr"/>
            <a:r>
              <a:rPr lang="lv-LV" b="1" dirty="0" err="1" smtClean="0">
                <a:latin typeface="Arial Narrow" panose="020B0606020202030204" pitchFamily="34" charset="0"/>
              </a:rPr>
              <a:t>objection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117632" y="4567718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smtClean="0">
                <a:latin typeface="Arial Narrow" panose="020B0606020202030204" pitchFamily="34" charset="0"/>
              </a:rPr>
              <a:t>Members </a:t>
            </a:r>
            <a:r>
              <a:rPr lang="lv-LV" b="1" dirty="0" err="1" smtClean="0">
                <a:latin typeface="Arial Narrow" panose="020B0606020202030204" pitchFamily="34" charset="0"/>
              </a:rPr>
              <a:t>vote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9658" y="4937050"/>
            <a:ext cx="2590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lv-LV" sz="1400" dirty="0" smtClean="0">
                <a:latin typeface="Arial Narrow" panose="020B0606020202030204" pitchFamily="34" charset="0"/>
              </a:rPr>
              <a:t>First </a:t>
            </a:r>
            <a:r>
              <a:rPr lang="lv-LV" sz="1400" dirty="0" err="1" smtClean="0">
                <a:latin typeface="Arial Narrow" panose="020B0606020202030204" pitchFamily="34" charset="0"/>
              </a:rPr>
              <a:t>round</a:t>
            </a:r>
            <a:r>
              <a:rPr lang="lv-LV" sz="1400" dirty="0" smtClean="0">
                <a:latin typeface="Arial Narrow" panose="020B0606020202030204" pitchFamily="34" charset="0"/>
              </a:rPr>
              <a:t>, </a:t>
            </a:r>
            <a:r>
              <a:rPr lang="lv-LV" sz="1400" dirty="0" err="1" smtClean="0">
                <a:latin typeface="Arial Narrow" panose="020B0606020202030204" pitchFamily="34" charset="0"/>
              </a:rPr>
              <a:t>quorum</a:t>
            </a:r>
            <a:r>
              <a:rPr lang="lv-LV" sz="1400" dirty="0" smtClean="0">
                <a:latin typeface="Arial Narrow" panose="020B0606020202030204" pitchFamily="34" charset="0"/>
              </a:rPr>
              <a:t> </a:t>
            </a:r>
            <a:r>
              <a:rPr lang="lv-LV" sz="1400" dirty="0" err="1" smtClean="0">
                <a:latin typeface="Arial Narrow" panose="020B0606020202030204" pitchFamily="34" charset="0"/>
              </a:rPr>
              <a:t>requirement</a:t>
            </a:r>
            <a:endParaRPr lang="lv-LV" sz="1400" dirty="0" smtClean="0">
              <a:latin typeface="Arial Narrow" panose="020B0606020202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lv-LV" sz="1400" dirty="0" err="1" smtClean="0">
                <a:latin typeface="Arial Narrow" panose="020B0606020202030204" pitchFamily="34" charset="0"/>
              </a:rPr>
              <a:t>Second</a:t>
            </a:r>
            <a:r>
              <a:rPr lang="lv-LV" sz="1400" dirty="0" smtClean="0">
                <a:latin typeface="Arial Narrow" panose="020B0606020202030204" pitchFamily="34" charset="0"/>
              </a:rPr>
              <a:t> </a:t>
            </a:r>
            <a:r>
              <a:rPr lang="lv-LV" sz="1400" dirty="0" err="1" smtClean="0">
                <a:latin typeface="Arial Narrow" panose="020B0606020202030204" pitchFamily="34" charset="0"/>
              </a:rPr>
              <a:t>round</a:t>
            </a:r>
            <a:r>
              <a:rPr lang="lv-LV" sz="1400" dirty="0" smtClean="0">
                <a:latin typeface="Arial Narrow" panose="020B0606020202030204" pitchFamily="34" charset="0"/>
              </a:rPr>
              <a:t> (</a:t>
            </a:r>
            <a:r>
              <a:rPr lang="lv-LV" sz="1400" dirty="0" err="1" smtClean="0">
                <a:latin typeface="Arial Narrow" panose="020B0606020202030204" pitchFamily="34" charset="0"/>
              </a:rPr>
              <a:t>if</a:t>
            </a:r>
            <a:r>
              <a:rPr lang="lv-LV" sz="1400" dirty="0" smtClean="0">
                <a:latin typeface="Arial Narrow" panose="020B0606020202030204" pitchFamily="34" charset="0"/>
              </a:rPr>
              <a:t> </a:t>
            </a:r>
            <a:r>
              <a:rPr lang="lv-LV" sz="1400" dirty="0" err="1" smtClean="0">
                <a:latin typeface="Arial Narrow" panose="020B0606020202030204" pitchFamily="34" charset="0"/>
              </a:rPr>
              <a:t>needed</a:t>
            </a:r>
            <a:r>
              <a:rPr lang="lv-LV" sz="1400" dirty="0" smtClean="0">
                <a:latin typeface="Arial Narrow" panose="020B0606020202030204" pitchFamily="34" charset="0"/>
              </a:rPr>
              <a:t>)</a:t>
            </a:r>
            <a:endParaRPr lang="lv-LV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45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Alternative</a:t>
            </a:r>
            <a:r>
              <a:rPr lang="lv-LV" b="1" dirty="0" smtClean="0"/>
              <a:t> 1</a:t>
            </a:r>
            <a:endParaRPr lang="lv-LV" b="1" dirty="0"/>
          </a:p>
        </p:txBody>
      </p:sp>
      <p:sp>
        <p:nvSpPr>
          <p:cNvPr id="10" name="OTLSHAPE_TB_00000000000000000000000000000000_ScaleContainer"/>
          <p:cNvSpPr/>
          <p:nvPr/>
        </p:nvSpPr>
        <p:spPr>
          <a:xfrm>
            <a:off x="107504" y="2708920"/>
            <a:ext cx="8857217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OTLSHAPE_TB_00000000000000000000000000000000_TimescaleInterval1"/>
          <p:cNvSpPr txBox="1"/>
          <p:nvPr/>
        </p:nvSpPr>
        <p:spPr>
          <a:xfrm>
            <a:off x="213836" y="2785562"/>
            <a:ext cx="393072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Issue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3" name="OTLSHAPE_TB_00000000000000000000000000000000_Separator1"/>
          <p:cNvCxnSpPr/>
          <p:nvPr/>
        </p:nvCxnSpPr>
        <p:spPr>
          <a:xfrm>
            <a:off x="610009" y="2768576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TLSHAPE_TB_00000000000000000000000000000000_TimescaleInterval1"/>
          <p:cNvSpPr txBox="1"/>
          <p:nvPr/>
        </p:nvSpPr>
        <p:spPr>
          <a:xfrm>
            <a:off x="8284738" y="2798039"/>
            <a:ext cx="455504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OTLSHAPE_TB_00000000000000000000000000000000_Separator1"/>
          <p:cNvCxnSpPr/>
          <p:nvPr/>
        </p:nvCxnSpPr>
        <p:spPr>
          <a:xfrm>
            <a:off x="8205369" y="2779540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TLSHAPE_TB_00000000000000000000000000000000_TimescaleInterval1"/>
          <p:cNvSpPr txBox="1"/>
          <p:nvPr/>
        </p:nvSpPr>
        <p:spPr>
          <a:xfrm>
            <a:off x="680042" y="2790408"/>
            <a:ext cx="722374" cy="21033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Discussions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7" name="OTLSHAPE_TB_00000000000000000000000000000000_Separator1"/>
          <p:cNvCxnSpPr/>
          <p:nvPr/>
        </p:nvCxnSpPr>
        <p:spPr>
          <a:xfrm>
            <a:off x="1403881" y="276627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TLSHAPE_TB_00000000000000000000000000000000_TimescaleInterval1"/>
          <p:cNvSpPr txBox="1"/>
          <p:nvPr/>
        </p:nvSpPr>
        <p:spPr>
          <a:xfrm>
            <a:off x="1477356" y="2789816"/>
            <a:ext cx="587791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Resolution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OTLSHAPE_TB_00000000000000000000000000000000_TimescaleInterval1"/>
          <p:cNvSpPr txBox="1"/>
          <p:nvPr/>
        </p:nvSpPr>
        <p:spPr>
          <a:xfrm>
            <a:off x="4660757" y="2793029"/>
            <a:ext cx="547905" cy="21945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Proposal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OTLSHAPE_TB_00000000000000000000000000000000_TimescaleInterval1"/>
          <p:cNvSpPr txBox="1"/>
          <p:nvPr/>
        </p:nvSpPr>
        <p:spPr>
          <a:xfrm>
            <a:off x="6117632" y="2796684"/>
            <a:ext cx="1254459" cy="21403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/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Second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vote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OTLSHAPE_TB_00000000000000000000000000000000_TimescaleInterval1"/>
          <p:cNvSpPr txBox="1"/>
          <p:nvPr/>
        </p:nvSpPr>
        <p:spPr>
          <a:xfrm>
            <a:off x="2922155" y="2798039"/>
            <a:ext cx="1029088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published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OTLSHAPE_TB_00000000000000000000000000000000_TimescaleInterval1"/>
          <p:cNvSpPr txBox="1"/>
          <p:nvPr/>
        </p:nvSpPr>
        <p:spPr>
          <a:xfrm>
            <a:off x="7452685" y="2800976"/>
            <a:ext cx="748337" cy="21851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14 + 14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OTLSHAPE_TB_00000000000000000000000000000000_TimescaleInterval1"/>
          <p:cNvSpPr txBox="1"/>
          <p:nvPr/>
        </p:nvSpPr>
        <p:spPr>
          <a:xfrm>
            <a:off x="4112266" y="2775629"/>
            <a:ext cx="447609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" name="OTLSHAPE_TB_00000000000000000000000000000000_Separator1"/>
          <p:cNvCxnSpPr/>
          <p:nvPr/>
        </p:nvCxnSpPr>
        <p:spPr>
          <a:xfrm>
            <a:off x="2123961" y="276627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TB_00000000000000000000000000000000_Separator1"/>
          <p:cNvCxnSpPr/>
          <p:nvPr/>
        </p:nvCxnSpPr>
        <p:spPr>
          <a:xfrm>
            <a:off x="2844041" y="2772829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TB_00000000000000000000000000000000_Separator1"/>
          <p:cNvCxnSpPr/>
          <p:nvPr/>
        </p:nvCxnSpPr>
        <p:spPr>
          <a:xfrm>
            <a:off x="4028351" y="276627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OTLSHAPE_TB_00000000000000000000000000000000_Separator1"/>
          <p:cNvCxnSpPr/>
          <p:nvPr/>
        </p:nvCxnSpPr>
        <p:spPr>
          <a:xfrm>
            <a:off x="4572233" y="2770029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OTLSHAPE_TB_00000000000000000000000000000000_Separator1"/>
          <p:cNvCxnSpPr/>
          <p:nvPr/>
        </p:nvCxnSpPr>
        <p:spPr>
          <a:xfrm>
            <a:off x="7380545" y="2779540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LSHAPE_TB_00000000000000000000000000000000_TimescaleInterval1"/>
          <p:cNvSpPr txBox="1"/>
          <p:nvPr/>
        </p:nvSpPr>
        <p:spPr>
          <a:xfrm>
            <a:off x="2205237" y="2804058"/>
            <a:ext cx="547880" cy="20360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+ 5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5" name="OTLSHAPE_TB_00000000000000000000000000000000_Separator1"/>
          <p:cNvCxnSpPr/>
          <p:nvPr/>
        </p:nvCxnSpPr>
        <p:spPr>
          <a:xfrm>
            <a:off x="5220305" y="2770029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TLSHAPE_TB_00000000000000000000000000000000_TimescaleInterval1"/>
          <p:cNvSpPr txBox="1"/>
          <p:nvPr/>
        </p:nvSpPr>
        <p:spPr>
          <a:xfrm>
            <a:off x="5309628" y="2779540"/>
            <a:ext cx="697840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5 + 14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7" name="OTLSHAPE_TB_00000000000000000000000000000000_Separator1"/>
          <p:cNvCxnSpPr/>
          <p:nvPr/>
        </p:nvCxnSpPr>
        <p:spPr>
          <a:xfrm>
            <a:off x="6012393" y="2772829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92717" y="2348880"/>
            <a:ext cx="1353169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6" name="Rounded Rectangle 45"/>
          <p:cNvSpPr/>
          <p:nvPr/>
        </p:nvSpPr>
        <p:spPr>
          <a:xfrm>
            <a:off x="1481488" y="2348880"/>
            <a:ext cx="2565543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7" name="Rounded Rectangle 46"/>
          <p:cNvSpPr/>
          <p:nvPr/>
        </p:nvSpPr>
        <p:spPr>
          <a:xfrm>
            <a:off x="4082633" y="2348880"/>
            <a:ext cx="498449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8" name="Rounded Rectangle 47"/>
          <p:cNvSpPr/>
          <p:nvPr/>
        </p:nvSpPr>
        <p:spPr>
          <a:xfrm>
            <a:off x="4610716" y="2348880"/>
            <a:ext cx="4354006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TextBox 1"/>
          <p:cNvSpPr txBox="1"/>
          <p:nvPr/>
        </p:nvSpPr>
        <p:spPr>
          <a:xfrm>
            <a:off x="46186" y="3631614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err="1" smtClean="0">
                <a:latin typeface="Arial Narrow" panose="020B0606020202030204" pitchFamily="34" charset="0"/>
              </a:rPr>
              <a:t>Consultations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13705" y="3642582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smtClean="0">
                <a:latin typeface="Arial Narrow" panose="020B0606020202030204" pitchFamily="34" charset="0"/>
              </a:rPr>
              <a:t>Council </a:t>
            </a:r>
            <a:r>
              <a:rPr lang="lv-LV" b="1" dirty="0" err="1" smtClean="0">
                <a:latin typeface="Arial Narrow" panose="020B0606020202030204" pitchFamily="34" charset="0"/>
              </a:rPr>
              <a:t>decision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94082" y="3574149"/>
            <a:ext cx="1225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smtClean="0">
                <a:latin typeface="Arial Narrow" panose="020B0606020202030204" pitchFamily="34" charset="0"/>
              </a:rPr>
              <a:t>Community</a:t>
            </a:r>
          </a:p>
          <a:p>
            <a:pPr algn="ctr"/>
            <a:r>
              <a:rPr lang="lv-LV" b="1" dirty="0" err="1" smtClean="0">
                <a:latin typeface="Arial Narrow" panose="020B0606020202030204" pitchFamily="34" charset="0"/>
              </a:rPr>
              <a:t>objection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117632" y="3631614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smtClean="0">
                <a:latin typeface="Arial Narrow" panose="020B0606020202030204" pitchFamily="34" charset="0"/>
              </a:rPr>
              <a:t>Members </a:t>
            </a:r>
            <a:r>
              <a:rPr lang="lv-LV" b="1" dirty="0" err="1" smtClean="0">
                <a:latin typeface="Arial Narrow" panose="020B0606020202030204" pitchFamily="34" charset="0"/>
              </a:rPr>
              <a:t>vote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9658" y="4000946"/>
            <a:ext cx="2590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lv-LV" sz="1400" dirty="0" smtClean="0">
                <a:latin typeface="Arial Narrow" panose="020B0606020202030204" pitchFamily="34" charset="0"/>
              </a:rPr>
              <a:t>First </a:t>
            </a:r>
            <a:r>
              <a:rPr lang="lv-LV" sz="1400" dirty="0" err="1" smtClean="0">
                <a:latin typeface="Arial Narrow" panose="020B0606020202030204" pitchFamily="34" charset="0"/>
              </a:rPr>
              <a:t>round</a:t>
            </a:r>
            <a:r>
              <a:rPr lang="lv-LV" sz="1400" dirty="0" smtClean="0">
                <a:latin typeface="Arial Narrow" panose="020B0606020202030204" pitchFamily="34" charset="0"/>
              </a:rPr>
              <a:t>, </a:t>
            </a:r>
            <a:r>
              <a:rPr lang="lv-LV" sz="1400" dirty="0" err="1" smtClean="0">
                <a:latin typeface="Arial Narrow" panose="020B0606020202030204" pitchFamily="34" charset="0"/>
              </a:rPr>
              <a:t>quorum</a:t>
            </a:r>
            <a:r>
              <a:rPr lang="lv-LV" sz="1400" dirty="0" smtClean="0">
                <a:latin typeface="Arial Narrow" panose="020B0606020202030204" pitchFamily="34" charset="0"/>
              </a:rPr>
              <a:t> </a:t>
            </a:r>
            <a:r>
              <a:rPr lang="lv-LV" sz="1400" dirty="0" err="1" smtClean="0">
                <a:latin typeface="Arial Narrow" panose="020B0606020202030204" pitchFamily="34" charset="0"/>
              </a:rPr>
              <a:t>requirement</a:t>
            </a:r>
            <a:endParaRPr lang="lv-LV" sz="1400" dirty="0" smtClean="0">
              <a:latin typeface="Arial Narrow" panose="020B0606020202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lv-LV" sz="1400" dirty="0" err="1" smtClean="0">
                <a:latin typeface="Arial Narrow" panose="020B0606020202030204" pitchFamily="34" charset="0"/>
              </a:rPr>
              <a:t>Second</a:t>
            </a:r>
            <a:r>
              <a:rPr lang="lv-LV" sz="1400" dirty="0" smtClean="0">
                <a:latin typeface="Arial Narrow" panose="020B0606020202030204" pitchFamily="34" charset="0"/>
              </a:rPr>
              <a:t> </a:t>
            </a:r>
            <a:r>
              <a:rPr lang="lv-LV" sz="1400" dirty="0" err="1" smtClean="0">
                <a:latin typeface="Arial Narrow" panose="020B0606020202030204" pitchFamily="34" charset="0"/>
              </a:rPr>
              <a:t>round</a:t>
            </a:r>
            <a:r>
              <a:rPr lang="lv-LV" sz="1400" dirty="0" smtClean="0">
                <a:latin typeface="Arial Narrow" panose="020B0606020202030204" pitchFamily="34" charset="0"/>
              </a:rPr>
              <a:t> (</a:t>
            </a:r>
            <a:r>
              <a:rPr lang="lv-LV" sz="1400" dirty="0" err="1" smtClean="0">
                <a:latin typeface="Arial Narrow" panose="020B0606020202030204" pitchFamily="34" charset="0"/>
              </a:rPr>
              <a:t>if</a:t>
            </a:r>
            <a:r>
              <a:rPr lang="lv-LV" sz="1400" dirty="0" smtClean="0">
                <a:latin typeface="Arial Narrow" panose="020B0606020202030204" pitchFamily="34" charset="0"/>
              </a:rPr>
              <a:t> </a:t>
            </a:r>
            <a:r>
              <a:rPr lang="lv-LV" sz="1400" dirty="0" err="1" smtClean="0">
                <a:latin typeface="Arial Narrow" panose="020B0606020202030204" pitchFamily="34" charset="0"/>
              </a:rPr>
              <a:t>needed</a:t>
            </a:r>
            <a:r>
              <a:rPr lang="lv-LV" sz="1400" dirty="0" smtClean="0">
                <a:latin typeface="Arial Narrow" panose="020B0606020202030204" pitchFamily="34" charset="0"/>
              </a:rPr>
              <a:t>)</a:t>
            </a:r>
            <a:endParaRPr lang="lv-LV" sz="1400" dirty="0">
              <a:latin typeface="Arial Narrow" panose="020B0606020202030204" pitchFamily="34" charset="0"/>
            </a:endParaRPr>
          </a:p>
        </p:txBody>
      </p:sp>
      <p:sp>
        <p:nvSpPr>
          <p:cNvPr id="3" name="Multiply 2"/>
          <p:cNvSpPr/>
          <p:nvPr/>
        </p:nvSpPr>
        <p:spPr>
          <a:xfrm>
            <a:off x="3888709" y="1817500"/>
            <a:ext cx="864096" cy="3011673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8" name="Multiply 37"/>
          <p:cNvSpPr/>
          <p:nvPr/>
        </p:nvSpPr>
        <p:spPr>
          <a:xfrm>
            <a:off x="5158738" y="1809082"/>
            <a:ext cx="3087239" cy="2952748"/>
          </a:xfrm>
          <a:prstGeom prst="mathMultiply">
            <a:avLst>
              <a:gd name="adj1" fmla="val 1202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9" name="OTLSHAPE_TB_00000000000000000000000000000000_ScaleContainer"/>
          <p:cNvSpPr/>
          <p:nvPr/>
        </p:nvSpPr>
        <p:spPr>
          <a:xfrm>
            <a:off x="2123961" y="5949280"/>
            <a:ext cx="5101158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0" name="OTLSHAPE_TB_00000000000000000000000000000000_TimescaleInterval1"/>
          <p:cNvSpPr txBox="1"/>
          <p:nvPr/>
        </p:nvSpPr>
        <p:spPr>
          <a:xfrm>
            <a:off x="2230292" y="6025922"/>
            <a:ext cx="393072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Issue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1" name="OTLSHAPE_TB_00000000000000000000000000000000_Separator1"/>
          <p:cNvCxnSpPr/>
          <p:nvPr/>
        </p:nvCxnSpPr>
        <p:spPr>
          <a:xfrm>
            <a:off x="2626465" y="6008936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TLSHAPE_TB_00000000000000000000000000000000_TimescaleInterval1"/>
          <p:cNvSpPr txBox="1"/>
          <p:nvPr/>
        </p:nvSpPr>
        <p:spPr>
          <a:xfrm>
            <a:off x="5533832" y="6025383"/>
            <a:ext cx="455504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ccNSO Council </a:t>
            </a:r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3" name="OTLSHAPE_TB_00000000000000000000000000000000_Separator1"/>
          <p:cNvCxnSpPr/>
          <p:nvPr/>
        </p:nvCxnSpPr>
        <p:spPr>
          <a:xfrm>
            <a:off x="5364320" y="6008936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TLSHAPE_TB_00000000000000000000000000000000_TimescaleInterval1"/>
          <p:cNvSpPr txBox="1"/>
          <p:nvPr/>
        </p:nvSpPr>
        <p:spPr>
          <a:xfrm>
            <a:off x="2806679" y="6017752"/>
            <a:ext cx="2443343" cy="22765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Community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discussions</a:t>
            </a:r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– 12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+ 7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69" name="Trapezoid 43"/>
          <p:cNvSpPr/>
          <p:nvPr/>
        </p:nvSpPr>
        <p:spPr>
          <a:xfrm rot="10800000">
            <a:off x="134172" y="4829174"/>
            <a:ext cx="8626231" cy="1094892"/>
          </a:xfrm>
          <a:custGeom>
            <a:avLst/>
            <a:gdLst>
              <a:gd name="connsiteX0" fmla="*/ 0 w 3773815"/>
              <a:gd name="connsiteY0" fmla="*/ 1160889 h 1160889"/>
              <a:gd name="connsiteX1" fmla="*/ 290222 w 3773815"/>
              <a:gd name="connsiteY1" fmla="*/ 0 h 1160889"/>
              <a:gd name="connsiteX2" fmla="*/ 3483593 w 3773815"/>
              <a:gd name="connsiteY2" fmla="*/ 0 h 1160889"/>
              <a:gd name="connsiteX3" fmla="*/ 3773815 w 3773815"/>
              <a:gd name="connsiteY3" fmla="*/ 1160889 h 1160889"/>
              <a:gd name="connsiteX4" fmla="*/ 0 w 3773815"/>
              <a:gd name="connsiteY4" fmla="*/ 1160889 h 1160889"/>
              <a:gd name="connsiteX0" fmla="*/ 0 w 5755015"/>
              <a:gd name="connsiteY0" fmla="*/ 1575417 h 1575417"/>
              <a:gd name="connsiteX1" fmla="*/ 2271422 w 5755015"/>
              <a:gd name="connsiteY1" fmla="*/ 0 h 1575417"/>
              <a:gd name="connsiteX2" fmla="*/ 5464793 w 5755015"/>
              <a:gd name="connsiteY2" fmla="*/ 0 h 1575417"/>
              <a:gd name="connsiteX3" fmla="*/ 5755015 w 5755015"/>
              <a:gd name="connsiteY3" fmla="*/ 1160889 h 1575417"/>
              <a:gd name="connsiteX4" fmla="*/ 0 w 5755015"/>
              <a:gd name="connsiteY4" fmla="*/ 1575417 h 1575417"/>
              <a:gd name="connsiteX0" fmla="*/ 0 w 8626231"/>
              <a:gd name="connsiteY0" fmla="*/ 1575417 h 1575417"/>
              <a:gd name="connsiteX1" fmla="*/ 2271422 w 8626231"/>
              <a:gd name="connsiteY1" fmla="*/ 0 h 1575417"/>
              <a:gd name="connsiteX2" fmla="*/ 5464793 w 8626231"/>
              <a:gd name="connsiteY2" fmla="*/ 0 h 1575417"/>
              <a:gd name="connsiteX3" fmla="*/ 8626231 w 8626231"/>
              <a:gd name="connsiteY3" fmla="*/ 1563225 h 1575417"/>
              <a:gd name="connsiteX4" fmla="*/ 0 w 8626231"/>
              <a:gd name="connsiteY4" fmla="*/ 1575417 h 1575417"/>
              <a:gd name="connsiteX0" fmla="*/ 0 w 8626231"/>
              <a:gd name="connsiteY0" fmla="*/ 1618089 h 1618089"/>
              <a:gd name="connsiteX1" fmla="*/ 2271422 w 8626231"/>
              <a:gd name="connsiteY1" fmla="*/ 42672 h 1618089"/>
              <a:gd name="connsiteX2" fmla="*/ 6056105 w 8626231"/>
              <a:gd name="connsiteY2" fmla="*/ 0 h 1618089"/>
              <a:gd name="connsiteX3" fmla="*/ 8626231 w 8626231"/>
              <a:gd name="connsiteY3" fmla="*/ 1605897 h 1618089"/>
              <a:gd name="connsiteX4" fmla="*/ 0 w 8626231"/>
              <a:gd name="connsiteY4" fmla="*/ 1618089 h 1618089"/>
              <a:gd name="connsiteX0" fmla="*/ 0 w 8626231"/>
              <a:gd name="connsiteY0" fmla="*/ 1618089 h 1618089"/>
              <a:gd name="connsiteX1" fmla="*/ 2131214 w 8626231"/>
              <a:gd name="connsiteY1" fmla="*/ 6096 h 1618089"/>
              <a:gd name="connsiteX2" fmla="*/ 6056105 w 8626231"/>
              <a:gd name="connsiteY2" fmla="*/ 0 h 1618089"/>
              <a:gd name="connsiteX3" fmla="*/ 8626231 w 8626231"/>
              <a:gd name="connsiteY3" fmla="*/ 1605897 h 1618089"/>
              <a:gd name="connsiteX4" fmla="*/ 0 w 8626231"/>
              <a:gd name="connsiteY4" fmla="*/ 1618089 h 1618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26231" h="1618089">
                <a:moveTo>
                  <a:pt x="0" y="1618089"/>
                </a:moveTo>
                <a:lnTo>
                  <a:pt x="2131214" y="6096"/>
                </a:lnTo>
                <a:lnTo>
                  <a:pt x="6056105" y="0"/>
                </a:lnTo>
                <a:lnTo>
                  <a:pt x="8626231" y="1605897"/>
                </a:lnTo>
                <a:lnTo>
                  <a:pt x="0" y="161808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50817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Alternative</a:t>
            </a:r>
            <a:r>
              <a:rPr lang="lv-LV" b="1" dirty="0" smtClean="0"/>
              <a:t> 2</a:t>
            </a:r>
            <a:endParaRPr lang="lv-LV" b="1" dirty="0"/>
          </a:p>
        </p:txBody>
      </p:sp>
      <p:sp>
        <p:nvSpPr>
          <p:cNvPr id="10" name="OTLSHAPE_TB_00000000000000000000000000000000_ScaleContainer"/>
          <p:cNvSpPr/>
          <p:nvPr/>
        </p:nvSpPr>
        <p:spPr>
          <a:xfrm>
            <a:off x="107504" y="2708920"/>
            <a:ext cx="8857217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OTLSHAPE_TB_00000000000000000000000000000000_TimescaleInterval1"/>
          <p:cNvSpPr txBox="1"/>
          <p:nvPr/>
        </p:nvSpPr>
        <p:spPr>
          <a:xfrm>
            <a:off x="213836" y="2785562"/>
            <a:ext cx="393072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Issue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3" name="OTLSHAPE_TB_00000000000000000000000000000000_Separator1"/>
          <p:cNvCxnSpPr/>
          <p:nvPr/>
        </p:nvCxnSpPr>
        <p:spPr>
          <a:xfrm>
            <a:off x="610009" y="2768576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TLSHAPE_TB_00000000000000000000000000000000_TimescaleInterval1"/>
          <p:cNvSpPr txBox="1"/>
          <p:nvPr/>
        </p:nvSpPr>
        <p:spPr>
          <a:xfrm>
            <a:off x="8284738" y="2798039"/>
            <a:ext cx="455504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OTLSHAPE_TB_00000000000000000000000000000000_Separator1"/>
          <p:cNvCxnSpPr/>
          <p:nvPr/>
        </p:nvCxnSpPr>
        <p:spPr>
          <a:xfrm>
            <a:off x="8205369" y="2779540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TLSHAPE_TB_00000000000000000000000000000000_TimescaleInterval1"/>
          <p:cNvSpPr txBox="1"/>
          <p:nvPr/>
        </p:nvSpPr>
        <p:spPr>
          <a:xfrm>
            <a:off x="680042" y="2790408"/>
            <a:ext cx="722374" cy="21033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Discussions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7" name="OTLSHAPE_TB_00000000000000000000000000000000_Separator1"/>
          <p:cNvCxnSpPr/>
          <p:nvPr/>
        </p:nvCxnSpPr>
        <p:spPr>
          <a:xfrm>
            <a:off x="1403881" y="276627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TLSHAPE_TB_00000000000000000000000000000000_TimescaleInterval1"/>
          <p:cNvSpPr txBox="1"/>
          <p:nvPr/>
        </p:nvSpPr>
        <p:spPr>
          <a:xfrm>
            <a:off x="1477356" y="2789816"/>
            <a:ext cx="587791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Resolution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OTLSHAPE_TB_00000000000000000000000000000000_TimescaleInterval1"/>
          <p:cNvSpPr txBox="1"/>
          <p:nvPr/>
        </p:nvSpPr>
        <p:spPr>
          <a:xfrm>
            <a:off x="4660757" y="2793029"/>
            <a:ext cx="547905" cy="21945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Proposal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OTLSHAPE_TB_00000000000000000000000000000000_TimescaleInterval1"/>
          <p:cNvSpPr txBox="1"/>
          <p:nvPr/>
        </p:nvSpPr>
        <p:spPr>
          <a:xfrm>
            <a:off x="6117632" y="2796684"/>
            <a:ext cx="1254459" cy="21403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/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Second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vote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OTLSHAPE_TB_00000000000000000000000000000000_TimescaleInterval1"/>
          <p:cNvSpPr txBox="1"/>
          <p:nvPr/>
        </p:nvSpPr>
        <p:spPr>
          <a:xfrm>
            <a:off x="2922155" y="2798039"/>
            <a:ext cx="1029088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published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OTLSHAPE_TB_00000000000000000000000000000000_TimescaleInterval1"/>
          <p:cNvSpPr txBox="1"/>
          <p:nvPr/>
        </p:nvSpPr>
        <p:spPr>
          <a:xfrm>
            <a:off x="7452685" y="2800976"/>
            <a:ext cx="748337" cy="21851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14 + 14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OTLSHAPE_TB_00000000000000000000000000000000_TimescaleInterval1"/>
          <p:cNvSpPr txBox="1"/>
          <p:nvPr/>
        </p:nvSpPr>
        <p:spPr>
          <a:xfrm>
            <a:off x="4112266" y="2775629"/>
            <a:ext cx="447609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" name="OTLSHAPE_TB_00000000000000000000000000000000_Separator1"/>
          <p:cNvCxnSpPr/>
          <p:nvPr/>
        </p:nvCxnSpPr>
        <p:spPr>
          <a:xfrm>
            <a:off x="2123961" y="276627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TB_00000000000000000000000000000000_Separator1"/>
          <p:cNvCxnSpPr/>
          <p:nvPr/>
        </p:nvCxnSpPr>
        <p:spPr>
          <a:xfrm>
            <a:off x="2844041" y="2772829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OTLSHAPE_TB_00000000000000000000000000000000_Separator1"/>
          <p:cNvCxnSpPr/>
          <p:nvPr/>
        </p:nvCxnSpPr>
        <p:spPr>
          <a:xfrm>
            <a:off x="4028351" y="2766274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OTLSHAPE_TB_00000000000000000000000000000000_Separator1"/>
          <p:cNvCxnSpPr/>
          <p:nvPr/>
        </p:nvCxnSpPr>
        <p:spPr>
          <a:xfrm>
            <a:off x="4572233" y="2770029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OTLSHAPE_TB_00000000000000000000000000000000_Separator1"/>
          <p:cNvCxnSpPr/>
          <p:nvPr/>
        </p:nvCxnSpPr>
        <p:spPr>
          <a:xfrm>
            <a:off x="7380545" y="2779540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LSHAPE_TB_00000000000000000000000000000000_TimescaleInterval1"/>
          <p:cNvSpPr txBox="1"/>
          <p:nvPr/>
        </p:nvSpPr>
        <p:spPr>
          <a:xfrm>
            <a:off x="2205237" y="2804058"/>
            <a:ext cx="547880" cy="20360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+ 5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5" name="OTLSHAPE_TB_00000000000000000000000000000000_Separator1"/>
          <p:cNvCxnSpPr/>
          <p:nvPr/>
        </p:nvCxnSpPr>
        <p:spPr>
          <a:xfrm>
            <a:off x="5220305" y="2770029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TLSHAPE_TB_00000000000000000000000000000000_TimescaleInterval1"/>
          <p:cNvSpPr txBox="1"/>
          <p:nvPr/>
        </p:nvSpPr>
        <p:spPr>
          <a:xfrm>
            <a:off x="5309628" y="2779540"/>
            <a:ext cx="697840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5 + 14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7" name="OTLSHAPE_TB_00000000000000000000000000000000_Separator1"/>
          <p:cNvCxnSpPr/>
          <p:nvPr/>
        </p:nvCxnSpPr>
        <p:spPr>
          <a:xfrm>
            <a:off x="6012393" y="2772829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92717" y="2348880"/>
            <a:ext cx="1353169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6" name="Rounded Rectangle 45"/>
          <p:cNvSpPr/>
          <p:nvPr/>
        </p:nvSpPr>
        <p:spPr>
          <a:xfrm>
            <a:off x="1481488" y="2348880"/>
            <a:ext cx="2565543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7" name="Rounded Rectangle 46"/>
          <p:cNvSpPr/>
          <p:nvPr/>
        </p:nvSpPr>
        <p:spPr>
          <a:xfrm>
            <a:off x="4082633" y="2348880"/>
            <a:ext cx="498449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8" name="Rounded Rectangle 47"/>
          <p:cNvSpPr/>
          <p:nvPr/>
        </p:nvSpPr>
        <p:spPr>
          <a:xfrm>
            <a:off x="4610716" y="2348880"/>
            <a:ext cx="4354006" cy="10801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TextBox 1"/>
          <p:cNvSpPr txBox="1"/>
          <p:nvPr/>
        </p:nvSpPr>
        <p:spPr>
          <a:xfrm>
            <a:off x="46186" y="3631614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err="1" smtClean="0">
                <a:latin typeface="Arial Narrow" panose="020B0606020202030204" pitchFamily="34" charset="0"/>
              </a:rPr>
              <a:t>Consultations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13705" y="3642582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smtClean="0">
                <a:latin typeface="Arial Narrow" panose="020B0606020202030204" pitchFamily="34" charset="0"/>
              </a:rPr>
              <a:t>Council </a:t>
            </a:r>
            <a:r>
              <a:rPr lang="lv-LV" b="1" dirty="0" err="1" smtClean="0">
                <a:latin typeface="Arial Narrow" panose="020B0606020202030204" pitchFamily="34" charset="0"/>
              </a:rPr>
              <a:t>decision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94082" y="3574149"/>
            <a:ext cx="1225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smtClean="0">
                <a:latin typeface="Arial Narrow" panose="020B0606020202030204" pitchFamily="34" charset="0"/>
              </a:rPr>
              <a:t>Community</a:t>
            </a:r>
          </a:p>
          <a:p>
            <a:pPr algn="ctr"/>
            <a:r>
              <a:rPr lang="lv-LV" b="1" dirty="0" err="1" smtClean="0">
                <a:latin typeface="Arial Narrow" panose="020B0606020202030204" pitchFamily="34" charset="0"/>
              </a:rPr>
              <a:t>objection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117632" y="3631614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smtClean="0">
                <a:latin typeface="Arial Narrow" panose="020B0606020202030204" pitchFamily="34" charset="0"/>
              </a:rPr>
              <a:t>Members </a:t>
            </a:r>
            <a:r>
              <a:rPr lang="lv-LV" b="1" dirty="0" err="1" smtClean="0">
                <a:latin typeface="Arial Narrow" panose="020B0606020202030204" pitchFamily="34" charset="0"/>
              </a:rPr>
              <a:t>vote</a:t>
            </a:r>
            <a:endParaRPr lang="lv-LV" b="1" dirty="0">
              <a:latin typeface="Arial Narrow" panose="020B0606020202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9658" y="4000946"/>
            <a:ext cx="2590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lv-LV" sz="1400" dirty="0" smtClean="0">
                <a:latin typeface="Arial Narrow" panose="020B0606020202030204" pitchFamily="34" charset="0"/>
              </a:rPr>
              <a:t>First </a:t>
            </a:r>
            <a:r>
              <a:rPr lang="lv-LV" sz="1400" dirty="0" err="1" smtClean="0">
                <a:latin typeface="Arial Narrow" panose="020B0606020202030204" pitchFamily="34" charset="0"/>
              </a:rPr>
              <a:t>round</a:t>
            </a:r>
            <a:r>
              <a:rPr lang="lv-LV" sz="1400" dirty="0" smtClean="0">
                <a:latin typeface="Arial Narrow" panose="020B0606020202030204" pitchFamily="34" charset="0"/>
              </a:rPr>
              <a:t>, </a:t>
            </a:r>
            <a:r>
              <a:rPr lang="lv-LV" sz="1400" dirty="0" err="1" smtClean="0">
                <a:latin typeface="Arial Narrow" panose="020B0606020202030204" pitchFamily="34" charset="0"/>
              </a:rPr>
              <a:t>quorum</a:t>
            </a:r>
            <a:r>
              <a:rPr lang="lv-LV" sz="1400" dirty="0" smtClean="0">
                <a:latin typeface="Arial Narrow" panose="020B0606020202030204" pitchFamily="34" charset="0"/>
              </a:rPr>
              <a:t> </a:t>
            </a:r>
            <a:r>
              <a:rPr lang="lv-LV" sz="1400" dirty="0" err="1" smtClean="0">
                <a:latin typeface="Arial Narrow" panose="020B0606020202030204" pitchFamily="34" charset="0"/>
              </a:rPr>
              <a:t>requirement</a:t>
            </a:r>
            <a:endParaRPr lang="lv-LV" sz="1400" dirty="0" smtClean="0">
              <a:latin typeface="Arial Narrow" panose="020B0606020202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lv-LV" sz="1400" dirty="0" err="1" smtClean="0">
                <a:latin typeface="Arial Narrow" panose="020B0606020202030204" pitchFamily="34" charset="0"/>
              </a:rPr>
              <a:t>Second</a:t>
            </a:r>
            <a:r>
              <a:rPr lang="lv-LV" sz="1400" dirty="0" smtClean="0">
                <a:latin typeface="Arial Narrow" panose="020B0606020202030204" pitchFamily="34" charset="0"/>
              </a:rPr>
              <a:t> </a:t>
            </a:r>
            <a:r>
              <a:rPr lang="lv-LV" sz="1400" dirty="0" err="1" smtClean="0">
                <a:latin typeface="Arial Narrow" panose="020B0606020202030204" pitchFamily="34" charset="0"/>
              </a:rPr>
              <a:t>round</a:t>
            </a:r>
            <a:r>
              <a:rPr lang="lv-LV" sz="1400" dirty="0" smtClean="0">
                <a:latin typeface="Arial Narrow" panose="020B0606020202030204" pitchFamily="34" charset="0"/>
              </a:rPr>
              <a:t> (</a:t>
            </a:r>
            <a:r>
              <a:rPr lang="lv-LV" sz="1400" dirty="0" err="1" smtClean="0">
                <a:latin typeface="Arial Narrow" panose="020B0606020202030204" pitchFamily="34" charset="0"/>
              </a:rPr>
              <a:t>if</a:t>
            </a:r>
            <a:r>
              <a:rPr lang="lv-LV" sz="1400" dirty="0" smtClean="0">
                <a:latin typeface="Arial Narrow" panose="020B0606020202030204" pitchFamily="34" charset="0"/>
              </a:rPr>
              <a:t> </a:t>
            </a:r>
            <a:r>
              <a:rPr lang="lv-LV" sz="1400" dirty="0" err="1" smtClean="0">
                <a:latin typeface="Arial Narrow" panose="020B0606020202030204" pitchFamily="34" charset="0"/>
              </a:rPr>
              <a:t>needed</a:t>
            </a:r>
            <a:r>
              <a:rPr lang="lv-LV" sz="1400" dirty="0" smtClean="0">
                <a:latin typeface="Arial Narrow" panose="020B0606020202030204" pitchFamily="34" charset="0"/>
              </a:rPr>
              <a:t>)</a:t>
            </a:r>
            <a:endParaRPr lang="lv-LV" sz="1400" dirty="0">
              <a:latin typeface="Arial Narrow" panose="020B0606020202030204" pitchFamily="34" charset="0"/>
            </a:endParaRPr>
          </a:p>
        </p:txBody>
      </p:sp>
      <p:sp>
        <p:nvSpPr>
          <p:cNvPr id="38" name="Multiply 37"/>
          <p:cNvSpPr/>
          <p:nvPr/>
        </p:nvSpPr>
        <p:spPr>
          <a:xfrm>
            <a:off x="5158738" y="1809082"/>
            <a:ext cx="3087239" cy="2844054"/>
          </a:xfrm>
          <a:prstGeom prst="mathMultiply">
            <a:avLst>
              <a:gd name="adj1" fmla="val 1202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9" name="Trapezoid 43"/>
          <p:cNvSpPr/>
          <p:nvPr/>
        </p:nvSpPr>
        <p:spPr>
          <a:xfrm rot="10800000">
            <a:off x="179511" y="4565057"/>
            <a:ext cx="8857091" cy="1094892"/>
          </a:xfrm>
          <a:custGeom>
            <a:avLst/>
            <a:gdLst>
              <a:gd name="connsiteX0" fmla="*/ 0 w 3773815"/>
              <a:gd name="connsiteY0" fmla="*/ 1160889 h 1160889"/>
              <a:gd name="connsiteX1" fmla="*/ 290222 w 3773815"/>
              <a:gd name="connsiteY1" fmla="*/ 0 h 1160889"/>
              <a:gd name="connsiteX2" fmla="*/ 3483593 w 3773815"/>
              <a:gd name="connsiteY2" fmla="*/ 0 h 1160889"/>
              <a:gd name="connsiteX3" fmla="*/ 3773815 w 3773815"/>
              <a:gd name="connsiteY3" fmla="*/ 1160889 h 1160889"/>
              <a:gd name="connsiteX4" fmla="*/ 0 w 3773815"/>
              <a:gd name="connsiteY4" fmla="*/ 1160889 h 1160889"/>
              <a:gd name="connsiteX0" fmla="*/ 0 w 5755015"/>
              <a:gd name="connsiteY0" fmla="*/ 1575417 h 1575417"/>
              <a:gd name="connsiteX1" fmla="*/ 2271422 w 5755015"/>
              <a:gd name="connsiteY1" fmla="*/ 0 h 1575417"/>
              <a:gd name="connsiteX2" fmla="*/ 5464793 w 5755015"/>
              <a:gd name="connsiteY2" fmla="*/ 0 h 1575417"/>
              <a:gd name="connsiteX3" fmla="*/ 5755015 w 5755015"/>
              <a:gd name="connsiteY3" fmla="*/ 1160889 h 1575417"/>
              <a:gd name="connsiteX4" fmla="*/ 0 w 5755015"/>
              <a:gd name="connsiteY4" fmla="*/ 1575417 h 1575417"/>
              <a:gd name="connsiteX0" fmla="*/ 0 w 8626231"/>
              <a:gd name="connsiteY0" fmla="*/ 1575417 h 1575417"/>
              <a:gd name="connsiteX1" fmla="*/ 2271422 w 8626231"/>
              <a:gd name="connsiteY1" fmla="*/ 0 h 1575417"/>
              <a:gd name="connsiteX2" fmla="*/ 5464793 w 8626231"/>
              <a:gd name="connsiteY2" fmla="*/ 0 h 1575417"/>
              <a:gd name="connsiteX3" fmla="*/ 8626231 w 8626231"/>
              <a:gd name="connsiteY3" fmla="*/ 1563225 h 1575417"/>
              <a:gd name="connsiteX4" fmla="*/ 0 w 8626231"/>
              <a:gd name="connsiteY4" fmla="*/ 1575417 h 1575417"/>
              <a:gd name="connsiteX0" fmla="*/ 0 w 8626231"/>
              <a:gd name="connsiteY0" fmla="*/ 1618089 h 1618089"/>
              <a:gd name="connsiteX1" fmla="*/ 2271422 w 8626231"/>
              <a:gd name="connsiteY1" fmla="*/ 42672 h 1618089"/>
              <a:gd name="connsiteX2" fmla="*/ 6056105 w 8626231"/>
              <a:gd name="connsiteY2" fmla="*/ 0 h 1618089"/>
              <a:gd name="connsiteX3" fmla="*/ 8626231 w 8626231"/>
              <a:gd name="connsiteY3" fmla="*/ 1605897 h 1618089"/>
              <a:gd name="connsiteX4" fmla="*/ 0 w 8626231"/>
              <a:gd name="connsiteY4" fmla="*/ 1618089 h 1618089"/>
              <a:gd name="connsiteX0" fmla="*/ 0 w 8626231"/>
              <a:gd name="connsiteY0" fmla="*/ 1618089 h 1618089"/>
              <a:gd name="connsiteX1" fmla="*/ 2131214 w 8626231"/>
              <a:gd name="connsiteY1" fmla="*/ 6096 h 1618089"/>
              <a:gd name="connsiteX2" fmla="*/ 6056105 w 8626231"/>
              <a:gd name="connsiteY2" fmla="*/ 0 h 1618089"/>
              <a:gd name="connsiteX3" fmla="*/ 8626231 w 8626231"/>
              <a:gd name="connsiteY3" fmla="*/ 1605897 h 1618089"/>
              <a:gd name="connsiteX4" fmla="*/ 0 w 8626231"/>
              <a:gd name="connsiteY4" fmla="*/ 1618089 h 1618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26231" h="1618089">
                <a:moveTo>
                  <a:pt x="0" y="1618089"/>
                </a:moveTo>
                <a:lnTo>
                  <a:pt x="2131214" y="6096"/>
                </a:lnTo>
                <a:lnTo>
                  <a:pt x="6056105" y="0"/>
                </a:lnTo>
                <a:lnTo>
                  <a:pt x="8626231" y="1605897"/>
                </a:lnTo>
                <a:lnTo>
                  <a:pt x="0" y="161808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/>
          </a:p>
        </p:txBody>
      </p:sp>
      <p:sp>
        <p:nvSpPr>
          <p:cNvPr id="76" name="OTLSHAPE_TB_00000000000000000000000000000000_ScaleContainer"/>
          <p:cNvSpPr/>
          <p:nvPr/>
        </p:nvSpPr>
        <p:spPr>
          <a:xfrm>
            <a:off x="2129020" y="5695617"/>
            <a:ext cx="5276971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7" name="OTLSHAPE_TB_00000000000000000000000000000000_TimescaleInterval1"/>
          <p:cNvSpPr txBox="1"/>
          <p:nvPr/>
        </p:nvSpPr>
        <p:spPr>
          <a:xfrm>
            <a:off x="2412178" y="5752350"/>
            <a:ext cx="393072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Issue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79" name="OTLSHAPE_TB_00000000000000000000000000000000_TimescaleInterval1"/>
          <p:cNvSpPr txBox="1"/>
          <p:nvPr/>
        </p:nvSpPr>
        <p:spPr>
          <a:xfrm>
            <a:off x="6726008" y="5784736"/>
            <a:ext cx="455504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80" name="OTLSHAPE_TB_00000000000000000000000000000000_Separator1"/>
          <p:cNvCxnSpPr/>
          <p:nvPr/>
        </p:nvCxnSpPr>
        <p:spPr>
          <a:xfrm>
            <a:off x="6646639" y="5766237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TLSHAPE_TB_00000000000000000000000000000000_TimescaleInterval1"/>
          <p:cNvSpPr txBox="1"/>
          <p:nvPr/>
        </p:nvSpPr>
        <p:spPr>
          <a:xfrm>
            <a:off x="2922192" y="5755273"/>
            <a:ext cx="722374" cy="21033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Discussions</a:t>
            </a:r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5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+ 7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OTLSHAPE_TB_00000000000000000000000000000000_TimescaleInterval1"/>
          <p:cNvSpPr txBox="1"/>
          <p:nvPr/>
        </p:nvSpPr>
        <p:spPr>
          <a:xfrm>
            <a:off x="4700561" y="5767592"/>
            <a:ext cx="580284" cy="21403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ccNSO Council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87" name="OTLSHAPE_TB_00000000000000000000000000000000_TimescaleInterval1"/>
          <p:cNvSpPr txBox="1"/>
          <p:nvPr/>
        </p:nvSpPr>
        <p:spPr>
          <a:xfrm>
            <a:off x="6152065" y="5783049"/>
            <a:ext cx="427264" cy="21851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7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days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89" name="OTLSHAPE_TB_00000000000000000000000000000000_Separator1"/>
          <p:cNvCxnSpPr/>
          <p:nvPr/>
        </p:nvCxnSpPr>
        <p:spPr>
          <a:xfrm>
            <a:off x="2838905" y="5755272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OTLSHAPE_TB_00000000000000000000000000000000_Separator1"/>
          <p:cNvCxnSpPr/>
          <p:nvPr/>
        </p:nvCxnSpPr>
        <p:spPr>
          <a:xfrm>
            <a:off x="6075290" y="5766237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OTLSHAPE_TB_00000000000000000000000000000000_Separator1"/>
          <p:cNvCxnSpPr/>
          <p:nvPr/>
        </p:nvCxnSpPr>
        <p:spPr>
          <a:xfrm>
            <a:off x="4563122" y="5747611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041229" y="2792708"/>
            <a:ext cx="345454" cy="2201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3" name="Rectangle 52"/>
          <p:cNvSpPr/>
          <p:nvPr/>
        </p:nvSpPr>
        <p:spPr>
          <a:xfrm>
            <a:off x="1012398" y="3726160"/>
            <a:ext cx="480018" cy="2201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0575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Which</a:t>
            </a:r>
            <a:r>
              <a:rPr lang="lv-LV" b="1" dirty="0"/>
              <a:t> </a:t>
            </a:r>
            <a:r>
              <a:rPr lang="lv-LV" b="1" dirty="0" err="1" smtClean="0"/>
              <a:t>Alternative</a:t>
            </a:r>
            <a:r>
              <a:rPr lang="lv-LV" b="1" dirty="0" smtClean="0"/>
              <a:t> do </a:t>
            </a:r>
            <a:r>
              <a:rPr lang="lv-LV" b="1" dirty="0" err="1" smtClean="0"/>
              <a:t>you</a:t>
            </a:r>
            <a:r>
              <a:rPr lang="lv-LV" b="1" dirty="0" smtClean="0"/>
              <a:t> </a:t>
            </a:r>
            <a:r>
              <a:rPr lang="lv-LV" b="1" dirty="0" err="1" smtClean="0"/>
              <a:t>prefer</a:t>
            </a:r>
            <a:r>
              <a:rPr lang="lv-LV" b="1" dirty="0" smtClean="0"/>
              <a:t>?</a:t>
            </a:r>
            <a:endParaRPr lang="lv-LV" b="1" dirty="0"/>
          </a:p>
        </p:txBody>
      </p:sp>
    </p:spTree>
    <p:extLst>
      <p:ext uri="{BB962C8B-B14F-4D97-AF65-F5344CB8AC3E}">
        <p14:creationId xmlns:p14="http://schemas.microsoft.com/office/powerpoint/2010/main" val="59514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08912" cy="2016224"/>
          </a:xfrm>
        </p:spPr>
        <p:txBody>
          <a:bodyPr>
            <a:noAutofit/>
          </a:bodyPr>
          <a:lstStyle/>
          <a:p>
            <a:r>
              <a:rPr lang="lv-LV" sz="5400" b="1" dirty="0" err="1" smtClean="0"/>
              <a:t>Thank</a:t>
            </a:r>
            <a:r>
              <a:rPr lang="lv-LV" sz="5400" b="1" dirty="0" smtClean="0"/>
              <a:t> </a:t>
            </a:r>
            <a:r>
              <a:rPr lang="lv-LV" sz="5400" b="1" dirty="0" err="1" smtClean="0"/>
              <a:t>you</a:t>
            </a:r>
            <a:r>
              <a:rPr lang="lv-LV" sz="5400" b="1" dirty="0" smtClean="0"/>
              <a:t>!</a:t>
            </a:r>
            <a:endParaRPr lang="lv-LV" sz="5400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14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Copenhagen</a:t>
            </a:r>
            <a:r>
              <a:rPr lang="lv-LV" b="1" dirty="0" smtClean="0"/>
              <a:t> &gt; </a:t>
            </a:r>
            <a:r>
              <a:rPr lang="lv-LV" b="1" dirty="0" err="1" smtClean="0"/>
              <a:t>Johannesburg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992539"/>
              </p:ext>
            </p:extLst>
          </p:nvPr>
        </p:nvGraphicFramePr>
        <p:xfrm>
          <a:off x="845586" y="2492896"/>
          <a:ext cx="7452828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106"/>
                <a:gridCol w="5683722"/>
              </a:tblGrid>
              <a:tr h="370840">
                <a:tc>
                  <a:txBody>
                    <a:bodyPr/>
                    <a:lstStyle/>
                    <a:p>
                      <a:r>
                        <a:rPr lang="lv-LV" dirty="0" err="1" smtClean="0"/>
                        <a:t>Document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Type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err="1" smtClean="0"/>
                        <a:t>Document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Title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</a:t>
                      </a:r>
                      <a:endParaRPr lang="lv-LV" dirty="0" smtClean="0"/>
                    </a:p>
                    <a:p>
                      <a:pPr algn="r"/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err="1" smtClean="0"/>
                        <a:t>Procedure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for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Exercise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of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Empowered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Community’s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Rights</a:t>
                      </a:r>
                      <a:r>
                        <a:rPr lang="lv-LV" sz="1800" baseline="0" dirty="0" smtClean="0"/>
                        <a:t> to </a:t>
                      </a:r>
                      <a:r>
                        <a:rPr lang="lv-LV" sz="1800" baseline="0" dirty="0" err="1" smtClean="0"/>
                        <a:t>Approve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Specified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Actions</a:t>
                      </a:r>
                      <a:endParaRPr lang="lv-LV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 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/>
                        <a:t>ccNSO Council </a:t>
                      </a:r>
                      <a:r>
                        <a:rPr lang="lv-LV" sz="1800" dirty="0" err="1" smtClean="0"/>
                        <a:t>Elections</a:t>
                      </a:r>
                      <a:endParaRPr lang="lv-LV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/>
                        <a:t>ccNSO Travel </a:t>
                      </a:r>
                      <a:r>
                        <a:rPr lang="lv-LV" sz="1800" dirty="0" err="1" smtClean="0"/>
                        <a:t>Funding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err="1" smtClean="0"/>
                        <a:t>Procedure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for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Exercise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of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Empowered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Community’s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Rights</a:t>
                      </a:r>
                      <a:r>
                        <a:rPr lang="lv-LV" sz="1800" baseline="0" dirty="0" smtClean="0"/>
                        <a:t> to </a:t>
                      </a:r>
                      <a:r>
                        <a:rPr lang="lv-LV" sz="1800" baseline="0" dirty="0" err="1" smtClean="0"/>
                        <a:t>Reject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Specified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Actions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 smtClean="0"/>
                        <a:t>Guideline</a:t>
                      </a:r>
                      <a:r>
                        <a:rPr lang="lv-LV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err="1" smtClean="0"/>
                        <a:t>Roles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and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Responsibilities</a:t>
                      </a:r>
                      <a:endParaRPr lang="lv-LV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xplosion 1 6"/>
          <p:cNvSpPr/>
          <p:nvPr/>
        </p:nvSpPr>
        <p:spPr>
          <a:xfrm>
            <a:off x="287524" y="4293096"/>
            <a:ext cx="1296144" cy="42033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</a:t>
            </a:r>
            <a:r>
              <a:rPr lang="lv-LV" sz="9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progress</a:t>
            </a:r>
            <a:endParaRPr lang="lv-LV" sz="900" b="1" dirty="0"/>
          </a:p>
        </p:txBody>
      </p:sp>
      <p:sp>
        <p:nvSpPr>
          <p:cNvPr id="8" name="Explosion 1 7"/>
          <p:cNvSpPr/>
          <p:nvPr/>
        </p:nvSpPr>
        <p:spPr>
          <a:xfrm>
            <a:off x="297966" y="3868484"/>
            <a:ext cx="1296144" cy="42033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</a:t>
            </a:r>
            <a:r>
              <a:rPr lang="lv-LV" sz="9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progress</a:t>
            </a:r>
            <a:endParaRPr lang="lv-LV" sz="900" b="1" dirty="0"/>
          </a:p>
        </p:txBody>
      </p:sp>
      <p:sp>
        <p:nvSpPr>
          <p:cNvPr id="9" name="Explosion 1 8"/>
          <p:cNvSpPr/>
          <p:nvPr/>
        </p:nvSpPr>
        <p:spPr>
          <a:xfrm>
            <a:off x="344999" y="2891941"/>
            <a:ext cx="1080120" cy="360040"/>
          </a:xfrm>
          <a:prstGeom prst="irregularSeal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</a:t>
            </a:r>
            <a:endParaRPr lang="lv-LV" sz="900" b="1" dirty="0"/>
          </a:p>
        </p:txBody>
      </p:sp>
      <p:sp>
        <p:nvSpPr>
          <p:cNvPr id="10" name="Explosion 1 9"/>
          <p:cNvSpPr/>
          <p:nvPr/>
        </p:nvSpPr>
        <p:spPr>
          <a:xfrm>
            <a:off x="317701" y="3504162"/>
            <a:ext cx="1080120" cy="360040"/>
          </a:xfrm>
          <a:prstGeom prst="irregularSeal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Updated</a:t>
            </a:r>
            <a:endParaRPr lang="lv-LV" sz="900" b="1" dirty="0"/>
          </a:p>
        </p:txBody>
      </p:sp>
      <p:sp>
        <p:nvSpPr>
          <p:cNvPr id="11" name="Explosion 1 10"/>
          <p:cNvSpPr/>
          <p:nvPr/>
        </p:nvSpPr>
        <p:spPr>
          <a:xfrm>
            <a:off x="314986" y="4867428"/>
            <a:ext cx="1296144" cy="42033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</a:t>
            </a:r>
            <a:r>
              <a:rPr lang="lv-LV" sz="9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progress</a:t>
            </a:r>
            <a:endParaRPr lang="lv-LV" sz="900" b="1" dirty="0"/>
          </a:p>
        </p:txBody>
      </p:sp>
    </p:spTree>
    <p:extLst>
      <p:ext uri="{BB962C8B-B14F-4D97-AF65-F5344CB8AC3E}">
        <p14:creationId xmlns:p14="http://schemas.microsoft.com/office/powerpoint/2010/main" val="141937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Approval</a:t>
            </a:r>
            <a:r>
              <a:rPr lang="lv-LV" b="1" dirty="0" smtClean="0"/>
              <a:t> </a:t>
            </a:r>
            <a:r>
              <a:rPr lang="lv-LV" b="1" dirty="0" err="1" smtClean="0"/>
              <a:t>Actions</a:t>
            </a:r>
            <a:endParaRPr lang="lv-LV" b="1" dirty="0"/>
          </a:p>
        </p:txBody>
      </p:sp>
      <p:sp>
        <p:nvSpPr>
          <p:cNvPr id="89" name="Rectangle 88"/>
          <p:cNvSpPr/>
          <p:nvPr/>
        </p:nvSpPr>
        <p:spPr>
          <a:xfrm>
            <a:off x="2483768" y="2924944"/>
            <a:ext cx="48965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Fundamental Bylaw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Amendments</a:t>
            </a:r>
            <a:endParaRPr lang="lv-LV" sz="2400" dirty="0" smtClean="0">
              <a:solidFill>
                <a:srgbClr val="000000"/>
              </a:solidFill>
              <a:latin typeface="Calibri" panose="020F050202020403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Articles Amendments</a:t>
            </a:r>
            <a:endParaRPr lang="lv-LV" sz="2400" dirty="0" smtClean="0">
              <a:solidFill>
                <a:srgbClr val="000000"/>
              </a:solidFill>
              <a:latin typeface="Calibri" panose="020F050202020403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Asset Sales</a:t>
            </a:r>
            <a:endParaRPr lang="lv-LV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71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Approval</a:t>
            </a:r>
            <a:r>
              <a:rPr lang="lv-LV" b="1" dirty="0" smtClean="0"/>
              <a:t> </a:t>
            </a:r>
            <a:r>
              <a:rPr lang="lv-LV" b="1" dirty="0" err="1" smtClean="0"/>
              <a:t>Actions</a:t>
            </a:r>
            <a:r>
              <a:rPr lang="lv-LV" b="1" dirty="0" smtClean="0"/>
              <a:t> </a:t>
            </a:r>
            <a:r>
              <a:rPr lang="lv-LV" b="1" dirty="0" err="1" smtClean="0"/>
              <a:t>Guideline</a:t>
            </a:r>
            <a:endParaRPr lang="lv-LV" b="1" dirty="0"/>
          </a:p>
        </p:txBody>
      </p:sp>
      <p:sp>
        <p:nvSpPr>
          <p:cNvPr id="89" name="Rectangle 88"/>
          <p:cNvSpPr/>
          <p:nvPr/>
        </p:nvSpPr>
        <p:spPr>
          <a:xfrm>
            <a:off x="1547664" y="2490281"/>
            <a:ext cx="626469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Defines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the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role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of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the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Approval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Action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Manager</a:t>
            </a:r>
            <a:endParaRPr lang="lv-LV" sz="2400" dirty="0" smtClean="0">
              <a:solidFill>
                <a:srgbClr val="000000"/>
              </a:solidFill>
              <a:latin typeface="Calibri" panose="020F050202020403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Describes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procedures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relating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to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Approval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Action</a:t>
            </a:r>
            <a:endParaRPr lang="lv-LV" sz="2400" dirty="0" smtClean="0">
              <a:solidFill>
                <a:srgbClr val="000000"/>
              </a:solidFill>
              <a:latin typeface="Calibri" panose="020F050202020403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Communication</a:t>
            </a:r>
            <a:endParaRPr lang="lv-LV" sz="2400" dirty="0">
              <a:solidFill>
                <a:srgbClr val="000000"/>
              </a:solidFill>
              <a:latin typeface="Calibri" panose="020F050202020403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Consultation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mechanism</a:t>
            </a:r>
            <a:endParaRPr lang="lv-LV" sz="2400" dirty="0" smtClean="0">
              <a:solidFill>
                <a:srgbClr val="000000"/>
              </a:solidFill>
              <a:latin typeface="Calibri" panose="020F050202020403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Council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decision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taking</a:t>
            </a:r>
            <a:r>
              <a:rPr lang="lv-LV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lv-LV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mechanism</a:t>
            </a:r>
            <a:endParaRPr lang="lv-LV" sz="2400" dirty="0" smtClean="0">
              <a:solidFill>
                <a:srgbClr val="000000"/>
              </a:solidFill>
              <a:latin typeface="Calibri" panose="020F0502020204030204" pitchFamily="34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93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Approval</a:t>
            </a:r>
            <a:r>
              <a:rPr lang="lv-LV" b="1" dirty="0" smtClean="0"/>
              <a:t> </a:t>
            </a:r>
            <a:r>
              <a:rPr lang="lv-LV" b="1" dirty="0" err="1" smtClean="0"/>
              <a:t>Actions</a:t>
            </a:r>
            <a:endParaRPr lang="lv-LV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4200" b="14601"/>
          <a:stretch/>
        </p:blipFill>
        <p:spPr>
          <a:xfrm>
            <a:off x="183412" y="2191454"/>
            <a:ext cx="8820472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31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085" y="65606"/>
            <a:ext cx="8587830" cy="6726787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 rot="2742802">
            <a:off x="2415094" y="2492426"/>
            <a:ext cx="1008112" cy="144016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826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61" y="980728"/>
            <a:ext cx="8439077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8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40618"/>
            <a:ext cx="7848872" cy="682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76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Approval</a:t>
            </a:r>
            <a:r>
              <a:rPr lang="lv-LV" b="1" dirty="0" smtClean="0"/>
              <a:t> </a:t>
            </a:r>
            <a:r>
              <a:rPr lang="lv-LV" b="1" dirty="0" err="1" smtClean="0"/>
              <a:t>Actions</a:t>
            </a:r>
            <a:endParaRPr lang="lv-LV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4200" b="14601"/>
          <a:stretch/>
        </p:blipFill>
        <p:spPr>
          <a:xfrm>
            <a:off x="183412" y="2191454"/>
            <a:ext cx="8820472" cy="417646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7236296" y="3919646"/>
            <a:ext cx="1656184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243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2682</TotalTime>
  <Words>425</Words>
  <Application>Microsoft Office PowerPoint</Application>
  <PresentationFormat>On-screen Show (4:3)</PresentationFormat>
  <Paragraphs>145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 Narrow</vt:lpstr>
      <vt:lpstr>Calibri</vt:lpstr>
      <vt:lpstr>Cambria</vt:lpstr>
      <vt:lpstr>Office Theme</vt:lpstr>
      <vt:lpstr>Guidelines Review Committee</vt:lpstr>
      <vt:lpstr>Copenhagen &gt; Johannesburg</vt:lpstr>
      <vt:lpstr>Approval Actions</vt:lpstr>
      <vt:lpstr>Approval Actions Guideline</vt:lpstr>
      <vt:lpstr>Approval Actions</vt:lpstr>
      <vt:lpstr>PowerPoint Presentation</vt:lpstr>
      <vt:lpstr>PowerPoint Presentation</vt:lpstr>
      <vt:lpstr>PowerPoint Presentation</vt:lpstr>
      <vt:lpstr>Approval Actions</vt:lpstr>
      <vt:lpstr>Approval Actions: Final Stage</vt:lpstr>
      <vt:lpstr>Full ccNSO Process</vt:lpstr>
      <vt:lpstr>66 ≠ 21</vt:lpstr>
      <vt:lpstr>Stages of the ccNSO Process</vt:lpstr>
      <vt:lpstr>Alternative 1</vt:lpstr>
      <vt:lpstr>Alternative 2</vt:lpstr>
      <vt:lpstr>Which Alternative do you prefer?</vt:lpstr>
      <vt:lpstr>Thank you!</vt:lpstr>
    </vt:vector>
  </TitlesOfParts>
  <Company>LU MII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ccNSO Election Review Study Group</dc:title>
  <dc:creator>Katrina Sataki</dc:creator>
  <cp:lastModifiedBy>Katrina Sataki</cp:lastModifiedBy>
  <cp:revision>130</cp:revision>
  <dcterms:created xsi:type="dcterms:W3CDTF">2013-04-04T09:06:45Z</dcterms:created>
  <dcterms:modified xsi:type="dcterms:W3CDTF">2017-06-14T13:26:44Z</dcterms:modified>
</cp:coreProperties>
</file>