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6" r:id="rId2"/>
    <p:sldId id="269" r:id="rId3"/>
    <p:sldId id="258" r:id="rId4"/>
    <p:sldId id="259" r:id="rId5"/>
    <p:sldId id="260" r:id="rId6"/>
    <p:sldId id="262" r:id="rId7"/>
    <p:sldId id="263" r:id="rId8"/>
    <p:sldId id="265" r:id="rId9"/>
    <p:sldId id="26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9C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9"/>
  </p:normalViewPr>
  <p:slideViewPr>
    <p:cSldViewPr>
      <p:cViewPr varScale="1">
        <p:scale>
          <a:sx n="106" d="100"/>
          <a:sy n="106" d="100"/>
        </p:scale>
        <p:origin x="1800" y="168"/>
      </p:cViewPr>
      <p:guideLst>
        <p:guide orient="horz" pos="2160"/>
        <p:guide pos="2880"/>
      </p:guideLst>
    </p:cSldViewPr>
  </p:slideViewPr>
  <p:notesTextViewPr>
    <p:cViewPr>
      <p:scale>
        <a:sx n="1" d="1"/>
        <a:sy n="1" d="1"/>
      </p:scale>
      <p:origin x="0" y="0"/>
    </p:cViewPr>
  </p:notesTextViewPr>
  <p:gridSpacing cx="45005" cy="45005"/>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75CC5B-E8B5-483C-AA93-431F4C94C59D}" type="datetimeFigureOut">
              <a:rPr lang="en-CA" smtClean="0"/>
              <a:t>2017-06-26</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D09168-09B9-4EF4-9618-05BE5E87639F}" type="slidenum">
              <a:rPr lang="en-CA" smtClean="0"/>
              <a:t>‹#›</a:t>
            </a:fld>
            <a:endParaRPr lang="en-CA" dirty="0"/>
          </a:p>
        </p:txBody>
      </p:sp>
    </p:spTree>
    <p:extLst>
      <p:ext uri="{BB962C8B-B14F-4D97-AF65-F5344CB8AC3E}">
        <p14:creationId xmlns:p14="http://schemas.microsoft.com/office/powerpoint/2010/main" val="53843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1048550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3382993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2746924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a:xfrm>
            <a:off x="2987824" y="6356350"/>
            <a:ext cx="3240360" cy="365125"/>
          </a:xfrm>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4045457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1421250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r>
              <a:rPr lang="en-US" smtClean="0"/>
              <a:t>26 June 2017</a:t>
            </a:r>
            <a:endParaRPr lang="en-CA" dirty="0"/>
          </a:p>
        </p:txBody>
      </p:sp>
      <p:sp>
        <p:nvSpPr>
          <p:cNvPr id="6" name="Footer Placeholder 5"/>
          <p:cNvSpPr>
            <a:spLocks noGrp="1"/>
          </p:cNvSpPr>
          <p:nvPr>
            <p:ph type="ftr" sz="quarter" idx="11"/>
          </p:nvPr>
        </p:nvSpPr>
        <p:spPr/>
        <p:txBody>
          <a:bodyPr/>
          <a:lstStyle/>
          <a:p>
            <a:r>
              <a:rPr lang="en-CA" smtClean="0"/>
              <a:t>At-Large Policy Stement Development</a:t>
            </a:r>
            <a:endParaRPr lang="en-CA" dirty="0"/>
          </a:p>
        </p:txBody>
      </p:sp>
      <p:sp>
        <p:nvSpPr>
          <p:cNvPr id="7" name="Slide Number Placeholder 6"/>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3996639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r>
              <a:rPr lang="en-US" smtClean="0"/>
              <a:t>26 June 2017</a:t>
            </a:r>
            <a:endParaRPr lang="en-CA" dirty="0"/>
          </a:p>
        </p:txBody>
      </p:sp>
      <p:sp>
        <p:nvSpPr>
          <p:cNvPr id="8" name="Footer Placeholder 7"/>
          <p:cNvSpPr>
            <a:spLocks noGrp="1"/>
          </p:cNvSpPr>
          <p:nvPr>
            <p:ph type="ftr" sz="quarter" idx="11"/>
          </p:nvPr>
        </p:nvSpPr>
        <p:spPr/>
        <p:txBody>
          <a:bodyPr/>
          <a:lstStyle/>
          <a:p>
            <a:r>
              <a:rPr lang="en-CA" smtClean="0"/>
              <a:t>At-Large Policy Stement Development</a:t>
            </a:r>
            <a:endParaRPr lang="en-CA" dirty="0"/>
          </a:p>
        </p:txBody>
      </p:sp>
      <p:sp>
        <p:nvSpPr>
          <p:cNvPr id="9" name="Slide Number Placeholder 8"/>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568902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r>
              <a:rPr lang="en-US" smtClean="0"/>
              <a:t>26 June 2017</a:t>
            </a:r>
            <a:endParaRPr lang="en-CA" dirty="0"/>
          </a:p>
        </p:txBody>
      </p:sp>
      <p:sp>
        <p:nvSpPr>
          <p:cNvPr id="4" name="Footer Placeholder 3"/>
          <p:cNvSpPr>
            <a:spLocks noGrp="1"/>
          </p:cNvSpPr>
          <p:nvPr>
            <p:ph type="ftr" sz="quarter" idx="11"/>
          </p:nvPr>
        </p:nvSpPr>
        <p:spPr/>
        <p:txBody>
          <a:bodyPr/>
          <a:lstStyle/>
          <a:p>
            <a:r>
              <a:rPr lang="en-CA" smtClean="0"/>
              <a:t>At-Large Policy Stement Development</a:t>
            </a:r>
            <a:endParaRPr lang="en-CA" dirty="0"/>
          </a:p>
        </p:txBody>
      </p:sp>
      <p:sp>
        <p:nvSpPr>
          <p:cNvPr id="5" name="Slide Number Placeholder 4"/>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2857446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26 June 2017</a:t>
            </a:r>
            <a:endParaRPr lang="en-CA" dirty="0"/>
          </a:p>
        </p:txBody>
      </p:sp>
      <p:sp>
        <p:nvSpPr>
          <p:cNvPr id="3" name="Footer Placeholder 2"/>
          <p:cNvSpPr>
            <a:spLocks noGrp="1"/>
          </p:cNvSpPr>
          <p:nvPr>
            <p:ph type="ftr" sz="quarter" idx="11"/>
          </p:nvPr>
        </p:nvSpPr>
        <p:spPr/>
        <p:txBody>
          <a:bodyPr/>
          <a:lstStyle/>
          <a:p>
            <a:r>
              <a:rPr lang="en-CA" smtClean="0"/>
              <a:t>At-Large Policy Stement Development</a:t>
            </a:r>
            <a:endParaRPr lang="en-CA" dirty="0"/>
          </a:p>
        </p:txBody>
      </p:sp>
      <p:sp>
        <p:nvSpPr>
          <p:cNvPr id="4" name="Slide Number Placeholder 3"/>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3343578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26 June 2017</a:t>
            </a:r>
            <a:endParaRPr lang="en-CA" dirty="0"/>
          </a:p>
        </p:txBody>
      </p:sp>
      <p:sp>
        <p:nvSpPr>
          <p:cNvPr id="6" name="Footer Placeholder 5"/>
          <p:cNvSpPr>
            <a:spLocks noGrp="1"/>
          </p:cNvSpPr>
          <p:nvPr>
            <p:ph type="ftr" sz="quarter" idx="11"/>
          </p:nvPr>
        </p:nvSpPr>
        <p:spPr/>
        <p:txBody>
          <a:bodyPr/>
          <a:lstStyle/>
          <a:p>
            <a:r>
              <a:rPr lang="en-CA" smtClean="0"/>
              <a:t>At-Large Policy Stement Development</a:t>
            </a:r>
            <a:endParaRPr lang="en-CA" dirty="0"/>
          </a:p>
        </p:txBody>
      </p:sp>
      <p:sp>
        <p:nvSpPr>
          <p:cNvPr id="7" name="Slide Number Placeholder 6"/>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2125935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26 June 2017</a:t>
            </a:r>
            <a:endParaRPr lang="en-CA" dirty="0"/>
          </a:p>
        </p:txBody>
      </p:sp>
      <p:sp>
        <p:nvSpPr>
          <p:cNvPr id="6" name="Footer Placeholder 5"/>
          <p:cNvSpPr>
            <a:spLocks noGrp="1"/>
          </p:cNvSpPr>
          <p:nvPr>
            <p:ph type="ftr" sz="quarter" idx="11"/>
          </p:nvPr>
        </p:nvSpPr>
        <p:spPr/>
        <p:txBody>
          <a:bodyPr/>
          <a:lstStyle/>
          <a:p>
            <a:r>
              <a:rPr lang="en-CA" smtClean="0"/>
              <a:t>At-Large Policy Stement Development</a:t>
            </a:r>
            <a:endParaRPr lang="en-CA" dirty="0"/>
          </a:p>
        </p:txBody>
      </p:sp>
      <p:sp>
        <p:nvSpPr>
          <p:cNvPr id="7" name="Slide Number Placeholder 6"/>
          <p:cNvSpPr>
            <a:spLocks noGrp="1"/>
          </p:cNvSpPr>
          <p:nvPr>
            <p:ph type="sldNum" sz="quarter" idx="12"/>
          </p:nvPr>
        </p:nvSpPr>
        <p:spPr/>
        <p:txBody>
          <a:bodyPr/>
          <a:lstStyle/>
          <a:p>
            <a:fld id="{20C33AB6-8045-4B71-A4B4-8CA2740BD236}" type="slidenum">
              <a:rPr lang="en-CA" smtClean="0"/>
              <a:t>‹#›</a:t>
            </a:fld>
            <a:endParaRPr lang="en-CA" dirty="0"/>
          </a:p>
        </p:txBody>
      </p:sp>
    </p:spTree>
    <p:extLst>
      <p:ext uri="{BB962C8B-B14F-4D97-AF65-F5344CB8AC3E}">
        <p14:creationId xmlns:p14="http://schemas.microsoft.com/office/powerpoint/2010/main" val="38327125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26 June 2017</a:t>
            </a:r>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smtClean="0"/>
              <a:t>At-Large Policy Stement Development</a:t>
            </a:r>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C33AB6-8045-4B71-A4B4-8CA2740BD236}" type="slidenum">
              <a:rPr lang="en-CA" smtClean="0"/>
              <a:t>‹#›</a:t>
            </a:fld>
            <a:endParaRPr lang="en-CA" dirty="0"/>
          </a:p>
        </p:txBody>
      </p:sp>
    </p:spTree>
    <p:extLst>
      <p:ext uri="{BB962C8B-B14F-4D97-AF65-F5344CB8AC3E}">
        <p14:creationId xmlns:p14="http://schemas.microsoft.com/office/powerpoint/2010/main" val="291603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33745"/>
            <a:ext cx="8568952" cy="2736303"/>
          </a:xfrm>
        </p:spPr>
        <p:txBody>
          <a:bodyPr>
            <a:normAutofit/>
          </a:bodyPr>
          <a:lstStyle/>
          <a:p>
            <a:r>
              <a:rPr lang="en-CA" sz="5400" b="1" dirty="0" smtClean="0"/>
              <a:t>At-Large </a:t>
            </a:r>
            <a:r>
              <a:rPr lang="en-CA" sz="5400" b="1" dirty="0"/>
              <a:t>Policy Advice </a:t>
            </a:r>
            <a:r>
              <a:rPr lang="en-CA" sz="5400" b="1" dirty="0" smtClean="0"/>
              <a:t>Development</a:t>
            </a:r>
            <a:endParaRPr lang="en-CA" sz="5400" b="1" dirty="0"/>
          </a:p>
        </p:txBody>
      </p:sp>
      <p:sp>
        <p:nvSpPr>
          <p:cNvPr id="3" name="Subtitle 2"/>
          <p:cNvSpPr>
            <a:spLocks noGrp="1"/>
          </p:cNvSpPr>
          <p:nvPr>
            <p:ph type="subTitle" idx="1"/>
          </p:nvPr>
        </p:nvSpPr>
        <p:spPr>
          <a:xfrm>
            <a:off x="1227584" y="5031178"/>
            <a:ext cx="6872808" cy="1143127"/>
          </a:xfrm>
        </p:spPr>
        <p:txBody>
          <a:bodyPr>
            <a:normAutofit/>
          </a:bodyPr>
          <a:lstStyle/>
          <a:p>
            <a:r>
              <a:rPr lang="en-CA" dirty="0" smtClean="0"/>
              <a:t>Ariel Liang &amp; Alan Greenberg</a:t>
            </a:r>
          </a:p>
          <a:p>
            <a:r>
              <a:rPr lang="en-CA" sz="2200" dirty="0" smtClean="0"/>
              <a:t>26 June 2017</a:t>
            </a:r>
            <a:endParaRPr lang="en-CA" dirty="0" smtClean="0"/>
          </a:p>
        </p:txBody>
      </p:sp>
    </p:spTree>
    <p:extLst>
      <p:ext uri="{BB962C8B-B14F-4D97-AF65-F5344CB8AC3E}">
        <p14:creationId xmlns:p14="http://schemas.microsoft.com/office/powerpoint/2010/main" val="11998969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normAutofit/>
          </a:bodyPr>
          <a:lstStyle/>
          <a:p>
            <a:pPr marL="0" indent="0" algn="ctr">
              <a:buNone/>
            </a:pPr>
            <a:r>
              <a:rPr lang="en-CA" sz="5400" b="1" dirty="0" smtClean="0"/>
              <a:t>At-Large:</a:t>
            </a:r>
          </a:p>
          <a:p>
            <a:pPr marL="0" indent="0" algn="ctr">
              <a:buNone/>
            </a:pPr>
            <a:r>
              <a:rPr lang="en-CA" sz="5400" dirty="0" smtClean="0"/>
              <a:t>Representing the Interest of Internet Users</a:t>
            </a:r>
            <a:endParaRPr lang="en-CA" sz="5400"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2</a:t>
            </a:fld>
            <a:endParaRPr lang="en-CA" dirty="0"/>
          </a:p>
        </p:txBody>
      </p:sp>
    </p:spTree>
    <p:extLst>
      <p:ext uri="{BB962C8B-B14F-4D97-AF65-F5344CB8AC3E}">
        <p14:creationId xmlns:p14="http://schemas.microsoft.com/office/powerpoint/2010/main" val="3201501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ICANN Bylaws</a:t>
            </a:r>
            <a:endParaRPr lang="en-CA" dirty="0"/>
          </a:p>
        </p:txBody>
      </p:sp>
      <p:sp>
        <p:nvSpPr>
          <p:cNvPr id="3" name="Content Placeholder 2"/>
          <p:cNvSpPr>
            <a:spLocks noGrp="1"/>
          </p:cNvSpPr>
          <p:nvPr>
            <p:ph idx="1"/>
          </p:nvPr>
        </p:nvSpPr>
        <p:spPr/>
        <p:txBody>
          <a:bodyPr/>
          <a:lstStyle/>
          <a:p>
            <a:pPr marL="0" indent="0">
              <a:buNone/>
            </a:pPr>
            <a:r>
              <a:rPr lang="en-CA" dirty="0"/>
              <a:t>12.2(d)(</a:t>
            </a:r>
            <a:r>
              <a:rPr lang="en-CA" dirty="0" err="1"/>
              <a:t>i</a:t>
            </a:r>
            <a:r>
              <a:rPr lang="en-CA" dirty="0" smtClean="0"/>
              <a:t>) The </a:t>
            </a:r>
            <a:r>
              <a:rPr lang="en-CA" dirty="0"/>
              <a:t>role of the ALAC shall be to consider and provide </a:t>
            </a:r>
            <a:r>
              <a:rPr lang="en-CA" b="1" dirty="0">
                <a:solidFill>
                  <a:srgbClr val="FF0000"/>
                </a:solidFill>
              </a:rPr>
              <a:t>advice</a:t>
            </a:r>
            <a:r>
              <a:rPr lang="en-CA" dirty="0"/>
              <a:t> on the activities of ICANN, insofar as they relate to the interests of individual Internet users. This includes policies created through ICANN's Supporting Organizations, as well as the many other issues for which community </a:t>
            </a:r>
            <a:r>
              <a:rPr lang="en-CA" b="1" dirty="0">
                <a:solidFill>
                  <a:srgbClr val="FF0000"/>
                </a:solidFill>
              </a:rPr>
              <a:t>input and advice</a:t>
            </a:r>
            <a:r>
              <a:rPr lang="en-CA" dirty="0"/>
              <a:t> is appropriate.</a:t>
            </a:r>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3</a:t>
            </a:fld>
            <a:endParaRPr lang="en-CA" dirty="0"/>
          </a:p>
        </p:txBody>
      </p:sp>
    </p:spTree>
    <p:extLst>
      <p:ext uri="{BB962C8B-B14F-4D97-AF65-F5344CB8AC3E}">
        <p14:creationId xmlns:p14="http://schemas.microsoft.com/office/powerpoint/2010/main" val="2467457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Input &amp; Advice</a:t>
            </a:r>
            <a:endParaRPr lang="en-CA" dirty="0"/>
          </a:p>
        </p:txBody>
      </p:sp>
      <p:sp>
        <p:nvSpPr>
          <p:cNvPr id="3" name="Content Placeholder 2"/>
          <p:cNvSpPr>
            <a:spLocks noGrp="1"/>
          </p:cNvSpPr>
          <p:nvPr>
            <p:ph idx="1"/>
          </p:nvPr>
        </p:nvSpPr>
        <p:spPr/>
        <p:txBody>
          <a:bodyPr/>
          <a:lstStyle/>
          <a:p>
            <a:pPr marL="0" indent="0">
              <a:buNone/>
            </a:pPr>
            <a:r>
              <a:rPr lang="en-CA" sz="5400" dirty="0" smtClean="0"/>
              <a:t>Advice: </a:t>
            </a:r>
            <a:r>
              <a:rPr lang="en-CA" dirty="0" smtClean="0"/>
              <a:t>Generally targeted at the ICANN Board</a:t>
            </a:r>
          </a:p>
          <a:p>
            <a:pPr marL="0" indent="0">
              <a:buNone/>
            </a:pPr>
            <a:endParaRPr lang="en-CA" sz="5400" dirty="0"/>
          </a:p>
          <a:p>
            <a:pPr marL="0" indent="0">
              <a:buNone/>
            </a:pPr>
            <a:r>
              <a:rPr lang="en-CA" sz="5400" dirty="0" smtClean="0"/>
              <a:t>Input</a:t>
            </a:r>
            <a:r>
              <a:rPr lang="en-CA" dirty="0" smtClean="0"/>
              <a:t>: All other bodies, and at times the Board</a:t>
            </a:r>
          </a:p>
          <a:p>
            <a:pPr lvl="1"/>
            <a:r>
              <a:rPr lang="en-CA" dirty="0"/>
              <a:t>	</a:t>
            </a:r>
            <a:r>
              <a:rPr lang="en-CA" dirty="0" smtClean="0"/>
              <a:t>Many ways to do this</a:t>
            </a:r>
            <a:endParaRPr lang="en-CA"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4</a:t>
            </a:fld>
            <a:endParaRPr lang="en-CA" dirty="0"/>
          </a:p>
        </p:txBody>
      </p:sp>
    </p:spTree>
    <p:extLst>
      <p:ext uri="{BB962C8B-B14F-4D97-AF65-F5344CB8AC3E}">
        <p14:creationId xmlns:p14="http://schemas.microsoft.com/office/powerpoint/2010/main" val="1129734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Two Primary Paths</a:t>
            </a:r>
            <a:endParaRPr lang="en-CA" dirty="0"/>
          </a:p>
        </p:txBody>
      </p:sp>
      <p:sp>
        <p:nvSpPr>
          <p:cNvPr id="3" name="Content Placeholder 2"/>
          <p:cNvSpPr>
            <a:spLocks noGrp="1"/>
          </p:cNvSpPr>
          <p:nvPr>
            <p:ph idx="1"/>
          </p:nvPr>
        </p:nvSpPr>
        <p:spPr/>
        <p:txBody>
          <a:bodyPr/>
          <a:lstStyle/>
          <a:p>
            <a:endParaRPr lang="en-CA" dirty="0" smtClean="0"/>
          </a:p>
          <a:p>
            <a:r>
              <a:rPr lang="en-CA" dirty="0" smtClean="0"/>
              <a:t>ALAC Statement Process</a:t>
            </a:r>
          </a:p>
          <a:p>
            <a:endParaRPr lang="en-CA" dirty="0"/>
          </a:p>
          <a:p>
            <a:r>
              <a:rPr lang="en-CA" dirty="0" smtClean="0"/>
              <a:t>Participatory Process</a:t>
            </a:r>
            <a:endParaRPr lang="en-CA"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5</a:t>
            </a:fld>
            <a:endParaRPr lang="en-CA" dirty="0"/>
          </a:p>
        </p:txBody>
      </p:sp>
    </p:spTree>
    <p:extLst>
      <p:ext uri="{BB962C8B-B14F-4D97-AF65-F5344CB8AC3E}">
        <p14:creationId xmlns:p14="http://schemas.microsoft.com/office/powerpoint/2010/main" val="2404844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…Ariel…</a:t>
            </a:r>
            <a:endParaRPr lang="en-CA" dirty="0"/>
          </a:p>
        </p:txBody>
      </p:sp>
      <p:sp>
        <p:nvSpPr>
          <p:cNvPr id="3" name="Content Placeholder 2"/>
          <p:cNvSpPr>
            <a:spLocks noGrp="1"/>
          </p:cNvSpPr>
          <p:nvPr>
            <p:ph idx="1"/>
          </p:nvPr>
        </p:nvSpPr>
        <p:spPr/>
        <p:txBody>
          <a:bodyPr/>
          <a:lstStyle/>
          <a:p>
            <a:r>
              <a:rPr lang="en-CA" dirty="0" smtClean="0"/>
              <a:t>Developing ALAC Statements or Advice</a:t>
            </a:r>
            <a:endParaRPr lang="en-CA"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6</a:t>
            </a:fld>
            <a:endParaRPr lang="en-CA" dirty="0"/>
          </a:p>
        </p:txBody>
      </p:sp>
    </p:spTree>
    <p:extLst>
      <p:ext uri="{BB962C8B-B14F-4D97-AF65-F5344CB8AC3E}">
        <p14:creationId xmlns:p14="http://schemas.microsoft.com/office/powerpoint/2010/main" val="3408116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Participatory </a:t>
            </a:r>
            <a:r>
              <a:rPr lang="en-CA" dirty="0" smtClean="0"/>
              <a:t>Process</a:t>
            </a:r>
            <a:endParaRPr lang="en-CA" dirty="0"/>
          </a:p>
        </p:txBody>
      </p:sp>
      <p:sp>
        <p:nvSpPr>
          <p:cNvPr id="3" name="Content Placeholder 2"/>
          <p:cNvSpPr>
            <a:spLocks noGrp="1"/>
          </p:cNvSpPr>
          <p:nvPr>
            <p:ph idx="1"/>
          </p:nvPr>
        </p:nvSpPr>
        <p:spPr/>
        <p:txBody>
          <a:bodyPr>
            <a:normAutofit/>
          </a:bodyPr>
          <a:lstStyle/>
          <a:p>
            <a:r>
              <a:rPr lang="en-CA" dirty="0" smtClean="0"/>
              <a:t>Advice</a:t>
            </a:r>
          </a:p>
          <a:p>
            <a:r>
              <a:rPr lang="en-CA" dirty="0" smtClean="0"/>
              <a:t>Statements</a:t>
            </a:r>
          </a:p>
          <a:p>
            <a:r>
              <a:rPr lang="en-CA" dirty="0" smtClean="0"/>
              <a:t>Participation</a:t>
            </a:r>
          </a:p>
          <a:p>
            <a:endParaRPr lang="en-CA" dirty="0"/>
          </a:p>
          <a:p>
            <a:pPr>
              <a:buFont typeface="Wingdings" panose="05000000000000000000" pitchFamily="2" charset="2"/>
              <a:buChar char="v"/>
            </a:pPr>
            <a:r>
              <a:rPr lang="en-CA" dirty="0" smtClean="0"/>
              <a:t>Advice to the Board may be a sign that we have failed at earlier processes.</a:t>
            </a:r>
          </a:p>
          <a:p>
            <a:pPr>
              <a:buFont typeface="Wingdings" panose="05000000000000000000" pitchFamily="2" charset="2"/>
              <a:buChar char="v"/>
            </a:pPr>
            <a:r>
              <a:rPr lang="en-CA" dirty="0" smtClean="0"/>
              <a:t>Statements may be a sign that we have failed during participation</a:t>
            </a:r>
            <a:endParaRPr lang="en-CA"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7</a:t>
            </a:fld>
            <a:endParaRPr lang="en-CA" dirty="0"/>
          </a:p>
        </p:txBody>
      </p:sp>
    </p:spTree>
    <p:extLst>
      <p:ext uri="{BB962C8B-B14F-4D97-AF65-F5344CB8AC3E}">
        <p14:creationId xmlns:p14="http://schemas.microsoft.com/office/powerpoint/2010/main" val="2560127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Ways to Participate</a:t>
            </a:r>
            <a:endParaRPr lang="en-CA" dirty="0"/>
          </a:p>
        </p:txBody>
      </p:sp>
      <p:sp>
        <p:nvSpPr>
          <p:cNvPr id="3" name="Content Placeholder 2"/>
          <p:cNvSpPr>
            <a:spLocks noGrp="1"/>
          </p:cNvSpPr>
          <p:nvPr>
            <p:ph idx="1"/>
          </p:nvPr>
        </p:nvSpPr>
        <p:spPr/>
        <p:txBody>
          <a:bodyPr/>
          <a:lstStyle/>
          <a:p>
            <a:r>
              <a:rPr lang="en-CA" dirty="0" smtClean="0"/>
              <a:t>Join a GNSO, </a:t>
            </a:r>
            <a:r>
              <a:rPr lang="en-CA" dirty="0" err="1" smtClean="0"/>
              <a:t>ccNSO</a:t>
            </a:r>
            <a:r>
              <a:rPr lang="en-CA" dirty="0" smtClean="0"/>
              <a:t>, Cross-Community WG</a:t>
            </a:r>
          </a:p>
          <a:p>
            <a:r>
              <a:rPr lang="en-CA" dirty="0" smtClean="0"/>
              <a:t>Join an At-Large WG that shadows non-At-Large groups</a:t>
            </a:r>
          </a:p>
          <a:p>
            <a:pPr lvl="1"/>
            <a:r>
              <a:rPr lang="en-CA" dirty="0" smtClean="0"/>
              <a:t>ICANN Evolution, gTLD, Registration Issues</a:t>
            </a:r>
          </a:p>
          <a:p>
            <a:r>
              <a:rPr lang="en-CA" dirty="0" smtClean="0"/>
              <a:t>Attend targeted webinars</a:t>
            </a:r>
          </a:p>
          <a:p>
            <a:r>
              <a:rPr lang="en-CA" dirty="0" smtClean="0"/>
              <a:t>ICANN meetings often have sessions reviewing WG activities and all have remote participation</a:t>
            </a:r>
            <a:endParaRPr lang="en-CA"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8</a:t>
            </a:fld>
            <a:endParaRPr lang="en-CA" dirty="0"/>
          </a:p>
        </p:txBody>
      </p:sp>
    </p:spTree>
    <p:extLst>
      <p:ext uri="{BB962C8B-B14F-4D97-AF65-F5344CB8AC3E}">
        <p14:creationId xmlns:p14="http://schemas.microsoft.com/office/powerpoint/2010/main" val="143646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a:bodyPr>
          <a:lstStyle/>
          <a:p>
            <a:pPr marL="0" indent="0" algn="ctr">
              <a:buNone/>
            </a:pPr>
            <a:r>
              <a:rPr lang="en-CA" sz="4800" dirty="0" smtClean="0"/>
              <a:t>It is only with wide contributions that we can be sure we are representing the needs of </a:t>
            </a:r>
            <a:r>
              <a:rPr lang="en-CA" sz="4800" b="1" dirty="0" smtClean="0">
                <a:solidFill>
                  <a:srgbClr val="FF0000"/>
                </a:solidFill>
              </a:rPr>
              <a:t>ALL</a:t>
            </a:r>
            <a:r>
              <a:rPr lang="en-CA" sz="4800" dirty="0" smtClean="0"/>
              <a:t> Internet Users</a:t>
            </a:r>
            <a:endParaRPr lang="en-CA" sz="4800" dirty="0"/>
          </a:p>
        </p:txBody>
      </p:sp>
      <p:sp>
        <p:nvSpPr>
          <p:cNvPr id="4" name="Date Placeholder 3"/>
          <p:cNvSpPr>
            <a:spLocks noGrp="1"/>
          </p:cNvSpPr>
          <p:nvPr>
            <p:ph type="dt" sz="half" idx="10"/>
          </p:nvPr>
        </p:nvSpPr>
        <p:spPr/>
        <p:txBody>
          <a:bodyPr/>
          <a:lstStyle/>
          <a:p>
            <a:r>
              <a:rPr lang="en-US" smtClean="0"/>
              <a:t>26 June 2017</a:t>
            </a:r>
            <a:endParaRPr lang="en-CA" dirty="0"/>
          </a:p>
        </p:txBody>
      </p:sp>
      <p:sp>
        <p:nvSpPr>
          <p:cNvPr id="5" name="Footer Placeholder 4"/>
          <p:cNvSpPr>
            <a:spLocks noGrp="1"/>
          </p:cNvSpPr>
          <p:nvPr>
            <p:ph type="ftr" sz="quarter" idx="11"/>
          </p:nvPr>
        </p:nvSpPr>
        <p:spPr/>
        <p:txBody>
          <a:bodyPr/>
          <a:lstStyle/>
          <a:p>
            <a:r>
              <a:rPr lang="en-CA" smtClean="0"/>
              <a:t>At-Large Policy Stement Development</a:t>
            </a:r>
            <a:endParaRPr lang="en-CA" dirty="0"/>
          </a:p>
        </p:txBody>
      </p:sp>
      <p:sp>
        <p:nvSpPr>
          <p:cNvPr id="6" name="Slide Number Placeholder 5"/>
          <p:cNvSpPr>
            <a:spLocks noGrp="1"/>
          </p:cNvSpPr>
          <p:nvPr>
            <p:ph type="sldNum" sz="quarter" idx="12"/>
          </p:nvPr>
        </p:nvSpPr>
        <p:spPr/>
        <p:txBody>
          <a:bodyPr/>
          <a:lstStyle/>
          <a:p>
            <a:fld id="{20C33AB6-8045-4B71-A4B4-8CA2740BD236}" type="slidenum">
              <a:rPr lang="en-CA" smtClean="0"/>
              <a:t>9</a:t>
            </a:fld>
            <a:endParaRPr lang="en-CA" dirty="0"/>
          </a:p>
        </p:txBody>
      </p:sp>
    </p:spTree>
    <p:extLst>
      <p:ext uri="{BB962C8B-B14F-4D97-AF65-F5344CB8AC3E}">
        <p14:creationId xmlns:p14="http://schemas.microsoft.com/office/powerpoint/2010/main" val="1928380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3738</TotalTime>
  <Words>277</Words>
  <Application>Microsoft Macintosh PowerPoint</Application>
  <PresentationFormat>On-screen Show (4:3)</PresentationFormat>
  <Paragraphs>57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Calibri</vt:lpstr>
      <vt:lpstr>Wingdings</vt:lpstr>
      <vt:lpstr>Arial</vt:lpstr>
      <vt:lpstr>Office Theme</vt:lpstr>
      <vt:lpstr>At-Large Policy Advice Development</vt:lpstr>
      <vt:lpstr>PowerPoint Presentation</vt:lpstr>
      <vt:lpstr>ICANN Bylaws</vt:lpstr>
      <vt:lpstr>Input &amp; Advice</vt:lpstr>
      <vt:lpstr>Two Primary Paths</vt:lpstr>
      <vt:lpstr>…Ariel…</vt:lpstr>
      <vt:lpstr>Participatory Process</vt:lpstr>
      <vt:lpstr>Ways to Participate</vt:lpstr>
      <vt:lpstr>PowerPoint Presentation</vt:lpstr>
    </vt:vector>
  </TitlesOfParts>
  <Company>Microsoft</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ALS Criteria &amp; Expectations</dc:title>
  <dc:creator>AlanGreenberg</dc:creator>
  <cp:lastModifiedBy>Evin Erdogdu</cp:lastModifiedBy>
  <cp:revision>175</cp:revision>
  <dcterms:created xsi:type="dcterms:W3CDTF">2015-08-07T02:04:25Z</dcterms:created>
  <dcterms:modified xsi:type="dcterms:W3CDTF">2017-06-26T05:10:39Z</dcterms:modified>
</cp:coreProperties>
</file>