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9" r:id="rId3"/>
    <p:sldId id="303" r:id="rId4"/>
    <p:sldId id="287" r:id="rId5"/>
    <p:sldId id="274" r:id="rId6"/>
    <p:sldId id="288" r:id="rId7"/>
    <p:sldId id="289" r:id="rId8"/>
    <p:sldId id="297" r:id="rId9"/>
    <p:sldId id="302" r:id="rId10"/>
    <p:sldId id="301" r:id="rId11"/>
    <p:sldId id="300" r:id="rId12"/>
    <p:sldId id="29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clrMru>
    <a:srgbClr val="4187C9"/>
    <a:srgbClr val="0E4B91"/>
    <a:srgbClr val="18548A"/>
    <a:srgbClr val="15538C"/>
    <a:srgbClr val="0B2F49"/>
    <a:srgbClr val="092F4B"/>
    <a:srgbClr val="A1472D"/>
    <a:srgbClr val="A34729"/>
    <a:srgbClr val="B87137"/>
    <a:srgbClr val="BA71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98" autoAdjust="0"/>
    <p:restoredTop sz="85039" autoAdjust="0"/>
  </p:normalViewPr>
  <p:slideViewPr>
    <p:cSldViewPr snapToGrid="0" snapToObjects="1">
      <p:cViewPr>
        <p:scale>
          <a:sx n="100" d="100"/>
          <a:sy n="100" d="100"/>
        </p:scale>
        <p:origin x="-768" y="-88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2784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4/4/17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4/4/17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7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50" dirty="0"/>
              <a:t>(e.g. beyond New York, Washington, and Silicon Valley in the U.S.; Canada; Puerto Rico; other Island Territories in the region)</a:t>
            </a:r>
          </a:p>
          <a:p>
            <a:endParaRPr lang="en-US" sz="105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7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69925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Social Media (bolster Twitter feeds; use regional hashtags; be more “conversational”; use “social friendly” content such as infographics, blogs, newsletters, outside content, and videos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27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942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29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features.icann.org/events-near-you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ann.org/news/blog/ipv6-the-future-is-now-more-than-ever" TargetMode="External"/><Relationship Id="rId4" Type="http://schemas.openxmlformats.org/officeDocument/2006/relationships/hyperlink" Target="https://newgtlds.icann.org/en/about/idns" TargetMode="External"/><Relationship Id="rId5" Type="http://schemas.openxmlformats.org/officeDocument/2006/relationships/hyperlink" Target="https://www.icann.org/resources/pages/universal-acceptance-2012-02-25-en" TargetMode="External"/><Relationship Id="rId6" Type="http://schemas.openxmlformats.org/officeDocument/2006/relationships/hyperlink" Target="https://newgtlds.icann.org/en/reviews/cct/rpm" TargetMode="External"/><Relationship Id="rId7" Type="http://schemas.openxmlformats.org/officeDocument/2006/relationships/hyperlink" Target="https://gnso.icann.org/en/group-activities/active/rds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www.icann.org/resources/pages/ksk-rollov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4" y="4357654"/>
            <a:ext cx="6817892" cy="6245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2400" b="1" dirty="0" smtClean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rPr>
              <a:t>North America Stakeholder Engagement FY17/18</a:t>
            </a:r>
            <a:endParaRPr lang="en-US" sz="2400" b="1" dirty="0">
              <a:solidFill>
                <a:srgbClr val="FFFFFF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114" y="4982249"/>
            <a:ext cx="439094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Christopher Mondini |  </a:t>
            </a:r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NARALO </a:t>
            </a:r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General Assembly</a:t>
            </a:r>
          </a:p>
          <a:p>
            <a:r>
              <a:rPr lang="en-US" sz="16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Spring 2017</a:t>
            </a:r>
            <a:endParaRPr lang="en-US" sz="16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Existing ICANN Support for Community-led Engagement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31800" y="1126954"/>
            <a:ext cx="8305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Community Regional Outreach Pilot Program (CROPP)</a:t>
            </a:r>
            <a:b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Sponsorship of individuals or organizations (e.g. ALS’s)</a:t>
            </a:r>
            <a:b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Providing speakers for events </a:t>
            </a:r>
            <a:b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Supporting the development of engaging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content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/>
            </a:r>
            <a:b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Providing support for the development of printed materials</a:t>
            </a:r>
            <a:b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Supporting the designing of engagement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materials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453309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help NARALO meet its responsibilities?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1800" y="1149008"/>
            <a:ext cx="3366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Source Sans Pro"/>
                <a:cs typeface="Source Sans Pro"/>
              </a:rPr>
              <a:t>Sample List of NARALO aims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1887672"/>
            <a:ext cx="8305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Keeping the community of individual Internet users informed about the significant news from ICANN;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/>
            </a:r>
            <a:b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Developing and maintaining on-going information and education programs, regarding ICANN and its work;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/>
            </a:r>
            <a:b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i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Participating in the ICANN policy development processes and providing input and advice that accurately reflects the views of individual Internet users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;</a:t>
            </a:r>
            <a:b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Establishing mechanisms and processes that enable two-way communication between members of At-Large Structures and those involved in ICANN decision-making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/>
            </a:r>
            <a:b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5270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Questions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115237" y="2291665"/>
            <a:ext cx="49135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3600" dirty="0">
              <a:latin typeface="Source Sans Pro"/>
              <a:cs typeface="Source Sans Pro"/>
            </a:endParaRPr>
          </a:p>
          <a:p>
            <a:pPr algn="ctr"/>
            <a:r>
              <a:rPr lang="en-US" sz="3600" dirty="0" smtClean="0">
                <a:latin typeface="Source Sans Pro"/>
                <a:cs typeface="Source Sans Pro"/>
              </a:rPr>
              <a:t>Questions?   Comments?</a:t>
            </a:r>
          </a:p>
          <a:p>
            <a:pPr algn="ctr"/>
            <a:r>
              <a:rPr lang="en-US" sz="3600" dirty="0" smtClean="0">
                <a:latin typeface="Source Sans Pro"/>
                <a:cs typeface="Source Sans Pro"/>
              </a:rPr>
              <a:t>Ideas? </a:t>
            </a:r>
          </a:p>
        </p:txBody>
      </p:sp>
    </p:spTree>
    <p:extLst>
      <p:ext uri="{BB962C8B-B14F-4D97-AF65-F5344CB8AC3E}">
        <p14:creationId xmlns:p14="http://schemas.microsoft.com/office/powerpoint/2010/main" val="233596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Why Engagement? ICANN Mission/Strategic Plan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31800" y="2516981"/>
            <a:ext cx="7936788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Source Sans Pro"/>
                <a:cs typeface="Source Sans Pro"/>
              </a:rPr>
              <a:t>From ICANN’s Mission, Commitments and Core Values</a:t>
            </a:r>
          </a:p>
          <a:p>
            <a:r>
              <a:rPr lang="en-US" dirty="0" smtClean="0">
                <a:latin typeface="Source Sans Pro"/>
                <a:cs typeface="Source Sans Pro"/>
              </a:rPr>
              <a:t>ICANN’s action must employ open, transparent and bottom-up multistakeholder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policy development processes, led by the private sector, including business 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stakeholders, civil society, the technical community, academia, and end users 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while duly taking into account the public policy advice of governments and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public authorities, that (</a:t>
            </a:r>
            <a:r>
              <a:rPr lang="en-US" dirty="0" err="1" smtClean="0">
                <a:latin typeface="Source Sans Pro"/>
                <a:cs typeface="Source Sans Pro"/>
              </a:rPr>
              <a:t>i</a:t>
            </a:r>
            <a:r>
              <a:rPr lang="en-US" dirty="0" smtClean="0">
                <a:latin typeface="Source Sans Pro"/>
                <a:cs typeface="Source Sans Pro"/>
              </a:rPr>
              <a:t>) </a:t>
            </a:r>
            <a:r>
              <a:rPr lang="en-US" i="1" dirty="0" smtClean="0">
                <a:latin typeface="Source Sans Pro"/>
                <a:cs typeface="Source Sans Pro"/>
              </a:rPr>
              <a:t>seek input from the public</a:t>
            </a:r>
            <a:r>
              <a:rPr lang="en-US" dirty="0" smtClean="0">
                <a:latin typeface="Source Sans Pro"/>
                <a:cs typeface="Source Sans Pro"/>
              </a:rPr>
              <a:t>, for whose benefit ICANN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shall in all events act, (ii) promote well-informed decisions based on expert 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advice, and (iii) </a:t>
            </a:r>
            <a:r>
              <a:rPr lang="en-US" i="1" dirty="0" smtClean="0">
                <a:latin typeface="Source Sans Pro"/>
                <a:cs typeface="Source Sans Pro"/>
              </a:rPr>
              <a:t>ensure that those entities most affected can assist </a:t>
            </a:r>
            <a:r>
              <a:rPr lang="en-US" dirty="0" smtClean="0">
                <a:latin typeface="Source Sans Pro"/>
                <a:cs typeface="Source Sans Pro"/>
              </a:rPr>
              <a:t>in the policy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development process.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" y="1126954"/>
            <a:ext cx="7924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Source Sans Pro" charset="0"/>
                <a:ea typeface="Source Sans Pro" charset="0"/>
                <a:cs typeface="Source Sans Pro" charset="0"/>
              </a:rPr>
              <a:t>Engagement Defined </a:t>
            </a:r>
            <a:r>
              <a:rPr lang="en-US" sz="2000" b="1" dirty="0">
                <a:latin typeface="Source Sans Pro" charset="0"/>
                <a:ea typeface="Source Sans Pro" charset="0"/>
                <a:cs typeface="Source Sans Pro" charset="0"/>
              </a:rPr>
              <a:t> </a:t>
            </a:r>
          </a:p>
          <a:p>
            <a:r>
              <a:rPr lang="en-US" i="1" dirty="0">
                <a:latin typeface="Source Sans Pro" charset="0"/>
                <a:ea typeface="Source Sans Pro" charset="0"/>
                <a:cs typeface="Source Sans Pro" charset="0"/>
              </a:rPr>
              <a:t>“The process by which an organization involves people who may be affected by the decisions it makes or can influence the implementation of its decisions”.</a:t>
            </a:r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  <a:p>
            <a:endParaRPr lang="en-US" dirty="0" smtClean="0"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886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Why Engagement? ICANN Mission/Strategic Plan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31800" y="1143000"/>
            <a:ext cx="808989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Source Sans Pro"/>
                <a:cs typeface="Source Sans Pro"/>
              </a:rPr>
              <a:t>From the ICANN Strategic Plan</a:t>
            </a:r>
            <a:endParaRPr lang="en-US" sz="2000" b="1" dirty="0">
              <a:latin typeface="Source Sans Pro"/>
              <a:cs typeface="Source Sans Pro"/>
            </a:endParaRPr>
          </a:p>
          <a:p>
            <a:endParaRPr lang="en-US" sz="2000" b="1" i="1" dirty="0" smtClean="0">
              <a:latin typeface="Source Sans Pro"/>
              <a:cs typeface="Source Sans Pro"/>
            </a:endParaRPr>
          </a:p>
          <a:p>
            <a:r>
              <a:rPr lang="en-US" b="1" i="1" dirty="0" smtClean="0">
                <a:latin typeface="Source Sans Pro"/>
                <a:cs typeface="Source Sans Pro"/>
              </a:rPr>
              <a:t>Strategic Objective: </a:t>
            </a:r>
            <a:r>
              <a:rPr lang="en-US" dirty="0" smtClean="0">
                <a:latin typeface="Source Sans Pro"/>
                <a:cs typeface="Source Sans Pro"/>
              </a:rPr>
              <a:t>Bring ICANN to the world by creating a balanced and </a:t>
            </a:r>
            <a:br>
              <a:rPr lang="en-US" dirty="0" smtClean="0">
                <a:latin typeface="Source Sans Pro"/>
                <a:cs typeface="Source Sans Pro"/>
              </a:rPr>
            </a:br>
            <a:r>
              <a:rPr lang="en-US" dirty="0" smtClean="0">
                <a:latin typeface="Source Sans Pro"/>
                <a:cs typeface="Source Sans Pro"/>
              </a:rPr>
              <a:t>proactive approach to regional engagement with stakeholders.</a:t>
            </a:r>
            <a:endParaRPr lang="en-US" dirty="0">
              <a:latin typeface="Source Sans Pro"/>
              <a:cs typeface="Source Sans Pro"/>
            </a:endParaRPr>
          </a:p>
          <a:p>
            <a:endParaRPr lang="en-US" b="1" i="1" dirty="0" smtClean="0">
              <a:latin typeface="Source Sans Pro"/>
              <a:cs typeface="Source Sans Pro"/>
            </a:endParaRPr>
          </a:p>
          <a:p>
            <a:r>
              <a:rPr lang="en-US" b="1" i="1" dirty="0" smtClean="0">
                <a:latin typeface="Source Sans Pro"/>
                <a:cs typeface="Source Sans Pro"/>
              </a:rPr>
              <a:t>Key success factors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Broad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and effective participation from around the world in ICANN’s programs and initiatives demonstrated by an increase in engagement of countries and stakeholder groups worldwide</a:t>
            </a: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.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Successful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implementation of, and reporting on, regional engagement strategies across all relevant ICANN regions. </a:t>
            </a:r>
            <a:endParaRPr lang="en-US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More </a:t>
            </a:r>
            <a:r>
              <a:rPr lang="en-US" dirty="0">
                <a:solidFill>
                  <a:srgbClr val="0C1F24"/>
                </a:solidFill>
                <a:latin typeface="Source Sans Pro"/>
                <a:cs typeface="Source Sans Pro"/>
              </a:rPr>
              <a:t>geographic diversity of accredited Registries and Registrars.</a:t>
            </a:r>
            <a:endParaRPr lang="en-US" i="1" dirty="0" smtClean="0">
              <a:latin typeface="Source Sans Pro"/>
              <a:cs typeface="Source Sans Pro"/>
            </a:endParaRPr>
          </a:p>
          <a:p>
            <a:endParaRPr lang="en-US" dirty="0" smtClean="0">
              <a:latin typeface="Source Sans Pro"/>
              <a:cs typeface="Source Sans Pro"/>
            </a:endParaRPr>
          </a:p>
          <a:p>
            <a:endParaRPr lang="en-US" dirty="0" smtClean="0">
              <a:latin typeface="Source Sans Pro"/>
              <a:cs typeface="Source Sans Pro"/>
            </a:endParaRPr>
          </a:p>
          <a:p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02522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0464" y="1685293"/>
            <a:ext cx="81030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North America has a larger proportion of well-informed, active, and outspoken ICANN stakeholders.</a:t>
            </a:r>
            <a:b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ICANN GDD and technical staff are largely based in North America and already have direct links to stakeholders.</a:t>
            </a:r>
            <a:b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Government stakeholders in North America are already strong supporters of ICANN and the multi-stakeholder model.</a:t>
            </a:r>
            <a:b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</a:br>
            <a:endParaRPr lang="en-US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Language and culture barriers are somewhat lower.</a:t>
            </a:r>
          </a:p>
          <a:p>
            <a:pPr marL="285750" indent="-285750">
              <a:buSzPct val="75000"/>
              <a:buFont typeface="Wingdings" charset="2"/>
              <a:buChar char=""/>
            </a:pP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How North America Differs from Other ICANN Regions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20464" y="1156570"/>
            <a:ext cx="3066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Source Sans Pro"/>
                <a:cs typeface="Source Sans Pro"/>
              </a:rPr>
              <a:t>Relative to other regions</a:t>
            </a:r>
            <a:r>
              <a:rPr lang="en-US" sz="2000" b="1" dirty="0" smtClean="0">
                <a:latin typeface="Source Sans Pro"/>
                <a:cs typeface="Source Sans Pro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577453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Global Engagement Goals</a:t>
            </a:r>
            <a:endParaRPr lang="en-US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783829" y="1305141"/>
            <a:ext cx="7814071" cy="3250927"/>
            <a:chOff x="1139430" y="1303026"/>
            <a:chExt cx="7077471" cy="3250927"/>
          </a:xfrm>
        </p:grpSpPr>
        <p:sp>
          <p:nvSpPr>
            <p:cNvPr id="33" name="TextBox 32"/>
            <p:cNvSpPr txBox="1"/>
            <p:nvPr/>
          </p:nvSpPr>
          <p:spPr>
            <a:xfrm>
              <a:off x="2674241" y="1303026"/>
              <a:ext cx="5404626" cy="757130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4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Build awareness to grow and diversify ICANN </a:t>
              </a:r>
              <a:r>
                <a:rPr lang="en-AU" sz="2400" b="1" dirty="0" err="1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multistakeholder</a:t>
              </a:r>
              <a:r>
                <a:rPr lang="en-AU" sz="24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 base (and pipeline) </a:t>
              </a:r>
              <a:endParaRPr lang="en-AU" sz="2400" b="1" dirty="0">
                <a:solidFill>
                  <a:srgbClr val="1A87C9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>
            <a:xfrm>
              <a:off x="1139430" y="1391139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rgbClr val="1A8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r>
                <a:rPr lang="en-AU" sz="2400" b="1" dirty="0">
                  <a:solidFill>
                    <a:prstClr val="white"/>
                  </a:solidFill>
                  <a:latin typeface="Source Sans Pro"/>
                  <a:cs typeface="Source Sans Pro"/>
                </a:rPr>
                <a:t> </a:t>
              </a:r>
              <a:r>
                <a:rPr lang="en-AU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1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>
              <a:off x="1139430" y="2603827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>
                <a:lnSpc>
                  <a:spcPts val="2380"/>
                </a:lnSpc>
                <a:defRPr/>
              </a:pPr>
              <a:r>
                <a:rPr lang="en-US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 2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>
              <a:off x="1139430" y="3816515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>
                <a:lnSpc>
                  <a:spcPts val="2380"/>
                </a:lnSpc>
                <a:defRPr/>
              </a:pPr>
              <a:r>
                <a:rPr lang="en-AU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 3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674242" y="2508155"/>
              <a:ext cx="4996558" cy="763286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4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Grow the knowledge-base of current and potential ICANN stakeholders</a:t>
              </a:r>
              <a:endParaRPr lang="en-AU" sz="2400" b="1" dirty="0">
                <a:solidFill>
                  <a:schemeClr val="accent3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86942" y="3790667"/>
              <a:ext cx="5529959" cy="763286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400" b="1" dirty="0" smtClean="0">
                  <a:solidFill>
                    <a:schemeClr val="accent4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Grow stakeholder support of, and active participation in, ICANN</a:t>
              </a:r>
              <a:endParaRPr lang="en-AU" sz="2400" b="1" dirty="0">
                <a:solidFill>
                  <a:schemeClr val="accent4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3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North America Engagement Objectives 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783829" y="885559"/>
            <a:ext cx="7471171" cy="5064654"/>
            <a:chOff x="783829" y="1393254"/>
            <a:chExt cx="7471171" cy="5064654"/>
          </a:xfrm>
        </p:grpSpPr>
        <p:grpSp>
          <p:nvGrpSpPr>
            <p:cNvPr id="3" name="Group 2"/>
            <p:cNvGrpSpPr/>
            <p:nvPr/>
          </p:nvGrpSpPr>
          <p:grpSpPr>
            <a:xfrm>
              <a:off x="783829" y="1393254"/>
              <a:ext cx="7064770" cy="2896476"/>
              <a:chOff x="1139430" y="1391139"/>
              <a:chExt cx="7064770" cy="2896476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2674241" y="1409840"/>
                <a:ext cx="4996558" cy="64633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rgbClr val="1A87C9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Encourage greater cross-stakeholder dialogue</a:t>
                </a:r>
                <a:endParaRPr lang="en-AU" sz="20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0" name="Chevron 49"/>
              <p:cNvSpPr/>
              <p:nvPr/>
            </p:nvSpPr>
            <p:spPr>
              <a:xfrm>
                <a:off x="1139430" y="1391139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rgbClr val="1A87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 eaLnBrk="1" fontAlgn="auto" hangingPunct="1">
                  <a:lnSpc>
                    <a:spcPts val="2380"/>
                  </a:lnSpc>
                  <a:spcBef>
                    <a:spcPts val="0"/>
                  </a:spcBef>
                  <a:defRPr/>
                </a:pPr>
                <a:r>
                  <a:rPr lang="en-AU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1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1" name="Chevron 50"/>
              <p:cNvSpPr/>
              <p:nvPr/>
            </p:nvSpPr>
            <p:spPr>
              <a:xfrm>
                <a:off x="1139430" y="2514927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>
                  <a:lnSpc>
                    <a:spcPts val="2380"/>
                  </a:lnSpc>
                  <a:defRPr/>
                </a:pPr>
                <a:r>
                  <a:rPr lang="en-US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2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2" name="Chevron 51"/>
              <p:cNvSpPr/>
              <p:nvPr/>
            </p:nvSpPr>
            <p:spPr>
              <a:xfrm>
                <a:off x="1139430" y="3626116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>
                  <a:lnSpc>
                    <a:spcPts val="2380"/>
                  </a:lnSpc>
                  <a:defRPr/>
                </a:pPr>
                <a:r>
                  <a:rPr lang="en-AU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3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674241" y="2514927"/>
                <a:ext cx="5428359" cy="64633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3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Foster greater intra-regional balance (broaden geographic participation)</a:t>
                </a:r>
                <a:endParaRPr lang="en-AU" sz="20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674241" y="3633699"/>
                <a:ext cx="5529959" cy="64633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4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Increase stakeholder balance by category (engage with all categories)</a:t>
                </a:r>
                <a:endParaRPr lang="en-AU" sz="2000" b="1" dirty="0">
                  <a:solidFill>
                    <a:schemeClr val="accent4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</p:grpSp>
        <p:sp>
          <p:nvSpPr>
            <p:cNvPr id="10" name="Chevron 9"/>
            <p:cNvSpPr/>
            <p:nvPr/>
          </p:nvSpPr>
          <p:spPr>
            <a:xfrm>
              <a:off x="783829" y="4591860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rgbClr val="1A8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r>
                <a:rPr lang="en-AU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 4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18640" y="4607028"/>
              <a:ext cx="5656959" cy="646331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AU" sz="20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Partner with </a:t>
              </a:r>
              <a:r>
                <a:rPr lang="en-AU" sz="20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ICANN </a:t>
              </a:r>
              <a:r>
                <a:rPr lang="en-AU" sz="2000" b="1" dirty="0" smtClean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community and outside organizations on outreach</a:t>
              </a:r>
              <a:endParaRPr lang="en-AU" sz="2000" b="1" dirty="0">
                <a:solidFill>
                  <a:srgbClr val="1A87C9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12" name="Chevron 11"/>
            <p:cNvSpPr/>
            <p:nvPr/>
          </p:nvSpPr>
          <p:spPr>
            <a:xfrm>
              <a:off x="783829" y="5550000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>
                <a:lnSpc>
                  <a:spcPts val="2380"/>
                </a:lnSpc>
                <a:defRPr/>
              </a:pPr>
              <a:r>
                <a:rPr lang="en-US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 5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18640" y="5534578"/>
              <a:ext cx="5936360" cy="923330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AU" sz="2000" b="1" dirty="0" smtClean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Focus on proactive outreach; increase predictability on when/where ICANN is engaging </a:t>
              </a:r>
              <a:r>
                <a:rPr lang="en-AU" sz="2000" u="sng" dirty="0">
                  <a:hlinkClick r:id="rId3" tooltip="https://features.icann.org/events-near-you"/>
                </a:rPr>
                <a:t>https://features.icann.org/events-near-you</a:t>
              </a:r>
              <a:endParaRPr lang="en-AU" sz="2000" b="1" dirty="0">
                <a:solidFill>
                  <a:schemeClr val="accent3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5469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Tactics </a:t>
            </a:r>
            <a:endParaRPr lang="en-US" sz="2800" dirty="0"/>
          </a:p>
        </p:txBody>
      </p:sp>
      <p:grpSp>
        <p:nvGrpSpPr>
          <p:cNvPr id="4" name="Group 3"/>
          <p:cNvGrpSpPr/>
          <p:nvPr/>
        </p:nvGrpSpPr>
        <p:grpSpPr>
          <a:xfrm>
            <a:off x="783829" y="885559"/>
            <a:ext cx="8007222" cy="4595980"/>
            <a:chOff x="783829" y="1393254"/>
            <a:chExt cx="6839238" cy="4595980"/>
          </a:xfrm>
        </p:grpSpPr>
        <p:grpSp>
          <p:nvGrpSpPr>
            <p:cNvPr id="3" name="Group 2"/>
            <p:cNvGrpSpPr/>
            <p:nvPr/>
          </p:nvGrpSpPr>
          <p:grpSpPr>
            <a:xfrm>
              <a:off x="783829" y="1393254"/>
              <a:ext cx="6839238" cy="3618906"/>
              <a:chOff x="1139430" y="1391139"/>
              <a:chExt cx="6839238" cy="3618906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2674242" y="1412999"/>
                <a:ext cx="4996558" cy="646331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rgbClr val="1A87C9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Support or organize cross-community dialogues/roundtables</a:t>
                </a:r>
                <a:endParaRPr lang="en-AU" sz="2000" b="1" dirty="0">
                  <a:solidFill>
                    <a:srgbClr val="1A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0" name="Chevron 49"/>
              <p:cNvSpPr/>
              <p:nvPr/>
            </p:nvSpPr>
            <p:spPr>
              <a:xfrm>
                <a:off x="1139430" y="1391139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rgbClr val="1A87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 eaLnBrk="1" fontAlgn="auto" hangingPunct="1">
                  <a:lnSpc>
                    <a:spcPts val="2380"/>
                  </a:lnSpc>
                  <a:spcBef>
                    <a:spcPts val="0"/>
                  </a:spcBef>
                  <a:defRPr/>
                </a:pPr>
                <a:r>
                  <a:rPr lang="en-AU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 1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1" name="Chevron 50"/>
              <p:cNvSpPr/>
              <p:nvPr/>
            </p:nvSpPr>
            <p:spPr>
              <a:xfrm>
                <a:off x="1139430" y="2447403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>
                  <a:lnSpc>
                    <a:spcPts val="2380"/>
                  </a:lnSpc>
                  <a:defRPr/>
                </a:pPr>
                <a:r>
                  <a:rPr lang="en-US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 2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2" name="Chevron 51"/>
              <p:cNvSpPr/>
              <p:nvPr/>
            </p:nvSpPr>
            <p:spPr>
              <a:xfrm>
                <a:off x="1139430" y="3492156"/>
                <a:ext cx="1268168" cy="661499"/>
              </a:xfrm>
              <a:prstGeom prst="chevron">
                <a:avLst>
                  <a:gd name="adj" fmla="val 2702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marL="101600">
                  <a:lnSpc>
                    <a:spcPts val="2380"/>
                  </a:lnSpc>
                  <a:defRPr/>
                </a:pPr>
                <a:r>
                  <a:rPr lang="en-AU" sz="2400" b="1" dirty="0" smtClean="0">
                    <a:solidFill>
                      <a:prstClr val="white"/>
                    </a:solidFill>
                    <a:latin typeface="Source Sans Pro"/>
                    <a:cs typeface="Source Sans Pro"/>
                  </a:rPr>
                  <a:t>     3</a:t>
                </a:r>
                <a:endParaRPr lang="en-US" sz="2400" b="1" dirty="0">
                  <a:solidFill>
                    <a:prstClr val="white"/>
                  </a:solidFill>
                  <a:latin typeface="Source Sans Pro"/>
                  <a:cs typeface="Source Sans Pro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674242" y="2618247"/>
                <a:ext cx="4996558" cy="369332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chemeClr val="accent3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Join conferences and speaking engagements</a:t>
                </a:r>
                <a:endParaRPr lang="en-AU" sz="2000" b="1" dirty="0">
                  <a:solidFill>
                    <a:schemeClr val="accent3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674242" y="4640713"/>
                <a:ext cx="5304426" cy="369332"/>
              </a:xfrm>
              <a:prstGeom prst="rect">
                <a:avLst/>
              </a:prstGeom>
              <a:noFill/>
            </p:spPr>
            <p:txBody>
              <a:bodyPr wrap="square" lIns="27000" rIns="27000" anchor="ctr">
                <a:spAutoFit/>
              </a:bodyPr>
              <a:lstStyle/>
              <a:p>
                <a:pPr defTabSz="457082" eaLnBrk="1" fontAlgn="auto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AU" sz="2000" b="1" dirty="0" smtClean="0">
                    <a:solidFill>
                      <a:srgbClr val="4187C9"/>
                    </a:solidFill>
                    <a:latin typeface="Source Sans Pro" panose="020B0503030403020204" pitchFamily="34" charset="0"/>
                    <a:ea typeface="Segoe UI" panose="020B0502040204020203" pitchFamily="34" charset="0"/>
                    <a:cs typeface="Segoe UI Semilight" panose="020B0402040204020203" pitchFamily="34" charset="0"/>
                  </a:rPr>
                  <a:t>Develop content on technical and policy matters</a:t>
                </a:r>
                <a:endParaRPr lang="en-AU" sz="2000" b="1" dirty="0">
                  <a:solidFill>
                    <a:srgbClr val="41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endParaRPr>
              </a:p>
            </p:txBody>
          </p:sp>
        </p:grpSp>
        <p:sp>
          <p:nvSpPr>
            <p:cNvPr id="10" name="Chevron 9"/>
            <p:cNvSpPr/>
            <p:nvPr/>
          </p:nvSpPr>
          <p:spPr>
            <a:xfrm>
              <a:off x="783829" y="4496745"/>
              <a:ext cx="1268168" cy="661499"/>
            </a:xfrm>
            <a:prstGeom prst="chevron">
              <a:avLst>
                <a:gd name="adj" fmla="val 27026"/>
              </a:avLst>
            </a:prstGeom>
            <a:solidFill>
              <a:srgbClr val="1A87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marL="101600" eaLnBrk="1" fontAlgn="auto" hangingPunct="1">
                <a:lnSpc>
                  <a:spcPts val="2380"/>
                </a:lnSpc>
                <a:spcBef>
                  <a:spcPts val="0"/>
                </a:spcBef>
                <a:defRPr/>
              </a:pPr>
              <a:r>
                <a:rPr lang="en-AU" sz="2400" b="1" dirty="0" smtClean="0">
                  <a:solidFill>
                    <a:prstClr val="white"/>
                  </a:solidFill>
                  <a:latin typeface="Source Sans Pro"/>
                  <a:cs typeface="Source Sans Pro"/>
                </a:rPr>
                <a:t>     4</a:t>
              </a:r>
              <a:endParaRPr lang="en-US" sz="2400" b="1" dirty="0">
                <a:solidFill>
                  <a:prstClr val="white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18641" y="5619902"/>
              <a:ext cx="4996558" cy="369332"/>
            </a:xfrm>
            <a:prstGeom prst="rect">
              <a:avLst/>
            </a:prstGeom>
            <a:noFill/>
          </p:spPr>
          <p:txBody>
            <a:bodyPr wrap="square" lIns="27000" rIns="27000" anchor="ctr">
              <a:spAutoFit/>
            </a:bodyPr>
            <a:lstStyle/>
            <a:p>
              <a:pPr defTabSz="457082" eaLnBrk="1" fontAlgn="auto" hangingPunct="1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AU" sz="2000" b="1" dirty="0" smtClean="0">
                  <a:solidFill>
                    <a:srgbClr val="4187C9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Diversify communications vehicles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2542650" y="2986154"/>
            <a:ext cx="52805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082">
              <a:lnSpc>
                <a:spcPct val="90000"/>
              </a:lnSpc>
              <a:spcBef>
                <a:spcPct val="20000"/>
              </a:spcBef>
              <a:defRPr/>
            </a:pPr>
            <a:r>
              <a:rPr lang="en-AU" sz="2000" b="1" dirty="0">
                <a:solidFill>
                  <a:schemeClr val="accent4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Promote access to ICANN experts in target markets</a:t>
            </a:r>
          </a:p>
        </p:txBody>
      </p:sp>
      <p:sp>
        <p:nvSpPr>
          <p:cNvPr id="15" name="Chevron 14"/>
          <p:cNvSpPr/>
          <p:nvPr/>
        </p:nvSpPr>
        <p:spPr>
          <a:xfrm>
            <a:off x="783829" y="4966124"/>
            <a:ext cx="1484742" cy="661499"/>
          </a:xfrm>
          <a:prstGeom prst="chevron">
            <a:avLst>
              <a:gd name="adj" fmla="val 27026"/>
            </a:avLst>
          </a:prstGeom>
          <a:solidFill>
            <a:srgbClr val="1A8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r>
              <a:rPr lang="en-AU" sz="2400" b="1" dirty="0" smtClean="0">
                <a:solidFill>
                  <a:prstClr val="white"/>
                </a:solidFill>
                <a:latin typeface="Source Sans Pro"/>
                <a:cs typeface="Source Sans Pro"/>
              </a:rPr>
              <a:t>     5</a:t>
            </a:r>
            <a:endParaRPr lang="en-US" sz="2400" b="1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4032507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Looking ahead – Engagement Focus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431800" y="1126954"/>
            <a:ext cx="79883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Strict adherence to the mission, bylaws and technical DNS remit of ICANN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The content we cover is more technical and DNS policy development focused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.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The concept of “active participation” versus simply diverse representation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Need to deepen participation and structure work in a way that encourages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participation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Capacity Building to help train active stakeholders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Need to give people the skills they need to participate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Need to educate on technical matters and policy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development</a:t>
            </a:r>
          </a:p>
          <a:p>
            <a:pPr marL="742950" lvl="1" indent="-285750">
              <a:buSzPct val="75000"/>
              <a:buFont typeface="Wingdings" charset="2"/>
              <a:buChar char=""/>
            </a:pP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“Supply Side” – Efforts to make the work easier, onboarding faster,</a:t>
            </a:r>
            <a:r>
              <a:rPr 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  <a:r>
              <a:rPr 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830954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Examples of Topics / Content in demand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31800" y="1126954"/>
            <a:ext cx="7620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Source Sans Pro"/>
                <a:cs typeface="Source Sans Pro"/>
              </a:rPr>
              <a:t>Key Signing Key Rollover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2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2"/>
              </a:rPr>
              <a:t>://</a:t>
            </a:r>
            <a:r>
              <a:rPr lang="en-US" sz="1600" dirty="0" smtClean="0">
                <a:latin typeface="Source Sans Pro"/>
                <a:cs typeface="Source Sans Pro"/>
                <a:hlinkClick r:id="rId2"/>
              </a:rPr>
              <a:t>www.icann.org/resources/pages/ksk-rollover</a:t>
            </a:r>
            <a:endParaRPr lang="en-US" sz="1600" dirty="0">
              <a:latin typeface="Source Sans Pro"/>
              <a:cs typeface="Source Sans Pro"/>
            </a:endParaRPr>
          </a:p>
          <a:p>
            <a:pPr marL="342900" indent="-342900">
              <a:buFont typeface="Arial"/>
              <a:buChar char="•"/>
            </a:pP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Transition to IPv6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3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3"/>
              </a:rPr>
              <a:t>://www.icann.org/news/blog/ipv6-the-future-is-now-more-than-</a:t>
            </a:r>
            <a:r>
              <a:rPr lang="en-US" sz="1600" dirty="0" smtClean="0">
                <a:latin typeface="Source Sans Pro"/>
                <a:cs typeface="Source Sans Pro"/>
                <a:hlinkClick r:id="rId3"/>
              </a:rPr>
              <a:t>ever</a:t>
            </a:r>
            <a:r>
              <a:rPr lang="en-US" sz="1600" dirty="0" smtClean="0">
                <a:latin typeface="Source Sans Pro"/>
                <a:cs typeface="Source Sans Pro"/>
              </a:rPr>
              <a:t> </a:t>
            </a:r>
            <a:br>
              <a:rPr lang="en-US" sz="1600" dirty="0" smtClean="0">
                <a:latin typeface="Source Sans Pro"/>
                <a:cs typeface="Source Sans Pro"/>
              </a:rPr>
            </a:b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Internationalized Domain Names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4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4"/>
              </a:rPr>
              <a:t>://newgtlds.icann.org/en/about/</a:t>
            </a:r>
            <a:r>
              <a:rPr lang="en-US" sz="1600" dirty="0" smtClean="0">
                <a:latin typeface="Source Sans Pro"/>
                <a:cs typeface="Source Sans Pro"/>
                <a:hlinkClick r:id="rId4"/>
              </a:rPr>
              <a:t>idns</a:t>
            </a:r>
            <a:r>
              <a:rPr lang="en-US" sz="1600" dirty="0" smtClean="0">
                <a:latin typeface="Source Sans Pro"/>
                <a:cs typeface="Source Sans Pro"/>
              </a:rPr>
              <a:t> </a:t>
            </a:r>
            <a:br>
              <a:rPr lang="en-US" sz="1600" dirty="0" smtClean="0">
                <a:latin typeface="Source Sans Pro"/>
                <a:cs typeface="Source Sans Pro"/>
              </a:rPr>
            </a:b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Universal Acceptance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5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5"/>
              </a:rPr>
              <a:t>://www.icann.org/resources/pages/universal-acceptance-2012-02-25-</a:t>
            </a:r>
            <a:r>
              <a:rPr lang="en-US" sz="1600" dirty="0" smtClean="0">
                <a:latin typeface="Source Sans Pro"/>
                <a:cs typeface="Source Sans Pro"/>
                <a:hlinkClick r:id="rId5"/>
              </a:rPr>
              <a:t>en</a:t>
            </a:r>
            <a:r>
              <a:rPr lang="en-US" sz="1600" dirty="0" smtClean="0">
                <a:latin typeface="Source Sans Pro"/>
                <a:cs typeface="Source Sans Pro"/>
              </a:rPr>
              <a:t> </a:t>
            </a:r>
            <a:br>
              <a:rPr lang="en-US" sz="1600" dirty="0" smtClean="0">
                <a:latin typeface="Source Sans Pro"/>
                <a:cs typeface="Source Sans Pro"/>
              </a:rPr>
            </a:b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The next round of new </a:t>
            </a:r>
            <a:r>
              <a:rPr lang="en-US" sz="1600" b="1" dirty="0" err="1" smtClean="0">
                <a:latin typeface="Source Sans Pro"/>
                <a:cs typeface="Source Sans Pro"/>
              </a:rPr>
              <a:t>gTLDs</a:t>
            </a:r>
            <a:r>
              <a:rPr lang="en-US" sz="1600" dirty="0" smtClean="0">
                <a:latin typeface="Source Sans Pro"/>
                <a:cs typeface="Source Sans Pro"/>
              </a:rPr>
              <a:t/>
            </a:r>
            <a:br>
              <a:rPr lang="en-US" sz="1600" dirty="0" smtClean="0">
                <a:latin typeface="Source Sans Pro"/>
                <a:cs typeface="Source Sans Pro"/>
              </a:rPr>
            </a:b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Rights Protection Mechanisms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6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6"/>
              </a:rPr>
              <a:t>://newgtlds.icann.org/en/reviews/cct/</a:t>
            </a:r>
            <a:r>
              <a:rPr lang="en-US" sz="1600" dirty="0" smtClean="0">
                <a:latin typeface="Source Sans Pro"/>
                <a:cs typeface="Source Sans Pro"/>
                <a:hlinkClick r:id="rId6"/>
              </a:rPr>
              <a:t>rpm</a:t>
            </a:r>
            <a:r>
              <a:rPr lang="en-US" sz="1600" dirty="0" smtClean="0">
                <a:latin typeface="Source Sans Pro"/>
                <a:cs typeface="Source Sans Pro"/>
              </a:rPr>
              <a:t> </a:t>
            </a:r>
            <a:br>
              <a:rPr lang="en-US" sz="1600" dirty="0" smtClean="0">
                <a:latin typeface="Source Sans Pro"/>
                <a:cs typeface="Source Sans Pro"/>
              </a:rPr>
            </a:br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sz="1600" b="1" dirty="0" smtClean="0">
                <a:latin typeface="Source Sans Pro"/>
                <a:cs typeface="Source Sans Pro"/>
              </a:rPr>
              <a:t>WHOIS/RDS</a:t>
            </a:r>
          </a:p>
          <a:p>
            <a:r>
              <a:rPr lang="en-US" sz="1600" dirty="0" smtClean="0">
                <a:latin typeface="Source Sans Pro"/>
                <a:cs typeface="Source Sans Pro"/>
                <a:hlinkClick r:id="rId7"/>
              </a:rPr>
              <a:t>https</a:t>
            </a:r>
            <a:r>
              <a:rPr lang="en-US" sz="1600" dirty="0">
                <a:latin typeface="Source Sans Pro"/>
                <a:cs typeface="Source Sans Pro"/>
                <a:hlinkClick r:id="rId7"/>
              </a:rPr>
              <a:t>://gnso.icann.org/en/group-activities/active/</a:t>
            </a:r>
            <a:r>
              <a:rPr lang="en-US" sz="1600" dirty="0" smtClean="0">
                <a:latin typeface="Source Sans Pro"/>
                <a:cs typeface="Source Sans Pro"/>
                <a:hlinkClick r:id="rId7"/>
              </a:rPr>
              <a:t>rds</a:t>
            </a:r>
            <a:r>
              <a:rPr lang="en-US" sz="1600" dirty="0" smtClean="0">
                <a:latin typeface="Source Sans Pro"/>
                <a:cs typeface="Source Sans Pro"/>
              </a:rPr>
              <a:t> </a:t>
            </a:r>
          </a:p>
          <a:p>
            <a:pPr marL="800100" lvl="1" indent="-342900">
              <a:buFont typeface="Arial"/>
              <a:buChar char="•"/>
            </a:pPr>
            <a:endParaRPr lang="en-US" sz="2000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609781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7072</TotalTime>
  <Words>538</Words>
  <Application>Microsoft Macintosh PowerPoint</Application>
  <PresentationFormat>On-screen Show (4:3)</PresentationFormat>
  <Paragraphs>106</Paragraphs>
  <Slides>12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Why Engagement? ICANN Mission/Strategic Plan</vt:lpstr>
      <vt:lpstr>Why Engagement? ICANN Mission/Strategic Plan</vt:lpstr>
      <vt:lpstr>How North America Differs from Other ICANN Regions</vt:lpstr>
      <vt:lpstr>Global Engagement Goals</vt:lpstr>
      <vt:lpstr>North America Engagement Objectives </vt:lpstr>
      <vt:lpstr>Tactics </vt:lpstr>
      <vt:lpstr>Looking ahead – Engagement Focus</vt:lpstr>
      <vt:lpstr>Examples of Topics / Content in demand </vt:lpstr>
      <vt:lpstr>Existing ICANN Support for Community-led Engagement</vt:lpstr>
      <vt:lpstr>How to help NARALO meet its responsibilities?</vt:lpstr>
      <vt:lpstr>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Joe Catapano</cp:lastModifiedBy>
  <cp:revision>274</cp:revision>
  <cp:lastPrinted>2017-02-13T15:58:38Z</cp:lastPrinted>
  <dcterms:created xsi:type="dcterms:W3CDTF">2015-01-07T16:11:05Z</dcterms:created>
  <dcterms:modified xsi:type="dcterms:W3CDTF">2017-04-05T03:11:17Z</dcterms:modified>
</cp:coreProperties>
</file>