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omments/comment1.xml" ContentType="application/vnd.openxmlformats-officedocument.presentationml.comment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8"/>
  </p:notesMasterIdLst>
  <p:sldIdLst>
    <p:sldId id="1647" r:id="rId2"/>
    <p:sldId id="1648" r:id="rId3"/>
    <p:sldId id="1649" r:id="rId4"/>
    <p:sldId id="1650" r:id="rId5"/>
    <p:sldId id="1651" r:id="rId6"/>
    <p:sldId id="1652" r:id="rId7"/>
    <p:sldId id="1653" r:id="rId8"/>
    <p:sldId id="1654" r:id="rId9"/>
    <p:sldId id="1655" r:id="rId10"/>
    <p:sldId id="1656" r:id="rId11"/>
    <p:sldId id="1657" r:id="rId12"/>
    <p:sldId id="1658" r:id="rId13"/>
    <p:sldId id="1659" r:id="rId14"/>
    <p:sldId id="1660" r:id="rId15"/>
    <p:sldId id="1661" r:id="rId16"/>
    <p:sldId id="1662" r:id="rId17"/>
    <p:sldId id="1663" r:id="rId18"/>
    <p:sldId id="1664" r:id="rId19"/>
    <p:sldId id="1665" r:id="rId20"/>
    <p:sldId id="1666" r:id="rId21"/>
    <p:sldId id="1667" r:id="rId22"/>
    <p:sldId id="1668" r:id="rId23"/>
    <p:sldId id="1669" r:id="rId24"/>
    <p:sldId id="1670" r:id="rId25"/>
    <p:sldId id="1671" r:id="rId26"/>
    <p:sldId id="1672"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ollis Kara" initials="HhK" lastIdx="1" clrIdx="0"/>
  <p:cmAuthor id="2" name="Kerry Carmichael" initials="KC" lastIdx="22" clrIdx="1"/>
</p:cmAuthorLst>
</file>

<file path=ppt/presProps.xml><?xml version="1.0" encoding="utf-8"?>
<p:presentationPr xmlns:a="http://schemas.openxmlformats.org/drawingml/2006/main" xmlns:r="http://schemas.openxmlformats.org/officeDocument/2006/relationships" xmlns:p="http://schemas.openxmlformats.org/presentationml/2006/main">
  <p:prnPr/>
  <p:clrMru>
    <a:srgbClr val="20A65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624" autoAdjust="0"/>
    <p:restoredTop sz="86355" autoAdjust="0"/>
  </p:normalViewPr>
  <p:slideViewPr>
    <p:cSldViewPr snapToGrid="0" snapToObjects="1">
      <p:cViewPr>
        <p:scale>
          <a:sx n="102" d="100"/>
          <a:sy n="102" d="100"/>
        </p:scale>
        <p:origin x="528" y="-1756"/>
      </p:cViewPr>
      <p:guideLst>
        <p:guide orient="horz" pos="2160"/>
        <p:guide pos="2880"/>
      </p:guideLst>
    </p:cSldViewPr>
  </p:slideViewPr>
  <p:outlineViewPr>
    <p:cViewPr>
      <p:scale>
        <a:sx n="33" d="100"/>
        <a:sy n="33" d="100"/>
      </p:scale>
      <p:origin x="0" y="-12000"/>
    </p:cViewPr>
  </p:outlineViewPr>
  <p:notesTextViewPr>
    <p:cViewPr>
      <p:scale>
        <a:sx n="100" d="100"/>
        <a:sy n="100" d="100"/>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Users\susanh\Desktop\member_data_2016-12-31.xls"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US"/>
              <a:t>ARIN MEMBER ORGANIZATIONS</a:t>
            </a:r>
          </a:p>
        </c:rich>
      </c:tx>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pieChart>
        <c:varyColors val="1"/>
        <c:ser>
          <c:idx val="0"/>
          <c:order val="0"/>
          <c:dPt>
            <c:idx val="0"/>
            <c:bubble3D val="0"/>
            <c:spPr>
              <a:solidFill>
                <a:schemeClr val="accent1"/>
              </a:solidFill>
              <a:ln>
                <a:noFill/>
              </a:ln>
              <a:effectLst>
                <a:outerShdw blurRad="254000" sx="102000" sy="102000" algn="ctr" rotWithShape="0">
                  <a:prstClr val="black">
                    <a:alpha val="20000"/>
                  </a:prstClr>
                </a:outerShdw>
              </a:effectLst>
            </c:spPr>
          </c:dPt>
          <c:dPt>
            <c:idx val="1"/>
            <c:bubble3D val="0"/>
            <c:spPr>
              <a:solidFill>
                <a:schemeClr val="accent2"/>
              </a:solidFill>
              <a:ln>
                <a:noFill/>
              </a:ln>
              <a:effectLst>
                <a:outerShdw blurRad="254000" sx="102000" sy="102000" algn="ctr" rotWithShape="0">
                  <a:prstClr val="black">
                    <a:alpha val="20000"/>
                  </a:prstClr>
                </a:outerShdw>
              </a:effectLst>
            </c:spPr>
          </c:dPt>
          <c:dPt>
            <c:idx val="2"/>
            <c:bubble3D val="0"/>
            <c:spPr>
              <a:solidFill>
                <a:schemeClr val="accent3"/>
              </a:solidFill>
              <a:ln>
                <a:noFill/>
              </a:ln>
              <a:effectLst>
                <a:outerShdw blurRad="254000" sx="102000" sy="102000" algn="ctr" rotWithShape="0">
                  <a:prstClr val="black">
                    <a:alpha val="20000"/>
                  </a:prstClr>
                </a:outerShdw>
              </a:effectLst>
            </c:spPr>
          </c:dPt>
          <c:dPt>
            <c:idx val="3"/>
            <c:bubble3D val="0"/>
            <c:spPr>
              <a:solidFill>
                <a:schemeClr val="accent4"/>
              </a:solidFill>
              <a:ln>
                <a:noFill/>
              </a:ln>
              <a:effectLst>
                <a:outerShdw blurRad="254000" sx="102000" sy="102000" algn="ctr" rotWithShape="0">
                  <a:prstClr val="black">
                    <a:alpha val="20000"/>
                  </a:prstClr>
                </a:outerShdw>
              </a:effectLst>
            </c:spPr>
          </c:dPt>
          <c:dLbls>
            <c:dLbl>
              <c:idx val="0"/>
              <c:layout>
                <c:manualLayout>
                  <c:x val="-5.4507932730613599E-2"/>
                  <c:y val="0.132939124485529"/>
                </c:manualLayout>
              </c:layout>
              <c:dLblPos val="bestFit"/>
              <c:showLegendKey val="0"/>
              <c:showVal val="0"/>
              <c:showCatName val="0"/>
              <c:showSerName val="0"/>
              <c:showPercent val="1"/>
              <c:showBubbleSize val="0"/>
              <c:extLst>
                <c:ext xmlns:c15="http://schemas.microsoft.com/office/drawing/2012/chart" uri="{CE6537A1-D6FC-4f65-9D91-7224C49458BB}"/>
              </c:extLst>
            </c:dLbl>
            <c:dLbl>
              <c:idx val="1"/>
              <c:layout>
                <c:manualLayout>
                  <c:x val="-0.115961437877465"/>
                  <c:y val="0.21985060500374101"/>
                </c:manualLayout>
              </c:layout>
              <c:dLblPos val="bestFit"/>
              <c:showLegendKey val="0"/>
              <c:showVal val="0"/>
              <c:showCatName val="0"/>
              <c:showSerName val="0"/>
              <c:showPercent val="1"/>
              <c:showBubbleSize val="0"/>
              <c:extLst>
                <c:ext xmlns:c15="http://schemas.microsoft.com/office/drawing/2012/chart" uri="{CE6537A1-D6FC-4f65-9D91-7224C49458BB}"/>
              </c:extLst>
            </c:dLbl>
            <c:spPr>
              <a:pattFill prst="pct75">
                <a:fgClr>
                  <a:prstClr val="black">
                    <a:lumMod val="75000"/>
                    <a:lumOff val="25000"/>
                  </a:prstClr>
                </a:fgClr>
                <a:bgClr>
                  <a:prstClr val="black">
                    <a:lumMod val="65000"/>
                    <a:lumOff val="35000"/>
                  </a:prst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'Member Data'!$Z$5434:$Z$5437</c:f>
              <c:strCache>
                <c:ptCount val="4"/>
                <c:pt idx="0">
                  <c:v>Canada</c:v>
                </c:pt>
                <c:pt idx="1">
                  <c:v>Caribbean</c:v>
                </c:pt>
                <c:pt idx="2">
                  <c:v>United States</c:v>
                </c:pt>
                <c:pt idx="3">
                  <c:v>Other</c:v>
                </c:pt>
              </c:strCache>
            </c:strRef>
          </c:cat>
          <c:val>
            <c:numRef>
              <c:f>'Member Data'!$AA$5434:$AA$5437</c:f>
              <c:numCache>
                <c:formatCode>General</c:formatCode>
                <c:ptCount val="4"/>
                <c:pt idx="0">
                  <c:v>615</c:v>
                </c:pt>
                <c:pt idx="1">
                  <c:v>69</c:v>
                </c:pt>
                <c:pt idx="2">
                  <c:v>4732</c:v>
                </c:pt>
                <c:pt idx="3">
                  <c:v>9</c:v>
                </c:pt>
              </c:numCache>
            </c:numRef>
          </c:val>
        </c:ser>
        <c:dLbls>
          <c:dLblPos val="ctr"/>
          <c:showLegendKey val="0"/>
          <c:showVal val="0"/>
          <c:showCatName val="0"/>
          <c:showSerName val="0"/>
          <c:showPercent val="1"/>
          <c:showBubbleSize val="0"/>
          <c:showLeaderLines val="1"/>
        </c:dLbls>
        <c:firstSliceAng val="0"/>
      </c:pieChart>
      <c:spPr>
        <a:noFill/>
        <a:ln>
          <a:noFill/>
        </a:ln>
        <a:effectLst/>
      </c:spPr>
    </c:plotArea>
    <c:legend>
      <c:legendPos val="r"/>
      <c:legendEntry>
        <c:idx val="0"/>
        <c:txPr>
          <a:bodyPr rot="0" spcFirstLastPara="1" vertOverflow="ellipsis" vert="horz" wrap="square" anchor="ctr" anchorCtr="1"/>
          <a:lstStyle/>
          <a:p>
            <a:pPr>
              <a:defRPr sz="1400" b="0" i="0" u="none" strike="noStrike" kern="1200" baseline="0">
                <a:solidFill>
                  <a:schemeClr val="dk1">
                    <a:lumMod val="75000"/>
                    <a:lumOff val="25000"/>
                  </a:schemeClr>
                </a:solidFill>
                <a:latin typeface="+mn-lt"/>
                <a:ea typeface="+mn-ea"/>
                <a:cs typeface="+mn-cs"/>
              </a:defRPr>
            </a:pPr>
            <a:endParaRPr lang="en-US"/>
          </a:p>
        </c:txPr>
      </c:legendEntry>
      <c:legendEntry>
        <c:idx val="1"/>
        <c:txPr>
          <a:bodyPr rot="0" spcFirstLastPara="1" vertOverflow="ellipsis" vert="horz" wrap="square" anchor="ctr" anchorCtr="1"/>
          <a:lstStyle/>
          <a:p>
            <a:pPr>
              <a:defRPr sz="1400" b="0" i="0" u="none" strike="noStrike" kern="1200" baseline="0">
                <a:solidFill>
                  <a:schemeClr val="dk1">
                    <a:lumMod val="75000"/>
                    <a:lumOff val="25000"/>
                  </a:schemeClr>
                </a:solidFill>
                <a:latin typeface="+mn-lt"/>
                <a:ea typeface="+mn-ea"/>
                <a:cs typeface="+mn-cs"/>
              </a:defRPr>
            </a:pPr>
            <a:endParaRPr lang="en-US"/>
          </a:p>
        </c:txPr>
      </c:legendEntry>
      <c:legendEntry>
        <c:idx val="2"/>
        <c:txPr>
          <a:bodyPr rot="0" spcFirstLastPara="1" vertOverflow="ellipsis" vert="horz" wrap="square" anchor="ctr" anchorCtr="1"/>
          <a:lstStyle/>
          <a:p>
            <a:pPr>
              <a:defRPr sz="1400" b="0" i="0" u="none" strike="noStrike" kern="1200" baseline="0">
                <a:solidFill>
                  <a:schemeClr val="dk1">
                    <a:lumMod val="75000"/>
                    <a:lumOff val="25000"/>
                  </a:schemeClr>
                </a:solidFill>
                <a:latin typeface="+mn-lt"/>
                <a:ea typeface="+mn-ea"/>
                <a:cs typeface="+mn-cs"/>
              </a:defRPr>
            </a:pPr>
            <a:endParaRPr lang="en-US"/>
          </a:p>
        </c:txPr>
      </c:legendEntry>
      <c:legendEntry>
        <c:idx val="3"/>
        <c:txPr>
          <a:bodyPr rot="0" spcFirstLastPara="1" vertOverflow="ellipsis" vert="horz" wrap="square" anchor="ctr" anchorCtr="1"/>
          <a:lstStyle/>
          <a:p>
            <a:pPr>
              <a:defRPr sz="1400" b="0" i="0" u="none" strike="noStrike" kern="1200" baseline="0">
                <a:solidFill>
                  <a:schemeClr val="dk1">
                    <a:lumMod val="75000"/>
                    <a:lumOff val="25000"/>
                  </a:schemeClr>
                </a:solidFill>
                <a:latin typeface="+mn-lt"/>
                <a:ea typeface="+mn-ea"/>
                <a:cs typeface="+mn-cs"/>
              </a:defRPr>
            </a:pPr>
            <a:endParaRPr lang="en-US"/>
          </a:p>
        </c:txPr>
      </c:legendEntry>
      <c:layout>
        <c:manualLayout>
          <c:xMode val="edge"/>
          <c:yMode val="edge"/>
          <c:x val="0.67669896414929198"/>
          <c:y val="0.32344797515642598"/>
          <c:w val="0.30377129299801098"/>
          <c:h val="0.45600974456579302"/>
        </c:manualLayout>
      </c:layout>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omments/comment1.xml><?xml version="1.0" encoding="utf-8"?>
<p:cmLst xmlns:a="http://schemas.openxmlformats.org/drawingml/2006/main" xmlns:r="http://schemas.openxmlformats.org/officeDocument/2006/relationships" xmlns:p="http://schemas.openxmlformats.org/presentationml/2006/main">
  <p:cm authorId="1" dt="2017-01-04T15:09:28.732" idx="1">
    <p:pos x="4141" y="2037"/>
    <p:text>So many of our videos are not up to date - do we want to keep upsetting this?</p:text>
    <p:extLst>
      <p:ext uri="{C676402C-5697-4E1C-873F-D02D1690AC5C}">
        <p15:threadingInfo xmlns:p15="http://schemas.microsoft.com/office/powerpoint/2012/main" timeZoneBias="30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7C95554-E720-1048-9C83-2E0FF6AD30E2}" type="datetimeFigureOut">
              <a:rPr lang="en-US" smtClean="0"/>
              <a:t>05-Feb-17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0067932-2291-F945-8624-478D715A8216}" type="slidenum">
              <a:rPr lang="en-US" smtClean="0"/>
              <a:t>‹#›</a:t>
            </a:fld>
            <a:endParaRPr lang="en-US" dirty="0"/>
          </a:p>
        </p:txBody>
      </p:sp>
    </p:spTree>
    <p:extLst>
      <p:ext uri="{BB962C8B-B14F-4D97-AF65-F5344CB8AC3E}">
        <p14:creationId xmlns:p14="http://schemas.microsoft.com/office/powerpoint/2010/main" val="118699086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mailto:get6@arin.net"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067932-2291-F945-8624-478D715A8216}" type="slidenum">
              <a:rPr lang="en-US" smtClean="0"/>
              <a:t>1</a:t>
            </a:fld>
            <a:endParaRPr lang="en-US" dirty="0"/>
          </a:p>
        </p:txBody>
      </p:sp>
    </p:spTree>
    <p:extLst>
      <p:ext uri="{BB962C8B-B14F-4D97-AF65-F5344CB8AC3E}">
        <p14:creationId xmlns:p14="http://schemas.microsoft.com/office/powerpoint/2010/main" val="7217446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The</a:t>
            </a:r>
            <a:r>
              <a:rPr lang="en-US" baseline="0" dirty="0" smtClean="0"/>
              <a:t> ARIN Bylaws were updated in 2016 to allow the Board to make an appointment: Article VI: Section 1b. </a:t>
            </a:r>
            <a:r>
              <a:rPr lang="en-US" dirty="0" smtClean="0"/>
              <a:t>An additional voting member (potentially bringing the Board to 8 voting seats) may be appointed by the Board at its discretion (for a term not to exceed one (1) year) to provide diversity to the Board's membership, including but not limited to one or several of the following criteria: (</a:t>
            </a:r>
            <a:r>
              <a:rPr lang="en-US" dirty="0" err="1" smtClean="0"/>
              <a:t>i</a:t>
            </a:r>
            <a:r>
              <a:rPr lang="en-US" dirty="0" smtClean="0"/>
              <a:t>) a background in financial management or law; (ii) geographic diversity in the ARIN region; (iii) gender diversity; or (iv) a specific technology background to supplement the existing Board of Trustees. </a:t>
            </a: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Note that there will be 8 members of the Board of Trustees in 2017. </a:t>
            </a:r>
            <a:r>
              <a:rPr lang="en-US" b="1" dirty="0" smtClean="0"/>
              <a:t>T</a:t>
            </a:r>
            <a:r>
              <a:rPr lang="en-US" dirty="0" smtClean="0"/>
              <a:t>he Board appointed </a:t>
            </a:r>
            <a:r>
              <a:rPr lang="en-US" dirty="0" err="1" smtClean="0"/>
              <a:t>Merike</a:t>
            </a:r>
            <a:r>
              <a:rPr lang="en-US" dirty="0" smtClean="0"/>
              <a:t> </a:t>
            </a:r>
            <a:r>
              <a:rPr lang="en-US" dirty="0" err="1" smtClean="0"/>
              <a:t>Kaeo</a:t>
            </a:r>
            <a:r>
              <a:rPr lang="en-US" dirty="0" smtClean="0"/>
              <a:t>, post 2016 elections, to join as a voting member for 2017.</a:t>
            </a:r>
          </a:p>
          <a:p>
            <a:endParaRPr lang="en-US" dirty="0"/>
          </a:p>
        </p:txBody>
      </p:sp>
      <p:sp>
        <p:nvSpPr>
          <p:cNvPr id="4" name="Slide Number Placeholder 3"/>
          <p:cNvSpPr>
            <a:spLocks noGrp="1"/>
          </p:cNvSpPr>
          <p:nvPr>
            <p:ph type="sldNum" sz="quarter" idx="10"/>
          </p:nvPr>
        </p:nvSpPr>
        <p:spPr/>
        <p:txBody>
          <a:bodyPr/>
          <a:lstStyle/>
          <a:p>
            <a:fld id="{50067932-2291-F945-8624-478D715A8216}" type="slidenum">
              <a:rPr lang="en-US" smtClean="0"/>
              <a:t>11</a:t>
            </a:fld>
            <a:endParaRPr lang="en-US" dirty="0"/>
          </a:p>
        </p:txBody>
      </p:sp>
    </p:spTree>
    <p:extLst>
      <p:ext uri="{BB962C8B-B14F-4D97-AF65-F5344CB8AC3E}">
        <p14:creationId xmlns:p14="http://schemas.microsoft.com/office/powerpoint/2010/main" val="10141164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indent="-457200">
              <a:buFont typeface="Arial" charset="0"/>
              <a:buChar char="•"/>
            </a:pPr>
            <a:r>
              <a:rPr lang="en-US" sz="1200" dirty="0" smtClean="0">
                <a:latin typeface="Century Gothic" charset="0"/>
                <a:ea typeface="Century Gothic" charset="0"/>
                <a:cs typeface="Century Gothic" charset="0"/>
              </a:rPr>
              <a:t>This body is also know as the ICANN Address Supporting Organization.</a:t>
            </a:r>
            <a:r>
              <a:rPr lang="en-US" sz="1200" baseline="0" dirty="0" smtClean="0">
                <a:latin typeface="Century Gothic" charset="0"/>
                <a:ea typeface="Century Gothic" charset="0"/>
                <a:cs typeface="Century Gothic" charset="0"/>
              </a:rPr>
              <a:t> </a:t>
            </a:r>
            <a:endParaRPr lang="en-US" sz="1200" dirty="0" smtClean="0">
              <a:latin typeface="Century Gothic" charset="0"/>
              <a:ea typeface="Century Gothic" charset="0"/>
              <a:cs typeface="Century Gothic" charset="0"/>
            </a:endParaRPr>
          </a:p>
        </p:txBody>
      </p:sp>
      <p:sp>
        <p:nvSpPr>
          <p:cNvPr id="4" name="Slide Number Placeholder 3"/>
          <p:cNvSpPr>
            <a:spLocks noGrp="1"/>
          </p:cNvSpPr>
          <p:nvPr>
            <p:ph type="sldNum" sz="quarter" idx="10"/>
          </p:nvPr>
        </p:nvSpPr>
        <p:spPr/>
        <p:txBody>
          <a:bodyPr/>
          <a:lstStyle/>
          <a:p>
            <a:fld id="{50067932-2291-F945-8624-478D715A8216}" type="slidenum">
              <a:rPr lang="en-US" smtClean="0"/>
              <a:t>13</a:t>
            </a:fld>
            <a:endParaRPr lang="en-US" dirty="0"/>
          </a:p>
        </p:txBody>
      </p:sp>
    </p:spTree>
    <p:extLst>
      <p:ext uri="{BB962C8B-B14F-4D97-AF65-F5344CB8AC3E}">
        <p14:creationId xmlns:p14="http://schemas.microsoft.com/office/powerpoint/2010/main" val="10771488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800" dirty="0" smtClean="0"/>
              <a:t>Perform audits per Board guidance</a:t>
            </a:r>
          </a:p>
          <a:p>
            <a:r>
              <a:rPr lang="en-US" sz="2800" dirty="0" smtClean="0"/>
              <a:t>Maintain awareness of community needs for services and share with the Board for consideration</a:t>
            </a:r>
          </a:p>
          <a:p>
            <a:r>
              <a:rPr lang="en-US" sz="2800" dirty="0" smtClean="0"/>
              <a:t>Participate in global Internet governance discussions to maintain the community-based multi</a:t>
            </a:r>
            <a:r>
              <a:rPr lang="en-US" dirty="0" smtClean="0"/>
              <a:t>-stakeholder policy development model.</a:t>
            </a:r>
          </a:p>
          <a:p>
            <a:endParaRPr lang="en-US" dirty="0"/>
          </a:p>
        </p:txBody>
      </p:sp>
      <p:sp>
        <p:nvSpPr>
          <p:cNvPr id="4" name="Slide Number Placeholder 3"/>
          <p:cNvSpPr>
            <a:spLocks noGrp="1"/>
          </p:cNvSpPr>
          <p:nvPr>
            <p:ph type="sldNum" sz="quarter" idx="10"/>
          </p:nvPr>
        </p:nvSpPr>
        <p:spPr/>
        <p:txBody>
          <a:bodyPr/>
          <a:lstStyle/>
          <a:p>
            <a:fld id="{50067932-2291-F945-8624-478D715A8216}" type="slidenum">
              <a:rPr lang="en-US" smtClean="0"/>
              <a:t>15</a:t>
            </a:fld>
            <a:endParaRPr lang="en-US" dirty="0"/>
          </a:p>
        </p:txBody>
      </p:sp>
    </p:spTree>
    <p:extLst>
      <p:ext uri="{BB962C8B-B14F-4D97-AF65-F5344CB8AC3E}">
        <p14:creationId xmlns:p14="http://schemas.microsoft.com/office/powerpoint/2010/main" val="19832513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dirty="0" smtClean="0"/>
          </a:p>
          <a:p>
            <a:r>
              <a:rPr lang="en-US" sz="1200" dirty="0" smtClean="0"/>
              <a:t>Provide automation support as requested by the Advisory Council</a:t>
            </a:r>
          </a:p>
          <a:p>
            <a:endParaRPr lang="en-US" sz="1200" dirty="0" smtClean="0"/>
          </a:p>
          <a:p>
            <a:r>
              <a:rPr lang="en-US" sz="1200" dirty="0" smtClean="0"/>
              <a:t>Continue IPv4/IPv6 transition awareness campaign targeting Internet Service and Content Providers in the service region via outreach activities</a:t>
            </a:r>
          </a:p>
          <a:p>
            <a:endParaRPr lang="en-US" sz="1200" dirty="0" smtClean="0"/>
          </a:p>
        </p:txBody>
      </p:sp>
      <p:sp>
        <p:nvSpPr>
          <p:cNvPr id="4" name="Slide Number Placeholder 3"/>
          <p:cNvSpPr>
            <a:spLocks noGrp="1"/>
          </p:cNvSpPr>
          <p:nvPr>
            <p:ph type="sldNum" sz="quarter" idx="10"/>
          </p:nvPr>
        </p:nvSpPr>
        <p:spPr/>
        <p:txBody>
          <a:bodyPr/>
          <a:lstStyle/>
          <a:p>
            <a:fld id="{50067932-2291-F945-8624-478D715A8216}" type="slidenum">
              <a:rPr lang="en-US" smtClean="0"/>
              <a:t>16</a:t>
            </a:fld>
            <a:endParaRPr lang="en-US" dirty="0"/>
          </a:p>
        </p:txBody>
      </p:sp>
    </p:spTree>
    <p:extLst>
      <p:ext uri="{BB962C8B-B14F-4D97-AF65-F5344CB8AC3E}">
        <p14:creationId xmlns:p14="http://schemas.microsoft.com/office/powerpoint/2010/main" val="10509825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067932-2291-F945-8624-478D715A8216}" type="slidenum">
              <a:rPr lang="en-US" smtClean="0"/>
              <a:t>18</a:t>
            </a:fld>
            <a:endParaRPr lang="en-US" dirty="0"/>
          </a:p>
        </p:txBody>
      </p:sp>
    </p:spTree>
    <p:extLst>
      <p:ext uri="{BB962C8B-B14F-4D97-AF65-F5344CB8AC3E}">
        <p14:creationId xmlns:p14="http://schemas.microsoft.com/office/powerpoint/2010/main" val="4867528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latin typeface="Century Gothic" charset="0"/>
                <a:ea typeface="Century Gothic" charset="0"/>
                <a:cs typeface="Century Gothic" charset="0"/>
              </a:rPr>
              <a:t>(RIR/IPv6/Technical Information and Statistics) </a:t>
            </a:r>
            <a:r>
              <a:rPr lang="en-US" sz="1200" dirty="0" smtClean="0">
                <a:solidFill>
                  <a:srgbClr val="000000"/>
                </a:solidFill>
                <a:latin typeface="+mn-lt"/>
              </a:rPr>
              <a:t>offers extensive training and education</a:t>
            </a:r>
            <a:r>
              <a:rPr lang="en-US" sz="1200" baseline="0" dirty="0">
                <a:solidFill>
                  <a:schemeClr val="tx1"/>
                </a:solidFill>
                <a:latin typeface="+mn-lt"/>
              </a:rPr>
              <a:t> </a:t>
            </a:r>
            <a:r>
              <a:rPr lang="en-US" sz="1200" baseline="0" dirty="0" smtClean="0">
                <a:solidFill>
                  <a:schemeClr val="tx1"/>
                </a:solidFill>
                <a:latin typeface="+mn-lt"/>
              </a:rPr>
              <a:t>options to members, customers, and anyone willing to find us online or in their own backyards. We have a large number of educational fact sheets, slide decks, and quick guides for RIR and Internet number resource knowledge and ARIN’s technical services, an instructional video library on YouTube for public consumption, and a floating series of free in-person educational sessions known as ARIN on the Road, bringing our experts in ARIN’s technical and registration services to cities throughout the region, Caribbean included. For an even wider offering of a more intensive training option, our Registration Services team now concludes each Internet number resource request approval confirmation with an invitation to have dedicated staff spend time with them on the phone reviewing their inventory, how to manage their ARIN Online records, or to learn how to best use ARIN’s technical services like DNSSEC, RPKI, etc. And for anyone with questions about ANY of the above or other ARIN inquiries we have a Registration Services telephone helpdesk provided for twelve hours a day every weekday.</a:t>
            </a:r>
            <a:endParaRPr lang="en-US" sz="1200" dirty="0" smtClean="0">
              <a:solidFill>
                <a:srgbClr val="000000"/>
              </a:solidFill>
              <a:latin typeface="+mn-lt"/>
            </a:endParaRPr>
          </a:p>
        </p:txBody>
      </p:sp>
      <p:sp>
        <p:nvSpPr>
          <p:cNvPr id="4" name="Slide Number Placeholder 3"/>
          <p:cNvSpPr>
            <a:spLocks noGrp="1"/>
          </p:cNvSpPr>
          <p:nvPr>
            <p:ph type="sldNum" sz="quarter" idx="10"/>
          </p:nvPr>
        </p:nvSpPr>
        <p:spPr/>
        <p:txBody>
          <a:bodyPr/>
          <a:lstStyle/>
          <a:p>
            <a:fld id="{ECE49B87-3874-0A43-88AD-D76288E7D9CD}" type="slidenum">
              <a:rPr lang="en-US" smtClean="0"/>
              <a:t>19</a:t>
            </a:fld>
            <a:endParaRPr lang="en-US" dirty="0"/>
          </a:p>
        </p:txBody>
      </p:sp>
    </p:spTree>
    <p:extLst>
      <p:ext uri="{BB962C8B-B14F-4D97-AF65-F5344CB8AC3E}">
        <p14:creationId xmlns:p14="http://schemas.microsoft.com/office/powerpoint/2010/main" val="3911574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solidFill>
                  <a:srgbClr val="000000"/>
                </a:solidFill>
                <a:latin typeface="+mn-lt"/>
              </a:rPr>
              <a:t>Outreach</a:t>
            </a:r>
            <a:r>
              <a:rPr lang="en-US" sz="1200" baseline="0" dirty="0" smtClean="0">
                <a:solidFill>
                  <a:srgbClr val="000000"/>
                </a:solidFill>
                <a:latin typeface="+mn-lt"/>
              </a:rPr>
              <a:t> is a big part of ARIN, and we strive to keep the community well-informed, wherever they may be. Our approach to this is three-fold. Firstly, we engage our membership, customers, and any interested parties through our Policy Development Process, which we will cover in another presentation today.  ARIN holds policy meetings twice a year designed to engage as many voices, even those previously unheard, in Internet number resource policy. Second, we work very closely with NANOG, the Internet Society, and numerous other entities under the Internet technical community umbrella to ensure that their membership, often entirely overlapping with our own, is educated, empowered, and engaged in our processes. Third, and not at all least, we engage with various organizations in the Caribbean specifically, the Caribbean Telecommunications Union, CaribNOG, and others, to maximize their inclusion in both policy development and stakeholder engagement throughout the remainder of the ARIN region.</a:t>
            </a:r>
          </a:p>
        </p:txBody>
      </p:sp>
      <p:sp>
        <p:nvSpPr>
          <p:cNvPr id="4" name="Slide Number Placeholder 3"/>
          <p:cNvSpPr>
            <a:spLocks noGrp="1"/>
          </p:cNvSpPr>
          <p:nvPr>
            <p:ph type="sldNum" sz="quarter" idx="10"/>
          </p:nvPr>
        </p:nvSpPr>
        <p:spPr/>
        <p:txBody>
          <a:bodyPr/>
          <a:lstStyle/>
          <a:p>
            <a:fld id="{ECE49B87-3874-0A43-88AD-D76288E7D9CD}" type="slidenum">
              <a:rPr lang="en-US" smtClean="0"/>
              <a:t>20</a:t>
            </a:fld>
            <a:endParaRPr lang="en-US" dirty="0"/>
          </a:p>
        </p:txBody>
      </p:sp>
    </p:spTree>
    <p:extLst>
      <p:ext uri="{BB962C8B-B14F-4D97-AF65-F5344CB8AC3E}">
        <p14:creationId xmlns:p14="http://schemas.microsoft.com/office/powerpoint/2010/main" val="1657123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aseline="0" dirty="0" smtClean="0">
                <a:solidFill>
                  <a:srgbClr val="000000"/>
                </a:solidFill>
                <a:latin typeface="+mn-lt"/>
              </a:rPr>
              <a:t>Internationally, ARIN has a number of participation and liaising opportunities we take advantage of to keep our community educated on the state of Internet affairs as well as keeping their voice a part of the conversation. Firstly, we again work with entities in the Caribbean like CANTO, Caribbean IGF and the like on matters of international Internet governance and policy discussions spanning nations served by both ARIN and LACNIC. </a:t>
            </a:r>
          </a:p>
          <a:p>
            <a:endParaRPr lang="en-US" sz="1200" baseline="0" dirty="0" smtClean="0">
              <a:solidFill>
                <a:srgbClr val="000000"/>
              </a:solidFill>
              <a:latin typeface="+mn-lt"/>
            </a:endParaRPr>
          </a:p>
          <a:p>
            <a:r>
              <a:rPr lang="en-US" sz="1200" baseline="0" dirty="0" smtClean="0">
                <a:solidFill>
                  <a:srgbClr val="000000"/>
                </a:solidFill>
                <a:latin typeface="+mn-lt"/>
              </a:rPr>
              <a:t>Second, ARIN maintains a keen interest and established position as an Internet governance thought leader, fostering working relationships on a global scale, being a key resource for Internet governance debate participants, supporting cooperation and direct involvement alongside governments and international organizations to share and strengthen global knowledge about Internet governance issues. </a:t>
            </a:r>
          </a:p>
        </p:txBody>
      </p:sp>
      <p:sp>
        <p:nvSpPr>
          <p:cNvPr id="4" name="Slide Number Placeholder 3"/>
          <p:cNvSpPr>
            <a:spLocks noGrp="1"/>
          </p:cNvSpPr>
          <p:nvPr>
            <p:ph type="sldNum" sz="quarter" idx="10"/>
          </p:nvPr>
        </p:nvSpPr>
        <p:spPr/>
        <p:txBody>
          <a:bodyPr/>
          <a:lstStyle/>
          <a:p>
            <a:fld id="{ECE49B87-3874-0A43-88AD-D76288E7D9CD}" type="slidenum">
              <a:rPr lang="en-US" smtClean="0"/>
              <a:t>21</a:t>
            </a:fld>
            <a:endParaRPr lang="en-US" dirty="0"/>
          </a:p>
        </p:txBody>
      </p:sp>
    </p:spTree>
    <p:extLst>
      <p:ext uri="{BB962C8B-B14F-4D97-AF65-F5344CB8AC3E}">
        <p14:creationId xmlns:p14="http://schemas.microsoft.com/office/powerpoint/2010/main" val="10986382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Get6 encourages content creators </a:t>
            </a:r>
            <a:r>
              <a:rPr lang="en-US" sz="1200" kern="1200" baseline="0" dirty="0" smtClean="0">
                <a:solidFill>
                  <a:schemeClr val="tx1"/>
                </a:solidFill>
                <a:effectLst/>
                <a:latin typeface="+mn-lt"/>
                <a:ea typeface="+mn-ea"/>
                <a:cs typeface="+mn-cs"/>
              </a:rPr>
              <a:t>to </a:t>
            </a:r>
            <a:r>
              <a:rPr lang="en-US" sz="1200" kern="1200" dirty="0" smtClean="0">
                <a:solidFill>
                  <a:schemeClr val="tx1"/>
                </a:solidFill>
                <a:effectLst/>
                <a:latin typeface="+mn-lt"/>
                <a:ea typeface="+mn-ea"/>
                <a:cs typeface="+mn-cs"/>
              </a:rPr>
              <a:t>get started with IPv6 if they haven’t already. Every company needs to protect the investment they’ve already made in their website by making sure it is available to the whole Internet not just the old Internet. Making public-facing web services available over IPv6 should be a top priority for businesses who want to thrive on the Internet. If you’re ready</a:t>
            </a:r>
            <a:r>
              <a:rPr lang="en-US" sz="1200" kern="1200" baseline="0" dirty="0" smtClean="0">
                <a:solidFill>
                  <a:schemeClr val="tx1"/>
                </a:solidFill>
                <a:effectLst/>
                <a:latin typeface="+mn-lt"/>
                <a:ea typeface="+mn-ea"/>
                <a:cs typeface="+mn-cs"/>
              </a:rPr>
              <a:t> to get started, but don’t know where to begin, you can refer to our wiki list of IPv6 service providers, trainers and consultants as well.  </a:t>
            </a:r>
            <a:r>
              <a:rPr lang="en-US" sz="1200" kern="1200" dirty="0" smtClean="0">
                <a:solidFill>
                  <a:schemeClr val="tx1"/>
                </a:solidFill>
                <a:effectLst/>
                <a:latin typeface="+mn-lt"/>
                <a:ea typeface="+mn-ea"/>
                <a:cs typeface="+mn-cs"/>
              </a:rPr>
              <a:t>If your company’s website already accepts both IPv4 and IPv6 traffic, consider</a:t>
            </a:r>
            <a:r>
              <a:rPr lang="en-US" sz="1200" kern="1200" baseline="0" dirty="0" smtClean="0">
                <a:solidFill>
                  <a:schemeClr val="tx1"/>
                </a:solidFill>
                <a:effectLst/>
                <a:latin typeface="+mn-lt"/>
                <a:ea typeface="+mn-ea"/>
                <a:cs typeface="+mn-cs"/>
              </a:rPr>
              <a:t> sharing </a:t>
            </a:r>
            <a:r>
              <a:rPr lang="en-US" sz="1200" kern="1200" dirty="0" smtClean="0">
                <a:solidFill>
                  <a:schemeClr val="tx1"/>
                </a:solidFill>
                <a:effectLst/>
                <a:latin typeface="+mn-lt"/>
                <a:ea typeface="+mn-ea"/>
                <a:cs typeface="+mn-cs"/>
              </a:rPr>
              <a:t>your story on our Forward Thinkers page that features those who are ahead of the game and change agents in the industry.  Contact us at </a:t>
            </a:r>
            <a:r>
              <a:rPr lang="en-US" sz="1200" u="sng" kern="1200" dirty="0" smtClean="0">
                <a:solidFill>
                  <a:schemeClr val="tx1"/>
                </a:solidFill>
                <a:effectLst/>
                <a:latin typeface="+mn-lt"/>
                <a:ea typeface="+mn-ea"/>
                <a:cs typeface="+mn-cs"/>
                <a:hlinkClick r:id="rId3"/>
              </a:rPr>
              <a:t>get6@arin.net</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to let us know you’d like to join.  </a:t>
            </a:r>
            <a:endParaRPr lang="en-US" dirty="0"/>
          </a:p>
        </p:txBody>
      </p:sp>
      <p:sp>
        <p:nvSpPr>
          <p:cNvPr id="4" name="Slide Number Placeholder 3"/>
          <p:cNvSpPr>
            <a:spLocks noGrp="1"/>
          </p:cNvSpPr>
          <p:nvPr>
            <p:ph type="sldNum" sz="quarter" idx="10"/>
          </p:nvPr>
        </p:nvSpPr>
        <p:spPr/>
        <p:txBody>
          <a:bodyPr/>
          <a:lstStyle/>
          <a:p>
            <a:fld id="{50067932-2291-F945-8624-478D715A8216}" type="slidenum">
              <a:rPr lang="en-US" smtClean="0"/>
              <a:t>22</a:t>
            </a:fld>
            <a:endParaRPr lang="en-US" dirty="0"/>
          </a:p>
        </p:txBody>
      </p:sp>
    </p:spTree>
    <p:extLst>
      <p:ext uri="{BB962C8B-B14F-4D97-AF65-F5344CB8AC3E}">
        <p14:creationId xmlns:p14="http://schemas.microsoft.com/office/powerpoint/2010/main" val="9709854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All of these lists, with the exception</a:t>
            </a:r>
            <a:r>
              <a:rPr lang="en-US" baseline="0" dirty="0" smtClean="0"/>
              <a:t> of ARIN Discussion are wide open. All of the lists are publicly archived.</a:t>
            </a:r>
          </a:p>
          <a:p>
            <a:r>
              <a:rPr lang="en-US" b="0" dirty="0" smtClean="0"/>
              <a:t>ARIN has an RSS feed available</a:t>
            </a:r>
            <a:r>
              <a:rPr lang="en-US" b="0" baseline="0" dirty="0" smtClean="0"/>
              <a:t> for website announcements, the public policy mailing list (all or just ARIN posts), </a:t>
            </a:r>
            <a:r>
              <a:rPr lang="en-US" b="0" baseline="0" dirty="0" err="1" smtClean="0"/>
              <a:t>arin</a:t>
            </a:r>
            <a:r>
              <a:rPr lang="en-US" b="0" baseline="0" dirty="0" smtClean="0"/>
              <a:t>-announce, </a:t>
            </a:r>
            <a:r>
              <a:rPr lang="en-US" b="0" baseline="0" dirty="0" err="1" smtClean="0"/>
              <a:t>arin-issued,and</a:t>
            </a:r>
            <a:r>
              <a:rPr lang="en-US" b="0" baseline="0" dirty="0" smtClean="0"/>
              <a:t> suggestions.</a:t>
            </a:r>
            <a:endParaRPr lang="en-US" b="0" dirty="0" smtClean="0"/>
          </a:p>
          <a:p>
            <a:endParaRPr lang="en-US" dirty="0"/>
          </a:p>
        </p:txBody>
      </p:sp>
      <p:sp>
        <p:nvSpPr>
          <p:cNvPr id="4" name="Slide Number Placeholder 3"/>
          <p:cNvSpPr>
            <a:spLocks noGrp="1"/>
          </p:cNvSpPr>
          <p:nvPr>
            <p:ph type="sldNum" sz="quarter" idx="10"/>
          </p:nvPr>
        </p:nvSpPr>
        <p:spPr/>
        <p:txBody>
          <a:bodyPr/>
          <a:lstStyle/>
          <a:p>
            <a:fld id="{50067932-2291-F945-8624-478D715A8216}" type="slidenum">
              <a:rPr lang="en-US" smtClean="0"/>
              <a:t>23</a:t>
            </a:fld>
            <a:endParaRPr lang="en-US" dirty="0"/>
          </a:p>
        </p:txBody>
      </p:sp>
    </p:spTree>
    <p:extLst>
      <p:ext uri="{BB962C8B-B14F-4D97-AF65-F5344CB8AC3E}">
        <p14:creationId xmlns:p14="http://schemas.microsoft.com/office/powerpoint/2010/main" val="11098228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Dates of RIR formation:</a:t>
            </a:r>
            <a:r>
              <a:rPr lang="en-US" baseline="0" dirty="0" smtClean="0"/>
              <a:t> </a:t>
            </a:r>
            <a:r>
              <a:rPr lang="en-US" dirty="0" smtClean="0"/>
              <a:t>RIPE NCC – 1992,</a:t>
            </a:r>
            <a:r>
              <a:rPr lang="en-US" baseline="0" dirty="0" smtClean="0"/>
              <a:t> </a:t>
            </a:r>
            <a:r>
              <a:rPr lang="en-US" dirty="0" smtClean="0"/>
              <a:t>APNIC – 1993,</a:t>
            </a:r>
            <a:r>
              <a:rPr lang="en-US" baseline="0" dirty="0" smtClean="0"/>
              <a:t> </a:t>
            </a:r>
            <a:r>
              <a:rPr lang="en-US" dirty="0" smtClean="0"/>
              <a:t>ARIN – 1997, LACNIC</a:t>
            </a:r>
            <a:r>
              <a:rPr lang="en-US" baseline="0" dirty="0" smtClean="0"/>
              <a:t> – 2002, AFRINIC - 2005</a:t>
            </a:r>
            <a:endParaRPr lang="en-US" dirty="0" smtClean="0"/>
          </a:p>
          <a:p>
            <a:r>
              <a:rPr lang="en-US" dirty="0" smtClean="0"/>
              <a:t>It is formation in 1997, the ARIN region covered all of what today is part of LACNIC (Central</a:t>
            </a:r>
            <a:r>
              <a:rPr lang="en-US" baseline="0" dirty="0" smtClean="0"/>
              <a:t> and South America and several Spanish speaking Caribbean islands) and sub </a:t>
            </a:r>
            <a:r>
              <a:rPr lang="en-US" baseline="0" dirty="0" err="1" smtClean="0"/>
              <a:t>Sarahan</a:t>
            </a:r>
            <a:r>
              <a:rPr lang="en-US" baseline="0" dirty="0" smtClean="0"/>
              <a:t> Africa (with the RIPE NCC covering the remainder of Africa).</a:t>
            </a:r>
            <a:endParaRPr lang="en-US" dirty="0"/>
          </a:p>
        </p:txBody>
      </p:sp>
      <p:sp>
        <p:nvSpPr>
          <p:cNvPr id="4" name="Slide Number Placeholder 3"/>
          <p:cNvSpPr>
            <a:spLocks noGrp="1"/>
          </p:cNvSpPr>
          <p:nvPr>
            <p:ph type="sldNum" sz="quarter" idx="10"/>
          </p:nvPr>
        </p:nvSpPr>
        <p:spPr/>
        <p:txBody>
          <a:bodyPr/>
          <a:lstStyle/>
          <a:p>
            <a:fld id="{50067932-2291-F945-8624-478D715A8216}" type="slidenum">
              <a:rPr lang="en-US" smtClean="0"/>
              <a:t>2</a:t>
            </a:fld>
            <a:endParaRPr lang="en-US" dirty="0"/>
          </a:p>
        </p:txBody>
      </p:sp>
    </p:spTree>
    <p:extLst>
      <p:ext uri="{BB962C8B-B14F-4D97-AF65-F5344CB8AC3E}">
        <p14:creationId xmlns:p14="http://schemas.microsoft.com/office/powerpoint/2010/main" val="21437588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p:cNvSpPr>
          <p:nvPr>
            <p:ph type="sldImg"/>
          </p:nvPr>
        </p:nvSpPr>
        <p:spPr bwMode="auto">
          <a:noFill/>
          <a:ln>
            <a:solidFill>
              <a:srgbClr val="000000"/>
            </a:solidFill>
            <a:miter lim="800000"/>
            <a:headEnd/>
            <a:tailEnd/>
          </a:ln>
        </p:spPr>
      </p:sp>
      <p:sp>
        <p:nvSpPr>
          <p:cNvPr id="36866" name="Notes Placeholder 2"/>
          <p:cNvSpPr>
            <a:spLocks noGrp="1"/>
          </p:cNvSpPr>
          <p:nvPr>
            <p:ph type="body" idx="1"/>
          </p:nvPr>
        </p:nvSpPr>
        <p:spPr bwMode="auto">
          <a:noFill/>
        </p:spPr>
        <p:txBody>
          <a:bodyPr/>
          <a:lstStyle/>
          <a:p>
            <a:endParaRPr lang="en-US" dirty="0" smtClean="0">
              <a:ea typeface="ＭＳ Ｐゴシック" charset="-128"/>
            </a:endParaRPr>
          </a:p>
        </p:txBody>
      </p:sp>
      <p:sp>
        <p:nvSpPr>
          <p:cNvPr id="36867" name="Slide Number Placeholder 3"/>
          <p:cNvSpPr>
            <a:spLocks noGrp="1"/>
          </p:cNvSpPr>
          <p:nvPr>
            <p:ph type="sldNum" sz="quarter" idx="5"/>
          </p:nvPr>
        </p:nvSpPr>
        <p:spPr bwMode="auto">
          <a:noFill/>
          <a:ln>
            <a:miter lim="800000"/>
            <a:headEnd/>
            <a:tailEnd/>
          </a:ln>
        </p:spPr>
        <p:txBody>
          <a:bodyPr/>
          <a:lstStyle/>
          <a:p>
            <a:fld id="{2A40B209-1063-4BD2-B35D-D9D22E6B93FB}" type="slidenum">
              <a:rPr lang="en-US"/>
              <a:pPr/>
              <a:t>24</a:t>
            </a:fld>
            <a:endParaRPr lang="en-US" dirty="0"/>
          </a:p>
        </p:txBody>
      </p:sp>
    </p:spTree>
    <p:extLst>
      <p:ext uri="{BB962C8B-B14F-4D97-AF65-F5344CB8AC3E}">
        <p14:creationId xmlns:p14="http://schemas.microsoft.com/office/powerpoint/2010/main" val="1646086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800" dirty="0" smtClean="0"/>
              <a:t>Subscribe to an ARIN mailing list</a:t>
            </a:r>
          </a:p>
          <a:p>
            <a:pPr marL="800100" lvl="2" indent="0">
              <a:buNone/>
            </a:pPr>
            <a:r>
              <a:rPr lang="en-US" dirty="0" smtClean="0"/>
              <a:t>*ARIN Announce</a:t>
            </a:r>
          </a:p>
          <a:p>
            <a:pPr marL="800100" lvl="2" indent="0">
              <a:buNone/>
            </a:pPr>
            <a:r>
              <a:rPr lang="en-US" dirty="0" smtClean="0"/>
              <a:t>*Public Policy Mailing List</a:t>
            </a:r>
          </a:p>
          <a:p>
            <a:r>
              <a:rPr lang="en-US" sz="2800" dirty="0" smtClean="0"/>
              <a:t>Public Policy and Members Meetings &amp; Public Policy Consultations</a:t>
            </a:r>
          </a:p>
          <a:p>
            <a:pPr lvl="1"/>
            <a:r>
              <a:rPr lang="en-US" dirty="0" smtClean="0"/>
              <a:t>Remote participation available</a:t>
            </a:r>
          </a:p>
          <a:p>
            <a:pPr lvl="1"/>
            <a:r>
              <a:rPr lang="en-US" dirty="0" smtClean="0"/>
              <a:t>Apply for Meeting Fellowship and attend at no cost</a:t>
            </a:r>
          </a:p>
          <a:p>
            <a:endParaRPr lang="en-US" dirty="0"/>
          </a:p>
        </p:txBody>
      </p:sp>
      <p:sp>
        <p:nvSpPr>
          <p:cNvPr id="4" name="Slide Number Placeholder 3"/>
          <p:cNvSpPr>
            <a:spLocks noGrp="1"/>
          </p:cNvSpPr>
          <p:nvPr>
            <p:ph type="sldNum" sz="quarter" idx="10"/>
          </p:nvPr>
        </p:nvSpPr>
        <p:spPr/>
        <p:txBody>
          <a:bodyPr/>
          <a:lstStyle/>
          <a:p>
            <a:fld id="{50067932-2291-F945-8624-478D715A8216}" type="slidenum">
              <a:rPr lang="en-US" smtClean="0"/>
              <a:t>25</a:t>
            </a:fld>
            <a:endParaRPr lang="en-US" dirty="0"/>
          </a:p>
        </p:txBody>
      </p:sp>
    </p:spTree>
    <p:extLst>
      <p:ext uri="{BB962C8B-B14F-4D97-AF65-F5344CB8AC3E}">
        <p14:creationId xmlns:p14="http://schemas.microsoft.com/office/powerpoint/2010/main" val="12278487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a:lstStyle/>
          <a:p>
            <a:endParaRPr lang="en-US" dirty="0" smtClean="0">
              <a:ea typeface="ＭＳ Ｐゴシック" charset="-128"/>
            </a:endParaRPr>
          </a:p>
        </p:txBody>
      </p:sp>
      <p:sp>
        <p:nvSpPr>
          <p:cNvPr id="38915" name="Slide Number Placeholder 3"/>
          <p:cNvSpPr>
            <a:spLocks noGrp="1"/>
          </p:cNvSpPr>
          <p:nvPr>
            <p:ph type="sldNum" sz="quarter" idx="5"/>
          </p:nvPr>
        </p:nvSpPr>
        <p:spPr bwMode="auto">
          <a:noFill/>
          <a:ln>
            <a:miter lim="800000"/>
            <a:headEnd/>
            <a:tailEnd/>
          </a:ln>
        </p:spPr>
        <p:txBody>
          <a:bodyPr/>
          <a:lstStyle/>
          <a:p>
            <a:fld id="{8A273481-8A59-4838-902F-212FB507CF5C}" type="slidenum">
              <a:rPr lang="en-US">
                <a:solidFill>
                  <a:prstClr val="black"/>
                </a:solidFill>
                <a:latin typeface="Calibri"/>
              </a:rPr>
              <a:pPr/>
              <a:t>26</a:t>
            </a:fld>
            <a:endParaRPr lang="en-US" dirty="0">
              <a:solidFill>
                <a:prstClr val="black"/>
              </a:solidFill>
              <a:latin typeface="Calibri"/>
            </a:endParaRPr>
          </a:p>
        </p:txBody>
      </p:sp>
    </p:spTree>
    <p:extLst>
      <p:ext uri="{BB962C8B-B14F-4D97-AF65-F5344CB8AC3E}">
        <p14:creationId xmlns:p14="http://schemas.microsoft.com/office/powerpoint/2010/main" val="9864310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RIRs support the infrastructure of the Internet through technical coordination in their service region. Most importantly, they provide global Internet resources and related services (IPv4, IPv6 and AS Number resources) to organization  in their service region. They also provide reverse</a:t>
            </a:r>
            <a:r>
              <a:rPr lang="en-US" baseline="0" dirty="0" smtClean="0"/>
              <a:t> DNS </a:t>
            </a:r>
            <a:r>
              <a:rPr lang="en-US" dirty="0" smtClean="0"/>
              <a:t>and a public </a:t>
            </a:r>
            <a:r>
              <a:rPr lang="en-US" dirty="0" err="1" smtClean="0"/>
              <a:t>Whois</a:t>
            </a:r>
            <a:r>
              <a:rPr lang="en-US" baseline="0" dirty="0" smtClean="0"/>
              <a:t> database of the registrations.</a:t>
            </a:r>
            <a:endParaRPr lang="en-US" dirty="0"/>
          </a:p>
        </p:txBody>
      </p:sp>
      <p:sp>
        <p:nvSpPr>
          <p:cNvPr id="4" name="Slide Number Placeholder 3"/>
          <p:cNvSpPr>
            <a:spLocks noGrp="1"/>
          </p:cNvSpPr>
          <p:nvPr>
            <p:ph type="sldNum" sz="quarter" idx="10"/>
          </p:nvPr>
        </p:nvSpPr>
        <p:spPr/>
        <p:txBody>
          <a:bodyPr/>
          <a:lstStyle/>
          <a:p>
            <a:fld id="{50067932-2291-F945-8624-478D715A8216}" type="slidenum">
              <a:rPr lang="en-US" smtClean="0"/>
              <a:t>3</a:t>
            </a:fld>
            <a:endParaRPr lang="en-US" dirty="0"/>
          </a:p>
        </p:txBody>
      </p:sp>
    </p:spTree>
    <p:extLst>
      <p:ext uri="{BB962C8B-B14F-4D97-AF65-F5344CB8AC3E}">
        <p14:creationId xmlns:p14="http://schemas.microsoft.com/office/powerpoint/2010/main" val="20776664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067932-2291-F945-8624-478D715A8216}" type="slidenum">
              <a:rPr lang="en-US" smtClean="0"/>
              <a:t>4</a:t>
            </a:fld>
            <a:endParaRPr lang="en-US" dirty="0"/>
          </a:p>
        </p:txBody>
      </p:sp>
    </p:spTree>
    <p:extLst>
      <p:ext uri="{BB962C8B-B14F-4D97-AF65-F5344CB8AC3E}">
        <p14:creationId xmlns:p14="http://schemas.microsoft.com/office/powerpoint/2010/main" val="4276981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Both IPv4 and IPv6 addresses are generally assigned in a hierarchical manner. RIRs are allocated blocks of Internet resources by the Internet Assigned</a:t>
            </a:r>
            <a:r>
              <a:rPr lang="en-US" baseline="0" dirty="0" smtClean="0"/>
              <a:t> Numbers Authority (IANA). </a:t>
            </a:r>
            <a:r>
              <a:rPr lang="en-US" dirty="0" smtClean="0"/>
              <a:t>As of 1 October 2016, the IANA functions are being provided by </a:t>
            </a:r>
            <a:r>
              <a:rPr lang="en-US" i="1" dirty="0" smtClean="0"/>
              <a:t>Public Technical Identifiers</a:t>
            </a:r>
            <a:r>
              <a:rPr lang="en-US" dirty="0" smtClean="0"/>
              <a:t>, a new affiliate of ICANN.</a:t>
            </a:r>
          </a:p>
          <a:p>
            <a:r>
              <a:rPr lang="en-US" dirty="0" smtClean="0"/>
              <a:t>Each</a:t>
            </a:r>
            <a:r>
              <a:rPr lang="en-US" baseline="0" dirty="0" smtClean="0"/>
              <a:t> RIR</a:t>
            </a:r>
            <a:r>
              <a:rPr lang="en-US" dirty="0" smtClean="0"/>
              <a:t>, based on the community-developed policy in the particular</a:t>
            </a:r>
            <a:r>
              <a:rPr lang="en-US" baseline="0" dirty="0" smtClean="0"/>
              <a:t> region, allocate these number resources to ISPS and other “customers” in their region, some of whom then allocate to their customers. </a:t>
            </a:r>
            <a:endParaRPr lang="en-US" dirty="0"/>
          </a:p>
        </p:txBody>
      </p:sp>
      <p:sp>
        <p:nvSpPr>
          <p:cNvPr id="4" name="Slide Number Placeholder 3"/>
          <p:cNvSpPr>
            <a:spLocks noGrp="1"/>
          </p:cNvSpPr>
          <p:nvPr>
            <p:ph type="sldNum" sz="quarter" idx="10"/>
          </p:nvPr>
        </p:nvSpPr>
        <p:spPr/>
        <p:txBody>
          <a:bodyPr/>
          <a:lstStyle/>
          <a:p>
            <a:fld id="{50067932-2291-F945-8624-478D715A8216}" type="slidenum">
              <a:rPr lang="en-US" smtClean="0"/>
              <a:t>5</a:t>
            </a:fld>
            <a:endParaRPr lang="en-US" dirty="0"/>
          </a:p>
        </p:txBody>
      </p:sp>
    </p:spTree>
    <p:extLst>
      <p:ext uri="{BB962C8B-B14F-4D97-AF65-F5344CB8AC3E}">
        <p14:creationId xmlns:p14="http://schemas.microsoft.com/office/powerpoint/2010/main" val="7633862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ARIN’s mission is quite focused on it</a:t>
            </a:r>
            <a:r>
              <a:rPr lang="uk-UA" dirty="0" smtClean="0"/>
              <a:t>’</a:t>
            </a:r>
            <a:r>
              <a:rPr lang="en-US" dirty="0" smtClean="0"/>
              <a:t>s</a:t>
            </a:r>
            <a:r>
              <a:rPr lang="en-US" baseline="0" dirty="0" smtClean="0"/>
              <a:t> role as a registry, carefully allocating Internet number resources to ensure their uniqueness and managing those resources in a manner consistent with the community’s wishes. ARIN facilitates the development of policy in the region, conducts educational outreach and provides some training materials for its customers.</a:t>
            </a:r>
            <a:endParaRPr lang="en-US" dirty="0"/>
          </a:p>
        </p:txBody>
      </p:sp>
      <p:sp>
        <p:nvSpPr>
          <p:cNvPr id="4" name="Slide Number Placeholder 3"/>
          <p:cNvSpPr>
            <a:spLocks noGrp="1"/>
          </p:cNvSpPr>
          <p:nvPr>
            <p:ph type="sldNum" sz="quarter" idx="10"/>
          </p:nvPr>
        </p:nvSpPr>
        <p:spPr/>
        <p:txBody>
          <a:bodyPr/>
          <a:lstStyle/>
          <a:p>
            <a:fld id="{50067932-2291-F945-8624-478D715A8216}" type="slidenum">
              <a:rPr lang="en-US" smtClean="0"/>
              <a:t>6</a:t>
            </a:fld>
            <a:endParaRPr lang="en-US" dirty="0"/>
          </a:p>
        </p:txBody>
      </p:sp>
    </p:spTree>
    <p:extLst>
      <p:ext uri="{BB962C8B-B14F-4D97-AF65-F5344CB8AC3E}">
        <p14:creationId xmlns:p14="http://schemas.microsoft.com/office/powerpoint/2010/main" val="9763790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ARIN’s geographic service area today consists</a:t>
            </a:r>
            <a:r>
              <a:rPr lang="en-US" baseline="0" dirty="0" smtClean="0"/>
              <a:t> of Canada, the United States and its territories (Puerto Rico, the US Virgin Islands), Minor Outlying Islands mainly in the Pacific, Antarctica, Bouvet Island, Heard and McDonald Islands, St. Helena, plus 20 North Atlantic and Caribbean Islands.</a:t>
            </a:r>
            <a:endParaRPr lang="en-US" dirty="0"/>
          </a:p>
        </p:txBody>
      </p:sp>
      <p:sp>
        <p:nvSpPr>
          <p:cNvPr id="4" name="Slide Number Placeholder 3"/>
          <p:cNvSpPr>
            <a:spLocks noGrp="1"/>
          </p:cNvSpPr>
          <p:nvPr>
            <p:ph type="sldNum" sz="quarter" idx="10"/>
          </p:nvPr>
        </p:nvSpPr>
        <p:spPr/>
        <p:txBody>
          <a:bodyPr/>
          <a:lstStyle/>
          <a:p>
            <a:fld id="{50067932-2291-F945-8624-478D715A8216}" type="slidenum">
              <a:rPr lang="en-US" smtClean="0"/>
              <a:t>7</a:t>
            </a:fld>
            <a:endParaRPr lang="en-US" dirty="0"/>
          </a:p>
        </p:txBody>
      </p:sp>
    </p:spTree>
    <p:extLst>
      <p:ext uri="{BB962C8B-B14F-4D97-AF65-F5344CB8AC3E}">
        <p14:creationId xmlns:p14="http://schemas.microsoft.com/office/powerpoint/2010/main" val="9535898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067932-2291-F945-8624-478D715A8216}" type="slidenum">
              <a:rPr lang="en-US" smtClean="0"/>
              <a:t>8</a:t>
            </a:fld>
            <a:endParaRPr lang="en-US" dirty="0"/>
          </a:p>
        </p:txBody>
      </p:sp>
    </p:spTree>
    <p:extLst>
      <p:ext uri="{BB962C8B-B14F-4D97-AF65-F5344CB8AC3E}">
        <p14:creationId xmlns:p14="http://schemas.microsoft.com/office/powerpoint/2010/main" val="11451153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smtClean="0">
                <a:solidFill>
                  <a:schemeClr val="tx1"/>
                </a:solidFill>
                <a:effectLst/>
                <a:latin typeface="+mn-lt"/>
                <a:ea typeface="+mn-ea"/>
                <a:cs typeface="+mn-cs"/>
              </a:rPr>
              <a:t>Canada</a:t>
            </a:r>
            <a:r>
              <a:rPr lang="en-US" dirty="0" smtClean="0"/>
              <a:t> </a:t>
            </a:r>
            <a:r>
              <a:rPr lang="en-US" sz="1200" b="0" i="0" u="none" strike="noStrike" kern="1200" dirty="0" smtClean="0">
                <a:solidFill>
                  <a:schemeClr val="tx1"/>
                </a:solidFill>
                <a:effectLst/>
                <a:latin typeface="+mn-lt"/>
                <a:ea typeface="+mn-ea"/>
                <a:cs typeface="+mn-cs"/>
              </a:rPr>
              <a:t>615</a:t>
            </a:r>
            <a:r>
              <a:rPr lang="en-US" dirty="0" smtClean="0"/>
              <a:t> </a:t>
            </a:r>
          </a:p>
          <a:p>
            <a:r>
              <a:rPr lang="en-US" sz="1200" b="0" i="0" u="none" strike="noStrike" kern="1200" dirty="0" smtClean="0">
                <a:solidFill>
                  <a:schemeClr val="tx1"/>
                </a:solidFill>
                <a:effectLst/>
                <a:latin typeface="+mn-lt"/>
                <a:ea typeface="+mn-ea"/>
                <a:cs typeface="+mn-cs"/>
              </a:rPr>
              <a:t>Caribbean</a:t>
            </a:r>
            <a:r>
              <a:rPr lang="en-US" dirty="0" smtClean="0"/>
              <a:t> </a:t>
            </a:r>
            <a:r>
              <a:rPr lang="en-US" sz="1200" b="0" i="0" u="none" strike="noStrike" kern="1200" dirty="0" smtClean="0">
                <a:solidFill>
                  <a:schemeClr val="tx1"/>
                </a:solidFill>
                <a:effectLst/>
                <a:latin typeface="+mn-lt"/>
                <a:ea typeface="+mn-ea"/>
                <a:cs typeface="+mn-cs"/>
              </a:rPr>
              <a:t>69</a:t>
            </a:r>
            <a:r>
              <a:rPr lang="en-US" dirty="0" smtClean="0"/>
              <a:t> </a:t>
            </a:r>
          </a:p>
          <a:p>
            <a:r>
              <a:rPr lang="en-US" sz="1200" b="0" i="0" u="none" strike="noStrike" kern="1200" dirty="0" smtClean="0">
                <a:solidFill>
                  <a:schemeClr val="tx1"/>
                </a:solidFill>
                <a:effectLst/>
                <a:latin typeface="+mn-lt"/>
                <a:ea typeface="+mn-ea"/>
                <a:cs typeface="+mn-cs"/>
              </a:rPr>
              <a:t>United States</a:t>
            </a:r>
            <a:r>
              <a:rPr lang="en-US" dirty="0" smtClean="0"/>
              <a:t> </a:t>
            </a:r>
            <a:r>
              <a:rPr lang="en-US" sz="1200" b="0" i="0" u="none" strike="noStrike" kern="1200" dirty="0" smtClean="0">
                <a:solidFill>
                  <a:schemeClr val="tx1"/>
                </a:solidFill>
                <a:effectLst/>
                <a:latin typeface="+mn-lt"/>
                <a:ea typeface="+mn-ea"/>
                <a:cs typeface="+mn-cs"/>
              </a:rPr>
              <a:t>4732</a:t>
            </a:r>
            <a:r>
              <a:rPr lang="en-US" dirty="0" smtClean="0"/>
              <a:t> </a:t>
            </a:r>
          </a:p>
          <a:p>
            <a:r>
              <a:rPr lang="en-US" sz="1200" b="0" i="0" u="none" strike="noStrike" kern="1200" dirty="0" smtClean="0">
                <a:solidFill>
                  <a:schemeClr val="tx1"/>
                </a:solidFill>
                <a:effectLst/>
                <a:latin typeface="+mn-lt"/>
                <a:ea typeface="+mn-ea"/>
                <a:cs typeface="+mn-cs"/>
              </a:rPr>
              <a:t>Other</a:t>
            </a:r>
            <a:r>
              <a:rPr lang="en-US" dirty="0" smtClean="0"/>
              <a:t> </a:t>
            </a:r>
            <a:r>
              <a:rPr lang="en-US" sz="1200" b="0" i="0" u="none" strike="noStrike" kern="1200" dirty="0" smtClean="0">
                <a:solidFill>
                  <a:schemeClr val="tx1"/>
                </a:solidFill>
                <a:effectLst/>
                <a:latin typeface="+mn-lt"/>
                <a:ea typeface="+mn-ea"/>
                <a:cs typeface="+mn-cs"/>
              </a:rPr>
              <a:t>9</a:t>
            </a:r>
            <a:r>
              <a:rPr lang="en-US" dirty="0" smtClean="0"/>
              <a:t> </a:t>
            </a:r>
            <a:endParaRPr lang="en-US" dirty="0">
              <a:solidFill>
                <a:srgbClr val="FFFF00"/>
              </a:solidFill>
            </a:endParaRPr>
          </a:p>
        </p:txBody>
      </p:sp>
      <p:sp>
        <p:nvSpPr>
          <p:cNvPr id="4" name="Slide Number Placeholder 3"/>
          <p:cNvSpPr>
            <a:spLocks noGrp="1"/>
          </p:cNvSpPr>
          <p:nvPr>
            <p:ph type="sldNum" sz="quarter" idx="10"/>
          </p:nvPr>
        </p:nvSpPr>
        <p:spPr/>
        <p:txBody>
          <a:bodyPr/>
          <a:lstStyle/>
          <a:p>
            <a:fld id="{50067932-2291-F945-8624-478D715A8216}" type="slidenum">
              <a:rPr lang="en-US" smtClean="0"/>
              <a:t>9</a:t>
            </a:fld>
            <a:endParaRPr lang="en-US" dirty="0"/>
          </a:p>
        </p:txBody>
      </p:sp>
    </p:spTree>
    <p:extLst>
      <p:ext uri="{BB962C8B-B14F-4D97-AF65-F5344CB8AC3E}">
        <p14:creationId xmlns:p14="http://schemas.microsoft.com/office/powerpoint/2010/main" val="9601847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aotr_bckgrnd_images-01.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2699"/>
            <a:ext cx="9144000" cy="6818691"/>
          </a:xfrm>
          <a:prstGeom prst="rect">
            <a:avLst/>
          </a:prstGeom>
        </p:spPr>
      </p:pic>
    </p:spTree>
    <p:extLst>
      <p:ext uri="{BB962C8B-B14F-4D97-AF65-F5344CB8AC3E}">
        <p14:creationId xmlns:p14="http://schemas.microsoft.com/office/powerpoint/2010/main" val="29480501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974708"/>
            <a:ext cx="8229600" cy="1143000"/>
          </a:xfrm>
        </p:spPr>
        <p:txBody>
          <a:bodyPr>
            <a:normAutofit/>
          </a:bodyPr>
          <a:lstStyle>
            <a:lvl1pPr algn="l">
              <a:defRPr sz="4000" b="1">
                <a:latin typeface="Century Gothic"/>
                <a:cs typeface="Century Gothic"/>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2300270"/>
            <a:ext cx="8229600" cy="4525963"/>
          </a:xfrm>
        </p:spPr>
        <p:txBody>
          <a:bodyPr/>
          <a:lstStyle>
            <a:lvl1pPr>
              <a:defRPr>
                <a:latin typeface="Century Gothic"/>
                <a:cs typeface="Century Gothic"/>
              </a:defRPr>
            </a:lvl1pPr>
            <a:lvl2pPr>
              <a:defRPr>
                <a:latin typeface="Century Gothic"/>
                <a:cs typeface="Century Gothic"/>
              </a:defRPr>
            </a:lvl2pPr>
            <a:lvl3pPr>
              <a:defRPr>
                <a:latin typeface="Century Gothic"/>
                <a:cs typeface="Century Gothic"/>
              </a:defRPr>
            </a:lvl3pPr>
            <a:lvl4pPr>
              <a:defRPr>
                <a:latin typeface="Century Gothic"/>
                <a:cs typeface="Century Gothic"/>
              </a:defRPr>
            </a:lvl4pPr>
            <a:lvl5pPr>
              <a:defRPr>
                <a:latin typeface="Century Gothic"/>
                <a:cs typeface="Century Gothi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799076AA-C28E-4645-BB0C-021D606E0018}" type="datetimeFigureOut">
              <a:rPr lang="en-US" smtClean="0">
                <a:solidFill>
                  <a:prstClr val="black">
                    <a:tint val="75000"/>
                  </a:prstClr>
                </a:solidFill>
                <a:latin typeface="Calibri"/>
              </a:rPr>
              <a:pPr/>
              <a:t>05-Feb-17</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3F774EB2-B112-1F4B-80FF-BE6684B375F7}"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9719774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Custom Layout">
    <p:bg>
      <p:bgPr>
        <a:gradFill rotWithShape="1">
          <a:gsLst>
            <a:gs pos="0">
              <a:srgbClr val="3C8DB2"/>
            </a:gs>
            <a:gs pos="92999">
              <a:srgbClr val="F3C029"/>
            </a:gs>
            <a:gs pos="100000">
              <a:srgbClr val="F3C029"/>
            </a:gs>
          </a:gsLst>
          <a:lin ang="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68300" y="947738"/>
            <a:ext cx="8229600" cy="1143000"/>
          </a:xfrm>
        </p:spPr>
        <p:txBody>
          <a:bodyPr/>
          <a:lstStyle/>
          <a:p>
            <a:r>
              <a:rPr lang="en-US" smtClean="0"/>
              <a:t>Click to edit Master title style</a:t>
            </a:r>
            <a:endParaRPr lang="en-US"/>
          </a:p>
        </p:txBody>
      </p:sp>
    </p:spTree>
    <p:extLst>
      <p:ext uri="{BB962C8B-B14F-4D97-AF65-F5344CB8AC3E}">
        <p14:creationId xmlns:p14="http://schemas.microsoft.com/office/powerpoint/2010/main" val="314185380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9076AA-C28E-4645-BB0C-021D606E0018}" type="datetimeFigureOut">
              <a:rPr lang="en-US" smtClean="0">
                <a:solidFill>
                  <a:prstClr val="black">
                    <a:tint val="75000"/>
                  </a:prstClr>
                </a:solidFill>
                <a:latin typeface="Calibri"/>
              </a:rPr>
              <a:pPr/>
              <a:t>05-Feb-17</a:t>
            </a:fld>
            <a:endParaRPr lang="en-US" dirty="0">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774EB2-B112-1F4B-80FF-BE6684B375F7}"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pic>
        <p:nvPicPr>
          <p:cNvPr id="7" name="Picture 6" descr="aotr_bckgrnd_images-02.png"/>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0" y="-9998"/>
            <a:ext cx="9144000" cy="6901396"/>
          </a:xfrm>
          <a:prstGeom prst="rect">
            <a:avLst/>
          </a:prstGeom>
        </p:spPr>
      </p:pic>
    </p:spTree>
    <p:extLst>
      <p:ext uri="{BB962C8B-B14F-4D97-AF65-F5344CB8AC3E}">
        <p14:creationId xmlns:p14="http://schemas.microsoft.com/office/powerpoint/2010/main" val="15889437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4"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hyperlink" Target="https://www.arin.net/knowledge"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comments" Target="../comments/comment1.xml"/><Relationship Id="rId4" Type="http://schemas.openxmlformats.org/officeDocument/2006/relationships/hyperlink" Target="http://youtube.com/teamarin"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teamarin.net/get6/"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hyperlink" Target="http://getipv6.info/"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mailto:arin-consult@arin.net" TargetMode="External"/><Relationship Id="rId2" Type="http://schemas.openxmlformats.org/officeDocument/2006/relationships/notesSlide" Target="../notesSlides/notesSlide19.xml"/><Relationship Id="rId1" Type="http://schemas.openxmlformats.org/officeDocument/2006/relationships/slideLayout" Target="../slideLayouts/slideLayout3.xml"/><Relationship Id="rId5" Type="http://schemas.openxmlformats.org/officeDocument/2006/relationships/hyperlink" Target="mailto:arin-tech-discuss@arin.net" TargetMode="External"/><Relationship Id="rId4" Type="http://schemas.openxmlformats.org/officeDocument/2006/relationships/hyperlink" Target="mailto:arin-issued@arin.net" TargetMode="External"/></Relationships>
</file>

<file path=ppt/slides/_rels/slide2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jpe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jpeg"/></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78537"/>
            <a:ext cx="8229600" cy="4525963"/>
          </a:xfrm>
        </p:spPr>
        <p:txBody>
          <a:bodyPr>
            <a:normAutofit/>
          </a:bodyPr>
          <a:lstStyle/>
          <a:p>
            <a:pPr marL="0" indent="0" algn="ctr">
              <a:buNone/>
            </a:pPr>
            <a:r>
              <a:rPr lang="en-US" sz="4000" b="1" dirty="0" smtClean="0"/>
              <a:t>ARIN and the RIR System: Mission, Role and Services</a:t>
            </a:r>
          </a:p>
          <a:p>
            <a:pPr algn="ctr"/>
            <a:endParaRPr lang="en-US" sz="4000" b="1" dirty="0"/>
          </a:p>
          <a:p>
            <a:pPr marL="0" indent="0" algn="ctr">
              <a:buNone/>
            </a:pPr>
            <a:endParaRPr lang="en-US" dirty="0" smtClean="0"/>
          </a:p>
          <a:p>
            <a:pPr marL="0" indent="0" algn="ctr">
              <a:buNone/>
            </a:pPr>
            <a:r>
              <a:rPr lang="en-US" b="1" dirty="0" smtClean="0"/>
              <a:t>Christian Tacit</a:t>
            </a:r>
            <a:endParaRPr lang="en-US" b="1" dirty="0" smtClean="0"/>
          </a:p>
          <a:p>
            <a:pPr marL="0" indent="0" algn="ctr">
              <a:buNone/>
            </a:pPr>
            <a:r>
              <a:rPr lang="en-US" sz="2800" dirty="0" smtClean="0"/>
              <a:t>ARIN Advisory </a:t>
            </a:r>
            <a:r>
              <a:rPr lang="en-US" sz="2800" smtClean="0"/>
              <a:t>Council Member</a:t>
            </a:r>
            <a:endParaRPr lang="en-US" sz="2800" dirty="0"/>
          </a:p>
        </p:txBody>
      </p:sp>
    </p:spTree>
    <p:extLst>
      <p:ext uri="{BB962C8B-B14F-4D97-AF65-F5344CB8AC3E}">
        <p14:creationId xmlns:p14="http://schemas.microsoft.com/office/powerpoint/2010/main" val="14326357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Community-based Leadership</a:t>
            </a:r>
            <a:endParaRPr lang="en-US" dirty="0"/>
          </a:p>
        </p:txBody>
      </p:sp>
      <p:sp>
        <p:nvSpPr>
          <p:cNvPr id="5" name="Content Placeholder 4"/>
          <p:cNvSpPr>
            <a:spLocks noGrp="1"/>
          </p:cNvSpPr>
          <p:nvPr>
            <p:ph idx="1"/>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dirty="0" smtClean="0"/>
              <a:t>ARIN is governed by individuals who are elected by our membership.</a:t>
            </a:r>
          </a:p>
          <a:p>
            <a:pPr marL="0" marR="0" lvl="0" indent="0" defTabSz="914400" eaLnBrk="1" fontAlgn="auto" latinLnBrk="0" hangingPunct="1">
              <a:lnSpc>
                <a:spcPct val="100000"/>
              </a:lnSpc>
              <a:spcBef>
                <a:spcPts val="0"/>
              </a:spcBef>
              <a:spcAft>
                <a:spcPts val="0"/>
              </a:spcAft>
              <a:buClrTx/>
              <a:buSzTx/>
              <a:buFontTx/>
              <a:buNone/>
              <a:tabLst/>
              <a:defRPr/>
            </a:pPr>
            <a:endParaRPr lang="en-US" dirty="0" smtClean="0"/>
          </a:p>
          <a:p>
            <a:pPr defTabSz="914400">
              <a:spcBef>
                <a:spcPts val="0"/>
              </a:spcBef>
            </a:pPr>
            <a:r>
              <a:rPr lang="en-US" sz="2800" dirty="0" smtClean="0"/>
              <a:t>Board of Trustees – 6 elected, 3 year terms</a:t>
            </a:r>
          </a:p>
          <a:p>
            <a:pPr defTabSz="914400">
              <a:spcBef>
                <a:spcPts val="0"/>
              </a:spcBef>
            </a:pPr>
            <a:r>
              <a:rPr lang="en-US" sz="2800" dirty="0" smtClean="0"/>
              <a:t>Advisory Council – 15 elected, 3 year terms</a:t>
            </a:r>
          </a:p>
          <a:p>
            <a:pPr defTabSz="914400">
              <a:spcBef>
                <a:spcPts val="0"/>
              </a:spcBef>
            </a:pPr>
            <a:r>
              <a:rPr lang="en-US" sz="2800" dirty="0" smtClean="0"/>
              <a:t>Number Resource Organization Number Council – 2 elected, 3 year terms</a:t>
            </a:r>
          </a:p>
          <a:p>
            <a:pPr defTabSz="914400">
              <a:spcBef>
                <a:spcPts val="0"/>
              </a:spcBef>
            </a:pPr>
            <a:endParaRPr lang="en-US" dirty="0"/>
          </a:p>
        </p:txBody>
      </p:sp>
    </p:spTree>
    <p:extLst>
      <p:ext uri="{BB962C8B-B14F-4D97-AF65-F5344CB8AC3E}">
        <p14:creationId xmlns:p14="http://schemas.microsoft.com/office/powerpoint/2010/main" val="10222400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latin typeface="Century Gothic" charset="0"/>
                <a:ea typeface="Century Gothic" charset="0"/>
                <a:cs typeface="Century Gothic" charset="0"/>
              </a:rPr>
              <a:t>Board of Trustees</a:t>
            </a:r>
            <a:endParaRPr lang="en-US" sz="4000" b="1" dirty="0">
              <a:latin typeface="Century Gothic" charset="0"/>
              <a:ea typeface="Century Gothic" charset="0"/>
              <a:cs typeface="Century Gothic" charset="0"/>
            </a:endParaRPr>
          </a:p>
        </p:txBody>
      </p:sp>
      <p:sp>
        <p:nvSpPr>
          <p:cNvPr id="3" name="Rectangle 2"/>
          <p:cNvSpPr/>
          <p:nvPr/>
        </p:nvSpPr>
        <p:spPr>
          <a:xfrm>
            <a:off x="964723" y="2090738"/>
            <a:ext cx="7376984" cy="5262979"/>
          </a:xfrm>
          <a:prstGeom prst="rect">
            <a:avLst/>
          </a:prstGeom>
        </p:spPr>
        <p:txBody>
          <a:bodyPr wrap="square">
            <a:spAutoFit/>
          </a:bodyPr>
          <a:lstStyle/>
          <a:p>
            <a:r>
              <a:rPr lang="en-US" sz="2800" b="1" dirty="0" smtClean="0">
                <a:latin typeface="Century Gothic" charset="0"/>
                <a:ea typeface="Century Gothic" charset="0"/>
                <a:cs typeface="Century Gothic" charset="0"/>
              </a:rPr>
              <a:t>7 Member </a:t>
            </a:r>
            <a:r>
              <a:rPr lang="en-US" sz="2800" b="1" dirty="0">
                <a:latin typeface="Century Gothic" charset="0"/>
                <a:ea typeface="Century Gothic" charset="0"/>
                <a:cs typeface="Century Gothic" charset="0"/>
              </a:rPr>
              <a:t>Board of Trustees</a:t>
            </a:r>
          </a:p>
          <a:p>
            <a:pPr marL="342900" indent="-342900">
              <a:buFont typeface="Arial" charset="0"/>
              <a:buChar char="•"/>
            </a:pPr>
            <a:r>
              <a:rPr lang="en-US" sz="2800" dirty="0">
                <a:latin typeface="Century Gothic" charset="0"/>
                <a:ea typeface="Century Gothic" charset="0"/>
                <a:cs typeface="Century Gothic" charset="0"/>
              </a:rPr>
              <a:t>6 elected by the </a:t>
            </a:r>
            <a:r>
              <a:rPr lang="en-US" sz="2800" dirty="0" smtClean="0">
                <a:latin typeface="Century Gothic" charset="0"/>
                <a:ea typeface="Century Gothic" charset="0"/>
                <a:cs typeface="Century Gothic" charset="0"/>
              </a:rPr>
              <a:t>membership plus President </a:t>
            </a:r>
            <a:r>
              <a:rPr lang="en-US" sz="2800" dirty="0">
                <a:latin typeface="Century Gothic" charset="0"/>
                <a:ea typeface="Century Gothic" charset="0"/>
                <a:cs typeface="Century Gothic" charset="0"/>
              </a:rPr>
              <a:t>&amp; </a:t>
            </a:r>
            <a:r>
              <a:rPr lang="en-US" sz="2800" dirty="0" smtClean="0">
                <a:latin typeface="Century Gothic" charset="0"/>
                <a:ea typeface="Century Gothic" charset="0"/>
                <a:cs typeface="Century Gothic" charset="0"/>
              </a:rPr>
              <a:t>CEO – all voting</a:t>
            </a:r>
          </a:p>
          <a:p>
            <a:pPr marL="342900" indent="-342900">
              <a:buFont typeface="Arial" charset="0"/>
              <a:buChar char="•"/>
            </a:pPr>
            <a:r>
              <a:rPr lang="en-US" sz="2800" dirty="0" smtClean="0">
                <a:latin typeface="Century Gothic" charset="0"/>
                <a:ea typeface="Century Gothic" charset="0"/>
                <a:cs typeface="Century Gothic" charset="0"/>
              </a:rPr>
              <a:t>2 seats open each election/year</a:t>
            </a:r>
          </a:p>
          <a:p>
            <a:pPr marL="342900" indent="-342900">
              <a:buFont typeface="Arial" charset="0"/>
              <a:buChar char="•"/>
            </a:pPr>
            <a:r>
              <a:rPr lang="en-US" sz="2800" dirty="0" smtClean="0">
                <a:latin typeface="Century Gothic" charset="0"/>
                <a:ea typeface="Century Gothic" charset="0"/>
                <a:cs typeface="Century Gothic" charset="0"/>
              </a:rPr>
              <a:t>Ability to appoint an additional voting member for diversity</a:t>
            </a:r>
          </a:p>
          <a:p>
            <a:pPr marL="342900" indent="-342900">
              <a:buFont typeface="Arial" charset="0"/>
              <a:buChar char="•"/>
            </a:pPr>
            <a:r>
              <a:rPr lang="en-US" sz="2800" dirty="0" smtClean="0">
                <a:latin typeface="Century Gothic" charset="0"/>
                <a:ea typeface="Century Gothic" charset="0"/>
                <a:cs typeface="Century Gothic" charset="0"/>
              </a:rPr>
              <a:t>Maintains </a:t>
            </a:r>
            <a:r>
              <a:rPr lang="en-US" sz="2800" dirty="0">
                <a:latin typeface="Century Gothic" charset="0"/>
                <a:ea typeface="Century Gothic" charset="0"/>
                <a:cs typeface="Century Gothic" charset="0"/>
              </a:rPr>
              <a:t>authority over the scope, mission, and </a:t>
            </a:r>
            <a:r>
              <a:rPr lang="en-US" sz="2800" dirty="0" smtClean="0">
                <a:latin typeface="Century Gothic" charset="0"/>
                <a:ea typeface="Century Gothic" charset="0"/>
                <a:cs typeface="Century Gothic" charset="0"/>
              </a:rPr>
              <a:t>establishes </a:t>
            </a:r>
            <a:r>
              <a:rPr lang="en-US" sz="2800" dirty="0">
                <a:latin typeface="Century Gothic" charset="0"/>
                <a:ea typeface="Century Gothic" charset="0"/>
                <a:cs typeface="Century Gothic" charset="0"/>
              </a:rPr>
              <a:t>the strategic direction and fiscal </a:t>
            </a:r>
            <a:r>
              <a:rPr lang="en-US" sz="2800" dirty="0" smtClean="0">
                <a:latin typeface="Century Gothic" charset="0"/>
                <a:ea typeface="Century Gothic" charset="0"/>
                <a:cs typeface="Century Gothic" charset="0"/>
              </a:rPr>
              <a:t>oversight</a:t>
            </a:r>
          </a:p>
          <a:p>
            <a:pPr lvl="2"/>
            <a:endParaRPr lang="en-US" sz="2800" dirty="0">
              <a:latin typeface="Century Gothic" charset="0"/>
              <a:ea typeface="Century Gothic" charset="0"/>
              <a:cs typeface="Century Gothic" charset="0"/>
            </a:endParaRPr>
          </a:p>
          <a:p>
            <a:pPr lvl="2"/>
            <a:endParaRPr lang="en-US" sz="2800" dirty="0" smtClean="0">
              <a:latin typeface="Century Gothic" charset="0"/>
              <a:ea typeface="Century Gothic" charset="0"/>
              <a:cs typeface="Century Gothic" charset="0"/>
            </a:endParaRPr>
          </a:p>
          <a:p>
            <a:pPr lvl="2"/>
            <a:endParaRPr lang="en-US" sz="2800" dirty="0">
              <a:latin typeface="Century Gothic" charset="0"/>
              <a:ea typeface="Century Gothic" charset="0"/>
              <a:cs typeface="Century Gothic" charset="0"/>
            </a:endParaRPr>
          </a:p>
        </p:txBody>
      </p:sp>
    </p:spTree>
    <p:extLst>
      <p:ext uri="{BB962C8B-B14F-4D97-AF65-F5344CB8AC3E}">
        <p14:creationId xmlns:p14="http://schemas.microsoft.com/office/powerpoint/2010/main" val="9186216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8057" y="947738"/>
            <a:ext cx="8229600" cy="1143000"/>
          </a:xfrm>
        </p:spPr>
        <p:txBody>
          <a:bodyPr>
            <a:normAutofit/>
          </a:bodyPr>
          <a:lstStyle/>
          <a:p>
            <a:r>
              <a:rPr lang="en-US" sz="4000" b="1" dirty="0" smtClean="0">
                <a:latin typeface="Century Gothic" charset="0"/>
                <a:ea typeface="Century Gothic" charset="0"/>
                <a:cs typeface="Century Gothic" charset="0"/>
              </a:rPr>
              <a:t>Advisory Council</a:t>
            </a:r>
            <a:endParaRPr lang="en-US" sz="4000" b="1" dirty="0">
              <a:latin typeface="Century Gothic" charset="0"/>
              <a:ea typeface="Century Gothic" charset="0"/>
              <a:cs typeface="Century Gothic" charset="0"/>
            </a:endParaRPr>
          </a:p>
        </p:txBody>
      </p:sp>
      <p:sp>
        <p:nvSpPr>
          <p:cNvPr id="3" name="Rectangle 2"/>
          <p:cNvSpPr/>
          <p:nvPr/>
        </p:nvSpPr>
        <p:spPr>
          <a:xfrm>
            <a:off x="530087" y="2228672"/>
            <a:ext cx="8216348" cy="3108543"/>
          </a:xfrm>
          <a:prstGeom prst="rect">
            <a:avLst/>
          </a:prstGeom>
        </p:spPr>
        <p:txBody>
          <a:bodyPr wrap="square">
            <a:spAutoFit/>
          </a:bodyPr>
          <a:lstStyle/>
          <a:p>
            <a:r>
              <a:rPr lang="en-US" sz="2800" b="1" dirty="0" smtClean="0">
                <a:latin typeface="Century Gothic" charset="0"/>
                <a:ea typeface="Century Gothic" charset="0"/>
                <a:cs typeface="Century Gothic" charset="0"/>
              </a:rPr>
              <a:t>15 Member </a:t>
            </a:r>
            <a:r>
              <a:rPr lang="en-US" sz="2800" b="1" dirty="0">
                <a:latin typeface="Century Gothic" charset="0"/>
                <a:ea typeface="Century Gothic" charset="0"/>
                <a:cs typeface="Century Gothic" charset="0"/>
              </a:rPr>
              <a:t>Advisory Council</a:t>
            </a:r>
          </a:p>
          <a:p>
            <a:pPr marL="342900" indent="-342900">
              <a:buFont typeface="Arial" charset="0"/>
              <a:buChar char="•"/>
            </a:pPr>
            <a:r>
              <a:rPr lang="en-US" sz="2800" dirty="0" smtClean="0">
                <a:latin typeface="Century Gothic" charset="0"/>
                <a:ea typeface="Century Gothic" charset="0"/>
                <a:cs typeface="Century Gothic" charset="0"/>
              </a:rPr>
              <a:t>Elected </a:t>
            </a:r>
            <a:r>
              <a:rPr lang="en-US" sz="2800" dirty="0">
                <a:latin typeface="Century Gothic" charset="0"/>
                <a:ea typeface="Century Gothic" charset="0"/>
                <a:cs typeface="Century Gothic" charset="0"/>
              </a:rPr>
              <a:t>by the </a:t>
            </a:r>
            <a:r>
              <a:rPr lang="en-US" sz="2800" dirty="0" smtClean="0">
                <a:latin typeface="Century Gothic" charset="0"/>
                <a:ea typeface="Century Gothic" charset="0"/>
                <a:cs typeface="Century Gothic" charset="0"/>
              </a:rPr>
              <a:t>membership</a:t>
            </a:r>
          </a:p>
          <a:p>
            <a:pPr marL="342900" indent="-342900">
              <a:buFont typeface="Arial" charset="0"/>
              <a:buChar char="•"/>
            </a:pPr>
            <a:r>
              <a:rPr lang="en-US" sz="2800" dirty="0" smtClean="0">
                <a:latin typeface="Century Gothic" charset="0"/>
                <a:ea typeface="Century Gothic" charset="0"/>
                <a:cs typeface="Century Gothic" charset="0"/>
              </a:rPr>
              <a:t>5 seats open each year/election</a:t>
            </a:r>
            <a:endParaRPr lang="en-US" sz="2800" dirty="0">
              <a:latin typeface="Century Gothic" charset="0"/>
              <a:ea typeface="Century Gothic" charset="0"/>
              <a:cs typeface="Century Gothic" charset="0"/>
            </a:endParaRPr>
          </a:p>
          <a:p>
            <a:pPr marL="342900" indent="-342900">
              <a:buFont typeface="Arial" charset="0"/>
              <a:buChar char="•"/>
            </a:pPr>
            <a:r>
              <a:rPr lang="en-US" sz="2800" dirty="0" smtClean="0">
                <a:latin typeface="Century Gothic" charset="0"/>
                <a:ea typeface="Century Gothic" charset="0"/>
                <a:cs typeface="Century Gothic" charset="0"/>
              </a:rPr>
              <a:t>Serves </a:t>
            </a:r>
            <a:r>
              <a:rPr lang="en-US" sz="2800" dirty="0">
                <a:latin typeface="Century Gothic" charset="0"/>
                <a:ea typeface="Century Gothic" charset="0"/>
                <a:cs typeface="Century Gothic" charset="0"/>
              </a:rPr>
              <a:t>in an advisory capacity to the Board on Internet number resource policy and related matters; forwards consensus-based policy proposals to the Board for ratification</a:t>
            </a:r>
          </a:p>
        </p:txBody>
      </p:sp>
    </p:spTree>
    <p:extLst>
      <p:ext uri="{BB962C8B-B14F-4D97-AF65-F5344CB8AC3E}">
        <p14:creationId xmlns:p14="http://schemas.microsoft.com/office/powerpoint/2010/main" val="18251206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latin typeface="Century Gothic" charset="0"/>
                <a:ea typeface="Century Gothic" charset="0"/>
                <a:cs typeface="Century Gothic" charset="0"/>
              </a:rPr>
              <a:t>NRO NC/ ASO AC</a:t>
            </a:r>
            <a:endParaRPr lang="en-US" sz="4000" b="1" dirty="0">
              <a:latin typeface="Century Gothic" charset="0"/>
              <a:ea typeface="Century Gothic" charset="0"/>
              <a:cs typeface="Century Gothic" charset="0"/>
            </a:endParaRPr>
          </a:p>
        </p:txBody>
      </p:sp>
      <p:sp>
        <p:nvSpPr>
          <p:cNvPr id="3" name="Rectangle 2"/>
          <p:cNvSpPr/>
          <p:nvPr/>
        </p:nvSpPr>
        <p:spPr>
          <a:xfrm>
            <a:off x="543339" y="2090738"/>
            <a:ext cx="8054561" cy="3970318"/>
          </a:xfrm>
          <a:prstGeom prst="rect">
            <a:avLst/>
          </a:prstGeom>
        </p:spPr>
        <p:txBody>
          <a:bodyPr wrap="square">
            <a:spAutoFit/>
          </a:bodyPr>
          <a:lstStyle/>
          <a:p>
            <a:r>
              <a:rPr lang="en-US" sz="2800" b="1" dirty="0">
                <a:latin typeface="Century Gothic" charset="0"/>
                <a:ea typeface="Century Gothic" charset="0"/>
                <a:cs typeface="Century Gothic" charset="0"/>
              </a:rPr>
              <a:t>Number Resource Organization Number </a:t>
            </a:r>
            <a:r>
              <a:rPr lang="en-US" sz="2800" b="1" dirty="0" smtClean="0">
                <a:latin typeface="Century Gothic" charset="0"/>
                <a:ea typeface="Century Gothic" charset="0"/>
                <a:cs typeface="Century Gothic" charset="0"/>
              </a:rPr>
              <a:t>Council </a:t>
            </a:r>
          </a:p>
          <a:p>
            <a:pPr marL="457200" indent="-457200">
              <a:buFont typeface="Arial" charset="0"/>
              <a:buChar char="•"/>
            </a:pPr>
            <a:r>
              <a:rPr lang="en-US" sz="2800" dirty="0" smtClean="0">
                <a:latin typeface="Century Gothic" charset="0"/>
                <a:ea typeface="Century Gothic" charset="0"/>
                <a:cs typeface="Century Gothic" charset="0"/>
              </a:rPr>
              <a:t>15 member body/3 per RIR</a:t>
            </a:r>
          </a:p>
          <a:p>
            <a:pPr marL="457200" indent="-457200">
              <a:buFont typeface="Arial" charset="0"/>
              <a:buChar char="•"/>
            </a:pPr>
            <a:r>
              <a:rPr lang="en-US" sz="2800" dirty="0" smtClean="0">
                <a:latin typeface="Century Gothic" charset="0"/>
                <a:ea typeface="Century Gothic" charset="0"/>
                <a:cs typeface="Century Gothic" charset="0"/>
              </a:rPr>
              <a:t>2 </a:t>
            </a:r>
            <a:r>
              <a:rPr lang="en-US" sz="2800" dirty="0">
                <a:latin typeface="Century Gothic" charset="0"/>
                <a:ea typeface="Century Gothic" charset="0"/>
                <a:cs typeface="Century Gothic" charset="0"/>
              </a:rPr>
              <a:t>elected and one appointed </a:t>
            </a:r>
            <a:endParaRPr lang="en-US" sz="2800" dirty="0" smtClean="0">
              <a:latin typeface="Century Gothic" charset="0"/>
              <a:ea typeface="Century Gothic" charset="0"/>
              <a:cs typeface="Century Gothic" charset="0"/>
            </a:endParaRPr>
          </a:p>
          <a:p>
            <a:pPr marL="457200" indent="-457200">
              <a:buFont typeface="Arial" charset="0"/>
              <a:buChar char="•"/>
            </a:pPr>
            <a:r>
              <a:rPr lang="en-US" sz="2800" dirty="0" smtClean="0">
                <a:latin typeface="Century Gothic" charset="0"/>
                <a:ea typeface="Century Gothic" charset="0"/>
                <a:cs typeface="Century Gothic" charset="0"/>
              </a:rPr>
              <a:t>Global policy </a:t>
            </a:r>
            <a:r>
              <a:rPr lang="en-US" sz="2800" dirty="0">
                <a:latin typeface="Century Gothic" charset="0"/>
                <a:ea typeface="Century Gothic" charset="0"/>
                <a:cs typeface="Century Gothic" charset="0"/>
              </a:rPr>
              <a:t>development </a:t>
            </a:r>
            <a:r>
              <a:rPr lang="en-US" sz="2800" dirty="0" smtClean="0">
                <a:latin typeface="Century Gothic" charset="0"/>
                <a:ea typeface="Century Gothic" charset="0"/>
                <a:cs typeface="Century Gothic" charset="0"/>
              </a:rPr>
              <a:t>process</a:t>
            </a:r>
          </a:p>
          <a:p>
            <a:pPr marL="457200" indent="-457200">
              <a:buFont typeface="Arial" charset="0"/>
              <a:buChar char="•"/>
            </a:pPr>
            <a:r>
              <a:rPr lang="en-US" sz="2800" dirty="0" smtClean="0">
                <a:latin typeface="Century Gothic" charset="0"/>
                <a:ea typeface="Century Gothic" charset="0"/>
                <a:cs typeface="Century Gothic" charset="0"/>
              </a:rPr>
              <a:t>Selects </a:t>
            </a:r>
            <a:r>
              <a:rPr lang="en-US" sz="2800" dirty="0">
                <a:latin typeface="Century Gothic" charset="0"/>
                <a:ea typeface="Century Gothic" charset="0"/>
                <a:cs typeface="Century Gothic" charset="0"/>
              </a:rPr>
              <a:t>ICANN Board seats 9 and </a:t>
            </a:r>
            <a:r>
              <a:rPr lang="en-US" sz="2800" dirty="0" smtClean="0">
                <a:latin typeface="Century Gothic" charset="0"/>
                <a:ea typeface="Century Gothic" charset="0"/>
                <a:cs typeface="Century Gothic" charset="0"/>
              </a:rPr>
              <a:t>10</a:t>
            </a:r>
          </a:p>
          <a:p>
            <a:pPr marL="457200" indent="-457200">
              <a:buFont typeface="Arial" charset="0"/>
              <a:buChar char="•"/>
            </a:pPr>
            <a:r>
              <a:rPr lang="en-US" sz="2800" dirty="0" smtClean="0">
                <a:latin typeface="Century Gothic" charset="0"/>
                <a:ea typeface="Century Gothic" charset="0"/>
                <a:cs typeface="Century Gothic" charset="0"/>
              </a:rPr>
              <a:t>Provides </a:t>
            </a:r>
            <a:r>
              <a:rPr lang="en-US" sz="2800" dirty="0">
                <a:latin typeface="Century Gothic" charset="0"/>
                <a:ea typeface="Century Gothic" charset="0"/>
                <a:cs typeface="Century Gothic" charset="0"/>
              </a:rPr>
              <a:t>advice to the ICANN Board on number resource allocation policy, in conjunction with the </a:t>
            </a:r>
            <a:r>
              <a:rPr lang="en-US" sz="2800" dirty="0" smtClean="0">
                <a:latin typeface="Century Gothic" charset="0"/>
                <a:ea typeface="Century Gothic" charset="0"/>
                <a:cs typeface="Century Gothic" charset="0"/>
              </a:rPr>
              <a:t>RIRs</a:t>
            </a:r>
            <a:endParaRPr lang="en-US" sz="2800" dirty="0">
              <a:latin typeface="Century Gothic" charset="0"/>
              <a:ea typeface="Century Gothic" charset="0"/>
              <a:cs typeface="Century Gothic" charset="0"/>
            </a:endParaRPr>
          </a:p>
        </p:txBody>
      </p:sp>
    </p:spTree>
    <p:extLst>
      <p:ext uri="{BB962C8B-B14F-4D97-AF65-F5344CB8AC3E}">
        <p14:creationId xmlns:p14="http://schemas.microsoft.com/office/powerpoint/2010/main" val="1459810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Strategic Planning</a:t>
            </a:r>
            <a:endParaRPr lang="en-US" dirty="0"/>
          </a:p>
        </p:txBody>
      </p:sp>
      <p:sp>
        <p:nvSpPr>
          <p:cNvPr id="4" name="Content Placeholder 3"/>
          <p:cNvSpPr>
            <a:spLocks noGrp="1"/>
          </p:cNvSpPr>
          <p:nvPr>
            <p:ph idx="1"/>
          </p:nvPr>
        </p:nvSpPr>
        <p:spPr/>
        <p:txBody>
          <a:bodyPr>
            <a:normAutofit/>
          </a:bodyPr>
          <a:lstStyle/>
          <a:p>
            <a:pPr marL="0" indent="0">
              <a:buNone/>
            </a:pPr>
            <a:r>
              <a:rPr lang="en-US" sz="2800" dirty="0" smtClean="0"/>
              <a:t>ARIN </a:t>
            </a:r>
            <a:r>
              <a:rPr lang="en-US" sz="2800" dirty="0"/>
              <a:t>performs its mission according to a Strategic Plan. </a:t>
            </a:r>
            <a:endParaRPr lang="en-US" sz="2800" dirty="0" smtClean="0"/>
          </a:p>
          <a:p>
            <a:pPr marL="0" indent="0">
              <a:buNone/>
            </a:pPr>
            <a:r>
              <a:rPr lang="en-US" sz="2800" dirty="0"/>
              <a:t>U</a:t>
            </a:r>
            <a:r>
              <a:rPr lang="en-US" sz="2800" dirty="0" smtClean="0"/>
              <a:t>pdated </a:t>
            </a:r>
            <a:r>
              <a:rPr lang="en-US" sz="2800" dirty="0"/>
              <a:t>annually, </a:t>
            </a:r>
            <a:r>
              <a:rPr lang="en-US" sz="2800" dirty="0" smtClean="0"/>
              <a:t>this plan drives </a:t>
            </a:r>
            <a:r>
              <a:rPr lang="en-US" sz="2800" dirty="0"/>
              <a:t>the creation of </a:t>
            </a:r>
            <a:r>
              <a:rPr lang="en-US" sz="2800" dirty="0" smtClean="0"/>
              <a:t>organizational objectives and the</a:t>
            </a:r>
          </a:p>
          <a:p>
            <a:pPr marL="0" indent="0">
              <a:buNone/>
            </a:pPr>
            <a:r>
              <a:rPr lang="en-US" sz="2800" dirty="0" smtClean="0"/>
              <a:t>internal </a:t>
            </a:r>
            <a:r>
              <a:rPr lang="en-US" sz="2800" dirty="0"/>
              <a:t>work plan. </a:t>
            </a:r>
            <a:endParaRPr lang="en-US" sz="2800" dirty="0" smtClean="0"/>
          </a:p>
          <a:p>
            <a:pPr marL="0" indent="0" algn="ctr">
              <a:buNone/>
            </a:pPr>
            <a:endParaRPr lang="en-US" sz="2800" b="1" dirty="0" smtClean="0">
              <a:latin typeface="Century Gothic" charset="0"/>
              <a:ea typeface="Century Gothic" charset="0"/>
              <a:cs typeface="Century Gothic" charset="0"/>
            </a:endParaRPr>
          </a:p>
          <a:p>
            <a:pPr marL="0" indent="0" algn="ctr">
              <a:buNone/>
            </a:pPr>
            <a:r>
              <a:rPr lang="en-US" sz="2800" b="1" dirty="0" smtClean="0">
                <a:latin typeface="Century Gothic" charset="0"/>
                <a:ea typeface="Century Gothic" charset="0"/>
                <a:cs typeface="Century Gothic" charset="0"/>
              </a:rPr>
              <a:t>ARIN’s </a:t>
            </a:r>
            <a:r>
              <a:rPr lang="en-US" sz="2800" b="1" dirty="0">
                <a:latin typeface="Century Gothic" charset="0"/>
                <a:ea typeface="Century Gothic" charset="0"/>
                <a:cs typeface="Century Gothic" charset="0"/>
              </a:rPr>
              <a:t>strategic plan and objectives:</a:t>
            </a:r>
          </a:p>
          <a:p>
            <a:pPr marL="0" indent="0" algn="ctr">
              <a:buNone/>
            </a:pPr>
            <a:r>
              <a:rPr lang="en-US" sz="2400" dirty="0">
                <a:latin typeface="Century Gothic" charset="0"/>
                <a:ea typeface="Century Gothic" charset="0"/>
                <a:cs typeface="Century Gothic" charset="0"/>
              </a:rPr>
              <a:t>https://</a:t>
            </a:r>
            <a:r>
              <a:rPr lang="en-US" sz="2400" dirty="0" err="1">
                <a:latin typeface="Century Gothic" charset="0"/>
                <a:ea typeface="Century Gothic" charset="0"/>
                <a:cs typeface="Century Gothic" charset="0"/>
              </a:rPr>
              <a:t>www.arin.net</a:t>
            </a:r>
            <a:r>
              <a:rPr lang="en-US" sz="2400" dirty="0">
                <a:latin typeface="Century Gothic" charset="0"/>
                <a:ea typeface="Century Gothic" charset="0"/>
                <a:cs typeface="Century Gothic" charset="0"/>
              </a:rPr>
              <a:t>/</a:t>
            </a:r>
            <a:r>
              <a:rPr lang="en-US" sz="2400" dirty="0" err="1">
                <a:latin typeface="Century Gothic" charset="0"/>
                <a:ea typeface="Century Gothic" charset="0"/>
                <a:cs typeface="Century Gothic" charset="0"/>
              </a:rPr>
              <a:t>about_us</a:t>
            </a:r>
            <a:r>
              <a:rPr lang="en-US" sz="2400" dirty="0">
                <a:latin typeface="Century Gothic" charset="0"/>
                <a:ea typeface="Century Gothic" charset="0"/>
                <a:cs typeface="Century Gothic" charset="0"/>
              </a:rPr>
              <a:t>/</a:t>
            </a:r>
            <a:r>
              <a:rPr lang="en-US" sz="2400" dirty="0" err="1">
                <a:latin typeface="Century Gothic" charset="0"/>
                <a:ea typeface="Century Gothic" charset="0"/>
                <a:cs typeface="Century Gothic" charset="0"/>
              </a:rPr>
              <a:t>corp_docs</a:t>
            </a:r>
            <a:r>
              <a:rPr lang="en-US" sz="2400" dirty="0">
                <a:latin typeface="Century Gothic" charset="0"/>
                <a:ea typeface="Century Gothic" charset="0"/>
                <a:cs typeface="Century Gothic" charset="0"/>
              </a:rPr>
              <a:t>/stratplan-2017-2018.pdf</a:t>
            </a:r>
          </a:p>
          <a:p>
            <a:pPr marL="0" indent="0">
              <a:buNone/>
            </a:pPr>
            <a:endParaRPr lang="en-US" sz="2800" dirty="0"/>
          </a:p>
        </p:txBody>
      </p:sp>
    </p:spTree>
    <p:extLst>
      <p:ext uri="{BB962C8B-B14F-4D97-AF65-F5344CB8AC3E}">
        <p14:creationId xmlns:p14="http://schemas.microsoft.com/office/powerpoint/2010/main" val="3537794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8300" y="799820"/>
            <a:ext cx="8229600" cy="1143000"/>
          </a:xfrm>
        </p:spPr>
        <p:txBody>
          <a:bodyPr>
            <a:normAutofit fontScale="90000"/>
          </a:bodyPr>
          <a:lstStyle/>
          <a:p>
            <a:r>
              <a:rPr lang="en-US" b="1" dirty="0" smtClean="0">
                <a:latin typeface="Century Gothic" charset="0"/>
                <a:ea typeface="Century Gothic" charset="0"/>
                <a:cs typeface="Century Gothic" charset="0"/>
              </a:rPr>
              <a:t>2017 </a:t>
            </a:r>
            <a:r>
              <a:rPr lang="en-US" b="1" dirty="0">
                <a:latin typeface="Century Gothic" charset="0"/>
                <a:ea typeface="Century Gothic" charset="0"/>
                <a:cs typeface="Century Gothic" charset="0"/>
              </a:rPr>
              <a:t>Organizational Objectives</a:t>
            </a:r>
          </a:p>
        </p:txBody>
      </p:sp>
      <p:sp>
        <p:nvSpPr>
          <p:cNvPr id="3" name="Content Placeholder 2"/>
          <p:cNvSpPr txBox="1">
            <a:spLocks/>
          </p:cNvSpPr>
          <p:nvPr/>
        </p:nvSpPr>
        <p:spPr>
          <a:xfrm>
            <a:off x="368300" y="1777168"/>
            <a:ext cx="8378134" cy="4876800"/>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50000"/>
              </a:lnSpc>
            </a:pPr>
            <a:r>
              <a:rPr lang="en-US" sz="2200" dirty="0">
                <a:latin typeface="Century Gothic" charset="0"/>
                <a:ea typeface="Century Gothic" charset="0"/>
                <a:cs typeface="Century Gothic" charset="0"/>
              </a:rPr>
              <a:t>Maintain </a:t>
            </a:r>
            <a:r>
              <a:rPr lang="en-US" sz="2200" dirty="0" smtClean="0">
                <a:latin typeface="Century Gothic" charset="0"/>
                <a:ea typeface="Century Gothic" charset="0"/>
                <a:cs typeface="Century Gothic" charset="0"/>
              </a:rPr>
              <a:t>accountability </a:t>
            </a:r>
            <a:r>
              <a:rPr lang="en-US" sz="2200" dirty="0">
                <a:latin typeface="Century Gothic" charset="0"/>
                <a:ea typeface="Century Gothic" charset="0"/>
                <a:cs typeface="Century Gothic" charset="0"/>
              </a:rPr>
              <a:t>to </a:t>
            </a:r>
            <a:r>
              <a:rPr lang="en-US" sz="2200" dirty="0" smtClean="0">
                <a:latin typeface="Century Gothic" charset="0"/>
                <a:ea typeface="Century Gothic" charset="0"/>
                <a:cs typeface="Century Gothic" charset="0"/>
              </a:rPr>
              <a:t>membership</a:t>
            </a:r>
            <a:endParaRPr lang="en-US" sz="2200" dirty="0">
              <a:latin typeface="Century Gothic" charset="0"/>
              <a:ea typeface="Century Gothic" charset="0"/>
              <a:cs typeface="Century Gothic" charset="0"/>
            </a:endParaRPr>
          </a:p>
          <a:p>
            <a:pPr>
              <a:lnSpc>
                <a:spcPct val="150000"/>
              </a:lnSpc>
            </a:pPr>
            <a:r>
              <a:rPr lang="en-US" sz="2200" dirty="0">
                <a:latin typeface="Century Gothic" charset="0"/>
                <a:ea typeface="Century Gothic" charset="0"/>
                <a:cs typeface="Century Gothic" charset="0"/>
              </a:rPr>
              <a:t>Perform audits </a:t>
            </a:r>
            <a:r>
              <a:rPr lang="en-US" sz="2200" dirty="0" smtClean="0">
                <a:latin typeface="Century Gothic" charset="0"/>
                <a:ea typeface="Century Gothic" charset="0"/>
                <a:cs typeface="Century Gothic" charset="0"/>
              </a:rPr>
              <a:t>(security, registration services)</a:t>
            </a:r>
          </a:p>
          <a:p>
            <a:pPr>
              <a:lnSpc>
                <a:spcPct val="150000"/>
              </a:lnSpc>
            </a:pPr>
            <a:r>
              <a:rPr lang="en-US" sz="2200" dirty="0" smtClean="0">
                <a:latin typeface="Century Gothic" charset="0"/>
                <a:ea typeface="Century Gothic" charset="0"/>
                <a:cs typeface="Century Gothic" charset="0"/>
              </a:rPr>
              <a:t>Make Board aware </a:t>
            </a:r>
            <a:r>
              <a:rPr lang="en-US" sz="2200" dirty="0">
                <a:latin typeface="Century Gothic" charset="0"/>
                <a:ea typeface="Century Gothic" charset="0"/>
                <a:cs typeface="Century Gothic" charset="0"/>
              </a:rPr>
              <a:t>of </a:t>
            </a:r>
            <a:r>
              <a:rPr lang="en-US" sz="2200" dirty="0" smtClean="0">
                <a:latin typeface="Century Gothic" charset="0"/>
                <a:ea typeface="Century Gothic" charset="0"/>
                <a:cs typeface="Century Gothic" charset="0"/>
              </a:rPr>
              <a:t>community </a:t>
            </a:r>
            <a:r>
              <a:rPr lang="en-US" sz="2200" dirty="0">
                <a:latin typeface="Century Gothic" charset="0"/>
                <a:ea typeface="Century Gothic" charset="0"/>
                <a:cs typeface="Century Gothic" charset="0"/>
              </a:rPr>
              <a:t>needs for </a:t>
            </a:r>
            <a:r>
              <a:rPr lang="en-US" sz="2200" dirty="0" smtClean="0">
                <a:latin typeface="Century Gothic" charset="0"/>
                <a:ea typeface="Century Gothic" charset="0"/>
                <a:cs typeface="Century Gothic" charset="0"/>
              </a:rPr>
              <a:t>services</a:t>
            </a:r>
          </a:p>
          <a:p>
            <a:pPr>
              <a:lnSpc>
                <a:spcPct val="150000"/>
              </a:lnSpc>
            </a:pPr>
            <a:r>
              <a:rPr lang="en-US" sz="2200" dirty="0" smtClean="0">
                <a:latin typeface="Century Gothic" charset="0"/>
                <a:ea typeface="Century Gothic" charset="0"/>
                <a:cs typeface="Century Gothic" charset="0"/>
              </a:rPr>
              <a:t>Participate </a:t>
            </a:r>
            <a:r>
              <a:rPr lang="en-US" sz="2200" dirty="0">
                <a:latin typeface="Century Gothic" charset="0"/>
                <a:ea typeface="Century Gothic" charset="0"/>
                <a:cs typeface="Century Gothic" charset="0"/>
              </a:rPr>
              <a:t>in </a:t>
            </a:r>
            <a:r>
              <a:rPr lang="en-US" sz="2200" dirty="0" smtClean="0">
                <a:latin typeface="Century Gothic" charset="0"/>
                <a:ea typeface="Century Gothic" charset="0"/>
                <a:cs typeface="Century Gothic" charset="0"/>
              </a:rPr>
              <a:t>global discussions to maintain </a:t>
            </a:r>
            <a:r>
              <a:rPr lang="en-US" sz="2200" dirty="0">
                <a:latin typeface="Century Gothic" charset="0"/>
                <a:ea typeface="Century Gothic" charset="0"/>
                <a:cs typeface="Century Gothic" charset="0"/>
              </a:rPr>
              <a:t>the </a:t>
            </a:r>
            <a:r>
              <a:rPr lang="en-US" sz="2200" dirty="0" smtClean="0">
                <a:latin typeface="Century Gothic" charset="0"/>
                <a:ea typeface="Century Gothic" charset="0"/>
                <a:cs typeface="Century Gothic" charset="0"/>
              </a:rPr>
              <a:t>community-based multi-stakeholder </a:t>
            </a:r>
            <a:r>
              <a:rPr lang="en-US" sz="2200" dirty="0">
                <a:latin typeface="Century Gothic" charset="0"/>
                <a:ea typeface="Century Gothic" charset="0"/>
                <a:cs typeface="Century Gothic" charset="0"/>
              </a:rPr>
              <a:t>policy development </a:t>
            </a:r>
            <a:r>
              <a:rPr lang="en-US" sz="2200" dirty="0" smtClean="0">
                <a:latin typeface="Century Gothic" charset="0"/>
                <a:ea typeface="Century Gothic" charset="0"/>
                <a:cs typeface="Century Gothic" charset="0"/>
              </a:rPr>
              <a:t>model</a:t>
            </a:r>
            <a:endParaRPr lang="en-US" sz="2200" dirty="0">
              <a:latin typeface="Century Gothic" charset="0"/>
              <a:ea typeface="Century Gothic" charset="0"/>
              <a:cs typeface="Century Gothic" charset="0"/>
            </a:endParaRPr>
          </a:p>
          <a:p>
            <a:pPr>
              <a:lnSpc>
                <a:spcPct val="150000"/>
              </a:lnSpc>
            </a:pPr>
            <a:r>
              <a:rPr lang="en-US" sz="2200" dirty="0" smtClean="0">
                <a:latin typeface="Century Gothic" charset="0"/>
                <a:ea typeface="Century Gothic" charset="0"/>
                <a:cs typeface="Century Gothic" charset="0"/>
              </a:rPr>
              <a:t>Conduct two ARIN Public </a:t>
            </a:r>
            <a:r>
              <a:rPr lang="en-US" sz="2200" dirty="0">
                <a:latin typeface="Century Gothic" charset="0"/>
                <a:ea typeface="Century Gothic" charset="0"/>
                <a:cs typeface="Century Gothic" charset="0"/>
              </a:rPr>
              <a:t>Policy and Member </a:t>
            </a:r>
            <a:r>
              <a:rPr lang="en-US" sz="2200" dirty="0" smtClean="0">
                <a:latin typeface="Century Gothic" charset="0"/>
                <a:ea typeface="Century Gothic" charset="0"/>
                <a:cs typeface="Century Gothic" charset="0"/>
              </a:rPr>
              <a:t>meetings</a:t>
            </a:r>
          </a:p>
          <a:p>
            <a:pPr>
              <a:lnSpc>
                <a:spcPct val="150000"/>
              </a:lnSpc>
            </a:pPr>
            <a:r>
              <a:rPr lang="en-US" sz="2200" dirty="0">
                <a:latin typeface="Century Gothic" charset="0"/>
                <a:ea typeface="Century Gothic" charset="0"/>
                <a:cs typeface="Century Gothic" charset="0"/>
              </a:rPr>
              <a:t>Maintain a strong outreach in the Caribbean</a:t>
            </a:r>
          </a:p>
          <a:p>
            <a:endParaRPr lang="en-US" sz="2400" dirty="0">
              <a:latin typeface="Century Gothic" charset="0"/>
              <a:ea typeface="Century Gothic" charset="0"/>
              <a:cs typeface="Century Gothic" charset="0"/>
            </a:endParaRPr>
          </a:p>
        </p:txBody>
      </p:sp>
    </p:spTree>
    <p:extLst>
      <p:ext uri="{BB962C8B-B14F-4D97-AF65-F5344CB8AC3E}">
        <p14:creationId xmlns:p14="http://schemas.microsoft.com/office/powerpoint/2010/main" val="17360442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latin typeface="Century Gothic" charset="0"/>
                <a:ea typeface="Century Gothic" charset="0"/>
                <a:cs typeface="Century Gothic" charset="0"/>
              </a:rPr>
              <a:t>2017 </a:t>
            </a:r>
            <a:r>
              <a:rPr lang="en-US" b="1" dirty="0">
                <a:latin typeface="Century Gothic" charset="0"/>
                <a:ea typeface="Century Gothic" charset="0"/>
                <a:cs typeface="Century Gothic" charset="0"/>
              </a:rPr>
              <a:t>Organizational Objectives</a:t>
            </a:r>
          </a:p>
        </p:txBody>
      </p:sp>
      <p:sp>
        <p:nvSpPr>
          <p:cNvPr id="3" name="Content Placeholder 2"/>
          <p:cNvSpPr txBox="1">
            <a:spLocks/>
          </p:cNvSpPr>
          <p:nvPr/>
        </p:nvSpPr>
        <p:spPr>
          <a:xfrm>
            <a:off x="368300" y="1981200"/>
            <a:ext cx="8229600" cy="4876800"/>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400" dirty="0" smtClean="0">
                <a:latin typeface="Century Gothic" charset="0"/>
                <a:ea typeface="Century Gothic" charset="0"/>
                <a:cs typeface="Century Gothic" charset="0"/>
              </a:rPr>
              <a:t>Support law </a:t>
            </a:r>
            <a:r>
              <a:rPr lang="en-US" sz="2400" dirty="0">
                <a:latin typeface="Century Gothic" charset="0"/>
                <a:ea typeface="Century Gothic" charset="0"/>
                <a:cs typeface="Century Gothic" charset="0"/>
              </a:rPr>
              <a:t>enforcement efforts </a:t>
            </a:r>
            <a:r>
              <a:rPr lang="en-US" sz="2400" dirty="0" smtClean="0">
                <a:latin typeface="Century Gothic" charset="0"/>
                <a:ea typeface="Century Gothic" charset="0"/>
                <a:cs typeface="Century Gothic" charset="0"/>
              </a:rPr>
              <a:t>consistent </a:t>
            </a:r>
            <a:r>
              <a:rPr lang="en-US" sz="2400" dirty="0">
                <a:latin typeface="Century Gothic" charset="0"/>
                <a:ea typeface="Century Gothic" charset="0"/>
                <a:cs typeface="Century Gothic" charset="0"/>
              </a:rPr>
              <a:t>with ARIN’s mission </a:t>
            </a:r>
            <a:endParaRPr lang="en-US" sz="2400" dirty="0" smtClean="0">
              <a:latin typeface="Century Gothic" charset="0"/>
              <a:ea typeface="Century Gothic" charset="0"/>
              <a:cs typeface="Century Gothic" charset="0"/>
            </a:endParaRPr>
          </a:p>
          <a:p>
            <a:r>
              <a:rPr lang="en-US" sz="2400" dirty="0" smtClean="0">
                <a:latin typeface="Century Gothic" charset="0"/>
                <a:ea typeface="Century Gothic" charset="0"/>
                <a:cs typeface="Century Gothic" charset="0"/>
              </a:rPr>
              <a:t>Support community </a:t>
            </a:r>
            <a:r>
              <a:rPr lang="en-US" sz="2400" dirty="0">
                <a:latin typeface="Century Gothic" charset="0"/>
                <a:ea typeface="Century Gothic" charset="0"/>
                <a:cs typeface="Century Gothic" charset="0"/>
              </a:rPr>
              <a:t>discussions on global routing table management </a:t>
            </a:r>
            <a:endParaRPr lang="en-US" sz="2400" dirty="0" smtClean="0">
              <a:latin typeface="Century Gothic" charset="0"/>
              <a:ea typeface="Century Gothic" charset="0"/>
              <a:cs typeface="Century Gothic" charset="0"/>
            </a:endParaRPr>
          </a:p>
          <a:p>
            <a:r>
              <a:rPr lang="en-US" sz="2400" dirty="0" smtClean="0">
                <a:latin typeface="Century Gothic" charset="0"/>
                <a:ea typeface="Century Gothic" charset="0"/>
                <a:cs typeface="Century Gothic" charset="0"/>
              </a:rPr>
              <a:t>Provide </a:t>
            </a:r>
            <a:r>
              <a:rPr lang="en-US" sz="2400" dirty="0">
                <a:latin typeface="Century Gothic" charset="0"/>
                <a:ea typeface="Century Gothic" charset="0"/>
                <a:cs typeface="Century Gothic" charset="0"/>
              </a:rPr>
              <a:t>Advisory Council </a:t>
            </a:r>
            <a:r>
              <a:rPr lang="en-US" sz="2400" dirty="0" smtClean="0">
                <a:latin typeface="Century Gothic" charset="0"/>
                <a:ea typeface="Century Gothic" charset="0"/>
                <a:cs typeface="Century Gothic" charset="0"/>
              </a:rPr>
              <a:t>requested automation support</a:t>
            </a:r>
            <a:endParaRPr lang="en-US" sz="2400" dirty="0">
              <a:latin typeface="Century Gothic" charset="0"/>
              <a:ea typeface="Century Gothic" charset="0"/>
              <a:cs typeface="Century Gothic" charset="0"/>
            </a:endParaRPr>
          </a:p>
          <a:p>
            <a:r>
              <a:rPr lang="en-US" sz="2400" dirty="0" smtClean="0">
                <a:latin typeface="Century Gothic" charset="0"/>
                <a:ea typeface="Century Gothic" charset="0"/>
                <a:cs typeface="Century Gothic" charset="0"/>
              </a:rPr>
              <a:t>Continue IPv4/IPv6 transition </a:t>
            </a:r>
            <a:r>
              <a:rPr lang="en-US" sz="2400" dirty="0">
                <a:latin typeface="Century Gothic" charset="0"/>
                <a:ea typeface="Century Gothic" charset="0"/>
                <a:cs typeface="Century Gothic" charset="0"/>
              </a:rPr>
              <a:t>awareness </a:t>
            </a:r>
            <a:r>
              <a:rPr lang="en-US" sz="2400" dirty="0" smtClean="0">
                <a:latin typeface="Century Gothic" charset="0"/>
                <a:ea typeface="Century Gothic" charset="0"/>
                <a:cs typeface="Century Gothic" charset="0"/>
              </a:rPr>
              <a:t>campaign</a:t>
            </a:r>
            <a:endParaRPr lang="en-US" sz="2400" dirty="0">
              <a:latin typeface="Century Gothic" charset="0"/>
              <a:ea typeface="Century Gothic" charset="0"/>
              <a:cs typeface="Century Gothic" charset="0"/>
            </a:endParaRPr>
          </a:p>
          <a:p>
            <a:r>
              <a:rPr lang="en-US" sz="2400" dirty="0" smtClean="0">
                <a:latin typeface="Century Gothic" charset="0"/>
                <a:ea typeface="Century Gothic" charset="0"/>
                <a:cs typeface="Century Gothic" charset="0"/>
              </a:rPr>
              <a:t>Continue to review </a:t>
            </a:r>
            <a:r>
              <a:rPr lang="en-US" sz="2400" dirty="0">
                <a:latin typeface="Century Gothic" charset="0"/>
                <a:ea typeface="Century Gothic" charset="0"/>
                <a:cs typeface="Century Gothic" charset="0"/>
              </a:rPr>
              <a:t>and </a:t>
            </a:r>
            <a:r>
              <a:rPr lang="en-US" sz="2400" dirty="0" smtClean="0">
                <a:latin typeface="Century Gothic" charset="0"/>
                <a:ea typeface="Century Gothic" charset="0"/>
                <a:cs typeface="Century Gothic" charset="0"/>
              </a:rPr>
              <a:t>enhance online services, </a:t>
            </a:r>
            <a:r>
              <a:rPr lang="en-US" sz="2400" dirty="0">
                <a:latin typeface="Century Gothic" charset="0"/>
                <a:ea typeface="Century Gothic" charset="0"/>
                <a:cs typeface="Century Gothic" charset="0"/>
              </a:rPr>
              <a:t>including making significant user interface improvements per user feedback and customer survey</a:t>
            </a:r>
          </a:p>
        </p:txBody>
      </p:sp>
    </p:spTree>
    <p:extLst>
      <p:ext uri="{BB962C8B-B14F-4D97-AF65-F5344CB8AC3E}">
        <p14:creationId xmlns:p14="http://schemas.microsoft.com/office/powerpoint/2010/main" val="14119560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2600" y="887226"/>
            <a:ext cx="8229600" cy="1143000"/>
          </a:xfrm>
        </p:spPr>
        <p:txBody>
          <a:bodyPr>
            <a:normAutofit/>
          </a:bodyPr>
          <a:lstStyle/>
          <a:p>
            <a:r>
              <a:rPr lang="en-US" sz="3600" b="1" dirty="0">
                <a:solidFill>
                  <a:srgbClr val="000000"/>
                </a:solidFill>
                <a:latin typeface="Century Gothic" pitchFamily="34" charset="0"/>
                <a:ea typeface="ＭＳ Ｐゴシック" charset="-128"/>
              </a:rPr>
              <a:t>ARIN </a:t>
            </a:r>
            <a:r>
              <a:rPr lang="en-US" sz="3600" b="1" dirty="0" smtClean="0">
                <a:solidFill>
                  <a:srgbClr val="000000"/>
                </a:solidFill>
                <a:latin typeface="Century Gothic" pitchFamily="34" charset="0"/>
                <a:ea typeface="ＭＳ Ｐゴシック" charset="-128"/>
              </a:rPr>
              <a:t>Manages:</a:t>
            </a:r>
            <a:endParaRPr lang="en-US" sz="3600" b="1" dirty="0"/>
          </a:p>
        </p:txBody>
      </p:sp>
      <p:sp>
        <p:nvSpPr>
          <p:cNvPr id="3" name="TextBox 3"/>
          <p:cNvSpPr txBox="1">
            <a:spLocks noChangeArrowheads="1"/>
          </p:cNvSpPr>
          <p:nvPr/>
        </p:nvSpPr>
        <p:spPr bwMode="auto">
          <a:xfrm>
            <a:off x="368300" y="2030226"/>
            <a:ext cx="8458200" cy="3139321"/>
          </a:xfrm>
          <a:prstGeom prst="rect">
            <a:avLst/>
          </a:prstGeom>
          <a:noFill/>
          <a:ln w="9525">
            <a:noFill/>
            <a:miter lim="800000"/>
            <a:headEnd/>
            <a:tailEnd/>
          </a:ln>
        </p:spPr>
        <p:txBody>
          <a:bodyPr>
            <a:spAutoFit/>
          </a:bodyPr>
          <a:lstStyle/>
          <a:p>
            <a:pPr algn="ctr"/>
            <a:endParaRPr lang="en-US" sz="3000" dirty="0"/>
          </a:p>
          <a:p>
            <a:pPr marL="914400" lvl="1" indent="-457200">
              <a:buFont typeface="Arial"/>
              <a:buChar char="•"/>
            </a:pPr>
            <a:r>
              <a:rPr lang="en-US" sz="2800" dirty="0" smtClean="0">
                <a:latin typeface="Century Gothic"/>
                <a:cs typeface="Century Gothic"/>
              </a:rPr>
              <a:t>IP </a:t>
            </a:r>
            <a:r>
              <a:rPr lang="en-US" sz="2800" dirty="0">
                <a:latin typeface="Century Gothic"/>
                <a:cs typeface="Century Gothic"/>
              </a:rPr>
              <a:t>address allocations &amp; assignments</a:t>
            </a:r>
          </a:p>
          <a:p>
            <a:pPr marL="914400" lvl="1" indent="-457200">
              <a:buFont typeface="Arial"/>
              <a:buChar char="•"/>
            </a:pPr>
            <a:r>
              <a:rPr lang="en-US" sz="2800" dirty="0">
                <a:latin typeface="Century Gothic"/>
                <a:cs typeface="Century Gothic"/>
              </a:rPr>
              <a:t>ASN assignment</a:t>
            </a:r>
          </a:p>
          <a:p>
            <a:pPr marL="914400" lvl="1" indent="-457200">
              <a:buFont typeface="Arial"/>
              <a:buChar char="•"/>
            </a:pPr>
            <a:r>
              <a:rPr lang="en-US" sz="2800" dirty="0">
                <a:latin typeface="Century Gothic"/>
                <a:cs typeface="Century Gothic"/>
              </a:rPr>
              <a:t>Transfers</a:t>
            </a:r>
          </a:p>
          <a:p>
            <a:pPr marL="914400" lvl="1" indent="-457200">
              <a:buFont typeface="Arial"/>
              <a:buChar char="•"/>
            </a:pPr>
            <a:r>
              <a:rPr lang="en-US" sz="2800" dirty="0">
                <a:latin typeface="Century Gothic"/>
                <a:cs typeface="Century Gothic"/>
              </a:rPr>
              <a:t>Reverse </a:t>
            </a:r>
            <a:r>
              <a:rPr lang="en-US" sz="2800" dirty="0" smtClean="0">
                <a:latin typeface="Century Gothic"/>
                <a:cs typeface="Century Gothic"/>
              </a:rPr>
              <a:t>DNS</a:t>
            </a:r>
          </a:p>
          <a:p>
            <a:pPr marL="914400" lvl="1" indent="-457200">
              <a:buFont typeface="Arial"/>
              <a:buChar char="•"/>
            </a:pPr>
            <a:r>
              <a:rPr lang="en-US" sz="2800" dirty="0" smtClean="0">
                <a:latin typeface="Century Gothic"/>
                <a:cs typeface="Century Gothic"/>
              </a:rPr>
              <a:t>Record Maintenance</a:t>
            </a:r>
            <a:endParaRPr lang="en-US" sz="2800" dirty="0">
              <a:latin typeface="Century Gothic"/>
              <a:cs typeface="Century Gothic"/>
            </a:endParaRPr>
          </a:p>
          <a:p>
            <a:pPr marL="914400" lvl="1" indent="-457200">
              <a:buFont typeface="Arial"/>
              <a:buChar char="•"/>
            </a:pPr>
            <a:r>
              <a:rPr lang="en-US" sz="2800" dirty="0">
                <a:latin typeface="Century Gothic"/>
                <a:cs typeface="Century Gothic"/>
              </a:rPr>
              <a:t>Directory </a:t>
            </a:r>
            <a:r>
              <a:rPr lang="en-US" sz="2800" dirty="0" smtClean="0">
                <a:latin typeface="Century Gothic"/>
                <a:cs typeface="Century Gothic"/>
              </a:rPr>
              <a:t>services – </a:t>
            </a:r>
            <a:r>
              <a:rPr lang="en-US" sz="2800" dirty="0" err="1" smtClean="0">
                <a:latin typeface="Century Gothic"/>
                <a:cs typeface="Century Gothic"/>
              </a:rPr>
              <a:t>Whois</a:t>
            </a:r>
            <a:r>
              <a:rPr lang="is-IS" sz="2800" dirty="0" smtClean="0">
                <a:latin typeface="Century Gothic"/>
                <a:cs typeface="Century Gothic"/>
              </a:rPr>
              <a:t>, Whowas...</a:t>
            </a:r>
            <a:endParaRPr lang="en-US" sz="2800" dirty="0">
              <a:latin typeface="Century Gothic"/>
              <a:cs typeface="Century Gothic"/>
            </a:endParaRPr>
          </a:p>
        </p:txBody>
      </p:sp>
    </p:spTree>
    <p:extLst>
      <p:ext uri="{BB962C8B-B14F-4D97-AF65-F5344CB8AC3E}">
        <p14:creationId xmlns:p14="http://schemas.microsoft.com/office/powerpoint/2010/main" val="81120867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9665" y="1382526"/>
            <a:ext cx="8229600" cy="1143000"/>
          </a:xfrm>
        </p:spPr>
        <p:txBody>
          <a:bodyPr>
            <a:noAutofit/>
          </a:bodyPr>
          <a:lstStyle/>
          <a:p>
            <a:pPr algn="l"/>
            <a:r>
              <a:rPr lang="en-US" sz="3600" b="1" dirty="0">
                <a:latin typeface="Century Gothic"/>
                <a:cs typeface="Century Gothic"/>
              </a:rPr>
              <a:t>ARIN develops technologies for managing </a:t>
            </a:r>
            <a:r>
              <a:rPr lang="en-US" sz="3600" b="1" dirty="0" smtClean="0">
                <a:latin typeface="Century Gothic"/>
                <a:cs typeface="Century Gothic"/>
              </a:rPr>
              <a:t>Internet </a:t>
            </a:r>
            <a:r>
              <a:rPr lang="en-US" sz="3600" b="1" dirty="0">
                <a:latin typeface="Century Gothic"/>
                <a:cs typeface="Century Gothic"/>
              </a:rPr>
              <a:t>number resources:</a:t>
            </a:r>
          </a:p>
        </p:txBody>
      </p:sp>
      <p:sp>
        <p:nvSpPr>
          <p:cNvPr id="4" name="TextBox 3"/>
          <p:cNvSpPr txBox="1">
            <a:spLocks noChangeArrowheads="1"/>
          </p:cNvSpPr>
          <p:nvPr/>
        </p:nvSpPr>
        <p:spPr bwMode="auto">
          <a:xfrm>
            <a:off x="685800" y="2353248"/>
            <a:ext cx="8458200" cy="3600986"/>
          </a:xfrm>
          <a:prstGeom prst="rect">
            <a:avLst/>
          </a:prstGeom>
          <a:noFill/>
          <a:ln w="9525">
            <a:noFill/>
            <a:miter lim="800000"/>
            <a:headEnd/>
            <a:tailEnd/>
          </a:ln>
        </p:spPr>
        <p:txBody>
          <a:bodyPr>
            <a:spAutoFit/>
          </a:bodyPr>
          <a:lstStyle/>
          <a:p>
            <a:pPr marL="914400" lvl="1" indent="-457200">
              <a:buFont typeface="Arial"/>
              <a:buChar char="•"/>
            </a:pPr>
            <a:endParaRPr lang="en-US" sz="3600" dirty="0"/>
          </a:p>
          <a:p>
            <a:pPr marL="914400" lvl="1" indent="-457200">
              <a:buFont typeface="Arial"/>
              <a:buChar char="•"/>
            </a:pPr>
            <a:r>
              <a:rPr lang="en-US" sz="2400" dirty="0" smtClean="0">
                <a:latin typeface="Century Gothic" charset="0"/>
                <a:ea typeface="Century Gothic" charset="0"/>
                <a:cs typeface="Century Gothic" charset="0"/>
              </a:rPr>
              <a:t>ARIN Online – customer web portal</a:t>
            </a:r>
            <a:endParaRPr lang="en-US" sz="2400" dirty="0">
              <a:latin typeface="Century Gothic" charset="0"/>
              <a:ea typeface="Century Gothic" charset="0"/>
              <a:cs typeface="Century Gothic" charset="0"/>
            </a:endParaRPr>
          </a:p>
          <a:p>
            <a:pPr marL="914400" lvl="1" indent="-457200">
              <a:buFont typeface="Arial"/>
              <a:buChar char="•"/>
            </a:pPr>
            <a:r>
              <a:rPr lang="en-US" sz="2400" dirty="0" smtClean="0">
                <a:latin typeface="Century Gothic" charset="0"/>
                <a:ea typeface="Century Gothic" charset="0"/>
                <a:cs typeface="Century Gothic" charset="0"/>
              </a:rPr>
              <a:t>DNSSEC - security</a:t>
            </a:r>
            <a:endParaRPr lang="en-US" sz="2400" dirty="0">
              <a:latin typeface="Century Gothic" charset="0"/>
              <a:ea typeface="Century Gothic" charset="0"/>
              <a:cs typeface="Century Gothic" charset="0"/>
            </a:endParaRPr>
          </a:p>
          <a:p>
            <a:pPr marL="914400" lvl="1" indent="-457200">
              <a:buFont typeface="Arial"/>
              <a:buChar char="•"/>
            </a:pPr>
            <a:r>
              <a:rPr lang="en-US" sz="2400" dirty="0">
                <a:latin typeface="Century Gothic" charset="0"/>
                <a:ea typeface="Century Gothic" charset="0"/>
                <a:cs typeface="Century Gothic" charset="0"/>
              </a:rPr>
              <a:t>Resource Certification (RPKI)</a:t>
            </a:r>
          </a:p>
          <a:p>
            <a:pPr marL="914400" lvl="1" indent="-457200">
              <a:buFont typeface="Arial"/>
              <a:buChar char="•"/>
            </a:pPr>
            <a:r>
              <a:rPr lang="en-US" sz="2400" dirty="0">
                <a:latin typeface="Century Gothic" charset="0"/>
                <a:ea typeface="Century Gothic" charset="0"/>
                <a:cs typeface="Century Gothic" charset="0"/>
              </a:rPr>
              <a:t>Community Software Project Repository</a:t>
            </a:r>
          </a:p>
          <a:p>
            <a:pPr marL="914400" lvl="1" indent="-457200">
              <a:buFont typeface="Arial"/>
              <a:buChar char="•"/>
            </a:pPr>
            <a:r>
              <a:rPr lang="en-US" sz="2400" dirty="0" err="1" smtClean="0">
                <a:latin typeface="Century Gothic" charset="0"/>
                <a:ea typeface="Century Gothic" charset="0"/>
                <a:cs typeface="Century Gothic" charset="0"/>
              </a:rPr>
              <a:t>Whois</a:t>
            </a:r>
            <a:r>
              <a:rPr lang="en-US" sz="2400" dirty="0" smtClean="0">
                <a:latin typeface="Century Gothic" charset="0"/>
                <a:ea typeface="Century Gothic" charset="0"/>
                <a:cs typeface="Century Gothic" charset="0"/>
              </a:rPr>
              <a:t>-RWS</a:t>
            </a:r>
          </a:p>
          <a:p>
            <a:pPr marL="800100" lvl="1" indent="-342900">
              <a:buFont typeface="Arial" charset="0"/>
              <a:buChar char="•"/>
            </a:pPr>
            <a:r>
              <a:rPr lang="en-US" sz="2400" dirty="0" smtClean="0">
                <a:latin typeface="Century Gothic" charset="0"/>
                <a:ea typeface="Century Gothic" charset="0"/>
                <a:cs typeface="Century Gothic" charset="0"/>
              </a:rPr>
              <a:t> </a:t>
            </a:r>
            <a:r>
              <a:rPr lang="en-US" sz="2400" dirty="0" err="1" smtClean="0">
                <a:latin typeface="Century Gothic" charset="0"/>
                <a:ea typeface="Century Gothic" charset="0"/>
                <a:cs typeface="Century Gothic" charset="0"/>
              </a:rPr>
              <a:t>Whois</a:t>
            </a:r>
            <a:r>
              <a:rPr lang="en-US" sz="2400" dirty="0" smtClean="0">
                <a:latin typeface="Century Gothic" charset="0"/>
                <a:ea typeface="Century Gothic" charset="0"/>
                <a:cs typeface="Century Gothic" charset="0"/>
              </a:rPr>
              <a:t> </a:t>
            </a:r>
            <a:r>
              <a:rPr lang="en-US" sz="2400" dirty="0">
                <a:latin typeface="Century Gothic" charset="0"/>
                <a:ea typeface="Century Gothic" charset="0"/>
                <a:cs typeface="Century Gothic" charset="0"/>
              </a:rPr>
              <a:t>and Registration Data Access Protocol </a:t>
            </a:r>
            <a:r>
              <a:rPr lang="en-US" sz="2400" dirty="0" smtClean="0">
                <a:latin typeface="Century Gothic" charset="0"/>
                <a:ea typeface="Century Gothic" charset="0"/>
                <a:cs typeface="Century Gothic" charset="0"/>
              </a:rPr>
              <a:t>   (</a:t>
            </a:r>
            <a:r>
              <a:rPr lang="en-US" sz="2400" dirty="0">
                <a:latin typeface="Century Gothic" charset="0"/>
                <a:ea typeface="Century Gothic" charset="0"/>
                <a:cs typeface="Century Gothic" charset="0"/>
              </a:rPr>
              <a:t>RDAP) directory services</a:t>
            </a:r>
          </a:p>
          <a:p>
            <a:pPr marL="914400" lvl="1" indent="-457200">
              <a:buFont typeface="Arial"/>
              <a:buChar char="•"/>
            </a:pPr>
            <a:r>
              <a:rPr lang="en-US" sz="2400" dirty="0" smtClean="0">
                <a:latin typeface="Century Gothic" charset="0"/>
                <a:ea typeface="Century Gothic" charset="0"/>
                <a:cs typeface="Century Gothic" charset="0"/>
              </a:rPr>
              <a:t>Operational Test and Evaluation Environment</a:t>
            </a:r>
            <a:endParaRPr lang="en-US" sz="2400" dirty="0">
              <a:latin typeface="Century Gothic" charset="0"/>
              <a:ea typeface="Century Gothic" charset="0"/>
              <a:cs typeface="Century Gothic" charset="0"/>
            </a:endParaRPr>
          </a:p>
        </p:txBody>
      </p:sp>
    </p:spTree>
    <p:extLst>
      <p:ext uri="{BB962C8B-B14F-4D97-AF65-F5344CB8AC3E}">
        <p14:creationId xmlns:p14="http://schemas.microsoft.com/office/powerpoint/2010/main" val="175805999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762000"/>
          </a:xfrm>
        </p:spPr>
        <p:txBody>
          <a:bodyPr>
            <a:normAutofit/>
          </a:bodyPr>
          <a:lstStyle/>
          <a:p>
            <a:pPr algn="ctr"/>
            <a:r>
              <a:rPr lang="en-US" dirty="0" smtClean="0">
                <a:latin typeface="Century Gothic" charset="0"/>
                <a:ea typeface="Century Gothic" charset="0"/>
                <a:cs typeface="Century Gothic" charset="0"/>
              </a:rPr>
              <a:t>Training and Education</a:t>
            </a:r>
            <a:endParaRPr lang="en-US" dirty="0">
              <a:latin typeface="Century Gothic" charset="0"/>
              <a:ea typeface="Century Gothic" charset="0"/>
              <a:cs typeface="Century Gothic" charset="0"/>
            </a:endParaRPr>
          </a:p>
        </p:txBody>
      </p:sp>
      <p:sp>
        <p:nvSpPr>
          <p:cNvPr id="4" name="Slide Number Placeholder 3"/>
          <p:cNvSpPr>
            <a:spLocks noGrp="1"/>
          </p:cNvSpPr>
          <p:nvPr>
            <p:ph type="sldNum" sz="quarter" idx="4294967295"/>
          </p:nvPr>
        </p:nvSpPr>
        <p:spPr>
          <a:xfrm>
            <a:off x="381000" y="6477000"/>
            <a:ext cx="2133600" cy="365125"/>
          </a:xfrm>
          <a:prstGeom prst="rect">
            <a:avLst/>
          </a:prstGeom>
        </p:spPr>
        <p:txBody>
          <a:bodyPr/>
          <a:lstStyle/>
          <a:p>
            <a:fld id="{2B277EC4-2A58-CF41-8417-90CAEBBB4CF5}" type="slidenum">
              <a:rPr lang="en-US" smtClean="0"/>
              <a:pPr/>
              <a:t>19</a:t>
            </a:fld>
            <a:endParaRPr lang="en-US" dirty="0"/>
          </a:p>
        </p:txBody>
      </p:sp>
      <p:sp>
        <p:nvSpPr>
          <p:cNvPr id="6" name="Content Placeholder 2"/>
          <p:cNvSpPr txBox="1">
            <a:spLocks/>
          </p:cNvSpPr>
          <p:nvPr/>
        </p:nvSpPr>
        <p:spPr>
          <a:xfrm>
            <a:off x="684389" y="914400"/>
            <a:ext cx="7775222" cy="5334000"/>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Century Gothic"/>
                <a:ea typeface="+mn-ea"/>
                <a:cs typeface="Century Gothic"/>
              </a:defRPr>
            </a:lvl1pPr>
            <a:lvl2pPr marL="742950" indent="-285750" algn="l" defTabSz="457200" rtl="0" eaLnBrk="1" latinLnBrk="0" hangingPunct="1">
              <a:spcBef>
                <a:spcPct val="20000"/>
              </a:spcBef>
              <a:buFont typeface="Arial"/>
              <a:buChar char="–"/>
              <a:defRPr sz="2800" kern="1200">
                <a:solidFill>
                  <a:schemeClr val="tx1"/>
                </a:solidFill>
                <a:latin typeface="Century Gothic"/>
                <a:ea typeface="+mn-ea"/>
                <a:cs typeface="Century Gothic"/>
              </a:defRPr>
            </a:lvl2pPr>
            <a:lvl3pPr marL="1143000" indent="-228600" algn="l" defTabSz="457200" rtl="0" eaLnBrk="1" latinLnBrk="0" hangingPunct="1">
              <a:spcBef>
                <a:spcPct val="20000"/>
              </a:spcBef>
              <a:buFont typeface="Arial"/>
              <a:buChar char="•"/>
              <a:defRPr sz="2400" kern="1200">
                <a:solidFill>
                  <a:schemeClr val="tx1"/>
                </a:solidFill>
                <a:latin typeface="Century Gothic"/>
                <a:ea typeface="+mn-ea"/>
                <a:cs typeface="Century Gothic"/>
              </a:defRPr>
            </a:lvl3pPr>
            <a:lvl4pPr marL="1600200" indent="-228600" algn="l" defTabSz="457200" rtl="0" eaLnBrk="1" latinLnBrk="0" hangingPunct="1">
              <a:spcBef>
                <a:spcPct val="20000"/>
              </a:spcBef>
              <a:buFont typeface="Arial"/>
              <a:buChar char="–"/>
              <a:defRPr sz="2000" kern="1200">
                <a:solidFill>
                  <a:schemeClr val="tx1"/>
                </a:solidFill>
                <a:latin typeface="Century Gothic"/>
                <a:ea typeface="+mn-ea"/>
                <a:cs typeface="Century Gothic"/>
              </a:defRPr>
            </a:lvl4pPr>
            <a:lvl5pPr marL="2057400" indent="-228600" algn="l" defTabSz="457200" rtl="0" eaLnBrk="1" latinLnBrk="0" hangingPunct="1">
              <a:spcBef>
                <a:spcPct val="20000"/>
              </a:spcBef>
              <a:buFont typeface="Arial"/>
              <a:buChar char="»"/>
              <a:defRPr sz="2000" kern="1200">
                <a:solidFill>
                  <a:schemeClr val="tx1"/>
                </a:solidFill>
                <a:latin typeface="Century Gothic"/>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sz="2000" dirty="0">
              <a:solidFill>
                <a:srgbClr val="000000"/>
              </a:solidFill>
              <a:latin typeface="+mn-lt"/>
            </a:endParaRPr>
          </a:p>
        </p:txBody>
      </p:sp>
      <p:sp>
        <p:nvSpPr>
          <p:cNvPr id="7" name="Content Placeholder 6"/>
          <p:cNvSpPr>
            <a:spLocks noGrp="1"/>
          </p:cNvSpPr>
          <p:nvPr>
            <p:ph idx="1"/>
          </p:nvPr>
        </p:nvSpPr>
        <p:spPr>
          <a:xfrm>
            <a:off x="457200" y="1828800"/>
            <a:ext cx="8532989" cy="4495800"/>
          </a:xfrm>
        </p:spPr>
        <p:txBody>
          <a:bodyPr>
            <a:noAutofit/>
          </a:bodyPr>
          <a:lstStyle/>
          <a:p>
            <a:r>
              <a:rPr lang="en-US" sz="2800" dirty="0" smtClean="0">
                <a:latin typeface="Century Gothic" charset="0"/>
                <a:ea typeface="Century Gothic" charset="0"/>
                <a:cs typeface="Century Gothic" charset="0"/>
              </a:rPr>
              <a:t>Educational Materials library </a:t>
            </a:r>
            <a:r>
              <a:rPr lang="en-US" sz="2800" dirty="0" smtClean="0">
                <a:latin typeface="Century Gothic" charset="0"/>
                <a:ea typeface="Century Gothic" charset="0"/>
                <a:cs typeface="Century Gothic" charset="0"/>
                <a:hlinkClick r:id="rId3"/>
              </a:rPr>
              <a:t>https</a:t>
            </a:r>
            <a:r>
              <a:rPr lang="en-US" sz="2800" dirty="0">
                <a:latin typeface="Century Gothic" charset="0"/>
                <a:ea typeface="Century Gothic" charset="0"/>
                <a:cs typeface="Century Gothic" charset="0"/>
                <a:hlinkClick r:id="rId3"/>
              </a:rPr>
              <a:t>://</a:t>
            </a:r>
            <a:r>
              <a:rPr lang="en-US" sz="2800" dirty="0" smtClean="0">
                <a:latin typeface="Century Gothic" charset="0"/>
                <a:ea typeface="Century Gothic" charset="0"/>
                <a:cs typeface="Century Gothic" charset="0"/>
                <a:hlinkClick r:id="rId3"/>
              </a:rPr>
              <a:t>www.arin.net/knowledge</a:t>
            </a:r>
            <a:endParaRPr lang="en-US" sz="2800" dirty="0" smtClean="0">
              <a:latin typeface="Century Gothic" charset="0"/>
              <a:ea typeface="Century Gothic" charset="0"/>
              <a:cs typeface="Century Gothic" charset="0"/>
            </a:endParaRPr>
          </a:p>
          <a:p>
            <a:endParaRPr lang="en-US" sz="2800" dirty="0" smtClean="0">
              <a:latin typeface="Century Gothic" charset="0"/>
              <a:ea typeface="Century Gothic" charset="0"/>
              <a:cs typeface="Century Gothic" charset="0"/>
            </a:endParaRPr>
          </a:p>
          <a:p>
            <a:r>
              <a:rPr lang="en-US" sz="2800" dirty="0" smtClean="0">
                <a:latin typeface="Century Gothic" charset="0"/>
                <a:ea typeface="Century Gothic" charset="0"/>
                <a:cs typeface="Century Gothic" charset="0"/>
              </a:rPr>
              <a:t>Instructional Video Library</a:t>
            </a:r>
          </a:p>
          <a:p>
            <a:pPr lvl="1"/>
            <a:r>
              <a:rPr lang="en-US" dirty="0">
                <a:latin typeface="Century Gothic" charset="0"/>
                <a:ea typeface="Century Gothic" charset="0"/>
                <a:cs typeface="Century Gothic" charset="0"/>
                <a:hlinkClick r:id="rId4"/>
              </a:rPr>
              <a:t>http://</a:t>
            </a:r>
            <a:r>
              <a:rPr lang="en-US" dirty="0" smtClean="0">
                <a:latin typeface="Century Gothic" charset="0"/>
                <a:ea typeface="Century Gothic" charset="0"/>
                <a:cs typeface="Century Gothic" charset="0"/>
                <a:hlinkClick r:id="rId4"/>
              </a:rPr>
              <a:t>youtube.com/teamarin</a:t>
            </a:r>
            <a:endParaRPr lang="en-US" dirty="0" smtClean="0">
              <a:latin typeface="Century Gothic" charset="0"/>
              <a:ea typeface="Century Gothic" charset="0"/>
              <a:cs typeface="Century Gothic" charset="0"/>
            </a:endParaRPr>
          </a:p>
          <a:p>
            <a:endParaRPr lang="en-US" sz="2800" dirty="0" smtClean="0">
              <a:latin typeface="Century Gothic" charset="0"/>
              <a:ea typeface="Century Gothic" charset="0"/>
              <a:cs typeface="Century Gothic" charset="0"/>
            </a:endParaRPr>
          </a:p>
          <a:p>
            <a:r>
              <a:rPr lang="en-US" sz="2800" dirty="0" smtClean="0">
                <a:latin typeface="Century Gothic" charset="0"/>
                <a:ea typeface="Century Gothic" charset="0"/>
                <a:cs typeface="Century Gothic" charset="0"/>
              </a:rPr>
              <a:t>In-person Training/Education</a:t>
            </a:r>
          </a:p>
          <a:p>
            <a:pPr lvl="1"/>
            <a:r>
              <a:rPr lang="en-US" dirty="0" smtClean="0">
                <a:latin typeface="Century Gothic" charset="0"/>
                <a:ea typeface="Century Gothic" charset="0"/>
                <a:cs typeface="Century Gothic" charset="0"/>
              </a:rPr>
              <a:t>ARIN on the Road, ARIN + NANOG on the Road, other fora upon request</a:t>
            </a:r>
          </a:p>
          <a:p>
            <a:pPr lvl="1"/>
            <a:endParaRPr lang="en-US" dirty="0" smtClean="0">
              <a:latin typeface="+mn-lt"/>
            </a:endParaRPr>
          </a:p>
        </p:txBody>
      </p:sp>
    </p:spTree>
    <p:extLst>
      <p:ext uri="{BB962C8B-B14F-4D97-AF65-F5344CB8AC3E}">
        <p14:creationId xmlns:p14="http://schemas.microsoft.com/office/powerpoint/2010/main" val="10900561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Century Gothic" charset="0"/>
                <a:ea typeface="Century Gothic" charset="0"/>
                <a:cs typeface="Century Gothic" charset="0"/>
              </a:rPr>
              <a:t>Regional Internet Registries</a:t>
            </a:r>
            <a:endParaRPr lang="en-US" b="1" dirty="0">
              <a:latin typeface="Century Gothic" charset="0"/>
              <a:ea typeface="Century Gothic" charset="0"/>
              <a:cs typeface="Century Gothic"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8300" y="2090738"/>
            <a:ext cx="8404639" cy="4128779"/>
          </a:xfrm>
          <a:prstGeom prst="rect">
            <a:avLst/>
          </a:prstGeom>
        </p:spPr>
      </p:pic>
    </p:spTree>
    <p:extLst>
      <p:ext uri="{BB962C8B-B14F-4D97-AF65-F5344CB8AC3E}">
        <p14:creationId xmlns:p14="http://schemas.microsoft.com/office/powerpoint/2010/main" val="137407243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49363"/>
            <a:ext cx="8229600" cy="762000"/>
          </a:xfrm>
        </p:spPr>
        <p:txBody>
          <a:bodyPr>
            <a:noAutofit/>
          </a:bodyPr>
          <a:lstStyle/>
          <a:p>
            <a:pPr algn="ctr"/>
            <a:r>
              <a:rPr lang="en-US" dirty="0" smtClean="0">
                <a:latin typeface="Century Gothic" charset="0"/>
                <a:ea typeface="Century Gothic" charset="0"/>
                <a:cs typeface="Century Gothic" charset="0"/>
              </a:rPr>
              <a:t>Outreach and </a:t>
            </a:r>
            <a:r>
              <a:rPr lang="en-US" dirty="0">
                <a:latin typeface="Century Gothic" charset="0"/>
                <a:ea typeface="Century Gothic" charset="0"/>
                <a:cs typeface="Century Gothic" charset="0"/>
              </a:rPr>
              <a:t>Community Engagement</a:t>
            </a:r>
          </a:p>
        </p:txBody>
      </p:sp>
      <p:sp>
        <p:nvSpPr>
          <p:cNvPr id="4" name="Slide Number Placeholder 3"/>
          <p:cNvSpPr>
            <a:spLocks noGrp="1"/>
          </p:cNvSpPr>
          <p:nvPr>
            <p:ph type="sldNum" sz="quarter" idx="4294967295"/>
          </p:nvPr>
        </p:nvSpPr>
        <p:spPr>
          <a:xfrm>
            <a:off x="381000" y="6477000"/>
            <a:ext cx="2133600" cy="365125"/>
          </a:xfrm>
          <a:prstGeom prst="rect">
            <a:avLst/>
          </a:prstGeom>
        </p:spPr>
        <p:txBody>
          <a:bodyPr/>
          <a:lstStyle/>
          <a:p>
            <a:fld id="{2B277EC4-2A58-CF41-8417-90CAEBBB4CF5}" type="slidenum">
              <a:rPr lang="en-US" smtClean="0"/>
              <a:pPr/>
              <a:t>20</a:t>
            </a:fld>
            <a:endParaRPr lang="en-US" dirty="0"/>
          </a:p>
        </p:txBody>
      </p:sp>
      <p:sp>
        <p:nvSpPr>
          <p:cNvPr id="6" name="Content Placeholder 2"/>
          <p:cNvSpPr txBox="1">
            <a:spLocks/>
          </p:cNvSpPr>
          <p:nvPr/>
        </p:nvSpPr>
        <p:spPr>
          <a:xfrm>
            <a:off x="684389" y="914400"/>
            <a:ext cx="7775222" cy="5334000"/>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Century Gothic"/>
                <a:ea typeface="+mn-ea"/>
                <a:cs typeface="Century Gothic"/>
              </a:defRPr>
            </a:lvl1pPr>
            <a:lvl2pPr marL="742950" indent="-285750" algn="l" defTabSz="457200" rtl="0" eaLnBrk="1" latinLnBrk="0" hangingPunct="1">
              <a:spcBef>
                <a:spcPct val="20000"/>
              </a:spcBef>
              <a:buFont typeface="Arial"/>
              <a:buChar char="–"/>
              <a:defRPr sz="2800" kern="1200">
                <a:solidFill>
                  <a:schemeClr val="tx1"/>
                </a:solidFill>
                <a:latin typeface="Century Gothic"/>
                <a:ea typeface="+mn-ea"/>
                <a:cs typeface="Century Gothic"/>
              </a:defRPr>
            </a:lvl2pPr>
            <a:lvl3pPr marL="1143000" indent="-228600" algn="l" defTabSz="457200" rtl="0" eaLnBrk="1" latinLnBrk="0" hangingPunct="1">
              <a:spcBef>
                <a:spcPct val="20000"/>
              </a:spcBef>
              <a:buFont typeface="Arial"/>
              <a:buChar char="•"/>
              <a:defRPr sz="2400" kern="1200">
                <a:solidFill>
                  <a:schemeClr val="tx1"/>
                </a:solidFill>
                <a:latin typeface="Century Gothic"/>
                <a:ea typeface="+mn-ea"/>
                <a:cs typeface="Century Gothic"/>
              </a:defRPr>
            </a:lvl3pPr>
            <a:lvl4pPr marL="1600200" indent="-228600" algn="l" defTabSz="457200" rtl="0" eaLnBrk="1" latinLnBrk="0" hangingPunct="1">
              <a:spcBef>
                <a:spcPct val="20000"/>
              </a:spcBef>
              <a:buFont typeface="Arial"/>
              <a:buChar char="–"/>
              <a:defRPr sz="2000" kern="1200">
                <a:solidFill>
                  <a:schemeClr val="tx1"/>
                </a:solidFill>
                <a:latin typeface="Century Gothic"/>
                <a:ea typeface="+mn-ea"/>
                <a:cs typeface="Century Gothic"/>
              </a:defRPr>
            </a:lvl4pPr>
            <a:lvl5pPr marL="2057400" indent="-228600" algn="l" defTabSz="457200" rtl="0" eaLnBrk="1" latinLnBrk="0" hangingPunct="1">
              <a:spcBef>
                <a:spcPct val="20000"/>
              </a:spcBef>
              <a:buFont typeface="Arial"/>
              <a:buChar char="»"/>
              <a:defRPr sz="2000" kern="1200">
                <a:solidFill>
                  <a:schemeClr val="tx1"/>
                </a:solidFill>
                <a:latin typeface="Century Gothic"/>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sz="2000" dirty="0">
              <a:solidFill>
                <a:srgbClr val="000000"/>
              </a:solidFill>
              <a:latin typeface="+mn-lt"/>
            </a:endParaRPr>
          </a:p>
        </p:txBody>
      </p:sp>
      <p:sp>
        <p:nvSpPr>
          <p:cNvPr id="7" name="Content Placeholder 6"/>
          <p:cNvSpPr>
            <a:spLocks noGrp="1"/>
          </p:cNvSpPr>
          <p:nvPr>
            <p:ph idx="1"/>
          </p:nvPr>
        </p:nvSpPr>
        <p:spPr>
          <a:xfrm>
            <a:off x="381000" y="2505351"/>
            <a:ext cx="8229600" cy="4495800"/>
          </a:xfrm>
        </p:spPr>
        <p:txBody>
          <a:bodyPr>
            <a:noAutofit/>
          </a:bodyPr>
          <a:lstStyle/>
          <a:p>
            <a:pPr defTabSz="914400">
              <a:spcBef>
                <a:spcPts val="0"/>
              </a:spcBef>
              <a:defRPr/>
            </a:pPr>
            <a:r>
              <a:rPr lang="en-US" sz="2800" dirty="0" smtClean="0">
                <a:latin typeface="Century Gothic" charset="0"/>
                <a:ea typeface="Century Gothic" charset="0"/>
                <a:cs typeface="Century Gothic" charset="0"/>
              </a:rPr>
              <a:t>Policy Development through Public Policy Meetings and Consultations </a:t>
            </a:r>
          </a:p>
          <a:p>
            <a:pPr defTabSz="914400">
              <a:spcBef>
                <a:spcPts val="0"/>
              </a:spcBef>
              <a:defRPr/>
            </a:pPr>
            <a:endParaRPr lang="en-US" sz="2800" dirty="0">
              <a:latin typeface="Century Gothic" charset="0"/>
              <a:ea typeface="Century Gothic" charset="0"/>
              <a:cs typeface="Century Gothic" charset="0"/>
            </a:endParaRPr>
          </a:p>
          <a:p>
            <a:pPr defTabSz="914400">
              <a:spcBef>
                <a:spcPts val="0"/>
              </a:spcBef>
              <a:defRPr/>
            </a:pPr>
            <a:r>
              <a:rPr lang="en-US" sz="2800" dirty="0" smtClean="0">
                <a:latin typeface="Century Gothic" charset="0"/>
                <a:ea typeface="Century Gothic" charset="0"/>
                <a:cs typeface="Century Gothic" charset="0"/>
              </a:rPr>
              <a:t>Work </a:t>
            </a:r>
            <a:r>
              <a:rPr lang="en-US" sz="2800" dirty="0">
                <a:latin typeface="Century Gothic" charset="0"/>
                <a:ea typeface="Century Gothic" charset="0"/>
                <a:cs typeface="Century Gothic" charset="0"/>
              </a:rPr>
              <a:t>closely with </a:t>
            </a:r>
            <a:r>
              <a:rPr lang="en-US" sz="2800" dirty="0" smtClean="0">
                <a:latin typeface="Century Gothic" charset="0"/>
                <a:ea typeface="Century Gothic" charset="0"/>
                <a:cs typeface="Century Gothic" charset="0"/>
              </a:rPr>
              <a:t>the technical community to ensure </a:t>
            </a:r>
            <a:r>
              <a:rPr lang="en-US" sz="2800" dirty="0">
                <a:latin typeface="Century Gothic" charset="0"/>
                <a:ea typeface="Century Gothic" charset="0"/>
                <a:cs typeface="Century Gothic" charset="0"/>
              </a:rPr>
              <a:t>education, empowerment, </a:t>
            </a:r>
            <a:r>
              <a:rPr lang="en-US" sz="2800" dirty="0" smtClean="0">
                <a:latin typeface="Century Gothic" charset="0"/>
                <a:ea typeface="Century Gothic" charset="0"/>
                <a:cs typeface="Century Gothic" charset="0"/>
              </a:rPr>
              <a:t>engagement</a:t>
            </a:r>
          </a:p>
          <a:p>
            <a:pPr defTabSz="914400">
              <a:spcBef>
                <a:spcPts val="0"/>
              </a:spcBef>
              <a:defRPr/>
            </a:pPr>
            <a:endParaRPr lang="en-US" sz="2800" dirty="0" smtClean="0">
              <a:latin typeface="Century Gothic" charset="0"/>
              <a:ea typeface="Century Gothic" charset="0"/>
              <a:cs typeface="Century Gothic" charset="0"/>
            </a:endParaRPr>
          </a:p>
          <a:p>
            <a:pPr defTabSz="914400">
              <a:spcBef>
                <a:spcPts val="0"/>
              </a:spcBef>
              <a:defRPr/>
            </a:pPr>
            <a:r>
              <a:rPr lang="en-US" sz="2800" dirty="0" smtClean="0">
                <a:latin typeface="Century Gothic" charset="0"/>
                <a:ea typeface="Century Gothic" charset="0"/>
                <a:cs typeface="Century Gothic" charset="0"/>
              </a:rPr>
              <a:t>Collaborate </a:t>
            </a:r>
            <a:r>
              <a:rPr lang="en-US" sz="2800" dirty="0">
                <a:latin typeface="Century Gothic" charset="0"/>
                <a:ea typeface="Century Gothic" charset="0"/>
                <a:cs typeface="Century Gothic" charset="0"/>
              </a:rPr>
              <a:t>with Caribbean </a:t>
            </a:r>
            <a:r>
              <a:rPr lang="en-US" sz="2800" dirty="0" smtClean="0">
                <a:latin typeface="Century Gothic" charset="0"/>
                <a:ea typeface="Century Gothic" charset="0"/>
                <a:cs typeface="Century Gothic" charset="0"/>
              </a:rPr>
              <a:t>organizations </a:t>
            </a:r>
            <a:r>
              <a:rPr lang="en-US" sz="2800" dirty="0">
                <a:latin typeface="Century Gothic" charset="0"/>
                <a:ea typeface="Century Gothic" charset="0"/>
                <a:cs typeface="Century Gothic" charset="0"/>
              </a:rPr>
              <a:t>to maximize inclusion</a:t>
            </a:r>
          </a:p>
          <a:p>
            <a:pPr marL="457200" indent="-457200" defTabSz="914400">
              <a:spcBef>
                <a:spcPts val="0"/>
              </a:spcBef>
              <a:buFont typeface="+mj-lt"/>
              <a:buAutoNum type="arabicPeriod"/>
            </a:pPr>
            <a:endParaRPr lang="en-US" dirty="0" smtClean="0">
              <a:latin typeface="Century Gothic" charset="0"/>
              <a:ea typeface="Century Gothic" charset="0"/>
              <a:cs typeface="Century Gothic" charset="0"/>
            </a:endParaRPr>
          </a:p>
          <a:p>
            <a:pPr marL="457200" marR="0" lvl="0" indent="-457200" defTabSz="914400" eaLnBrk="1" fontAlgn="auto" latinLnBrk="0" hangingPunct="1">
              <a:lnSpc>
                <a:spcPct val="100000"/>
              </a:lnSpc>
              <a:spcBef>
                <a:spcPts val="0"/>
              </a:spcBef>
              <a:spcAft>
                <a:spcPts val="0"/>
              </a:spcAft>
              <a:buClrTx/>
              <a:buSzTx/>
              <a:buFont typeface="+mj-lt"/>
              <a:buAutoNum type="arabicPeriod"/>
              <a:tabLst/>
              <a:defRPr/>
            </a:pPr>
            <a:endParaRPr lang="en-US" sz="2400" dirty="0" smtClean="0">
              <a:latin typeface="+mn-lt"/>
            </a:endParaRPr>
          </a:p>
        </p:txBody>
      </p:sp>
    </p:spTree>
    <p:extLst>
      <p:ext uri="{BB962C8B-B14F-4D97-AF65-F5344CB8AC3E}">
        <p14:creationId xmlns:p14="http://schemas.microsoft.com/office/powerpoint/2010/main" val="7362388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158081"/>
            <a:ext cx="8686800" cy="762000"/>
          </a:xfrm>
        </p:spPr>
        <p:txBody>
          <a:bodyPr>
            <a:normAutofit/>
          </a:bodyPr>
          <a:lstStyle/>
          <a:p>
            <a:pPr algn="ctr"/>
            <a:r>
              <a:rPr lang="en-US" sz="4000" dirty="0" smtClean="0">
                <a:latin typeface="Century Gothic" charset="0"/>
                <a:ea typeface="Century Gothic" charset="0"/>
                <a:cs typeface="Century Gothic" charset="0"/>
              </a:rPr>
              <a:t>Global Community Engagement</a:t>
            </a:r>
            <a:endParaRPr lang="en-US" sz="4000" dirty="0">
              <a:latin typeface="Century Gothic" charset="0"/>
              <a:ea typeface="Century Gothic" charset="0"/>
              <a:cs typeface="Century Gothic" charset="0"/>
            </a:endParaRPr>
          </a:p>
        </p:txBody>
      </p:sp>
      <p:sp>
        <p:nvSpPr>
          <p:cNvPr id="4" name="Slide Number Placeholder 3"/>
          <p:cNvSpPr>
            <a:spLocks noGrp="1"/>
          </p:cNvSpPr>
          <p:nvPr>
            <p:ph type="sldNum" sz="quarter" idx="4294967295"/>
          </p:nvPr>
        </p:nvSpPr>
        <p:spPr>
          <a:xfrm>
            <a:off x="381000" y="6477000"/>
            <a:ext cx="2133600" cy="365125"/>
          </a:xfrm>
          <a:prstGeom prst="rect">
            <a:avLst/>
          </a:prstGeom>
        </p:spPr>
        <p:txBody>
          <a:bodyPr/>
          <a:lstStyle/>
          <a:p>
            <a:fld id="{2B277EC4-2A58-CF41-8417-90CAEBBB4CF5}" type="slidenum">
              <a:rPr lang="en-US" smtClean="0"/>
              <a:pPr/>
              <a:t>21</a:t>
            </a:fld>
            <a:endParaRPr lang="en-US" dirty="0"/>
          </a:p>
        </p:txBody>
      </p:sp>
      <p:sp>
        <p:nvSpPr>
          <p:cNvPr id="6" name="Content Placeholder 2"/>
          <p:cNvSpPr txBox="1">
            <a:spLocks/>
          </p:cNvSpPr>
          <p:nvPr/>
        </p:nvSpPr>
        <p:spPr>
          <a:xfrm>
            <a:off x="684389" y="914400"/>
            <a:ext cx="7775222" cy="5334000"/>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Century Gothic"/>
                <a:ea typeface="+mn-ea"/>
                <a:cs typeface="Century Gothic"/>
              </a:defRPr>
            </a:lvl1pPr>
            <a:lvl2pPr marL="742950" indent="-285750" algn="l" defTabSz="457200" rtl="0" eaLnBrk="1" latinLnBrk="0" hangingPunct="1">
              <a:spcBef>
                <a:spcPct val="20000"/>
              </a:spcBef>
              <a:buFont typeface="Arial"/>
              <a:buChar char="–"/>
              <a:defRPr sz="2800" kern="1200">
                <a:solidFill>
                  <a:schemeClr val="tx1"/>
                </a:solidFill>
                <a:latin typeface="Century Gothic"/>
                <a:ea typeface="+mn-ea"/>
                <a:cs typeface="Century Gothic"/>
              </a:defRPr>
            </a:lvl2pPr>
            <a:lvl3pPr marL="1143000" indent="-228600" algn="l" defTabSz="457200" rtl="0" eaLnBrk="1" latinLnBrk="0" hangingPunct="1">
              <a:spcBef>
                <a:spcPct val="20000"/>
              </a:spcBef>
              <a:buFont typeface="Arial"/>
              <a:buChar char="•"/>
              <a:defRPr sz="2400" kern="1200">
                <a:solidFill>
                  <a:schemeClr val="tx1"/>
                </a:solidFill>
                <a:latin typeface="Century Gothic"/>
                <a:ea typeface="+mn-ea"/>
                <a:cs typeface="Century Gothic"/>
              </a:defRPr>
            </a:lvl3pPr>
            <a:lvl4pPr marL="1600200" indent="-228600" algn="l" defTabSz="457200" rtl="0" eaLnBrk="1" latinLnBrk="0" hangingPunct="1">
              <a:spcBef>
                <a:spcPct val="20000"/>
              </a:spcBef>
              <a:buFont typeface="Arial"/>
              <a:buChar char="–"/>
              <a:defRPr sz="2000" kern="1200">
                <a:solidFill>
                  <a:schemeClr val="tx1"/>
                </a:solidFill>
                <a:latin typeface="Century Gothic"/>
                <a:ea typeface="+mn-ea"/>
                <a:cs typeface="Century Gothic"/>
              </a:defRPr>
            </a:lvl4pPr>
            <a:lvl5pPr marL="2057400" indent="-228600" algn="l" defTabSz="457200" rtl="0" eaLnBrk="1" latinLnBrk="0" hangingPunct="1">
              <a:spcBef>
                <a:spcPct val="20000"/>
              </a:spcBef>
              <a:buFont typeface="Arial"/>
              <a:buChar char="»"/>
              <a:defRPr sz="2000" kern="1200">
                <a:solidFill>
                  <a:schemeClr val="tx1"/>
                </a:solidFill>
                <a:latin typeface="Century Gothic"/>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sz="2000" dirty="0">
              <a:solidFill>
                <a:srgbClr val="000000"/>
              </a:solidFill>
              <a:latin typeface="+mn-lt"/>
            </a:endParaRPr>
          </a:p>
        </p:txBody>
      </p:sp>
      <p:sp>
        <p:nvSpPr>
          <p:cNvPr id="7" name="Content Placeholder 6"/>
          <p:cNvSpPr>
            <a:spLocks noGrp="1"/>
          </p:cNvSpPr>
          <p:nvPr>
            <p:ph idx="1"/>
          </p:nvPr>
        </p:nvSpPr>
        <p:spPr>
          <a:xfrm>
            <a:off x="457200" y="1981200"/>
            <a:ext cx="8229600" cy="4495800"/>
          </a:xfrm>
        </p:spPr>
        <p:txBody>
          <a:bodyPr>
            <a:noAutofit/>
          </a:bodyPr>
          <a:lstStyle/>
          <a:p>
            <a:pPr marL="457200" indent="-457200" defTabSz="914400">
              <a:spcBef>
                <a:spcPts val="0"/>
              </a:spcBef>
              <a:buFont typeface="Arial" charset="0"/>
              <a:buChar char="•"/>
            </a:pPr>
            <a:r>
              <a:rPr lang="en-US" dirty="0" smtClean="0">
                <a:solidFill>
                  <a:srgbClr val="000000"/>
                </a:solidFill>
                <a:latin typeface="Century Gothic" charset="0"/>
                <a:ea typeface="Century Gothic" charset="0"/>
                <a:cs typeface="Century Gothic" charset="0"/>
              </a:rPr>
              <a:t>Foster </a:t>
            </a:r>
            <a:r>
              <a:rPr lang="en-US" dirty="0">
                <a:solidFill>
                  <a:srgbClr val="000000"/>
                </a:solidFill>
                <a:latin typeface="Century Gothic" charset="0"/>
                <a:ea typeface="Century Gothic" charset="0"/>
                <a:cs typeface="Century Gothic" charset="0"/>
              </a:rPr>
              <a:t>working relationships on a global </a:t>
            </a:r>
            <a:r>
              <a:rPr lang="en-US" dirty="0" smtClean="0">
                <a:solidFill>
                  <a:srgbClr val="000000"/>
                </a:solidFill>
                <a:latin typeface="Century Gothic" charset="0"/>
                <a:ea typeface="Century Gothic" charset="0"/>
                <a:cs typeface="Century Gothic" charset="0"/>
              </a:rPr>
              <a:t>scale</a:t>
            </a:r>
          </a:p>
          <a:p>
            <a:pPr marL="457200" indent="-457200" defTabSz="914400">
              <a:spcBef>
                <a:spcPts val="0"/>
              </a:spcBef>
              <a:buFont typeface="Arial" charset="0"/>
              <a:buChar char="•"/>
            </a:pPr>
            <a:endParaRPr lang="en-US" dirty="0">
              <a:solidFill>
                <a:srgbClr val="000000"/>
              </a:solidFill>
              <a:latin typeface="Century Gothic" charset="0"/>
              <a:ea typeface="Century Gothic" charset="0"/>
              <a:cs typeface="Century Gothic" charset="0"/>
            </a:endParaRPr>
          </a:p>
          <a:p>
            <a:pPr marL="457200" indent="-457200" defTabSz="914400">
              <a:spcBef>
                <a:spcPts val="0"/>
              </a:spcBef>
            </a:pPr>
            <a:r>
              <a:rPr lang="en-US" dirty="0" smtClean="0">
                <a:solidFill>
                  <a:srgbClr val="000000"/>
                </a:solidFill>
                <a:latin typeface="Century Gothic" charset="0"/>
                <a:ea typeface="Century Gothic" charset="0"/>
                <a:cs typeface="Century Gothic" charset="0"/>
              </a:rPr>
              <a:t>Be </a:t>
            </a:r>
            <a:r>
              <a:rPr lang="en-US" dirty="0">
                <a:solidFill>
                  <a:srgbClr val="000000"/>
                </a:solidFill>
                <a:latin typeface="Century Gothic" charset="0"/>
                <a:ea typeface="Century Gothic" charset="0"/>
                <a:cs typeface="Century Gothic" charset="0"/>
              </a:rPr>
              <a:t>a key </a:t>
            </a:r>
            <a:r>
              <a:rPr lang="en-US" dirty="0" smtClean="0">
                <a:solidFill>
                  <a:srgbClr val="000000"/>
                </a:solidFill>
                <a:latin typeface="Century Gothic" charset="0"/>
                <a:ea typeface="Century Gothic" charset="0"/>
                <a:cs typeface="Century Gothic" charset="0"/>
              </a:rPr>
              <a:t>technical resource </a:t>
            </a:r>
          </a:p>
          <a:p>
            <a:pPr marL="457200" indent="-457200" defTabSz="914400">
              <a:spcBef>
                <a:spcPts val="0"/>
              </a:spcBef>
            </a:pPr>
            <a:endParaRPr lang="en-US" dirty="0" smtClean="0">
              <a:solidFill>
                <a:srgbClr val="000000"/>
              </a:solidFill>
              <a:latin typeface="Century Gothic" charset="0"/>
              <a:ea typeface="Century Gothic" charset="0"/>
              <a:cs typeface="Century Gothic" charset="0"/>
            </a:endParaRPr>
          </a:p>
          <a:p>
            <a:pPr marL="457200" indent="-457200" defTabSz="914400">
              <a:spcBef>
                <a:spcPts val="0"/>
              </a:spcBef>
            </a:pPr>
            <a:r>
              <a:rPr lang="en-US" dirty="0" smtClean="0">
                <a:solidFill>
                  <a:srgbClr val="000000"/>
                </a:solidFill>
                <a:latin typeface="Century Gothic" charset="0"/>
                <a:ea typeface="Century Gothic" charset="0"/>
                <a:cs typeface="Century Gothic" charset="0"/>
              </a:rPr>
              <a:t>Support </a:t>
            </a:r>
            <a:r>
              <a:rPr lang="en-US" dirty="0">
                <a:solidFill>
                  <a:srgbClr val="000000"/>
                </a:solidFill>
                <a:latin typeface="Century Gothic" charset="0"/>
                <a:ea typeface="Century Gothic" charset="0"/>
                <a:cs typeface="Century Gothic" charset="0"/>
              </a:rPr>
              <a:t>cooperation and direct involvement alongside governments and international </a:t>
            </a:r>
            <a:r>
              <a:rPr lang="en-US" dirty="0" smtClean="0">
                <a:solidFill>
                  <a:srgbClr val="000000"/>
                </a:solidFill>
                <a:latin typeface="Century Gothic" charset="0"/>
                <a:ea typeface="Century Gothic" charset="0"/>
                <a:cs typeface="Century Gothic" charset="0"/>
              </a:rPr>
              <a:t>organizations</a:t>
            </a:r>
            <a:endParaRPr lang="en-US" dirty="0">
              <a:solidFill>
                <a:srgbClr val="000000"/>
              </a:solidFill>
              <a:latin typeface="Century Gothic" charset="0"/>
              <a:ea typeface="Century Gothic" charset="0"/>
              <a:cs typeface="Century Gothic" charset="0"/>
            </a:endParaRPr>
          </a:p>
          <a:p>
            <a:pPr marL="457200" indent="-457200" defTabSz="914400">
              <a:spcBef>
                <a:spcPts val="0"/>
              </a:spcBef>
              <a:buFont typeface="+mj-lt"/>
              <a:buAutoNum type="arabicPeriod"/>
            </a:pPr>
            <a:endParaRPr lang="en-US" sz="2800" dirty="0">
              <a:solidFill>
                <a:srgbClr val="000000"/>
              </a:solidFill>
            </a:endParaRPr>
          </a:p>
        </p:txBody>
      </p:sp>
    </p:spTree>
    <p:extLst>
      <p:ext uri="{BB962C8B-B14F-4D97-AF65-F5344CB8AC3E}">
        <p14:creationId xmlns:p14="http://schemas.microsoft.com/office/powerpoint/2010/main" val="198936583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775926"/>
            <a:ext cx="8229600" cy="1143000"/>
          </a:xfrm>
        </p:spPr>
        <p:txBody>
          <a:bodyPr/>
          <a:lstStyle/>
          <a:p>
            <a:pPr algn="ctr"/>
            <a:r>
              <a:rPr lang="en-US" b="1" dirty="0" smtClean="0">
                <a:latin typeface="Century Gothic" charset="0"/>
                <a:ea typeface="Century Gothic" charset="0"/>
                <a:cs typeface="Century Gothic" charset="0"/>
              </a:rPr>
              <a:t>Key Outreach Topics</a:t>
            </a:r>
            <a:endParaRPr lang="en-US" b="1" dirty="0">
              <a:latin typeface="Century Gothic" charset="0"/>
              <a:ea typeface="Century Gothic" charset="0"/>
              <a:cs typeface="Century Gothic" charset="0"/>
            </a:endParaRPr>
          </a:p>
        </p:txBody>
      </p:sp>
      <p:sp>
        <p:nvSpPr>
          <p:cNvPr id="5" name="Content Placeholder 4"/>
          <p:cNvSpPr>
            <a:spLocks noGrp="1"/>
          </p:cNvSpPr>
          <p:nvPr>
            <p:ph idx="1"/>
          </p:nvPr>
        </p:nvSpPr>
        <p:spPr>
          <a:xfrm>
            <a:off x="457199" y="4439478"/>
            <a:ext cx="8362122" cy="2199860"/>
          </a:xfrm>
        </p:spPr>
        <p:txBody>
          <a:bodyPr>
            <a:normAutofit/>
          </a:bodyPr>
          <a:lstStyle/>
          <a:p>
            <a:pPr marL="342900" lvl="1" indent="-342900">
              <a:buFont typeface="Arial"/>
              <a:buChar char="•"/>
            </a:pPr>
            <a:r>
              <a:rPr lang="en-US" dirty="0" smtClean="0"/>
              <a:t>Get6 - </a:t>
            </a:r>
            <a:r>
              <a:rPr lang="en-US" dirty="0" smtClean="0">
                <a:hlinkClick r:id="rId3"/>
              </a:rPr>
              <a:t>teamarin.net/get6/</a:t>
            </a:r>
            <a:endParaRPr lang="en-US" dirty="0" smtClean="0"/>
          </a:p>
          <a:p>
            <a:pPr marL="742950" lvl="2" indent="-342900"/>
            <a:r>
              <a:rPr lang="en-US" dirty="0" smtClean="0"/>
              <a:t>Focus on getting public websites IPv6-enabled</a:t>
            </a:r>
          </a:p>
          <a:p>
            <a:pPr marL="1200150" lvl="3" indent="-342900"/>
            <a:r>
              <a:rPr lang="en-US" dirty="0" smtClean="0"/>
              <a:t>Featuring Forward Thinkers who have done it already</a:t>
            </a:r>
          </a:p>
          <a:p>
            <a:pPr marL="1200150" lvl="3" indent="-342900"/>
            <a:r>
              <a:rPr lang="en-US" dirty="0" smtClean="0"/>
              <a:t>Wiki list of IPv6 </a:t>
            </a:r>
            <a:r>
              <a:rPr lang="en-US" dirty="0" err="1" smtClean="0"/>
              <a:t>webhosters</a:t>
            </a:r>
            <a:r>
              <a:rPr lang="en-US" dirty="0" smtClean="0"/>
              <a:t>, DNS providers, trainers, &amp; consultants - </a:t>
            </a:r>
            <a:r>
              <a:rPr lang="en-US" sz="1600" dirty="0" smtClean="0">
                <a:hlinkClick r:id="rId4"/>
              </a:rPr>
              <a:t>getipv6.info</a:t>
            </a:r>
            <a:r>
              <a:rPr lang="en-US" sz="1600" dirty="0" smtClean="0"/>
              <a:t> </a:t>
            </a:r>
          </a:p>
        </p:txBody>
      </p:sp>
      <p:pic>
        <p:nvPicPr>
          <p:cNvPr id="6" name="Picture 5"/>
          <p:cNvPicPr>
            <a:picLocks noChangeAspect="1"/>
          </p:cNvPicPr>
          <p:nvPr/>
        </p:nvPicPr>
        <p:blipFill rotWithShape="1">
          <a:blip r:embed="rId5">
            <a:extLst>
              <a:ext uri="{28A0092B-C50C-407E-A947-70E740481C1C}">
                <a14:useLocalDpi xmlns:a14="http://schemas.microsoft.com/office/drawing/2010/main" val="0"/>
              </a:ext>
            </a:extLst>
          </a:blip>
          <a:srcRect t="7900" b="8527"/>
          <a:stretch/>
        </p:blipFill>
        <p:spPr>
          <a:xfrm>
            <a:off x="1644443" y="1839414"/>
            <a:ext cx="5855112" cy="2451416"/>
          </a:xfrm>
          <a:prstGeom prst="rect">
            <a:avLst/>
          </a:prstGeom>
        </p:spPr>
      </p:pic>
    </p:spTree>
    <p:extLst>
      <p:ext uri="{BB962C8B-B14F-4D97-AF65-F5344CB8AC3E}">
        <p14:creationId xmlns:p14="http://schemas.microsoft.com/office/powerpoint/2010/main" val="74919186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1" name="Title 1"/>
          <p:cNvSpPr>
            <a:spLocks noGrp="1"/>
          </p:cNvSpPr>
          <p:nvPr>
            <p:ph type="title"/>
          </p:nvPr>
        </p:nvSpPr>
        <p:spPr>
          <a:xfrm>
            <a:off x="527757" y="812800"/>
            <a:ext cx="8229600" cy="797883"/>
          </a:xfrm>
        </p:spPr>
        <p:txBody>
          <a:bodyPr>
            <a:normAutofit fontScale="90000"/>
          </a:bodyPr>
          <a:lstStyle/>
          <a:p>
            <a:pPr algn="l"/>
            <a:r>
              <a:rPr lang="en-US" b="1" dirty="0" smtClean="0">
                <a:latin typeface="Century Gothic" pitchFamily="34" charset="0"/>
                <a:ea typeface="ＭＳ Ｐゴシック" charset="-128"/>
              </a:rPr>
              <a:t/>
            </a:r>
            <a:br>
              <a:rPr lang="en-US" b="1" dirty="0" smtClean="0">
                <a:latin typeface="Century Gothic" pitchFamily="34" charset="0"/>
                <a:ea typeface="ＭＳ Ｐゴシック" charset="-128"/>
              </a:rPr>
            </a:br>
            <a:r>
              <a:rPr lang="en-US" b="1" dirty="0" smtClean="0">
                <a:latin typeface="Century Gothic" pitchFamily="34" charset="0"/>
                <a:ea typeface="ＭＳ Ｐゴシック" charset="-128"/>
              </a:rPr>
              <a:t>ARIN Mailing Lists</a:t>
            </a:r>
            <a:br>
              <a:rPr lang="en-US" b="1" dirty="0" smtClean="0">
                <a:latin typeface="Century Gothic" pitchFamily="34" charset="0"/>
                <a:ea typeface="ＭＳ Ｐゴシック" charset="-128"/>
              </a:rPr>
            </a:br>
            <a:endParaRPr lang="en-US" b="1" dirty="0" smtClean="0">
              <a:latin typeface="Century Gothic" pitchFamily="34" charset="0"/>
              <a:ea typeface="ＭＳ Ｐゴシック" charset="-128"/>
            </a:endParaRPr>
          </a:p>
        </p:txBody>
      </p:sp>
      <p:sp>
        <p:nvSpPr>
          <p:cNvPr id="204802" name="Rectangle 3"/>
          <p:cNvSpPr>
            <a:spLocks noChangeArrowheads="1"/>
          </p:cNvSpPr>
          <p:nvPr/>
        </p:nvSpPr>
        <p:spPr bwMode="auto">
          <a:xfrm>
            <a:off x="434975" y="-10744200"/>
            <a:ext cx="8229600" cy="6186487"/>
          </a:xfrm>
          <a:prstGeom prst="rect">
            <a:avLst/>
          </a:prstGeom>
          <a:noFill/>
          <a:ln w="9525">
            <a:noFill/>
            <a:miter lim="800000"/>
            <a:headEnd/>
            <a:tailEnd/>
          </a:ln>
        </p:spPr>
        <p:txBody>
          <a:bodyPr>
            <a:spAutoFit/>
          </a:bodyPr>
          <a:lstStyle/>
          <a:p>
            <a:r>
              <a:rPr lang="en-US" dirty="0">
                <a:solidFill>
                  <a:prstClr val="black"/>
                </a:solidFill>
                <a:latin typeface="Calibri"/>
              </a:rPr>
              <a:t>ARIN Mailing Lists</a:t>
            </a:r>
          </a:p>
          <a:p>
            <a:endParaRPr lang="en-US" dirty="0">
              <a:solidFill>
                <a:prstClr val="black"/>
              </a:solidFill>
              <a:latin typeface="Calibri"/>
            </a:endParaRPr>
          </a:p>
          <a:p>
            <a:endParaRPr lang="en-US" dirty="0">
              <a:solidFill>
                <a:prstClr val="black"/>
              </a:solidFill>
              <a:latin typeface="Calibri" pitchFamily="34" charset="0"/>
            </a:endParaRPr>
          </a:p>
          <a:p>
            <a:r>
              <a:rPr lang="en-US" dirty="0">
                <a:solidFill>
                  <a:prstClr val="black"/>
                </a:solidFill>
                <a:latin typeface="Calibri" pitchFamily="34" charset="0"/>
              </a:rPr>
              <a:t>    </a:t>
            </a:r>
          </a:p>
          <a:p>
            <a:endParaRPr lang="en-US" dirty="0">
              <a:solidFill>
                <a:prstClr val="black"/>
              </a:solidFill>
              <a:latin typeface="Calibri" pitchFamily="34" charset="0"/>
            </a:endParaRPr>
          </a:p>
          <a:p>
            <a:endParaRPr lang="en-US" dirty="0">
              <a:solidFill>
                <a:prstClr val="black"/>
              </a:solidFill>
              <a:latin typeface="Calibri" pitchFamily="34" charset="0"/>
            </a:endParaRPr>
          </a:p>
          <a:p>
            <a:endParaRPr lang="en-US" dirty="0">
              <a:solidFill>
                <a:prstClr val="black"/>
              </a:solidFill>
              <a:latin typeface="Calibri" pitchFamily="34" charset="0"/>
            </a:endParaRPr>
          </a:p>
          <a:p>
            <a:endParaRPr lang="en-US" dirty="0">
              <a:solidFill>
                <a:prstClr val="black"/>
              </a:solidFill>
              <a:latin typeface="Calibri" pitchFamily="34" charset="0"/>
            </a:endParaRPr>
          </a:p>
          <a:p>
            <a:r>
              <a:rPr lang="en-US" dirty="0">
                <a:solidFill>
                  <a:srgbClr val="0000FF"/>
                </a:solidFill>
                <a:latin typeface="Calibri" pitchFamily="34" charset="0"/>
              </a:rPr>
              <a:t>ARIN Consultation - </a:t>
            </a:r>
            <a:r>
              <a:rPr lang="en-US" dirty="0">
                <a:solidFill>
                  <a:srgbClr val="0000FF"/>
                </a:solidFill>
                <a:latin typeface="Calibri" pitchFamily="34" charset="0"/>
                <a:hlinkClick r:id="rId3"/>
              </a:rPr>
              <a:t>arin</a:t>
            </a:r>
            <a:r>
              <a:rPr lang="en-US" dirty="0">
                <a:solidFill>
                  <a:prstClr val="black"/>
                </a:solidFill>
                <a:latin typeface="Calibri" pitchFamily="34" charset="0"/>
                <a:hlinkClick r:id="rId3"/>
              </a:rPr>
              <a:t>-consult@arin.net</a:t>
            </a:r>
            <a:endParaRPr lang="en-US" dirty="0">
              <a:solidFill>
                <a:prstClr val="black"/>
              </a:solidFill>
              <a:latin typeface="Calibri" pitchFamily="34" charset="0"/>
            </a:endParaRPr>
          </a:p>
          <a:p>
            <a:r>
              <a:rPr lang="en-US" dirty="0">
                <a:solidFill>
                  <a:prstClr val="black"/>
                </a:solidFill>
                <a:latin typeface="Calibri" pitchFamily="34" charset="0"/>
              </a:rPr>
              <a:t>Open to the general public. Used in conjunction with the ARIN Consultation and Suggestion Process (ACSP) to gather comments, this list is only open when there is a call for comments </a:t>
            </a:r>
          </a:p>
          <a:p>
            <a:endParaRPr lang="en-US" dirty="0">
              <a:solidFill>
                <a:prstClr val="black"/>
              </a:solidFill>
              <a:latin typeface="Calibri" pitchFamily="34" charset="0"/>
            </a:endParaRPr>
          </a:p>
          <a:p>
            <a:r>
              <a:rPr lang="en-US" dirty="0">
                <a:solidFill>
                  <a:srgbClr val="0000FF"/>
                </a:solidFill>
                <a:latin typeface="Calibri" pitchFamily="34" charset="0"/>
              </a:rPr>
              <a:t>ARIN Issued - </a:t>
            </a:r>
            <a:r>
              <a:rPr lang="en-US" dirty="0">
                <a:solidFill>
                  <a:srgbClr val="0000FF"/>
                </a:solidFill>
                <a:latin typeface="Calibri" pitchFamily="34" charset="0"/>
                <a:hlinkClick r:id="rId4"/>
              </a:rPr>
              <a:t>arin-issued@arin.net</a:t>
            </a:r>
            <a:endParaRPr lang="en-US" dirty="0">
              <a:solidFill>
                <a:srgbClr val="0000FF"/>
              </a:solidFill>
              <a:latin typeface="Calibri" pitchFamily="34" charset="0"/>
            </a:endParaRPr>
          </a:p>
          <a:p>
            <a:r>
              <a:rPr lang="en-US" dirty="0">
                <a:solidFill>
                  <a:prstClr val="black"/>
                </a:solidFill>
                <a:latin typeface="Calibri" pitchFamily="34" charset="0"/>
              </a:rPr>
              <a:t>Read-only list open to the general public. Used by ARIN staff to provide a daily report of IPv4 and IPv6 addresses returned and IPv4 and IPv6 addresses issued directly by ARIN or address blocks returned to ARIN's free pool.</a:t>
            </a:r>
          </a:p>
          <a:p>
            <a:r>
              <a:rPr lang="en-US" dirty="0">
                <a:solidFill>
                  <a:prstClr val="black"/>
                </a:solidFill>
                <a:latin typeface="Calibri" pitchFamily="34" charset="0"/>
              </a:rPr>
              <a:t>   </a:t>
            </a:r>
          </a:p>
          <a:p>
            <a:r>
              <a:rPr lang="en-US" dirty="0">
                <a:solidFill>
                  <a:srgbClr val="0000FF"/>
                </a:solidFill>
                <a:latin typeface="Calibri" pitchFamily="34" charset="0"/>
              </a:rPr>
              <a:t>ARIN Technical Discussions - </a:t>
            </a:r>
            <a:r>
              <a:rPr lang="en-US" dirty="0">
                <a:solidFill>
                  <a:srgbClr val="0000FF"/>
                </a:solidFill>
                <a:latin typeface="Calibri" pitchFamily="34" charset="0"/>
                <a:hlinkClick r:id="rId5"/>
              </a:rPr>
              <a:t>arin-tech-discuss@arin.net</a:t>
            </a:r>
            <a:endParaRPr lang="en-US" dirty="0">
              <a:solidFill>
                <a:srgbClr val="0000FF"/>
              </a:solidFill>
              <a:latin typeface="Calibri" pitchFamily="34" charset="0"/>
            </a:endParaRPr>
          </a:p>
          <a:p>
            <a:r>
              <a:rPr lang="en-US" dirty="0">
                <a:solidFill>
                  <a:prstClr val="black"/>
                </a:solidFill>
                <a:latin typeface="Calibri" pitchFamily="34" charset="0"/>
              </a:rPr>
              <a:t>Open to the general public. Provided for those interested in providing technical feedback to ARIN on experiences in the use or evaluation of current ARIN services and features in development.</a:t>
            </a:r>
          </a:p>
        </p:txBody>
      </p:sp>
      <p:sp>
        <p:nvSpPr>
          <p:cNvPr id="204803" name="Rectangle 4"/>
          <p:cNvSpPr>
            <a:spLocks noChangeArrowheads="1"/>
          </p:cNvSpPr>
          <p:nvPr/>
        </p:nvSpPr>
        <p:spPr bwMode="auto">
          <a:xfrm>
            <a:off x="609600" y="5714496"/>
            <a:ext cx="8534400" cy="430887"/>
          </a:xfrm>
          <a:prstGeom prst="rect">
            <a:avLst/>
          </a:prstGeom>
          <a:noFill/>
          <a:ln w="9525">
            <a:noFill/>
            <a:miter lim="800000"/>
            <a:headEnd/>
            <a:tailEnd/>
          </a:ln>
        </p:spPr>
        <p:txBody>
          <a:bodyPr>
            <a:spAutoFit/>
          </a:bodyPr>
          <a:lstStyle/>
          <a:p>
            <a:r>
              <a:rPr lang="en-US" sz="2200" b="1" dirty="0">
                <a:solidFill>
                  <a:prstClr val="black"/>
                </a:solidFill>
                <a:latin typeface="Century Gothic"/>
                <a:cs typeface="Century Gothic"/>
              </a:rPr>
              <a:t>http://www.arin.net/participate/mailing_lists/index.html</a:t>
            </a:r>
          </a:p>
        </p:txBody>
      </p:sp>
      <p:sp>
        <p:nvSpPr>
          <p:cNvPr id="204804" name="Rectangle 6"/>
          <p:cNvSpPr>
            <a:spLocks noChangeArrowheads="1"/>
          </p:cNvSpPr>
          <p:nvPr/>
        </p:nvSpPr>
        <p:spPr bwMode="auto">
          <a:xfrm>
            <a:off x="652498" y="1483683"/>
            <a:ext cx="7772400" cy="4524316"/>
          </a:xfrm>
          <a:prstGeom prst="rect">
            <a:avLst/>
          </a:prstGeom>
          <a:noFill/>
          <a:ln w="9525">
            <a:noFill/>
            <a:miter lim="800000"/>
            <a:headEnd/>
            <a:tailEnd/>
          </a:ln>
        </p:spPr>
        <p:txBody>
          <a:bodyPr>
            <a:spAutoFit/>
          </a:bodyPr>
          <a:lstStyle/>
          <a:p>
            <a:endParaRPr lang="en-US" dirty="0">
              <a:solidFill>
                <a:prstClr val="black"/>
              </a:solidFill>
              <a:latin typeface="Calibri"/>
            </a:endParaRPr>
          </a:p>
          <a:p>
            <a:r>
              <a:rPr lang="en-US" b="1" dirty="0">
                <a:solidFill>
                  <a:srgbClr val="008000"/>
                </a:solidFill>
                <a:latin typeface="Century Gothic"/>
                <a:cs typeface="Century Gothic"/>
              </a:rPr>
              <a:t>ARIN Announce:  arin-announce@arin.net</a:t>
            </a:r>
          </a:p>
          <a:p>
            <a:endParaRPr lang="en-US" dirty="0">
              <a:solidFill>
                <a:prstClr val="black"/>
              </a:solidFill>
              <a:latin typeface="Century Gothic"/>
              <a:cs typeface="Century Gothic"/>
            </a:endParaRPr>
          </a:p>
          <a:p>
            <a:r>
              <a:rPr lang="en-US" dirty="0">
                <a:solidFill>
                  <a:prstClr val="black"/>
                </a:solidFill>
                <a:latin typeface="Century Gothic"/>
                <a:cs typeface="Century Gothic"/>
              </a:rPr>
              <a:t>ARIN Discussion: arin-discuss@arin.net (members only)</a:t>
            </a:r>
            <a:endParaRPr lang="en-US" dirty="0">
              <a:solidFill>
                <a:srgbClr val="000000"/>
              </a:solidFill>
              <a:latin typeface="Century Gothic"/>
              <a:cs typeface="Century Gothic"/>
            </a:endParaRPr>
          </a:p>
          <a:p>
            <a:endParaRPr lang="en-US" b="1" dirty="0">
              <a:solidFill>
                <a:srgbClr val="008000"/>
              </a:solidFill>
              <a:latin typeface="Century Gothic"/>
              <a:cs typeface="Century Gothic"/>
            </a:endParaRPr>
          </a:p>
          <a:p>
            <a:r>
              <a:rPr lang="en-US" b="1" dirty="0">
                <a:solidFill>
                  <a:srgbClr val="008000"/>
                </a:solidFill>
                <a:latin typeface="Century Gothic"/>
                <a:cs typeface="Century Gothic"/>
              </a:rPr>
              <a:t>ARIN Public Policy: arin-ppml@arin.net</a:t>
            </a:r>
          </a:p>
          <a:p>
            <a:endParaRPr lang="en-US" dirty="0">
              <a:solidFill>
                <a:prstClr val="black"/>
              </a:solidFill>
              <a:latin typeface="Century Gothic"/>
              <a:cs typeface="Century Gothic"/>
            </a:endParaRPr>
          </a:p>
          <a:p>
            <a:r>
              <a:rPr lang="en-US" b="1" dirty="0">
                <a:solidFill>
                  <a:srgbClr val="008000"/>
                </a:solidFill>
                <a:latin typeface="Century Gothic"/>
                <a:cs typeface="Century Gothic"/>
              </a:rPr>
              <a:t>ARIN Consultation: arin-consult@arin.net</a:t>
            </a:r>
          </a:p>
          <a:p>
            <a:endParaRPr lang="en-US" b="1" dirty="0">
              <a:solidFill>
                <a:srgbClr val="008000"/>
              </a:solidFill>
              <a:latin typeface="Century Gothic"/>
              <a:cs typeface="Century Gothic"/>
            </a:endParaRPr>
          </a:p>
          <a:p>
            <a:r>
              <a:rPr lang="en-US" b="1" dirty="0">
                <a:solidFill>
                  <a:srgbClr val="008000"/>
                </a:solidFill>
                <a:latin typeface="Century Gothic"/>
                <a:cs typeface="Century Gothic"/>
              </a:rPr>
              <a:t>ARIN Issued: arin-issued@arin.net</a:t>
            </a:r>
          </a:p>
          <a:p>
            <a:endParaRPr lang="en-US" b="1" dirty="0">
              <a:solidFill>
                <a:srgbClr val="008000"/>
              </a:solidFill>
              <a:latin typeface="Century Gothic"/>
              <a:cs typeface="Century Gothic"/>
            </a:endParaRPr>
          </a:p>
          <a:p>
            <a:r>
              <a:rPr lang="en-US" b="1" dirty="0">
                <a:solidFill>
                  <a:srgbClr val="008000"/>
                </a:solidFill>
                <a:latin typeface="Century Gothic"/>
                <a:cs typeface="Century Gothic"/>
              </a:rPr>
              <a:t>ARIN Technical Discussions: arin-tech-discuss@arin.net</a:t>
            </a:r>
          </a:p>
          <a:p>
            <a:endParaRPr lang="en-US" b="1" dirty="0">
              <a:solidFill>
                <a:srgbClr val="008000"/>
              </a:solidFill>
              <a:latin typeface="Century Gothic"/>
              <a:cs typeface="Century Gothic"/>
            </a:endParaRPr>
          </a:p>
          <a:p>
            <a:r>
              <a:rPr lang="en-US" b="1" dirty="0">
                <a:solidFill>
                  <a:srgbClr val="008000"/>
                </a:solidFill>
                <a:latin typeface="Century Gothic"/>
                <a:cs typeface="Century Gothic"/>
              </a:rPr>
              <a:t>Suggestions: arin-suggestions@</a:t>
            </a:r>
            <a:r>
              <a:rPr lang="en-US" b="1" dirty="0" smtClean="0">
                <a:solidFill>
                  <a:srgbClr val="008000"/>
                </a:solidFill>
                <a:latin typeface="Century Gothic"/>
                <a:cs typeface="Century Gothic"/>
              </a:rPr>
              <a:t>arin.net</a:t>
            </a:r>
          </a:p>
          <a:p>
            <a:endParaRPr lang="en-US" dirty="0">
              <a:solidFill>
                <a:prstClr val="black"/>
              </a:solidFill>
              <a:latin typeface="Century Gothic"/>
              <a:cs typeface="Century Gothic"/>
            </a:endParaRPr>
          </a:p>
          <a:p>
            <a:endParaRPr lang="en-US" dirty="0">
              <a:solidFill>
                <a:prstClr val="black"/>
              </a:solidFill>
              <a:latin typeface="Calibri"/>
            </a:endParaRPr>
          </a:p>
        </p:txBody>
      </p:sp>
    </p:spTree>
    <p:extLst>
      <p:ext uri="{BB962C8B-B14F-4D97-AF65-F5344CB8AC3E}">
        <p14:creationId xmlns:p14="http://schemas.microsoft.com/office/powerpoint/2010/main" val="62449350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p:nvPr>
        </p:nvSpPr>
        <p:spPr>
          <a:xfrm>
            <a:off x="502760" y="639391"/>
            <a:ext cx="8229600" cy="1143000"/>
          </a:xfrm>
        </p:spPr>
        <p:txBody>
          <a:bodyPr/>
          <a:lstStyle/>
          <a:p>
            <a:r>
              <a:rPr lang="en-US" dirty="0">
                <a:solidFill>
                  <a:srgbClr val="000000"/>
                </a:solidFill>
                <a:latin typeface="Century Gothic" pitchFamily="34" charset="0"/>
                <a:ea typeface="ＭＳ Ｐゴシック" charset="-128"/>
              </a:rPr>
              <a:t>ARIN on Social Media</a:t>
            </a:r>
            <a:endParaRPr lang="en-US" dirty="0" smtClean="0">
              <a:latin typeface="Century Gothic" pitchFamily="34" charset="0"/>
              <a:ea typeface="ＭＳ Ｐゴシック" charset="-128"/>
            </a:endParaRPr>
          </a:p>
        </p:txBody>
      </p:sp>
      <p:sp>
        <p:nvSpPr>
          <p:cNvPr id="10" name="Content Placeholder 2"/>
          <p:cNvSpPr txBox="1">
            <a:spLocks/>
          </p:cNvSpPr>
          <p:nvPr/>
        </p:nvSpPr>
        <p:spPr bwMode="auto">
          <a:xfrm>
            <a:off x="2057399" y="1473200"/>
            <a:ext cx="6597649" cy="5029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marL="339725" indent="-339725"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39825" indent="-225425"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defTabSz="454025"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454025"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454025"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454025"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lnSpc>
                <a:spcPct val="150000"/>
              </a:lnSpc>
              <a:spcBef>
                <a:spcPct val="20000"/>
              </a:spcBef>
              <a:buFont typeface="Arial" charset="0"/>
              <a:buNone/>
            </a:pPr>
            <a:r>
              <a:rPr lang="en-US" sz="3200" dirty="0">
                <a:latin typeface="Century Gothic"/>
                <a:cs typeface="Century Gothic"/>
              </a:rPr>
              <a:t>	</a:t>
            </a:r>
            <a:r>
              <a:rPr lang="en-US" dirty="0" err="1" smtClean="0">
                <a:latin typeface="Century Gothic"/>
                <a:cs typeface="Century Gothic"/>
              </a:rPr>
              <a:t>TeamARIN.net</a:t>
            </a:r>
            <a:endParaRPr lang="en-US" dirty="0" smtClean="0">
              <a:latin typeface="Century Gothic"/>
              <a:cs typeface="Century Gothic"/>
            </a:endParaRPr>
          </a:p>
          <a:p>
            <a:pPr eaLnBrk="1" hangingPunct="1">
              <a:lnSpc>
                <a:spcPct val="150000"/>
              </a:lnSpc>
              <a:spcBef>
                <a:spcPct val="20000"/>
              </a:spcBef>
              <a:buFont typeface="Arial" charset="0"/>
              <a:buNone/>
            </a:pPr>
            <a:endParaRPr lang="en-US" sz="800" dirty="0" smtClean="0">
              <a:latin typeface="Century Gothic"/>
              <a:cs typeface="Century Gothic"/>
            </a:endParaRPr>
          </a:p>
          <a:p>
            <a:pPr eaLnBrk="1" hangingPunct="1">
              <a:lnSpc>
                <a:spcPct val="150000"/>
              </a:lnSpc>
              <a:spcBef>
                <a:spcPct val="20000"/>
              </a:spcBef>
              <a:buFont typeface="Arial" charset="0"/>
              <a:buNone/>
            </a:pPr>
            <a:r>
              <a:rPr lang="en-US" b="1" dirty="0">
                <a:latin typeface="Century Gothic"/>
                <a:cs typeface="Century Gothic"/>
              </a:rPr>
              <a:t>	</a:t>
            </a:r>
            <a:r>
              <a:rPr lang="en-US" dirty="0" smtClean="0">
                <a:latin typeface="Century Gothic"/>
                <a:cs typeface="Century Gothic"/>
              </a:rPr>
              <a:t>/TeamARIN</a:t>
            </a:r>
          </a:p>
          <a:p>
            <a:pPr lvl="2" eaLnBrk="1" hangingPunct="1">
              <a:lnSpc>
                <a:spcPct val="150000"/>
              </a:lnSpc>
              <a:spcBef>
                <a:spcPct val="20000"/>
              </a:spcBef>
              <a:buFont typeface="Arial" charset="0"/>
              <a:buNone/>
            </a:pPr>
            <a:endParaRPr lang="en-US" sz="800" dirty="0" smtClean="0">
              <a:latin typeface="Century Gothic"/>
              <a:cs typeface="Century Gothic"/>
            </a:endParaRPr>
          </a:p>
          <a:p>
            <a:pPr eaLnBrk="1" hangingPunct="1">
              <a:lnSpc>
                <a:spcPct val="150000"/>
              </a:lnSpc>
              <a:spcBef>
                <a:spcPct val="20000"/>
              </a:spcBef>
              <a:buFont typeface="Arial" charset="0"/>
              <a:buNone/>
            </a:pPr>
            <a:r>
              <a:rPr lang="en-US" dirty="0">
                <a:latin typeface="Century Gothic"/>
                <a:cs typeface="Century Gothic"/>
              </a:rPr>
              <a:t>	</a:t>
            </a:r>
            <a:r>
              <a:rPr lang="en-US" dirty="0" smtClean="0">
                <a:latin typeface="Century Gothic"/>
                <a:cs typeface="Century Gothic"/>
              </a:rPr>
              <a:t>@TeamARIN</a:t>
            </a:r>
            <a:endParaRPr lang="en-US" sz="800" dirty="0" smtClean="0">
              <a:latin typeface="Century Gothic"/>
              <a:cs typeface="Century Gothic"/>
            </a:endParaRPr>
          </a:p>
          <a:p>
            <a:pPr eaLnBrk="1" hangingPunct="1">
              <a:lnSpc>
                <a:spcPct val="150000"/>
              </a:lnSpc>
              <a:spcBef>
                <a:spcPct val="20000"/>
              </a:spcBef>
              <a:buFont typeface="Arial" charset="0"/>
              <a:buNone/>
            </a:pPr>
            <a:r>
              <a:rPr lang="en-US" sz="800" dirty="0">
                <a:latin typeface="Century Gothic"/>
                <a:cs typeface="Century Gothic"/>
              </a:rPr>
              <a:t>	</a:t>
            </a:r>
            <a:r>
              <a:rPr lang="en-US" sz="800" dirty="0" smtClean="0">
                <a:latin typeface="Century Gothic"/>
                <a:cs typeface="Century Gothic"/>
              </a:rPr>
              <a:t>	</a:t>
            </a:r>
          </a:p>
          <a:p>
            <a:pPr eaLnBrk="1" hangingPunct="1">
              <a:lnSpc>
                <a:spcPct val="150000"/>
              </a:lnSpc>
              <a:spcBef>
                <a:spcPct val="20000"/>
              </a:spcBef>
              <a:buFont typeface="Arial" charset="0"/>
              <a:buNone/>
            </a:pPr>
            <a:r>
              <a:rPr lang="en-US" dirty="0">
                <a:latin typeface="Century Gothic"/>
                <a:cs typeface="Century Gothic"/>
              </a:rPr>
              <a:t>	</a:t>
            </a:r>
            <a:r>
              <a:rPr lang="en-US" dirty="0" smtClean="0">
                <a:latin typeface="Century Gothic"/>
                <a:cs typeface="Century Gothic"/>
              </a:rPr>
              <a:t>+</a:t>
            </a:r>
            <a:r>
              <a:rPr lang="en-US" dirty="0" err="1" smtClean="0">
                <a:latin typeface="Century Gothic"/>
                <a:cs typeface="Century Gothic"/>
              </a:rPr>
              <a:t>TeamARIN</a:t>
            </a:r>
            <a:endParaRPr lang="en-US" dirty="0" smtClean="0">
              <a:latin typeface="Century Gothic"/>
              <a:cs typeface="Century Gothic"/>
            </a:endParaRPr>
          </a:p>
          <a:p>
            <a:pPr eaLnBrk="1" hangingPunct="1">
              <a:lnSpc>
                <a:spcPct val="150000"/>
              </a:lnSpc>
              <a:spcBef>
                <a:spcPct val="20000"/>
              </a:spcBef>
              <a:buFont typeface="Arial" charset="0"/>
              <a:buNone/>
            </a:pPr>
            <a:endParaRPr lang="en-US" sz="800" dirty="0" smtClean="0">
              <a:latin typeface="Century Gothic"/>
              <a:cs typeface="Century Gothic"/>
            </a:endParaRPr>
          </a:p>
          <a:p>
            <a:pPr eaLnBrk="1" hangingPunct="1">
              <a:lnSpc>
                <a:spcPct val="150000"/>
              </a:lnSpc>
              <a:spcBef>
                <a:spcPct val="20000"/>
              </a:spcBef>
              <a:buFont typeface="Arial" charset="0"/>
              <a:buNone/>
            </a:pPr>
            <a:r>
              <a:rPr lang="en-US" dirty="0" smtClean="0">
                <a:latin typeface="Century Gothic"/>
                <a:cs typeface="Century Gothic"/>
              </a:rPr>
              <a:t>	www.linkedin.com/company/ARIN</a:t>
            </a:r>
          </a:p>
          <a:p>
            <a:pPr eaLnBrk="1" hangingPunct="1">
              <a:lnSpc>
                <a:spcPct val="150000"/>
              </a:lnSpc>
              <a:spcBef>
                <a:spcPct val="20000"/>
              </a:spcBef>
              <a:buFont typeface="Arial" charset="0"/>
              <a:buNone/>
            </a:pPr>
            <a:endParaRPr lang="en-US" sz="800" dirty="0" smtClean="0">
              <a:latin typeface="Century Gothic"/>
              <a:cs typeface="Century Gothic"/>
            </a:endParaRPr>
          </a:p>
          <a:p>
            <a:pPr eaLnBrk="1" hangingPunct="1">
              <a:lnSpc>
                <a:spcPct val="150000"/>
              </a:lnSpc>
              <a:spcBef>
                <a:spcPct val="20000"/>
              </a:spcBef>
              <a:buFont typeface="Arial" charset="0"/>
              <a:buNone/>
            </a:pPr>
            <a:r>
              <a:rPr lang="en-US" dirty="0" smtClean="0">
                <a:latin typeface="Century Gothic"/>
                <a:cs typeface="Century Gothic"/>
              </a:rPr>
              <a:t>	www.youtube.com</a:t>
            </a:r>
            <a:r>
              <a:rPr lang="en-US" dirty="0">
                <a:latin typeface="Century Gothic"/>
                <a:cs typeface="Century Gothic"/>
              </a:rPr>
              <a:t>/TeamARIN </a:t>
            </a:r>
          </a:p>
        </p:txBody>
      </p:sp>
      <p:pic>
        <p:nvPicPr>
          <p:cNvPr id="11" name="Picture 3" descr="facebook_logo.pn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143001" y="2462986"/>
            <a:ext cx="813613" cy="8136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 name="Picture 5" descr="youtube-logo.jpg"/>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bwMode="auto">
          <a:xfrm>
            <a:off x="966014" y="5816600"/>
            <a:ext cx="1091386" cy="685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4" name="Picture 6"/>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118415" y="4988680"/>
            <a:ext cx="938985" cy="9389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5" name="Picture 1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219200" y="4238567"/>
            <a:ext cx="737414" cy="737414"/>
          </a:xfrm>
          <a:prstGeom prst="rect">
            <a:avLst/>
          </a:prstGeom>
        </p:spPr>
      </p:pic>
      <p:pic>
        <p:nvPicPr>
          <p:cNvPr id="2" name="Picture 1" descr="twitter.jp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219200" y="3352800"/>
            <a:ext cx="876677" cy="711200"/>
          </a:xfrm>
          <a:prstGeom prst="rect">
            <a:avLst/>
          </a:prstGeom>
        </p:spPr>
      </p:pic>
      <p:pic>
        <p:nvPicPr>
          <p:cNvPr id="4" name="Picture 3" descr="TeamARIN Icon.ico"/>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1257300" y="1782391"/>
            <a:ext cx="609600" cy="609600"/>
          </a:xfrm>
          <a:prstGeom prst="rect">
            <a:avLst/>
          </a:prstGeom>
        </p:spPr>
      </p:pic>
    </p:spTree>
    <p:extLst>
      <p:ext uri="{BB962C8B-B14F-4D97-AF65-F5344CB8AC3E}">
        <p14:creationId xmlns:p14="http://schemas.microsoft.com/office/powerpoint/2010/main" val="189756912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4000" b="1" dirty="0" smtClean="0">
                <a:latin typeface="Century Gothic" charset="0"/>
                <a:ea typeface="Century Gothic" charset="0"/>
                <a:cs typeface="Century Gothic" charset="0"/>
              </a:rPr>
              <a:t>You Can Participate</a:t>
            </a:r>
            <a:endParaRPr lang="en-US" sz="4000" b="1" dirty="0">
              <a:latin typeface="Century Gothic" charset="0"/>
              <a:ea typeface="Century Gothic" charset="0"/>
              <a:cs typeface="Century Gothic" charset="0"/>
            </a:endParaRPr>
          </a:p>
        </p:txBody>
      </p:sp>
      <p:sp>
        <p:nvSpPr>
          <p:cNvPr id="3" name="Content Placeholder 6"/>
          <p:cNvSpPr txBox="1">
            <a:spLocks/>
          </p:cNvSpPr>
          <p:nvPr/>
        </p:nvSpPr>
        <p:spPr>
          <a:xfrm>
            <a:off x="523461" y="1965681"/>
            <a:ext cx="8229600" cy="4485885"/>
          </a:xfrm>
          <a:prstGeom prst="rect">
            <a:avLst/>
          </a:prstGeom>
        </p:spPr>
        <p:txBody>
          <a:bodyPr>
            <a:normAutofit fontScale="92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800" dirty="0">
                <a:latin typeface="Century Gothic" charset="0"/>
                <a:ea typeface="Century Gothic" charset="0"/>
                <a:cs typeface="Century Gothic" charset="0"/>
              </a:rPr>
              <a:t>Subscribe to an ARIN mailing </a:t>
            </a:r>
            <a:r>
              <a:rPr lang="en-US" sz="2800" dirty="0" smtClean="0">
                <a:latin typeface="Century Gothic" charset="0"/>
                <a:ea typeface="Century Gothic" charset="0"/>
                <a:cs typeface="Century Gothic" charset="0"/>
              </a:rPr>
              <a:t>list</a:t>
            </a:r>
          </a:p>
          <a:p>
            <a:r>
              <a:rPr lang="en-US" sz="2800" dirty="0" smtClean="0">
                <a:latin typeface="Century Gothic" charset="0"/>
                <a:ea typeface="Century Gothic" charset="0"/>
                <a:cs typeface="Century Gothic" charset="0"/>
              </a:rPr>
              <a:t>Attend a Public Policy and Members Meetings </a:t>
            </a:r>
          </a:p>
          <a:p>
            <a:r>
              <a:rPr lang="en-US" sz="2800" dirty="0" smtClean="0">
                <a:latin typeface="Century Gothic" charset="0"/>
                <a:ea typeface="Century Gothic" charset="0"/>
                <a:cs typeface="Century Gothic" charset="0"/>
              </a:rPr>
              <a:t>Voice your opinion - ARIN’s </a:t>
            </a:r>
            <a:r>
              <a:rPr lang="en-US" sz="2800" dirty="0">
                <a:latin typeface="Century Gothic" charset="0"/>
                <a:ea typeface="Century Gothic" charset="0"/>
                <a:cs typeface="Century Gothic" charset="0"/>
              </a:rPr>
              <a:t>Consultation and Suggestion Process</a:t>
            </a:r>
          </a:p>
          <a:p>
            <a:r>
              <a:rPr lang="en-US" sz="2800" dirty="0">
                <a:latin typeface="Century Gothic" charset="0"/>
                <a:ea typeface="Century Gothic" charset="0"/>
                <a:cs typeface="Century Gothic" charset="0"/>
              </a:rPr>
              <a:t>Share your IPv6 deployment experiences</a:t>
            </a:r>
          </a:p>
          <a:p>
            <a:r>
              <a:rPr lang="en-US" sz="2800" dirty="0">
                <a:latin typeface="Century Gothic" charset="0"/>
                <a:ea typeface="Century Gothic" charset="0"/>
                <a:cs typeface="Century Gothic" charset="0"/>
              </a:rPr>
              <a:t>Connect with us on social media</a:t>
            </a:r>
          </a:p>
          <a:p>
            <a:r>
              <a:rPr lang="en-US" sz="2800" dirty="0" smtClean="0">
                <a:latin typeface="Century Gothic" charset="0"/>
                <a:ea typeface="Century Gothic" charset="0"/>
                <a:cs typeface="Century Gothic" charset="0"/>
              </a:rPr>
              <a:t>Volunteer – Committees of the Board: Fellowship Selection, Nomination, </a:t>
            </a:r>
            <a:r>
              <a:rPr lang="en-US" sz="2800" dirty="0">
                <a:latin typeface="Century Gothic" charset="0"/>
                <a:ea typeface="Century Gothic" charset="0"/>
                <a:cs typeface="Century Gothic" charset="0"/>
              </a:rPr>
              <a:t>Mailing List Acceptable Use </a:t>
            </a:r>
            <a:r>
              <a:rPr lang="en-US" sz="2800" dirty="0" smtClean="0">
                <a:latin typeface="Century Gothic" charset="0"/>
                <a:ea typeface="Century Gothic" charset="0"/>
                <a:cs typeface="Century Gothic" charset="0"/>
              </a:rPr>
              <a:t>Policy and serves as a Meeting Mentor</a:t>
            </a:r>
          </a:p>
          <a:p>
            <a:r>
              <a:rPr lang="en-US" sz="2800" dirty="0" smtClean="0">
                <a:latin typeface="Century Gothic" charset="0"/>
                <a:ea typeface="Century Gothic" charset="0"/>
                <a:cs typeface="Century Gothic" charset="0"/>
              </a:rPr>
              <a:t>Members </a:t>
            </a:r>
            <a:r>
              <a:rPr lang="en-US" sz="2800" dirty="0">
                <a:latin typeface="Century Gothic" charset="0"/>
                <a:ea typeface="Century Gothic" charset="0"/>
                <a:cs typeface="Century Gothic" charset="0"/>
              </a:rPr>
              <a:t>– Vote in annual elections</a:t>
            </a:r>
          </a:p>
          <a:p>
            <a:endParaRPr lang="en-US" sz="2800" dirty="0" smtClean="0"/>
          </a:p>
        </p:txBody>
      </p:sp>
      <p:pic>
        <p:nvPicPr>
          <p:cNvPr id="4" name="Picture 3" descr="Put the U in ARIN.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69672" y="901420"/>
            <a:ext cx="1479198" cy="1017943"/>
          </a:xfrm>
          <a:prstGeom prst="rect">
            <a:avLst/>
          </a:prstGeom>
        </p:spPr>
      </p:pic>
    </p:spTree>
    <p:extLst>
      <p:ext uri="{BB962C8B-B14F-4D97-AF65-F5344CB8AC3E}">
        <p14:creationId xmlns:p14="http://schemas.microsoft.com/office/powerpoint/2010/main" val="61887851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a:xfrm>
            <a:off x="443948" y="3050740"/>
            <a:ext cx="8229600" cy="1143000"/>
          </a:xfrm>
        </p:spPr>
        <p:txBody>
          <a:bodyPr/>
          <a:lstStyle/>
          <a:p>
            <a:r>
              <a:rPr lang="en-US" sz="4800" b="1" dirty="0" smtClean="0">
                <a:latin typeface="Century Gothic" charset="0"/>
                <a:ea typeface="Century Gothic" charset="0"/>
                <a:cs typeface="Century Gothic" charset="0"/>
              </a:rPr>
              <a:t>Questions &amp; Discussion</a:t>
            </a:r>
          </a:p>
        </p:txBody>
      </p:sp>
    </p:spTree>
    <p:extLst>
      <p:ext uri="{BB962C8B-B14F-4D97-AF65-F5344CB8AC3E}">
        <p14:creationId xmlns:p14="http://schemas.microsoft.com/office/powerpoint/2010/main" val="12837957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Title 1"/>
          <p:cNvSpPr>
            <a:spLocks noGrp="1"/>
          </p:cNvSpPr>
          <p:nvPr>
            <p:ph type="title"/>
          </p:nvPr>
        </p:nvSpPr>
        <p:spPr>
          <a:xfrm>
            <a:off x="533400" y="1110755"/>
            <a:ext cx="8229600" cy="1143000"/>
          </a:xfrm>
        </p:spPr>
        <p:txBody>
          <a:bodyPr/>
          <a:lstStyle/>
          <a:p>
            <a:r>
              <a:rPr lang="en-US" dirty="0">
                <a:latin typeface="Century Gothic" charset="0"/>
                <a:ea typeface="ＭＳ Ｐゴシック" charset="0"/>
                <a:cs typeface="Century Gothic" charset="0"/>
              </a:rPr>
              <a:t>What </a:t>
            </a:r>
            <a:r>
              <a:rPr lang="en-US" dirty="0" smtClean="0">
                <a:latin typeface="Century Gothic" charset="0"/>
                <a:ea typeface="ＭＳ Ｐゴシック" charset="0"/>
                <a:cs typeface="Century Gothic" charset="0"/>
              </a:rPr>
              <a:t>do the RIRs do?</a:t>
            </a:r>
            <a:endParaRPr lang="en-US" dirty="0">
              <a:latin typeface="Century Gothic" charset="0"/>
              <a:ea typeface="ＭＳ Ｐゴシック" charset="0"/>
              <a:cs typeface="Century Gothic" charset="0"/>
            </a:endParaRPr>
          </a:p>
        </p:txBody>
      </p:sp>
      <p:sp>
        <p:nvSpPr>
          <p:cNvPr id="12290" name="Content Placeholder 2"/>
          <p:cNvSpPr>
            <a:spLocks noGrp="1"/>
          </p:cNvSpPr>
          <p:nvPr>
            <p:ph idx="1"/>
          </p:nvPr>
        </p:nvSpPr>
        <p:spPr>
          <a:xfrm>
            <a:off x="533400" y="2253755"/>
            <a:ext cx="8001000" cy="4419600"/>
          </a:xfrm>
        </p:spPr>
        <p:txBody>
          <a:bodyPr>
            <a:normAutofit/>
          </a:bodyPr>
          <a:lstStyle/>
          <a:p>
            <a:r>
              <a:rPr lang="en-US" dirty="0" smtClean="0">
                <a:solidFill>
                  <a:srgbClr val="000000"/>
                </a:solidFill>
                <a:latin typeface="Century Gothic" charset="0"/>
                <a:ea typeface="ＭＳ Ｐゴシック" charset="0"/>
                <a:cs typeface="Century Gothic" charset="0"/>
              </a:rPr>
              <a:t>Manage the distribution of IP addresses and Autonomous System numbers (ASNs)</a:t>
            </a:r>
          </a:p>
          <a:p>
            <a:r>
              <a:rPr lang="en-US" dirty="0" smtClean="0">
                <a:solidFill>
                  <a:srgbClr val="000000"/>
                </a:solidFill>
                <a:latin typeface="Century Gothic" charset="0"/>
                <a:ea typeface="ＭＳ Ｐゴシック" charset="0"/>
                <a:cs typeface="Century Gothic" charset="0"/>
              </a:rPr>
              <a:t>Provide reverse DNS and a public </a:t>
            </a:r>
            <a:r>
              <a:rPr lang="en-US" dirty="0" err="1" smtClean="0">
                <a:solidFill>
                  <a:srgbClr val="000000"/>
                </a:solidFill>
                <a:latin typeface="Century Gothic" charset="0"/>
                <a:ea typeface="ＭＳ Ｐゴシック" charset="0"/>
                <a:cs typeface="Century Gothic" charset="0"/>
              </a:rPr>
              <a:t>Whois</a:t>
            </a:r>
            <a:r>
              <a:rPr lang="en-US" dirty="0" smtClean="0">
                <a:solidFill>
                  <a:srgbClr val="000000"/>
                </a:solidFill>
                <a:latin typeface="Century Gothic" charset="0"/>
                <a:ea typeface="ＭＳ Ｐゴシック" charset="0"/>
                <a:cs typeface="Century Gothic" charset="0"/>
              </a:rPr>
              <a:t> database</a:t>
            </a:r>
          </a:p>
          <a:p>
            <a:r>
              <a:rPr lang="en-US" dirty="0" smtClean="0">
                <a:solidFill>
                  <a:srgbClr val="000000"/>
                </a:solidFill>
                <a:latin typeface="Century Gothic" charset="0"/>
                <a:ea typeface="ＭＳ Ｐゴシック" charset="0"/>
                <a:cs typeface="Century Gothic" charset="0"/>
              </a:rPr>
              <a:t>Support Internet infrastructure through technical coordination</a:t>
            </a:r>
            <a:endParaRPr lang="en-US" dirty="0">
              <a:solidFill>
                <a:srgbClr val="000000"/>
              </a:solidFill>
              <a:latin typeface="Century Gothic" charset="0"/>
              <a:ea typeface="ＭＳ Ｐゴシック" charset="0"/>
              <a:cs typeface="Century Gothic" charset="0"/>
            </a:endParaRPr>
          </a:p>
        </p:txBody>
      </p:sp>
    </p:spTree>
    <p:extLst>
      <p:ext uri="{BB962C8B-B14F-4D97-AF65-F5344CB8AC3E}">
        <p14:creationId xmlns:p14="http://schemas.microsoft.com/office/powerpoint/2010/main" val="18219134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7049" y="736599"/>
            <a:ext cx="8229600" cy="1143000"/>
          </a:xfrm>
        </p:spPr>
        <p:txBody>
          <a:bodyPr>
            <a:normAutofit/>
          </a:bodyPr>
          <a:lstStyle/>
          <a:p>
            <a:r>
              <a:rPr lang="en-US" sz="4000" b="1" dirty="0" smtClean="0">
                <a:latin typeface="Century Gothic" charset="0"/>
                <a:ea typeface="Century Gothic" charset="0"/>
                <a:cs typeface="Century Gothic" charset="0"/>
              </a:rPr>
              <a:t>The RIRs are</a:t>
            </a:r>
            <a:r>
              <a:rPr lang="is-IS" sz="4000" b="1" dirty="0" smtClean="0">
                <a:latin typeface="Century Gothic" charset="0"/>
                <a:ea typeface="Century Gothic" charset="0"/>
                <a:cs typeface="Century Gothic" charset="0"/>
              </a:rPr>
              <a:t>…</a:t>
            </a:r>
            <a:endParaRPr lang="en-US" sz="4000" b="1" dirty="0">
              <a:latin typeface="Century Gothic" charset="0"/>
              <a:ea typeface="Century Gothic" charset="0"/>
              <a:cs typeface="Century Gothic" charset="0"/>
            </a:endParaRPr>
          </a:p>
        </p:txBody>
      </p:sp>
      <p:graphicFrame>
        <p:nvGraphicFramePr>
          <p:cNvPr id="4" name="Group 17"/>
          <p:cNvGraphicFramePr>
            <a:graphicFrameLocks/>
          </p:cNvGraphicFramePr>
          <p:nvPr>
            <p:extLst/>
          </p:nvPr>
        </p:nvGraphicFramePr>
        <p:xfrm>
          <a:off x="863598" y="1641060"/>
          <a:ext cx="7556501" cy="6038360"/>
        </p:xfrm>
        <a:graphic>
          <a:graphicData uri="http://schemas.openxmlformats.org/drawingml/2006/table">
            <a:tbl>
              <a:tblPr>
                <a:tableStyleId>{2D5ABB26-0587-4C30-8999-92F81FD0307C}</a:tableStyleId>
              </a:tblPr>
              <a:tblGrid>
                <a:gridCol w="7556501"/>
              </a:tblGrid>
              <a:tr h="3836189">
                <a:tc>
                  <a:txBody>
                    <a:bodyPr/>
                    <a:lstStyle/>
                    <a:p>
                      <a:pPr marL="342900" marR="0" lvl="0" indent="-342900" algn="l" defTabSz="914400" rtl="0" eaLnBrk="1" fontAlgn="base" latinLnBrk="0" hangingPunct="1">
                        <a:lnSpc>
                          <a:spcPct val="100000"/>
                        </a:lnSpc>
                        <a:spcBef>
                          <a:spcPct val="20000"/>
                        </a:spcBef>
                        <a:spcAft>
                          <a:spcPct val="0"/>
                        </a:spcAft>
                        <a:buClr>
                          <a:schemeClr val="hlink"/>
                        </a:buClr>
                        <a:buSzPct val="65000"/>
                        <a:buFont typeface="Arial" charset="0"/>
                        <a:buChar char="•"/>
                        <a:tabLst/>
                      </a:pPr>
                      <a:r>
                        <a:rPr kumimoji="0" lang="en-US" sz="2400" b="1" i="0" u="none" strike="noStrike" cap="none" normalizeH="0" baseline="0" dirty="0" smtClean="0">
                          <a:ln>
                            <a:noFill/>
                          </a:ln>
                          <a:solidFill>
                            <a:schemeClr val="tx1"/>
                          </a:solidFill>
                          <a:effectLst/>
                          <a:latin typeface="Century Gothic" charset="0"/>
                          <a:ea typeface="ＭＳ Ｐゴシック" charset="0"/>
                          <a:cs typeface="Arial" charset="0"/>
                        </a:rPr>
                        <a:t>Independent</a:t>
                      </a:r>
                    </a:p>
                    <a:p>
                      <a:pPr marL="342900" marR="0" lvl="0" indent="-342900" algn="l" defTabSz="914400" rtl="0" eaLnBrk="1" fontAlgn="base" latinLnBrk="0" hangingPunct="1">
                        <a:lnSpc>
                          <a:spcPct val="100000"/>
                        </a:lnSpc>
                        <a:spcBef>
                          <a:spcPct val="20000"/>
                        </a:spcBef>
                        <a:spcAft>
                          <a:spcPct val="0"/>
                        </a:spcAft>
                        <a:buClr>
                          <a:schemeClr val="hlink"/>
                        </a:buClr>
                        <a:buSzPct val="65000"/>
                        <a:buFont typeface="Arial" charset="0"/>
                        <a:buChar char="•"/>
                        <a:tabLst/>
                      </a:pPr>
                      <a:r>
                        <a:rPr kumimoji="0" lang="en-US" sz="2400" b="1" i="0" u="none" strike="noStrike" cap="none" normalizeH="0" baseline="0" dirty="0" smtClean="0">
                          <a:ln>
                            <a:noFill/>
                          </a:ln>
                          <a:solidFill>
                            <a:schemeClr val="tx1"/>
                          </a:solidFill>
                          <a:effectLst/>
                          <a:latin typeface="Century Gothic" charset="0"/>
                          <a:ea typeface="ＭＳ Ｐゴシック" charset="0"/>
                          <a:cs typeface="Arial" charset="0"/>
                        </a:rPr>
                        <a:t>Not-for-profit</a:t>
                      </a:r>
                    </a:p>
                    <a:p>
                      <a:pPr marL="1257300" marR="0" lvl="2" indent="-342900" algn="l" defTabSz="914400" rtl="0" eaLnBrk="1" fontAlgn="base" latinLnBrk="0" hangingPunct="1">
                        <a:lnSpc>
                          <a:spcPct val="100000"/>
                        </a:lnSpc>
                        <a:spcBef>
                          <a:spcPct val="20000"/>
                        </a:spcBef>
                        <a:spcAft>
                          <a:spcPts val="600"/>
                        </a:spcAft>
                        <a:buClrTx/>
                        <a:buSzPct val="65000"/>
                        <a:buFont typeface="Arial" charset="0"/>
                        <a:buChar char="•"/>
                        <a:tabLst/>
                      </a:pPr>
                      <a:r>
                        <a:rPr kumimoji="0" lang="en-US" sz="2000" b="0" i="0" u="none" strike="noStrike" cap="none" normalizeH="0" baseline="0" dirty="0" smtClean="0">
                          <a:ln>
                            <a:noFill/>
                          </a:ln>
                          <a:solidFill>
                            <a:schemeClr val="tx1"/>
                          </a:solidFill>
                          <a:effectLst/>
                          <a:latin typeface="Century Gothic" charset="0"/>
                          <a:ea typeface="ＭＳ Ｐゴシック" charset="0"/>
                          <a:cs typeface="Arial" charset="0"/>
                        </a:rPr>
                        <a:t>Fee for services, not number resources</a:t>
                      </a:r>
                    </a:p>
                    <a:p>
                      <a:pPr marL="1257300" marR="0" lvl="2" indent="-342900" algn="l" defTabSz="914400" rtl="0" eaLnBrk="1" fontAlgn="base" latinLnBrk="0" hangingPunct="1">
                        <a:lnSpc>
                          <a:spcPct val="100000"/>
                        </a:lnSpc>
                        <a:spcBef>
                          <a:spcPct val="20000"/>
                        </a:spcBef>
                        <a:spcAft>
                          <a:spcPts val="600"/>
                        </a:spcAft>
                        <a:buClrTx/>
                        <a:buSzPct val="65000"/>
                        <a:buFont typeface="Arial" charset="0"/>
                        <a:buChar char="•"/>
                        <a:tabLst/>
                      </a:pPr>
                      <a:r>
                        <a:rPr kumimoji="0" lang="en-US" sz="2000" b="0" i="0" u="none" strike="noStrike" cap="none" normalizeH="0" baseline="0" dirty="0" smtClean="0">
                          <a:ln>
                            <a:noFill/>
                          </a:ln>
                          <a:solidFill>
                            <a:schemeClr val="tx1"/>
                          </a:solidFill>
                          <a:effectLst/>
                          <a:latin typeface="Century Gothic" charset="0"/>
                          <a:ea typeface="ＭＳ Ｐゴシック" charset="0"/>
                          <a:cs typeface="Arial" charset="0"/>
                        </a:rPr>
                        <a:t>100% community funded</a:t>
                      </a:r>
                    </a:p>
                    <a:p>
                      <a:pPr marL="342900" marR="0" lvl="0" indent="-342900" algn="l" defTabSz="914400" rtl="0" eaLnBrk="1" fontAlgn="base" latinLnBrk="0" hangingPunct="1">
                        <a:lnSpc>
                          <a:spcPct val="100000"/>
                        </a:lnSpc>
                        <a:spcBef>
                          <a:spcPct val="20000"/>
                        </a:spcBef>
                        <a:spcAft>
                          <a:spcPct val="0"/>
                        </a:spcAft>
                        <a:buClr>
                          <a:schemeClr val="hlink"/>
                        </a:buClr>
                        <a:buSzPct val="65000"/>
                        <a:buFont typeface="Arial" charset="0"/>
                        <a:buChar char="•"/>
                        <a:tabLst/>
                      </a:pPr>
                      <a:r>
                        <a:rPr kumimoji="0" lang="en-US" sz="2400" b="1" i="0" u="none" strike="noStrike" cap="none" normalizeH="0" baseline="0" dirty="0" smtClean="0">
                          <a:ln>
                            <a:noFill/>
                          </a:ln>
                          <a:solidFill>
                            <a:schemeClr val="tx1"/>
                          </a:solidFill>
                          <a:effectLst/>
                          <a:latin typeface="Century Gothic" charset="0"/>
                          <a:ea typeface="ＭＳ Ｐゴシック" charset="0"/>
                          <a:cs typeface="Arial" charset="0"/>
                        </a:rPr>
                        <a:t>Membership based</a:t>
                      </a:r>
                    </a:p>
                    <a:p>
                      <a:pPr marL="1257300" marR="0" lvl="2" indent="-342900" algn="l" defTabSz="914400" rtl="0" eaLnBrk="1" fontAlgn="base" latinLnBrk="0" hangingPunct="1">
                        <a:lnSpc>
                          <a:spcPct val="100000"/>
                        </a:lnSpc>
                        <a:spcBef>
                          <a:spcPct val="20000"/>
                        </a:spcBef>
                        <a:spcAft>
                          <a:spcPct val="0"/>
                        </a:spcAft>
                        <a:buClr>
                          <a:schemeClr val="hlink"/>
                        </a:buClr>
                        <a:buSzPct val="65000"/>
                        <a:buFont typeface="Arial" charset="0"/>
                        <a:buChar char="•"/>
                        <a:tabLst/>
                      </a:pPr>
                      <a:r>
                        <a:rPr lang="en-US" sz="2000" dirty="0" smtClean="0">
                          <a:solidFill>
                            <a:schemeClr val="tx1"/>
                          </a:solidFill>
                          <a:latin typeface="Century Gothic" charset="0"/>
                          <a:ea typeface="Century Gothic" charset="0"/>
                          <a:cs typeface="Century Gothic" charset="0"/>
                        </a:rPr>
                        <a:t>Internet service providers (ISPs), telecommunication organizations and large corporations </a:t>
                      </a:r>
                    </a:p>
                    <a:p>
                      <a:pPr marL="342900" marR="0" lvl="0" indent="-342900" algn="l" defTabSz="914400" rtl="0" eaLnBrk="1" fontAlgn="base" latinLnBrk="0" hangingPunct="1">
                        <a:lnSpc>
                          <a:spcPct val="100000"/>
                        </a:lnSpc>
                        <a:spcBef>
                          <a:spcPct val="20000"/>
                        </a:spcBef>
                        <a:spcAft>
                          <a:spcPct val="0"/>
                        </a:spcAft>
                        <a:buClr>
                          <a:schemeClr val="hlink"/>
                        </a:buClr>
                        <a:buSzPct val="65000"/>
                        <a:buFont typeface="Arial" charset="0"/>
                        <a:buChar char="•"/>
                        <a:tabLst/>
                      </a:pPr>
                      <a:r>
                        <a:rPr kumimoji="0" lang="en-US" sz="2400" b="1" i="0" u="none" strike="noStrike" cap="none" normalizeH="0" baseline="0" dirty="0" smtClean="0">
                          <a:ln>
                            <a:noFill/>
                          </a:ln>
                          <a:solidFill>
                            <a:schemeClr val="tx1"/>
                          </a:solidFill>
                          <a:effectLst/>
                          <a:latin typeface="Century Gothic" charset="0"/>
                          <a:ea typeface="ＭＳ Ｐゴシック" charset="0"/>
                          <a:cs typeface="Arial" charset="0"/>
                        </a:rPr>
                        <a:t>Community “Regulated”</a:t>
                      </a:r>
                    </a:p>
                    <a:p>
                      <a:pPr marL="1257300" marR="0" lvl="2" indent="-342900" algn="l" defTabSz="914400" rtl="0" eaLnBrk="1" fontAlgn="base" latinLnBrk="0" hangingPunct="1">
                        <a:lnSpc>
                          <a:spcPct val="100000"/>
                        </a:lnSpc>
                        <a:spcBef>
                          <a:spcPct val="20000"/>
                        </a:spcBef>
                        <a:spcAft>
                          <a:spcPct val="0"/>
                        </a:spcAft>
                        <a:buClr>
                          <a:schemeClr val="hlink"/>
                        </a:buClr>
                        <a:buSzPct val="65000"/>
                        <a:buFont typeface="Arial" charset="0"/>
                        <a:buChar char="•"/>
                        <a:tabLst/>
                      </a:pPr>
                      <a:r>
                        <a:rPr kumimoji="0" lang="en-US" sz="2000" b="0" i="0" u="none" strike="noStrike" cap="none" normalizeH="0" baseline="0" dirty="0" smtClean="0">
                          <a:ln>
                            <a:noFill/>
                          </a:ln>
                          <a:solidFill>
                            <a:schemeClr val="tx1"/>
                          </a:solidFill>
                          <a:effectLst/>
                          <a:latin typeface="Century Gothic" charset="0"/>
                          <a:ea typeface="ＭＳ Ｐゴシック" charset="0"/>
                          <a:cs typeface="Arial" charset="0"/>
                        </a:rPr>
                        <a:t>Community developed policies</a:t>
                      </a:r>
                    </a:p>
                    <a:p>
                      <a:pPr marL="1257300" marR="0" lvl="2" indent="-342900" algn="l" defTabSz="914400" rtl="0" eaLnBrk="1" fontAlgn="base" latinLnBrk="0" hangingPunct="1">
                        <a:lnSpc>
                          <a:spcPct val="100000"/>
                        </a:lnSpc>
                        <a:spcBef>
                          <a:spcPct val="20000"/>
                        </a:spcBef>
                        <a:spcAft>
                          <a:spcPct val="0"/>
                        </a:spcAft>
                        <a:buClr>
                          <a:schemeClr val="hlink"/>
                        </a:buClr>
                        <a:buSzPct val="65000"/>
                        <a:buFont typeface="Arial" charset="0"/>
                        <a:buChar char="•"/>
                        <a:tabLst/>
                      </a:pPr>
                      <a:r>
                        <a:rPr kumimoji="0" lang="en-US" sz="2000" b="0" i="0" u="none" strike="noStrike" cap="none" normalizeH="0" baseline="0" dirty="0" smtClean="0">
                          <a:ln>
                            <a:noFill/>
                          </a:ln>
                          <a:solidFill>
                            <a:schemeClr val="tx1"/>
                          </a:solidFill>
                          <a:effectLst/>
                          <a:latin typeface="Century Gothic" charset="0"/>
                          <a:ea typeface="ＭＳ Ｐゴシック" charset="0"/>
                          <a:cs typeface="Arial" charset="0"/>
                        </a:rPr>
                        <a:t>Member-elected governing boards</a:t>
                      </a:r>
                    </a:p>
                    <a:p>
                      <a:pPr marL="1257300" marR="0" lvl="2" indent="-342900" algn="l" defTabSz="914400" rtl="0" eaLnBrk="1" fontAlgn="base" latinLnBrk="0" hangingPunct="1">
                        <a:lnSpc>
                          <a:spcPct val="100000"/>
                        </a:lnSpc>
                        <a:spcBef>
                          <a:spcPct val="20000"/>
                        </a:spcBef>
                        <a:spcAft>
                          <a:spcPct val="0"/>
                        </a:spcAft>
                        <a:buClr>
                          <a:schemeClr val="hlink"/>
                        </a:buClr>
                        <a:buSzPct val="65000"/>
                        <a:buFont typeface="Arial" charset="0"/>
                        <a:buChar char="•"/>
                        <a:tabLst/>
                      </a:pPr>
                      <a:r>
                        <a:rPr kumimoji="0" lang="en-US" sz="2000" b="0" i="0" u="none" strike="noStrike" cap="none" normalizeH="0" baseline="0" dirty="0" smtClean="0">
                          <a:ln>
                            <a:noFill/>
                          </a:ln>
                          <a:solidFill>
                            <a:schemeClr val="tx1"/>
                          </a:solidFill>
                          <a:effectLst/>
                          <a:latin typeface="Century Gothic" charset="0"/>
                          <a:ea typeface="ＭＳ Ｐゴシック" charset="0"/>
                          <a:cs typeface="Arial" charset="0"/>
                        </a:rPr>
                        <a:t>Open and transparent</a:t>
                      </a:r>
                      <a:endParaRPr kumimoji="0" lang="en-US" sz="2000" b="0" i="0" u="none" strike="noStrike" cap="none" normalizeH="0" baseline="0" dirty="0">
                        <a:ln>
                          <a:noFill/>
                        </a:ln>
                        <a:solidFill>
                          <a:schemeClr val="tx1"/>
                        </a:solidFill>
                        <a:effectLst/>
                        <a:latin typeface="Century Gothic" charset="0"/>
                        <a:ea typeface="ＭＳ Ｐゴシック" charset="0"/>
                        <a:cs typeface="Arial" charset="0"/>
                      </a:endParaRPr>
                    </a:p>
                  </a:txBody>
                  <a:tcPr horzOverflow="overflow"/>
                </a:tc>
              </a:tr>
              <a:tr h="1307864">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Arial" charset="0"/>
                        <a:buNone/>
                        <a:tabLst/>
                      </a:pPr>
                      <a:endParaRPr kumimoji="0" lang="en-US" sz="2400" b="0" i="0" u="none" strike="noStrike" cap="none" normalizeH="0" baseline="0" dirty="0">
                        <a:ln>
                          <a:noFill/>
                        </a:ln>
                        <a:solidFill>
                          <a:schemeClr val="tx1"/>
                        </a:solidFill>
                        <a:effectLst/>
                        <a:latin typeface="Century Gothic" charset="0"/>
                        <a:ea typeface="ＭＳ Ｐゴシック" charset="0"/>
                        <a:cs typeface="Arial" charset="0"/>
                      </a:endParaRPr>
                    </a:p>
                  </a:txBody>
                  <a:tcPr horzOverflow="overflow"/>
                </a:tc>
              </a:tr>
            </a:tbl>
          </a:graphicData>
        </a:graphic>
      </p:graphicFrame>
    </p:spTree>
    <p:extLst>
      <p:ext uri="{BB962C8B-B14F-4D97-AF65-F5344CB8AC3E}">
        <p14:creationId xmlns:p14="http://schemas.microsoft.com/office/powerpoint/2010/main" val="12565467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7989" y="1297362"/>
            <a:ext cx="8412629" cy="1247055"/>
          </a:xfrm>
        </p:spPr>
        <p:txBody>
          <a:bodyPr>
            <a:normAutofit/>
          </a:bodyPr>
          <a:lstStyle/>
          <a:p>
            <a:r>
              <a:rPr lang="en-US" sz="4000" b="1" dirty="0" smtClean="0">
                <a:latin typeface="Century Gothic" charset="0"/>
                <a:ea typeface="Century Gothic" charset="0"/>
                <a:cs typeface="Century Gothic" charset="0"/>
              </a:rPr>
              <a:t>Distribution of IP Addresses</a:t>
            </a:r>
            <a:endParaRPr lang="en-US" sz="4000" dirty="0">
              <a:latin typeface="Century Gothic" charset="0"/>
              <a:ea typeface="Century Gothic" charset="0"/>
              <a:cs typeface="Century Gothic" charset="0"/>
            </a:endParaRPr>
          </a:p>
        </p:txBody>
      </p:sp>
      <p:pic>
        <p:nvPicPr>
          <p:cNvPr id="3" name="Picture 2" descr="IP Address Distribution2-01.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97989" y="3171240"/>
            <a:ext cx="8199911" cy="2552903"/>
          </a:xfrm>
          <a:prstGeom prst="rect">
            <a:avLst/>
          </a:prstGeom>
        </p:spPr>
      </p:pic>
    </p:spTree>
    <p:extLst>
      <p:ext uri="{BB962C8B-B14F-4D97-AF65-F5344CB8AC3E}">
        <p14:creationId xmlns:p14="http://schemas.microsoft.com/office/powerpoint/2010/main" val="6946203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304800" y="3254375"/>
            <a:ext cx="8458200" cy="3048000"/>
          </a:xfrm>
          <a:prstGeom prst="rect">
            <a:avLst/>
          </a:prstGeom>
        </p:spPr>
        <p:txBody>
          <a:bodyPr vert="horz" lIns="91440" tIns="45720" rIns="91440" bIns="45720" rtlCol="0">
            <a:normAutofit fontScale="92500"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spcBef>
                <a:spcPct val="0"/>
              </a:spcBef>
              <a:buFont typeface="Wingdings" charset="0"/>
              <a:buNone/>
              <a:defRPr/>
            </a:pPr>
            <a:r>
              <a:rPr lang="en-US" sz="2800" dirty="0" smtClean="0">
                <a:solidFill>
                  <a:srgbClr val="0A174A"/>
                </a:solidFill>
                <a:latin typeface="Century Gothic" charset="0"/>
                <a:ea typeface="ＭＳ Ｐゴシック" charset="0"/>
                <a:cs typeface="Century Gothic" charset="0"/>
              </a:rPr>
              <a:t>ARIN, a nonprofit member-based organization, supports the operation of the Internet through the </a:t>
            </a:r>
            <a:r>
              <a:rPr lang="en-US" sz="2800" b="1" dirty="0" smtClean="0">
                <a:solidFill>
                  <a:srgbClr val="1E96C7"/>
                </a:solidFill>
                <a:latin typeface="Century Gothic" charset="0"/>
                <a:ea typeface="ＭＳ Ｐゴシック" charset="0"/>
                <a:cs typeface="Century Gothic" charset="0"/>
              </a:rPr>
              <a:t>management of Internet number resources </a:t>
            </a:r>
            <a:r>
              <a:rPr lang="en-US" sz="2800" dirty="0" smtClean="0">
                <a:solidFill>
                  <a:srgbClr val="0A174A"/>
                </a:solidFill>
                <a:latin typeface="Century Gothic" charset="0"/>
                <a:ea typeface="ＭＳ Ｐゴシック" charset="0"/>
                <a:cs typeface="Century Gothic" charset="0"/>
              </a:rPr>
              <a:t>throughout its service region; </a:t>
            </a:r>
            <a:r>
              <a:rPr lang="en-US" sz="2800" b="1" dirty="0" smtClean="0">
                <a:solidFill>
                  <a:srgbClr val="1E96C7"/>
                </a:solidFill>
                <a:latin typeface="Century Gothic" charset="0"/>
                <a:ea typeface="ＭＳ Ｐゴシック" charset="0"/>
                <a:cs typeface="Century Gothic" charset="0"/>
              </a:rPr>
              <a:t>coordinates the development of policies by the community </a:t>
            </a:r>
            <a:r>
              <a:rPr lang="en-US" sz="2800" dirty="0" smtClean="0">
                <a:solidFill>
                  <a:srgbClr val="0A174A"/>
                </a:solidFill>
                <a:latin typeface="Century Gothic" charset="0"/>
                <a:ea typeface="ＭＳ Ｐゴシック" charset="0"/>
                <a:cs typeface="Century Gothic" charset="0"/>
              </a:rPr>
              <a:t>for the management of Internet Protocol number resources; and </a:t>
            </a:r>
            <a:r>
              <a:rPr lang="en-US" sz="2800" b="1" dirty="0" smtClean="0">
                <a:solidFill>
                  <a:srgbClr val="1E96C7"/>
                </a:solidFill>
                <a:latin typeface="Century Gothic" charset="0"/>
                <a:ea typeface="ＭＳ Ｐゴシック" charset="0"/>
                <a:cs typeface="Century Gothic" charset="0"/>
              </a:rPr>
              <a:t>advances the Internet through informational outreach.</a:t>
            </a:r>
            <a:r>
              <a:rPr lang="en-US" sz="2800" dirty="0" smtClean="0">
                <a:solidFill>
                  <a:srgbClr val="0A174A"/>
                </a:solidFill>
                <a:effectLst>
                  <a:outerShdw blurRad="38100" dist="38100" dir="2700000" algn="tl">
                    <a:srgbClr val="DDDDDD"/>
                  </a:outerShdw>
                </a:effectLst>
                <a:latin typeface="Century Gothic" charset="0"/>
                <a:ea typeface="ＭＳ Ｐゴシック" charset="0"/>
                <a:cs typeface="Century Gothic" charset="0"/>
              </a:rPr>
              <a:t> </a:t>
            </a:r>
          </a:p>
          <a:p>
            <a:pPr>
              <a:buFont typeface="Arial" charset="0"/>
              <a:buChar char="•"/>
              <a:defRPr/>
            </a:pPr>
            <a:endParaRPr lang="en-US" sz="2800" i="1" dirty="0">
              <a:solidFill>
                <a:srgbClr val="000000"/>
              </a:solidFill>
              <a:effectLst>
                <a:outerShdw blurRad="38100" dist="38100" dir="2700000" algn="tl">
                  <a:srgbClr val="DDDDDD"/>
                </a:outerShdw>
              </a:effectLst>
              <a:latin typeface="Century Gothic" charset="0"/>
              <a:ea typeface="ＭＳ Ｐゴシック" charset="0"/>
              <a:cs typeface="Century Gothic" charset="0"/>
            </a:endParaRPr>
          </a:p>
        </p:txBody>
      </p:sp>
      <p:pic>
        <p:nvPicPr>
          <p:cNvPr id="6" name="Picture 5" descr="arin_logo.pdf"/>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628654" y="72828"/>
            <a:ext cx="5853873" cy="4523447"/>
          </a:xfrm>
          <a:prstGeom prst="rect">
            <a:avLst/>
          </a:prstGeom>
        </p:spPr>
      </p:pic>
    </p:spTree>
    <p:extLst>
      <p:ext uri="{BB962C8B-B14F-4D97-AF65-F5344CB8AC3E}">
        <p14:creationId xmlns:p14="http://schemas.microsoft.com/office/powerpoint/2010/main" val="11657327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ARIN’s Service Region</a:t>
            </a:r>
            <a:endParaRPr lang="en-US" b="1" dirty="0"/>
          </a:p>
        </p:txBody>
      </p:sp>
      <p:pic>
        <p:nvPicPr>
          <p:cNvPr id="3" name="Picture 8" descr="ARIN_Region2.jp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28502" y="2148770"/>
            <a:ext cx="7182196" cy="3008875"/>
          </a:xfrm>
          <a:prstGeom prst="rect">
            <a:avLst/>
          </a:prstGeom>
          <a:noFill/>
          <a:ln w="9525">
            <a:noFill/>
            <a:miter lim="800000"/>
            <a:headEnd/>
            <a:tailEnd/>
          </a:ln>
        </p:spPr>
      </p:pic>
      <p:pic>
        <p:nvPicPr>
          <p:cNvPr id="4" name="Picture 8" descr="ARIN_Region2.jp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80902" y="2301170"/>
            <a:ext cx="7182196" cy="3008875"/>
          </a:xfrm>
          <a:prstGeom prst="rect">
            <a:avLst/>
          </a:prstGeom>
          <a:noFill/>
          <a:ln w="9525">
            <a:noFill/>
            <a:miter lim="800000"/>
            <a:headEnd/>
            <a:tailEnd/>
          </a:ln>
        </p:spPr>
      </p:pic>
      <p:sp>
        <p:nvSpPr>
          <p:cNvPr id="5" name="Text Box 10"/>
          <p:cNvSpPr txBox="1">
            <a:spLocks noChangeArrowheads="1"/>
          </p:cNvSpPr>
          <p:nvPr/>
        </p:nvSpPr>
        <p:spPr bwMode="auto">
          <a:xfrm>
            <a:off x="368301" y="5368077"/>
            <a:ext cx="8537428" cy="707886"/>
          </a:xfrm>
          <a:prstGeom prst="rect">
            <a:avLst/>
          </a:prstGeom>
          <a:noFill/>
          <a:ln w="9525">
            <a:noFill/>
            <a:miter lim="800000"/>
            <a:headEnd/>
            <a:tailEnd/>
          </a:ln>
        </p:spPr>
        <p:txBody>
          <a:bodyPr wrap="square">
            <a:spAutoFit/>
          </a:bodyPr>
          <a:lstStyle/>
          <a:p>
            <a:pPr algn="ctr"/>
            <a:r>
              <a:rPr lang="en-US" altLang="ja-JP" sz="2000" dirty="0" smtClean="0">
                <a:solidFill>
                  <a:prstClr val="black"/>
                </a:solidFill>
                <a:latin typeface="Century Gothic"/>
                <a:cs typeface="Century Gothic"/>
              </a:rPr>
              <a:t>The ARIN Region </a:t>
            </a:r>
            <a:r>
              <a:rPr lang="en-US" altLang="ja-JP" sz="2000" dirty="0" smtClean="0">
                <a:solidFill>
                  <a:prstClr val="black"/>
                </a:solidFill>
                <a:latin typeface="Century Gothic"/>
                <a:ea typeface="ＭＳ Ｐゴシック"/>
                <a:cs typeface="Century Gothic"/>
              </a:rPr>
              <a:t>includes many Caribbean </a:t>
            </a:r>
            <a:r>
              <a:rPr lang="en-US" altLang="ja-JP" sz="2000" dirty="0">
                <a:solidFill>
                  <a:prstClr val="black"/>
                </a:solidFill>
                <a:latin typeface="Century Gothic"/>
                <a:ea typeface="ＭＳ Ｐゴシック"/>
                <a:cs typeface="Century Gothic"/>
              </a:rPr>
              <a:t>and </a:t>
            </a:r>
            <a:r>
              <a:rPr lang="en-US" altLang="ja-JP" sz="2000" dirty="0" smtClean="0">
                <a:solidFill>
                  <a:prstClr val="black"/>
                </a:solidFill>
                <a:latin typeface="Century Gothic"/>
                <a:ea typeface="ＭＳ Ｐゴシック"/>
                <a:cs typeface="Century Gothic"/>
              </a:rPr>
              <a:t>North </a:t>
            </a:r>
            <a:r>
              <a:rPr lang="en-US" altLang="ja-JP" sz="2000" dirty="0">
                <a:solidFill>
                  <a:prstClr val="black"/>
                </a:solidFill>
                <a:latin typeface="Century Gothic"/>
                <a:ea typeface="ＭＳ Ｐゴシック"/>
                <a:cs typeface="Century Gothic"/>
              </a:rPr>
              <a:t>Atlantic islands, </a:t>
            </a:r>
            <a:r>
              <a:rPr lang="en-US" altLang="ja-JP" sz="2000" dirty="0" smtClean="0">
                <a:solidFill>
                  <a:prstClr val="black"/>
                </a:solidFill>
                <a:latin typeface="Century Gothic"/>
                <a:ea typeface="ＭＳ Ｐゴシック"/>
                <a:cs typeface="Century Gothic"/>
              </a:rPr>
              <a:t>Canada, the </a:t>
            </a:r>
            <a:r>
              <a:rPr lang="en-US" altLang="ja-JP" sz="2000" dirty="0">
                <a:solidFill>
                  <a:prstClr val="black"/>
                </a:solidFill>
                <a:latin typeface="Century Gothic"/>
                <a:ea typeface="ＭＳ Ｐゴシック"/>
                <a:cs typeface="Century Gothic"/>
              </a:rPr>
              <a:t>United States and outlying areas.</a:t>
            </a:r>
          </a:p>
        </p:txBody>
      </p:sp>
    </p:spTree>
    <p:extLst>
      <p:ext uri="{BB962C8B-B14F-4D97-AF65-F5344CB8AC3E}">
        <p14:creationId xmlns:p14="http://schemas.microsoft.com/office/powerpoint/2010/main" val="10793566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latin typeface="Century Gothic" charset="0"/>
                <a:ea typeface="Century Gothic" charset="0"/>
                <a:cs typeface="Century Gothic" charset="0"/>
              </a:rPr>
              <a:t>The ARIN Community includes…</a:t>
            </a:r>
          </a:p>
        </p:txBody>
      </p:sp>
      <p:sp>
        <p:nvSpPr>
          <p:cNvPr id="3" name="Content Placeholder 4"/>
          <p:cNvSpPr txBox="1">
            <a:spLocks/>
          </p:cNvSpPr>
          <p:nvPr/>
        </p:nvSpPr>
        <p:spPr>
          <a:xfrm>
            <a:off x="527326" y="1656522"/>
            <a:ext cx="8391387" cy="4744854"/>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sz="2000" dirty="0" smtClean="0">
              <a:latin typeface="Century Gothic" charset="0"/>
              <a:ea typeface="Century Gothic" charset="0"/>
              <a:cs typeface="Century Gothic" charset="0"/>
            </a:endParaRPr>
          </a:p>
          <a:p>
            <a:endParaRPr lang="en-US" sz="2000" dirty="0">
              <a:latin typeface="Century Gothic" charset="0"/>
              <a:ea typeface="Century Gothic" charset="0"/>
              <a:cs typeface="Century Gothic" charset="0"/>
            </a:endParaRPr>
          </a:p>
          <a:p>
            <a:r>
              <a:rPr lang="en-US" sz="2800" dirty="0" smtClean="0">
                <a:latin typeface="Century Gothic" charset="0"/>
                <a:ea typeface="Century Gothic" charset="0"/>
                <a:cs typeface="Century Gothic" charset="0"/>
              </a:rPr>
              <a:t>20,000+ customers </a:t>
            </a:r>
          </a:p>
          <a:p>
            <a:r>
              <a:rPr lang="en-US" sz="2800" dirty="0" smtClean="0">
                <a:latin typeface="Century Gothic" charset="0"/>
                <a:ea typeface="Century Gothic" charset="0"/>
                <a:cs typeface="Century Gothic" charset="0"/>
              </a:rPr>
              <a:t>5,425+ members </a:t>
            </a:r>
          </a:p>
          <a:p>
            <a:r>
              <a:rPr lang="en-US" sz="2800" dirty="0" smtClean="0">
                <a:latin typeface="Century Gothic" charset="0"/>
                <a:ea typeface="Century Gothic" charset="0"/>
                <a:cs typeface="Century Gothic" charset="0"/>
              </a:rPr>
              <a:t>80+ professional staff </a:t>
            </a:r>
          </a:p>
          <a:p>
            <a:endParaRPr lang="en-US" sz="2800" dirty="0">
              <a:latin typeface="Century Gothic" charset="0"/>
              <a:ea typeface="Century Gothic" charset="0"/>
              <a:cs typeface="Century Gothic" charset="0"/>
            </a:endParaRPr>
          </a:p>
          <a:p>
            <a:pPr marL="0" indent="0">
              <a:buNone/>
            </a:pPr>
            <a:r>
              <a:rPr lang="en-US" sz="2800" dirty="0" smtClean="0">
                <a:latin typeface="Century Gothic" charset="0"/>
                <a:ea typeface="Century Gothic" charset="0"/>
                <a:cs typeface="Century Gothic" charset="0"/>
              </a:rPr>
              <a:t>And more</a:t>
            </a:r>
            <a:r>
              <a:rPr lang="is-IS" sz="2800" dirty="0" smtClean="0">
                <a:latin typeface="Century Gothic" charset="0"/>
                <a:ea typeface="Century Gothic" charset="0"/>
                <a:cs typeface="Century Gothic" charset="0"/>
              </a:rPr>
              <a:t>…..</a:t>
            </a:r>
            <a:r>
              <a:rPr lang="en-US" sz="2800" dirty="0" smtClean="0">
                <a:latin typeface="Century Gothic" charset="0"/>
                <a:ea typeface="Century Gothic" charset="0"/>
                <a:cs typeface="Century Gothic" charset="0"/>
              </a:rPr>
              <a:t>Anyone </a:t>
            </a:r>
            <a:r>
              <a:rPr lang="en-US" sz="2800" dirty="0">
                <a:latin typeface="Century Gothic" charset="0"/>
                <a:ea typeface="Century Gothic" charset="0"/>
                <a:cs typeface="Century Gothic" charset="0"/>
              </a:rPr>
              <a:t>with an interest in </a:t>
            </a:r>
            <a:endParaRPr lang="en-US" sz="2800" dirty="0" smtClean="0">
              <a:latin typeface="Century Gothic" charset="0"/>
              <a:ea typeface="Century Gothic" charset="0"/>
              <a:cs typeface="Century Gothic" charset="0"/>
            </a:endParaRPr>
          </a:p>
          <a:p>
            <a:pPr marL="0" indent="0">
              <a:buNone/>
            </a:pPr>
            <a:r>
              <a:rPr lang="en-US" sz="2800" dirty="0" smtClean="0">
                <a:latin typeface="Century Gothic" charset="0"/>
                <a:ea typeface="Century Gothic" charset="0"/>
                <a:cs typeface="Century Gothic" charset="0"/>
              </a:rPr>
              <a:t>Internet number resource </a:t>
            </a:r>
            <a:r>
              <a:rPr lang="en-US" sz="2800" dirty="0">
                <a:latin typeface="Century Gothic" charset="0"/>
                <a:ea typeface="Century Gothic" charset="0"/>
                <a:cs typeface="Century Gothic" charset="0"/>
              </a:rPr>
              <a:t>management in the ARIN region</a:t>
            </a:r>
          </a:p>
          <a:p>
            <a:endParaRPr lang="en-US" sz="2800" dirty="0">
              <a:latin typeface="Century Gothic" charset="0"/>
              <a:ea typeface="Century Gothic" charset="0"/>
              <a:cs typeface="Century Gothic" charset="0"/>
            </a:endParaRPr>
          </a:p>
          <a:p>
            <a:endParaRPr lang="en-US" sz="2000" dirty="0" smtClean="0">
              <a:latin typeface="Century Gothic" charset="0"/>
              <a:ea typeface="Century Gothic" charset="0"/>
              <a:cs typeface="Century Gothic" charset="0"/>
            </a:endParaRPr>
          </a:p>
          <a:p>
            <a:endParaRPr lang="en-US" sz="2000" dirty="0">
              <a:latin typeface="Century Gothic" charset="0"/>
              <a:ea typeface="Century Gothic" charset="0"/>
              <a:cs typeface="Century Gothic" charset="0"/>
            </a:endParaRPr>
          </a:p>
          <a:p>
            <a:endParaRPr lang="en-US" sz="2000" dirty="0" smtClean="0">
              <a:latin typeface="Century Gothic" charset="0"/>
              <a:ea typeface="Century Gothic" charset="0"/>
              <a:cs typeface="Century Gothic" charset="0"/>
            </a:endParaRPr>
          </a:p>
        </p:txBody>
      </p:sp>
    </p:spTree>
    <p:extLst>
      <p:ext uri="{BB962C8B-B14F-4D97-AF65-F5344CB8AC3E}">
        <p14:creationId xmlns:p14="http://schemas.microsoft.com/office/powerpoint/2010/main" val="3141345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latin typeface="Century Gothic" charset="0"/>
                <a:ea typeface="Century Gothic" charset="0"/>
                <a:cs typeface="Century Gothic" charset="0"/>
              </a:rPr>
              <a:t>ARIN Members</a:t>
            </a:r>
            <a:endParaRPr lang="en-US" sz="4000" dirty="0">
              <a:latin typeface="Century Gothic" charset="0"/>
              <a:ea typeface="Century Gothic" charset="0"/>
              <a:cs typeface="Century Gothic" charset="0"/>
            </a:endParaRPr>
          </a:p>
        </p:txBody>
      </p:sp>
      <p:sp>
        <p:nvSpPr>
          <p:cNvPr id="3" name="TextBox 2"/>
          <p:cNvSpPr txBox="1"/>
          <p:nvPr/>
        </p:nvSpPr>
        <p:spPr>
          <a:xfrm>
            <a:off x="567082" y="1774544"/>
            <a:ext cx="7832035" cy="677108"/>
          </a:xfrm>
          <a:prstGeom prst="rect">
            <a:avLst/>
          </a:prstGeom>
          <a:noFill/>
        </p:spPr>
        <p:txBody>
          <a:bodyPr wrap="square" rtlCol="0">
            <a:spAutoFit/>
          </a:bodyPr>
          <a:lstStyle/>
          <a:p>
            <a:r>
              <a:rPr lang="en-US" sz="2000" dirty="0" smtClean="0">
                <a:latin typeface="Century Gothic" charset="0"/>
                <a:ea typeface="Century Gothic" charset="0"/>
                <a:cs typeface="Century Gothic" charset="0"/>
              </a:rPr>
              <a:t>5425 Member Organizations</a:t>
            </a:r>
          </a:p>
          <a:p>
            <a:r>
              <a:rPr lang="en-US" dirty="0" smtClean="0"/>
              <a:t>		</a:t>
            </a:r>
            <a:endParaRPr lang="en-US" dirty="0"/>
          </a:p>
        </p:txBody>
      </p:sp>
      <p:graphicFrame>
        <p:nvGraphicFramePr>
          <p:cNvPr id="4" name="Chart 3"/>
          <p:cNvGraphicFramePr>
            <a:graphicFrameLocks/>
          </p:cNvGraphicFramePr>
          <p:nvPr>
            <p:extLst>
              <p:ext uri="{D42A27DB-BD31-4B8C-83A1-F6EECF244321}">
                <p14:modId xmlns:p14="http://schemas.microsoft.com/office/powerpoint/2010/main" val="1055664343"/>
              </p:ext>
            </p:extLst>
          </p:nvPr>
        </p:nvGraphicFramePr>
        <p:xfrm>
          <a:off x="1166191" y="2451652"/>
          <a:ext cx="6864626" cy="395246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05209422"/>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8145</TotalTime>
  <Words>2273</Words>
  <Application>Microsoft Office PowerPoint</Application>
  <PresentationFormat>On-screen Show (4:3)</PresentationFormat>
  <Paragraphs>241</Paragraphs>
  <Slides>26</Slides>
  <Notes>22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26</vt:i4>
      </vt:variant>
    </vt:vector>
  </HeadingPairs>
  <TitlesOfParts>
    <vt:vector size="32" baseType="lpstr">
      <vt:lpstr>ＭＳ Ｐゴシック</vt:lpstr>
      <vt:lpstr>Arial</vt:lpstr>
      <vt:lpstr>Calibri</vt:lpstr>
      <vt:lpstr>Century Gothic</vt:lpstr>
      <vt:lpstr>Wingdings</vt:lpstr>
      <vt:lpstr>1_Office Theme</vt:lpstr>
      <vt:lpstr>PowerPoint Presentation</vt:lpstr>
      <vt:lpstr>Regional Internet Registries</vt:lpstr>
      <vt:lpstr>What do the RIRs do?</vt:lpstr>
      <vt:lpstr>The RIRs are…</vt:lpstr>
      <vt:lpstr>Distribution of IP Addresses</vt:lpstr>
      <vt:lpstr>PowerPoint Presentation</vt:lpstr>
      <vt:lpstr>ARIN’s Service Region</vt:lpstr>
      <vt:lpstr>The ARIN Community includes…</vt:lpstr>
      <vt:lpstr>ARIN Members</vt:lpstr>
      <vt:lpstr>Community-based Leadership</vt:lpstr>
      <vt:lpstr>Board of Trustees</vt:lpstr>
      <vt:lpstr>Advisory Council</vt:lpstr>
      <vt:lpstr>NRO NC/ ASO AC</vt:lpstr>
      <vt:lpstr>Strategic Planning</vt:lpstr>
      <vt:lpstr>2017 Organizational Objectives</vt:lpstr>
      <vt:lpstr>2017 Organizational Objectives</vt:lpstr>
      <vt:lpstr>ARIN Manages:</vt:lpstr>
      <vt:lpstr>ARIN develops technologies for managing Internet number resources:</vt:lpstr>
      <vt:lpstr>Training and Education</vt:lpstr>
      <vt:lpstr>Outreach and Community Engagement</vt:lpstr>
      <vt:lpstr>Global Community Engagement</vt:lpstr>
      <vt:lpstr>Key Outreach Topics</vt:lpstr>
      <vt:lpstr> ARIN Mailing Lists </vt:lpstr>
      <vt:lpstr>ARIN on Social Media</vt:lpstr>
      <vt:lpstr>You Can Participate</vt:lpstr>
      <vt:lpstr>Questions &amp; Discussion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Judson Lewis</dc:creator>
  <cp:lastModifiedBy>Christian Tacit</cp:lastModifiedBy>
  <cp:revision>435</cp:revision>
  <cp:lastPrinted>2016-01-11T18:58:51Z</cp:lastPrinted>
  <dcterms:created xsi:type="dcterms:W3CDTF">2014-05-02T16:29:25Z</dcterms:created>
  <dcterms:modified xsi:type="dcterms:W3CDTF">2017-02-06T01:12:40Z</dcterms:modified>
</cp:coreProperties>
</file>