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59" r:id="rId2"/>
    <p:sldId id="560" r:id="rId3"/>
    <p:sldId id="561" r:id="rId4"/>
    <p:sldId id="562" r:id="rId5"/>
    <p:sldId id="563" r:id="rId6"/>
    <p:sldId id="564" r:id="rId7"/>
    <p:sldId id="565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DEDEDE"/>
    <a:srgbClr val="002B49"/>
    <a:srgbClr val="9C240F"/>
    <a:srgbClr val="CB460F"/>
    <a:srgbClr val="FA5B36"/>
    <a:srgbClr val="0E4B91"/>
    <a:srgbClr val="18548A"/>
    <a:srgbClr val="155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0" autoAdjust="0"/>
    <p:restoredTop sz="93827" autoAdjust="0"/>
  </p:normalViewPr>
  <p:slideViewPr>
    <p:cSldViewPr snapToGrid="0" snapToObjects="1">
      <p:cViewPr varScale="1">
        <p:scale>
          <a:sx n="105" d="100"/>
          <a:sy n="105" d="100"/>
        </p:scale>
        <p:origin x="848" y="184"/>
      </p:cViewPr>
      <p:guideLst>
        <p:guide orient="horz" pos="141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268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7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7.emf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twitter.com/icann" TargetMode="External"/><Relationship Id="rId20" Type="http://schemas.openxmlformats.org/officeDocument/2006/relationships/hyperlink" Target="https://www.slideshare.net/icannpresentations" TargetMode="External"/><Relationship Id="rId10" Type="http://schemas.openxmlformats.org/officeDocument/2006/relationships/hyperlink" Target="twitter.com/icann" TargetMode="External"/><Relationship Id="rId11" Type="http://schemas.openxmlformats.org/officeDocument/2006/relationships/image" Target="../media/image21.png"/><Relationship Id="rId12" Type="http://schemas.openxmlformats.org/officeDocument/2006/relationships/hyperlink" Target="https://www.facebook.com/icannorg" TargetMode="External"/><Relationship Id="rId13" Type="http://schemas.openxmlformats.org/officeDocument/2006/relationships/hyperlink" Target="facebook.com/icannorg" TargetMode="External"/><Relationship Id="rId14" Type="http://schemas.openxmlformats.org/officeDocument/2006/relationships/image" Target="../media/image22.png"/><Relationship Id="rId15" Type="http://schemas.openxmlformats.org/officeDocument/2006/relationships/hyperlink" Target="youtube.com/user/ICANNnews" TargetMode="External"/><Relationship Id="rId16" Type="http://schemas.openxmlformats.org/officeDocument/2006/relationships/image" Target="../media/image23.png"/><Relationship Id="rId17" Type="http://schemas.openxmlformats.org/officeDocument/2006/relationships/hyperlink" Target="https://www.youtube.com/user/ICANNnews" TargetMode="External"/><Relationship Id="rId18" Type="http://schemas.openxmlformats.org/officeDocument/2006/relationships/hyperlink" Target="https://soundcloud.com/icann" TargetMode="External"/><Relationship Id="rId19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emf"/><Relationship Id="rId3" Type="http://schemas.openxmlformats.org/officeDocument/2006/relationships/hyperlink" Target="https://www.flickr.com/photos/icann" TargetMode="External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19.png"/><Relationship Id="rId6" Type="http://schemas.openxmlformats.org/officeDocument/2006/relationships/hyperlink" Target="https://www.linkedin.com/company/icann" TargetMode="External"/><Relationship Id="rId7" Type="http://schemas.openxmlformats.org/officeDocument/2006/relationships/hyperlink" Target="linkedin.com/company/icann" TargetMode="External"/><Relationship Id="rId8" Type="http://schemas.openxmlformats.org/officeDocument/2006/relationships/image" Target="../media/image20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46180"/>
            <a:ext cx="10805055" cy="450663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812800" y="1470213"/>
            <a:ext cx="10543117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 marL="1371600" indent="0">
              <a:buNone/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t="10075" b="8780"/>
          <a:stretch/>
        </p:blipFill>
        <p:spPr>
          <a:xfrm>
            <a:off x="0" y="683491"/>
            <a:ext cx="12192000" cy="556490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790814"/>
            <a:ext cx="12192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t="8972" b="7826"/>
          <a:stretch/>
        </p:blipFill>
        <p:spPr>
          <a:xfrm>
            <a:off x="0" y="654425"/>
            <a:ext cx="12192000" cy="5620869"/>
          </a:xfrm>
          <a:prstGeom prst="rect">
            <a:avLst/>
          </a:prstGeom>
        </p:spPr>
      </p:pic>
      <p:sp>
        <p:nvSpPr>
          <p:cNvPr id="28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3037"/>
            <a:ext cx="12192000" cy="569686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208224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6" name="Straight Connector 3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>
            <a:endCxn id="41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2" name="Straight Connector 41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48" name="Oval 4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385" cy="6858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32" name="Straight Connector 31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8" name="Oval 17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0" name="Oval 19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" y="0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53082" y="0"/>
            <a:ext cx="10788321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66928" y="3553576"/>
            <a:ext cx="10788321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66928" y="4279392"/>
            <a:ext cx="10788321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6928" y="4553712"/>
            <a:ext cx="10788321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596" y="5193792"/>
            <a:ext cx="1189829" cy="951863"/>
          </a:xfrm>
          <a:prstGeom prst="rect">
            <a:avLst/>
          </a:prstGeom>
        </p:spPr>
      </p:pic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48639" y="2837138"/>
            <a:ext cx="10808208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7257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483281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8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8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4"/>
            <a:ext cx="1221638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7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0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7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50863" y="1"/>
            <a:ext cx="10805054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3" y="3553574"/>
            <a:ext cx="10805054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50863" y="4279392"/>
            <a:ext cx="10805054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4553415"/>
            <a:ext cx="10805054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217" y="5193792"/>
            <a:ext cx="1193800" cy="95250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48640" y="2837138"/>
            <a:ext cx="10808208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6" name="Arc 55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7" name="Straight Connector 56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55" name="Straight Connector 54"/>
          <p:cNvCxnSpPr>
            <a:endCxn id="56" idx="0"/>
          </p:cNvCxnSpPr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31" name="Oval 30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32" name="Oval 31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3"/>
            <a:ext cx="12216385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0366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8" name="Arc 37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53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5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59" name="Straight Connector 5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Oval 26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-1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8" name="Straight Connector 27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4"/>
            <a:ext cx="1221638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228479" y="2020824"/>
            <a:ext cx="9299448" cy="132588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 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28479" y="4617720"/>
            <a:ext cx="9299448" cy="5784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28479" y="5199656"/>
            <a:ext cx="9299448" cy="39052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395" y="4874480"/>
            <a:ext cx="1189829" cy="951863"/>
          </a:xfrm>
          <a:prstGeom prst="rect">
            <a:avLst/>
          </a:prstGeom>
        </p:spPr>
      </p:pic>
      <p:sp>
        <p:nvSpPr>
          <p:cNvPr id="48" name="Oval 47"/>
          <p:cNvSpPr/>
          <p:nvPr userDrawn="1"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9" name="Straight Connector 48"/>
          <p:cNvCxnSpPr/>
          <p:nvPr userDrawn="1"/>
        </p:nvCxnSpPr>
        <p:spPr>
          <a:xfrm flipH="1">
            <a:off x="0" y="6124669"/>
            <a:ext cx="1793872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>
            <a:off x="1892734" y="6124511"/>
            <a:ext cx="972078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 userDrawn="1"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52" name="Oval 51"/>
          <p:cNvSpPr/>
          <p:nvPr userDrawn="1"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3" name="Straight Connector 52"/>
          <p:cNvCxnSpPr/>
          <p:nvPr userDrawn="1"/>
        </p:nvCxnSpPr>
        <p:spPr>
          <a:xfrm flipV="1">
            <a:off x="1849172" y="3552825"/>
            <a:ext cx="0" cy="2529959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Arc 53"/>
          <p:cNvSpPr/>
          <p:nvPr userDrawn="1"/>
        </p:nvSpPr>
        <p:spPr>
          <a:xfrm rot="16200000">
            <a:off x="1847726" y="3495590"/>
            <a:ext cx="121764" cy="118872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5" name="Straight Connector 54"/>
          <p:cNvCxnSpPr/>
          <p:nvPr userDrawn="1"/>
        </p:nvCxnSpPr>
        <p:spPr>
          <a:xfrm flipH="1">
            <a:off x="1899083" y="3494144"/>
            <a:ext cx="9714432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-1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084875" y="685225"/>
            <a:ext cx="9107124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3391319" y="1552703"/>
            <a:ext cx="880067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3391319" y="1049145"/>
            <a:ext cx="6974253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" y="685225"/>
            <a:ext cx="2977273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3391319" y="1865312"/>
            <a:ext cx="796459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420624" y="42394"/>
            <a:ext cx="10547350" cy="53134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pic>
        <p:nvPicPr>
          <p:cNvPr id="32" name="Picture 31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92" y="856105"/>
            <a:ext cx="1962493" cy="1523172"/>
          </a:xfrm>
          <a:prstGeom prst="rect">
            <a:avLst/>
          </a:prstGeom>
        </p:spPr>
      </p:pic>
      <p:grpSp>
        <p:nvGrpSpPr>
          <p:cNvPr id="54" name="Group 53"/>
          <p:cNvGrpSpPr/>
          <p:nvPr userDrawn="1"/>
        </p:nvGrpSpPr>
        <p:grpSpPr>
          <a:xfrm>
            <a:off x="3402135" y="4228306"/>
            <a:ext cx="3416667" cy="365760"/>
            <a:chOff x="5325979" y="4715893"/>
            <a:chExt cx="3416667" cy="365760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6" name="Picture 55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 userDrawn="1"/>
        </p:nvGrpSpPr>
        <p:grpSpPr>
          <a:xfrm>
            <a:off x="3402135" y="4726326"/>
            <a:ext cx="3636602" cy="365760"/>
            <a:chOff x="1235726" y="5571713"/>
            <a:chExt cx="3636602" cy="365760"/>
          </a:xfrm>
        </p:grpSpPr>
        <p:sp>
          <p:nvSpPr>
            <p:cNvPr id="58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9" name="Picture 58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 userDrawn="1"/>
        </p:nvGrpSpPr>
        <p:grpSpPr>
          <a:xfrm>
            <a:off x="3402135" y="2734246"/>
            <a:ext cx="2809587" cy="365760"/>
            <a:chOff x="1235726" y="3073176"/>
            <a:chExt cx="2809587" cy="365760"/>
          </a:xfrm>
        </p:grpSpPr>
        <p:sp>
          <p:nvSpPr>
            <p:cNvPr id="61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62" name="Picture 61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 userDrawn="1"/>
        </p:nvGrpSpPr>
        <p:grpSpPr>
          <a:xfrm>
            <a:off x="3402135" y="3232266"/>
            <a:ext cx="3730320" cy="365760"/>
            <a:chOff x="1235727" y="3892739"/>
            <a:chExt cx="3730320" cy="365760"/>
          </a:xfrm>
        </p:grpSpPr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65" name="Picture 64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 userDrawn="1"/>
        </p:nvGrpSpPr>
        <p:grpSpPr>
          <a:xfrm>
            <a:off x="3402135" y="3730286"/>
            <a:ext cx="3636602" cy="365760"/>
            <a:chOff x="1235726" y="4721075"/>
            <a:chExt cx="3636602" cy="365760"/>
          </a:xfrm>
        </p:grpSpPr>
        <p:pic>
          <p:nvPicPr>
            <p:cNvPr id="67" name="Picture 66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69" name="Group 68"/>
          <p:cNvGrpSpPr/>
          <p:nvPr userDrawn="1"/>
        </p:nvGrpSpPr>
        <p:grpSpPr>
          <a:xfrm>
            <a:off x="3402135" y="5722367"/>
            <a:ext cx="2586167" cy="365760"/>
            <a:chOff x="5325979" y="3073176"/>
            <a:chExt cx="2586167" cy="365760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 userDrawn="1"/>
        </p:nvGrpSpPr>
        <p:grpSpPr>
          <a:xfrm>
            <a:off x="3402135" y="5224346"/>
            <a:ext cx="3416667" cy="365760"/>
            <a:chOff x="5325979" y="5571713"/>
            <a:chExt cx="3416667" cy="365760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74" name="Picture 73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921748" y="2425013"/>
            <a:ext cx="8440953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498950" y="862602"/>
            <a:ext cx="9870957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52732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2421943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1" y="6320453"/>
            <a:ext cx="23872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2504929" y="6320453"/>
            <a:ext cx="90658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15191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2446072" y="2281331"/>
            <a:ext cx="0" cy="3976594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2444626" y="2221895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2504929" y="2220449"/>
            <a:ext cx="90658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11700996" y="6320453"/>
            <a:ext cx="4941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420624" y="42394"/>
            <a:ext cx="11808013" cy="531346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6932" y="1039938"/>
            <a:ext cx="4287549" cy="76069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19709" y="2853692"/>
            <a:ext cx="3149229" cy="3236708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1" name="Oval 50"/>
          <p:cNvSpPr/>
          <p:nvPr userDrawn="1"/>
        </p:nvSpPr>
        <p:spPr>
          <a:xfrm flipH="1">
            <a:off x="11615191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2" name="Straight Connector 51"/>
          <p:cNvCxnSpPr/>
          <p:nvPr userDrawn="1"/>
        </p:nvCxnSpPr>
        <p:spPr>
          <a:xfrm flipH="1">
            <a:off x="11700996" y="2219538"/>
            <a:ext cx="4941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6764" y="616645"/>
            <a:ext cx="12225528" cy="5696712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360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28479" y="4617720"/>
            <a:ext cx="9295500" cy="5751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28479" y="5199656"/>
            <a:ext cx="9295500" cy="39052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044" y="4878445"/>
            <a:ext cx="1193800" cy="9525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0" y="6124669"/>
            <a:ext cx="179387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1892734" y="6124511"/>
            <a:ext cx="972078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 userDrawn="1"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1849172" y="3552825"/>
            <a:ext cx="0" cy="2529959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 userDrawn="1"/>
        </p:nvSpPr>
        <p:spPr>
          <a:xfrm rot="16200000">
            <a:off x="1847726" y="3495590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20" name="Straight Connector 19"/>
          <p:cNvCxnSpPr/>
          <p:nvPr userDrawn="1"/>
        </p:nvCxnSpPr>
        <p:spPr>
          <a:xfrm flipH="1">
            <a:off x="1899083" y="3494144"/>
            <a:ext cx="971443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2"/>
          <p:cNvSpPr>
            <a:spLocks noGrp="1"/>
          </p:cNvSpPr>
          <p:nvPr>
            <p:ph type="title" hasCustomPrompt="1"/>
          </p:nvPr>
        </p:nvSpPr>
        <p:spPr>
          <a:xfrm>
            <a:off x="2228479" y="2020824"/>
            <a:ext cx="9295500" cy="13255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46180"/>
            <a:ext cx="10847122" cy="450663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16645"/>
            <a:ext cx="12192000" cy="56967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2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807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12192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965" y="614512"/>
            <a:ext cx="4655184" cy="56967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2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5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31" name="Oval 30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14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679" r:id="rId22"/>
    <p:sldLayoutId id="2147483727" r:id="rId23"/>
    <p:sldLayoutId id="2147483728" r:id="rId24"/>
    <p:sldLayoutId id="2147483730" r:id="rId25"/>
    <p:sldLayoutId id="2147483731" r:id="rId26"/>
    <p:sldLayoutId id="2147483732" r:id="rId27"/>
    <p:sldLayoutId id="2147483729" r:id="rId28"/>
    <p:sldLayoutId id="2147483734" r:id="rId29"/>
    <p:sldLayoutId id="2147483688" r:id="rId30"/>
    <p:sldLayoutId id="2147483743" r:id="rId31"/>
    <p:sldLayoutId id="2147483744" r:id="rId32"/>
    <p:sldLayoutId id="2147483745" r:id="rId33"/>
    <p:sldLayoutId id="2147483746" r:id="rId34"/>
    <p:sldLayoutId id="2147483747" r:id="rId35"/>
    <p:sldLayoutId id="2147483748" r:id="rId36"/>
    <p:sldLayoutId id="2147483750" r:id="rId37"/>
    <p:sldLayoutId id="2147483687" r:id="rId38"/>
    <p:sldLayoutId id="2147483735" r:id="rId39"/>
    <p:sldLayoutId id="2147483736" r:id="rId40"/>
    <p:sldLayoutId id="2147483737" r:id="rId41"/>
    <p:sldLayoutId id="2147483738" r:id="rId42"/>
    <p:sldLayoutId id="2147483739" r:id="rId43"/>
    <p:sldLayoutId id="2147483740" r:id="rId44"/>
    <p:sldLayoutId id="2147483742" r:id="rId45"/>
    <p:sldLayoutId id="2147483716" r:id="rId46"/>
    <p:sldLayoutId id="2147483717" r:id="rId47"/>
    <p:sldLayoutId id="2147483751" r:id="rId48"/>
  </p:sldLayoutIdLst>
  <p:hf hdr="0" ftr="0" dt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153" userDrawn="1">
          <p15:clr>
            <a:srgbClr val="F26B43"/>
          </p15:clr>
        </p15:guide>
        <p15:guide id="4" pos="512" userDrawn="1">
          <p15:clr>
            <a:srgbClr val="F26B43"/>
          </p15:clr>
        </p15:guide>
        <p15:guide id="5" pos="347" userDrawn="1">
          <p15:clr>
            <a:srgbClr val="F26B43"/>
          </p15:clr>
        </p15:guide>
        <p15:guide id="6" pos="7324" userDrawn="1">
          <p15:clr>
            <a:srgbClr val="F26B43"/>
          </p15:clr>
        </p15:guide>
        <p15:guide id="7" orient="horz" pos="4105" userDrawn="1">
          <p15:clr>
            <a:srgbClr val="F26B43"/>
          </p15:clr>
        </p15:guide>
        <p15:guide id="8" orient="horz" pos="384" userDrawn="1">
          <p15:clr>
            <a:srgbClr val="F26B43"/>
          </p15:clr>
        </p15:guide>
        <p15:guide id="9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Welcome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Aziz </a:t>
            </a:r>
            <a:r>
              <a:rPr lang="en-US" sz="2800" dirty="0" err="1" smtClean="0"/>
              <a:t>Hilali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AFRALO Chair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199967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ICANN Board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7915121" cy="1028394"/>
          </a:xfrm>
        </p:spPr>
        <p:txBody>
          <a:bodyPr/>
          <a:lstStyle/>
          <a:p>
            <a:r>
              <a:rPr lang="en-US" sz="2800" dirty="0" smtClean="0"/>
              <a:t>León </a:t>
            </a:r>
            <a:r>
              <a:rPr lang="en-US" sz="2800" dirty="0"/>
              <a:t>Sanchez</a:t>
            </a:r>
            <a:r>
              <a:rPr lang="en-US" sz="2800" b="0" dirty="0"/>
              <a:t>, </a:t>
            </a:r>
            <a:endParaRPr lang="en-US" sz="2800" b="0" dirty="0" smtClean="0"/>
          </a:p>
          <a:p>
            <a:r>
              <a:rPr lang="en-US" sz="2800" b="0" dirty="0" smtClean="0"/>
              <a:t>Incoming </a:t>
            </a:r>
            <a:r>
              <a:rPr lang="en-US" sz="2800" b="0" dirty="0"/>
              <a:t>ICANN Board Director</a:t>
            </a:r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926463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ALAC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2965169" cy="1028394"/>
          </a:xfrm>
        </p:spPr>
        <p:txBody>
          <a:bodyPr/>
          <a:lstStyle/>
          <a:p>
            <a:r>
              <a:rPr lang="en-US" sz="2800" dirty="0" err="1" smtClean="0"/>
              <a:t>Seun</a:t>
            </a:r>
            <a:r>
              <a:rPr lang="en-US" sz="2800" dirty="0" smtClean="0"/>
              <a:t> </a:t>
            </a:r>
            <a:r>
              <a:rPr lang="en-US" sz="2800" dirty="0" err="1" smtClean="0"/>
              <a:t>Ojedeji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ALAC Member</a:t>
            </a:r>
          </a:p>
        </p:txBody>
      </p:sp>
    </p:spTree>
    <p:extLst>
      <p:ext uri="{BB962C8B-B14F-4D97-AF65-F5344CB8AC3E}">
        <p14:creationId xmlns:p14="http://schemas.microsoft.com/office/powerpoint/2010/main" val="1084114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ALAC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2965169" cy="1028394"/>
          </a:xfrm>
        </p:spPr>
        <p:txBody>
          <a:bodyPr/>
          <a:lstStyle/>
          <a:p>
            <a:r>
              <a:rPr lang="en-US" sz="2800" dirty="0" err="1" smtClean="0"/>
              <a:t>Seun</a:t>
            </a:r>
            <a:r>
              <a:rPr lang="en-US" sz="2800" dirty="0" smtClean="0"/>
              <a:t> </a:t>
            </a:r>
            <a:r>
              <a:rPr lang="en-US" sz="2800" dirty="0" err="1" smtClean="0"/>
              <a:t>Ojedeji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ALAC Member</a:t>
            </a:r>
          </a:p>
        </p:txBody>
      </p:sp>
    </p:spTree>
    <p:extLst>
      <p:ext uri="{BB962C8B-B14F-4D97-AF65-F5344CB8AC3E}">
        <p14:creationId xmlns:p14="http://schemas.microsoft.com/office/powerpoint/2010/main" val="1768615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AFRALO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4135601" cy="1028394"/>
          </a:xfrm>
        </p:spPr>
        <p:txBody>
          <a:bodyPr/>
          <a:lstStyle/>
          <a:p>
            <a:r>
              <a:rPr lang="en-US" sz="2800" dirty="0" smtClean="0"/>
              <a:t>Sarah </a:t>
            </a:r>
            <a:r>
              <a:rPr lang="en-US" sz="2800" dirty="0" err="1" smtClean="0"/>
              <a:t>Kiden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AFRALO Secretary</a:t>
            </a:r>
          </a:p>
        </p:txBody>
      </p:sp>
    </p:spTree>
    <p:extLst>
      <p:ext uri="{BB962C8B-B14F-4D97-AF65-F5344CB8AC3E}">
        <p14:creationId xmlns:p14="http://schemas.microsoft.com/office/powerpoint/2010/main" val="1803651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7695665" cy="1028394"/>
          </a:xfrm>
        </p:spPr>
        <p:txBody>
          <a:bodyPr/>
          <a:lstStyle/>
          <a:p>
            <a:r>
              <a:rPr lang="en-US" sz="3600" dirty="0" smtClean="0"/>
              <a:t>Brainstorming Session</a:t>
            </a:r>
          </a:p>
          <a:p>
            <a:r>
              <a:rPr lang="en-US" sz="3600" b="0" dirty="0"/>
              <a:t>Interaction, discussion and Q&amp;A</a:t>
            </a:r>
          </a:p>
          <a:p>
            <a:endParaRPr lang="en-US" sz="3600" b="0" dirty="0" smtClean="0"/>
          </a:p>
        </p:txBody>
      </p:sp>
    </p:spTree>
    <p:extLst>
      <p:ext uri="{BB962C8B-B14F-4D97-AF65-F5344CB8AC3E}">
        <p14:creationId xmlns:p14="http://schemas.microsoft.com/office/powerpoint/2010/main" val="1922351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4135601" cy="1028394"/>
          </a:xfrm>
        </p:spPr>
        <p:txBody>
          <a:bodyPr/>
          <a:lstStyle/>
          <a:p>
            <a:r>
              <a:rPr lang="en-US" sz="2800" dirty="0" smtClean="0"/>
              <a:t>Aziz </a:t>
            </a:r>
            <a:r>
              <a:rPr lang="en-US" sz="2800" dirty="0" err="1" smtClean="0"/>
              <a:t>Hilali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AFRALO Chair</a:t>
            </a:r>
          </a:p>
        </p:txBody>
      </p:sp>
    </p:spTree>
    <p:extLst>
      <p:ext uri="{BB962C8B-B14F-4D97-AF65-F5344CB8AC3E}">
        <p14:creationId xmlns:p14="http://schemas.microsoft.com/office/powerpoint/2010/main" val="73962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Welcome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Alan Greenberg, </a:t>
            </a:r>
          </a:p>
          <a:p>
            <a:r>
              <a:rPr lang="en-US" sz="2800" b="0" dirty="0" smtClean="0"/>
              <a:t>ALAC Chair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5120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err="1" smtClean="0"/>
              <a:t>Göran</a:t>
            </a:r>
            <a:r>
              <a:rPr lang="en-US" sz="2800" dirty="0" smtClean="0"/>
              <a:t> </a:t>
            </a:r>
            <a:r>
              <a:rPr lang="en-US" sz="2800" dirty="0" err="1" smtClean="0"/>
              <a:t>Marby</a:t>
            </a:r>
            <a:r>
              <a:rPr lang="en-US" sz="2800" dirty="0" smtClean="0"/>
              <a:t>,</a:t>
            </a:r>
          </a:p>
          <a:p>
            <a:r>
              <a:rPr lang="en-US" sz="2800" b="0" dirty="0" smtClean="0"/>
              <a:t>ICANN President &amp; CEO</a:t>
            </a:r>
            <a:r>
              <a:rPr lang="en-US" sz="2800" b="0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6464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Steve Crocker,</a:t>
            </a:r>
          </a:p>
          <a:p>
            <a:r>
              <a:rPr lang="en-US" sz="2800" b="0" dirty="0" smtClean="0"/>
              <a:t>ICANN Board Chair</a:t>
            </a:r>
            <a:r>
              <a:rPr lang="en-US" sz="2800" b="0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714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Sally </a:t>
            </a:r>
            <a:r>
              <a:rPr lang="en-US" sz="2800" dirty="0" err="1" smtClean="0"/>
              <a:t>Costerton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Sr. Advisor to the President and SVP, Global Stakeholder Engagement </a:t>
            </a:r>
            <a:r>
              <a:rPr lang="en-US" sz="2800" b="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360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Pierre </a:t>
            </a:r>
            <a:r>
              <a:rPr lang="en-US" sz="2800" dirty="0" err="1" smtClean="0"/>
              <a:t>Dandjinou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ICANN VP, GSE for Africa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845933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Doctor D </a:t>
            </a:r>
            <a:r>
              <a:rPr lang="en-US" sz="2800" dirty="0" err="1" smtClean="0"/>
              <a:t>Mashao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Head of Innovation and Research at the University of Johannesburg</a:t>
            </a:r>
          </a:p>
        </p:txBody>
      </p:sp>
    </p:spTree>
    <p:extLst>
      <p:ext uri="{BB962C8B-B14F-4D97-AF65-F5344CB8AC3E}">
        <p14:creationId xmlns:p14="http://schemas.microsoft.com/office/powerpoint/2010/main" val="1506957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Guest Address 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3209009" cy="1028394"/>
          </a:xfrm>
        </p:spPr>
        <p:txBody>
          <a:bodyPr/>
          <a:lstStyle/>
          <a:p>
            <a:r>
              <a:rPr lang="en-US" sz="2800" dirty="0" err="1" smtClean="0"/>
              <a:t>Jannie</a:t>
            </a:r>
            <a:r>
              <a:rPr lang="en-US" sz="2800" dirty="0" smtClean="0"/>
              <a:t> </a:t>
            </a:r>
            <a:r>
              <a:rPr lang="en-US" sz="2800" dirty="0" err="1" smtClean="0"/>
              <a:t>Labuschagne</a:t>
            </a:r>
            <a:r>
              <a:rPr lang="en-US" sz="2800" dirty="0" smtClean="0"/>
              <a:t>, </a:t>
            </a:r>
            <a:endParaRPr lang="en-US" sz="2800" dirty="0" smtClean="0"/>
          </a:p>
          <a:p>
            <a:r>
              <a:rPr lang="en-US" sz="2800" b="0" dirty="0" smtClean="0"/>
              <a:t>CFO of ZACR</a:t>
            </a:r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116408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16306" y="42394"/>
            <a:ext cx="11665966" cy="531346"/>
          </a:xfrm>
        </p:spPr>
        <p:txBody>
          <a:bodyPr/>
          <a:lstStyle/>
          <a:p>
            <a:r>
              <a:rPr lang="en-US" dirty="0" smtClean="0"/>
              <a:t>Introduction to: ICANN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2496847" y="2787702"/>
            <a:ext cx="7915121" cy="1028394"/>
          </a:xfrm>
        </p:spPr>
        <p:txBody>
          <a:bodyPr/>
          <a:lstStyle/>
          <a:p>
            <a:r>
              <a:rPr lang="en-US" sz="2800" dirty="0" err="1" smtClean="0"/>
              <a:t>Fatimata</a:t>
            </a:r>
            <a:r>
              <a:rPr lang="en-US" sz="2800" dirty="0" smtClean="0"/>
              <a:t> </a:t>
            </a:r>
            <a:r>
              <a:rPr lang="en-US" sz="2800" dirty="0" err="1" smtClean="0"/>
              <a:t>Seye</a:t>
            </a:r>
            <a:r>
              <a:rPr lang="en-US" sz="2800" dirty="0" smtClean="0"/>
              <a:t> </a:t>
            </a:r>
            <a:r>
              <a:rPr lang="en-US" sz="2800" dirty="0" err="1" smtClean="0"/>
              <a:t>Sylla</a:t>
            </a:r>
            <a:r>
              <a:rPr lang="en-US" sz="2800" dirty="0" smtClean="0"/>
              <a:t>, </a:t>
            </a:r>
          </a:p>
          <a:p>
            <a:r>
              <a:rPr lang="en-US" sz="2800" b="0" dirty="0" smtClean="0"/>
              <a:t>Former </a:t>
            </a:r>
            <a:r>
              <a:rPr lang="en-US" sz="2800" b="0" dirty="0"/>
              <a:t>AFRALO Chair and Incoming Vice Chair</a:t>
            </a:r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12845420"/>
      </p:ext>
    </p:extLst>
  </p:cSld>
  <p:clrMapOvr>
    <a:masterClrMapping/>
  </p:clrMapOvr>
</p:sld>
</file>

<file path=ppt/theme/theme1.xml><?xml version="1.0" encoding="utf-8"?>
<a:theme xmlns:a="http://schemas.openxmlformats.org/drawingml/2006/main" name="ICANN PPT_Arial_16x9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_16x9 20170601.potx" id="{6DCE996D-886D-4310-B448-1ACF06EC9706}" vid="{B8D7A136-CA80-4520-9EC3-55CACFEC00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Template_16x9 20170601</Template>
  <TotalTime>47</TotalTime>
  <Words>151</Words>
  <Application>Microsoft Macintosh PowerPoint</Application>
  <PresentationFormat>Widescreen</PresentationFormat>
  <Paragraphs>44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ＭＳ Ｐゴシック</vt:lpstr>
      <vt:lpstr>Segoe UI</vt:lpstr>
      <vt:lpstr>Wingdings</vt:lpstr>
      <vt:lpstr>Arial</vt:lpstr>
      <vt:lpstr>ICANN PPT_Arial_16x9_June 2017_potx</vt:lpstr>
      <vt:lpstr>Welcome Address </vt:lpstr>
      <vt:lpstr>Welcome Address </vt:lpstr>
      <vt:lpstr>Guest Address </vt:lpstr>
      <vt:lpstr>Guest Address </vt:lpstr>
      <vt:lpstr>Guest Address </vt:lpstr>
      <vt:lpstr>Guest Address </vt:lpstr>
      <vt:lpstr>Guest Address </vt:lpstr>
      <vt:lpstr>Guest Address </vt:lpstr>
      <vt:lpstr>Introduction to: ICANN</vt:lpstr>
      <vt:lpstr>Introduction to: ICANN Board</vt:lpstr>
      <vt:lpstr>Introduction to: ALAC</vt:lpstr>
      <vt:lpstr>Introduction to: ALAC</vt:lpstr>
      <vt:lpstr>Introduction to: AFRALO</vt:lpstr>
      <vt:lpstr>PowerPoint Presentation</vt:lpstr>
      <vt:lpstr>Closing Remarks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Presenters Section Divider</dc:title>
  <dc:creator>Evin Erdogdu</dc:creator>
  <cp:lastModifiedBy>Evin Erdogdu</cp:lastModifiedBy>
  <cp:revision>6</cp:revision>
  <cp:lastPrinted>2017-01-26T19:29:02Z</cp:lastPrinted>
  <dcterms:created xsi:type="dcterms:W3CDTF">2017-06-25T13:17:57Z</dcterms:created>
  <dcterms:modified xsi:type="dcterms:W3CDTF">2017-06-25T21:04:56Z</dcterms:modified>
</cp:coreProperties>
</file>