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91" r:id="rId2"/>
  </p:sldMasterIdLst>
  <p:notesMasterIdLst>
    <p:notesMasterId r:id="rId21"/>
  </p:notesMasterIdLst>
  <p:handoutMasterIdLst>
    <p:handoutMasterId r:id="rId22"/>
  </p:handoutMasterIdLst>
  <p:sldIdLst>
    <p:sldId id="282" r:id="rId3"/>
    <p:sldId id="288" r:id="rId4"/>
    <p:sldId id="284" r:id="rId5"/>
    <p:sldId id="285" r:id="rId6"/>
    <p:sldId id="287" r:id="rId7"/>
    <p:sldId id="28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91" r:id="rId17"/>
    <p:sldId id="290" r:id="rId18"/>
    <p:sldId id="278" r:id="rId19"/>
    <p:sldId id="283" r:id="rId20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1pPr>
    <a:lvl2pPr marL="190500" indent="2667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2pPr>
    <a:lvl3pPr marL="382588" indent="531813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3pPr>
    <a:lvl4pPr marL="574675" indent="796925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4pPr>
    <a:lvl5pPr marL="766763" indent="1062038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D7D700"/>
    <a:srgbClr val="009700"/>
    <a:srgbClr val="B60000"/>
    <a:srgbClr val="A100A1"/>
    <a:srgbClr val="DDDD00"/>
    <a:srgbClr val="1A8A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A4F9C00A-7BE6-472A-8EED-11180FB5F673}" type="datetimeFigureOut">
              <a:rPr lang="en-US"/>
              <a:pPr/>
              <a:t>5/30/2018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DF78397E-F14E-4D88-ACD6-3857B871491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9081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5036C7BC-1656-4C3E-8A0E-EEE28E62CEB2}" type="datetimeFigureOut">
              <a:rPr lang="en-US"/>
              <a:pPr/>
              <a:t>5/30/2018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8350"/>
            <a:ext cx="51181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F8A95D7A-43F2-422F-824A-619E05EF8D9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9000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9038" tIns="49520" rIns="99038" bIns="49520"/>
          <a:lstStyle/>
          <a:p>
            <a:pPr defTabSz="914400"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891194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9038" tIns="49520" rIns="99038" bIns="49520"/>
          <a:lstStyle/>
          <a:p>
            <a:pPr defTabSz="914400"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8423991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9038" tIns="49520" rIns="99038" bIns="49520"/>
          <a:lstStyle/>
          <a:p>
            <a:pPr defTabSz="914400"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0514399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9038" tIns="49520" rIns="99038" bIns="49520"/>
          <a:lstStyle/>
          <a:p>
            <a:pPr defTabSz="914400"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2367716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xfrm>
            <a:off x="711200" y="4862513"/>
            <a:ext cx="5678488" cy="4603750"/>
          </a:xfrm>
        </p:spPr>
        <p:txBody>
          <a:bodyPr lIns="94314" tIns="47156" rIns="94314" bIns="47156"/>
          <a:lstStyle/>
          <a:p>
            <a:pPr defTabSz="914400" eaLnBrk="1" hangingPunct="1"/>
            <a:endParaRPr lang="fr-FR" smtClean="0"/>
          </a:p>
        </p:txBody>
      </p:sp>
      <p:sp>
        <p:nvSpPr>
          <p:cNvPr id="33795" name="Slide Number Placeholder 3"/>
          <p:cNvSpPr txBox="1">
            <a:spLocks noGrp="1"/>
          </p:cNvSpPr>
          <p:nvPr/>
        </p:nvSpPr>
        <p:spPr bwMode="auto">
          <a:xfrm>
            <a:off x="401955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314" tIns="47156" rIns="94314" bIns="47156" anchor="b"/>
          <a:lstStyle/>
          <a:p>
            <a:pPr algn="r" defTabSz="941388"/>
            <a:fld id="{C707F9C1-FA84-40CF-B8AE-ABB2C3DEEFB9}" type="slidenum">
              <a:rPr lang="en-US" sz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rPr>
              <a:pPr algn="r" defTabSz="941388"/>
              <a:t>12</a:t>
            </a:fld>
            <a:endParaRPr lang="en-US" sz="1200">
              <a:solidFill>
                <a:schemeClr val="tx1"/>
              </a:solidFill>
              <a:latin typeface="Arial" charset="0"/>
              <a:ea typeface="MS PGothic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0825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>
          <a:xfrm>
            <a:off x="711200" y="4862513"/>
            <a:ext cx="5678488" cy="4603750"/>
          </a:xfrm>
        </p:spPr>
        <p:txBody>
          <a:bodyPr lIns="94314" tIns="47156" rIns="94314" bIns="47156"/>
          <a:lstStyle/>
          <a:p>
            <a:pPr defTabSz="914400" eaLnBrk="1" hangingPunct="1"/>
            <a:endParaRPr lang="en-GB" sz="1100" smtClean="0"/>
          </a:p>
        </p:txBody>
      </p:sp>
      <p:sp>
        <p:nvSpPr>
          <p:cNvPr id="35843" name="Slide Number Placeholder 3"/>
          <p:cNvSpPr txBox="1">
            <a:spLocks noGrp="1"/>
          </p:cNvSpPr>
          <p:nvPr/>
        </p:nvSpPr>
        <p:spPr bwMode="auto">
          <a:xfrm>
            <a:off x="401955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314" tIns="47156" rIns="94314" bIns="47156" anchor="b"/>
          <a:lstStyle/>
          <a:p>
            <a:pPr algn="r" defTabSz="941388"/>
            <a:fld id="{1CB7F078-FEDD-4C24-BBFF-582E1008935D}" type="slidenum">
              <a:rPr lang="en-US" sz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rPr>
              <a:pPr algn="r" defTabSz="941388"/>
              <a:t>13</a:t>
            </a:fld>
            <a:endParaRPr lang="en-US" sz="1200">
              <a:solidFill>
                <a:schemeClr val="tx1"/>
              </a:solidFill>
              <a:latin typeface="Arial" charset="0"/>
              <a:ea typeface="MS PGothic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8787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9038" tIns="49520" rIns="99038" bIns="49520"/>
          <a:lstStyle/>
          <a:p>
            <a:pPr defTabSz="914400"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808073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1589855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" descr="ICANN_Logo_W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083550" y="6019800"/>
            <a:ext cx="8318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3"/>
          <p:cNvSpPr/>
          <p:nvPr userDrawn="1"/>
        </p:nvSpPr>
        <p:spPr>
          <a:xfrm>
            <a:off x="9525" y="2590800"/>
            <a:ext cx="9132888" cy="1676400"/>
          </a:xfrm>
          <a:prstGeom prst="rect">
            <a:avLst/>
          </a:prstGeom>
          <a:solidFill>
            <a:schemeClr val="tx1">
              <a:alpha val="2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>
              <a:sym typeface="Gill Sans" charset="0"/>
            </a:endParaRPr>
          </a:p>
        </p:txBody>
      </p:sp>
      <p:sp>
        <p:nvSpPr>
          <p:cNvPr id="6" name="TextBox 2"/>
          <p:cNvSpPr txBox="1"/>
          <p:nvPr userDrawn="1"/>
        </p:nvSpPr>
        <p:spPr>
          <a:xfrm>
            <a:off x="349288" y="6324600"/>
            <a:ext cx="1735065" cy="346556"/>
          </a:xfrm>
          <a:prstGeom prst="rect">
            <a:avLst/>
          </a:prstGeom>
          <a:noFill/>
        </p:spPr>
        <p:txBody>
          <a:bodyPr wrap="none" lIns="38405" tIns="19202" rIns="38405" bIns="19202">
            <a:spAutoFit/>
          </a:bodyPr>
          <a:lstStyle/>
          <a:p>
            <a:pPr algn="ctr">
              <a:defRPr/>
            </a:pPr>
            <a:r>
              <a:rPr lang="en-US" sz="2000" dirty="0" smtClean="0">
                <a:solidFill>
                  <a:schemeClr val="bg1"/>
                </a:solidFill>
                <a:latin typeface="Arial"/>
                <a:ea typeface="ヒラギノ角ゴ ProN W3" charset="0"/>
                <a:cs typeface="Arial"/>
                <a:sym typeface="Gill Sans" charset="0"/>
              </a:rPr>
              <a:t>@</a:t>
            </a:r>
            <a:r>
              <a:rPr lang="en-US" sz="2000" dirty="0" err="1" smtClean="0">
                <a:solidFill>
                  <a:schemeClr val="bg1"/>
                </a:solidFill>
                <a:latin typeface="Arial"/>
                <a:ea typeface="ヒラギノ角ゴ ProN W3" charset="0"/>
                <a:cs typeface="Arial"/>
                <a:sym typeface="Gill Sans" charset="0"/>
              </a:rPr>
              <a:t>icannatlarge</a:t>
            </a:r>
            <a:endParaRPr lang="en-US" sz="2000" dirty="0">
              <a:solidFill>
                <a:schemeClr val="bg1"/>
              </a:solidFill>
              <a:latin typeface="Arial"/>
              <a:ea typeface="ヒラギノ角ゴ ProN W3" charset="0"/>
              <a:cs typeface="Arial"/>
              <a:sym typeface="Gill Sans" charset="0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0" y="2628900"/>
            <a:ext cx="9144000" cy="16383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3700" b="1" i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C8683-603D-4B70-8494-5B665CC9164B}" type="datetimeFigureOut">
              <a:rPr lang="fr-FR"/>
              <a:pPr>
                <a:defRPr/>
              </a:pPr>
              <a:t>30/05/2018</a:t>
            </a:fld>
            <a:endParaRPr lang="en-GB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F6468F-2548-474A-8ABD-E4FFEDF49F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BE000-4FB3-40B3-8653-132B9C3542A0}" type="datetimeFigureOut">
              <a:rPr lang="fr-FR"/>
              <a:pPr>
                <a:defRPr/>
              </a:pPr>
              <a:t>30/05/2018</a:t>
            </a:fld>
            <a:endParaRPr lang="en-GB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BEB51-A6A8-44AB-8707-35ABEA7777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D2364-CD5F-4ED0-8FF6-5E36A772502A}" type="datetimeFigureOut">
              <a:rPr lang="fr-FR"/>
              <a:pPr>
                <a:defRPr/>
              </a:pPr>
              <a:t>30/05/2018</a:t>
            </a:fld>
            <a:endParaRPr lang="en-GB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1F168-5FF9-4957-9235-0D5AFCDA69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73926-CFD3-42B0-91ED-1F23605174DF}" type="datetimeFigureOut">
              <a:rPr lang="fr-FR"/>
              <a:pPr>
                <a:defRPr/>
              </a:pPr>
              <a:t>30/05/2018</a:t>
            </a:fld>
            <a:endParaRPr lang="en-GB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3F9A0-3122-45C5-A5FE-8A110F5043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9E088-07DD-4C72-8B76-D89FF16B190A}" type="datetimeFigureOut">
              <a:rPr lang="fr-FR"/>
              <a:pPr>
                <a:defRPr/>
              </a:pPr>
              <a:t>30/05/2018</a:t>
            </a:fld>
            <a:endParaRPr lang="en-GB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9601D4-A9D8-4E4F-BFAF-416907588F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9D41D9-9D80-4F54-8B79-FA72FFDABC81}" type="datetimeFigureOut">
              <a:rPr lang="fr-FR"/>
              <a:pPr>
                <a:defRPr/>
              </a:pPr>
              <a:t>30/05/2018</a:t>
            </a:fld>
            <a:endParaRPr lang="en-GB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83AAA-1B95-45E3-BF3F-5FBBF3A1F1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E5AE8-055F-4A92-BAC3-B8B5542CFD31}" type="datetimeFigureOut">
              <a:rPr lang="fr-FR"/>
              <a:pPr>
                <a:defRPr/>
              </a:pPr>
              <a:t>30/05/2018</a:t>
            </a:fld>
            <a:endParaRPr lang="en-GB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955E6-1E90-4517-8D10-54817DA88C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1D897-1D3B-453F-9B1C-1707BE184AA3}" type="datetimeFigureOut">
              <a:rPr lang="fr-FR"/>
              <a:pPr>
                <a:defRPr/>
              </a:pPr>
              <a:t>30/05/2018</a:t>
            </a:fld>
            <a:endParaRPr lang="en-GB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6E75D-FA69-440C-8C14-9352AD3CDB0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5022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 userDrawn="1"/>
        </p:nvSpPr>
        <p:spPr>
          <a:xfrm>
            <a:off x="9525" y="2590800"/>
            <a:ext cx="9132888" cy="1676400"/>
          </a:xfrm>
          <a:prstGeom prst="rect">
            <a:avLst/>
          </a:prstGeom>
          <a:solidFill>
            <a:schemeClr val="tx1">
              <a:alpha val="2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>
              <a:sym typeface="Gill Sans" charset="0"/>
            </a:endParaRPr>
          </a:p>
        </p:txBody>
      </p:sp>
      <p:pic>
        <p:nvPicPr>
          <p:cNvPr id="6" name="Picture 11" descr="ICANN_Logo_W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083550" y="6019800"/>
            <a:ext cx="8318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5"/>
          <p:cNvSpPr txBox="1"/>
          <p:nvPr userDrawn="1"/>
        </p:nvSpPr>
        <p:spPr>
          <a:xfrm>
            <a:off x="349288" y="6324600"/>
            <a:ext cx="1735065" cy="346556"/>
          </a:xfrm>
          <a:prstGeom prst="rect">
            <a:avLst/>
          </a:prstGeom>
          <a:noFill/>
        </p:spPr>
        <p:txBody>
          <a:bodyPr wrap="none" lIns="38405" tIns="19202" rIns="38405" bIns="19202">
            <a:spAutoFit/>
          </a:bodyPr>
          <a:lstStyle/>
          <a:p>
            <a:pPr algn="ctr">
              <a:defRPr/>
            </a:pPr>
            <a:r>
              <a:rPr lang="en-US" sz="2000" dirty="0" smtClean="0">
                <a:solidFill>
                  <a:schemeClr val="bg1"/>
                </a:solidFill>
                <a:latin typeface="Arial"/>
                <a:ea typeface="ヒラギノ角ゴ ProN W3" charset="0"/>
                <a:cs typeface="Arial"/>
                <a:sym typeface="Gill Sans" charset="0"/>
              </a:rPr>
              <a:t>@</a:t>
            </a:r>
            <a:r>
              <a:rPr lang="en-US" sz="2000" dirty="0" err="1" smtClean="0">
                <a:solidFill>
                  <a:schemeClr val="bg1"/>
                </a:solidFill>
                <a:latin typeface="Arial"/>
                <a:ea typeface="ヒラギノ角ゴ ProN W3" charset="0"/>
                <a:cs typeface="Arial"/>
                <a:sym typeface="Gill Sans" charset="0"/>
              </a:rPr>
              <a:t>icannatlarge</a:t>
            </a:r>
            <a:endParaRPr lang="en-US" sz="2000" dirty="0">
              <a:solidFill>
                <a:schemeClr val="bg1"/>
              </a:solidFill>
              <a:latin typeface="Arial"/>
              <a:ea typeface="ヒラギノ角ゴ ProN W3" charset="0"/>
              <a:cs typeface="Arial"/>
              <a:sym typeface="Gill Sans" charset="0"/>
            </a:endParaRP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0" y="2628900"/>
            <a:ext cx="9144000" cy="16383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370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ICANN_Watermark_G_CMYK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219200"/>
            <a:ext cx="5670550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3"/>
          <p:cNvSpPr/>
          <p:nvPr userDrawn="1"/>
        </p:nvSpPr>
        <p:spPr bwMode="auto">
          <a:xfrm>
            <a:off x="457200" y="838200"/>
            <a:ext cx="7924800" cy="5105400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xtLst/>
        </p:spPr>
        <p:txBody>
          <a:bodyPr lIns="0" tIns="0" rIns="0" bIns="0" anchor="ctr">
            <a:spAutoFit/>
          </a:bodyPr>
          <a:lstStyle/>
          <a:p>
            <a:pPr>
              <a:lnSpc>
                <a:spcPct val="10000"/>
              </a:lnSpc>
              <a:defRPr/>
            </a:pPr>
            <a:endParaRPr lang="en-US" sz="7200" dirty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pic>
        <p:nvPicPr>
          <p:cNvPr id="5" name="Picture 1" descr="ICANN_Logo_B_RGB.png"/>
          <p:cNvPicPr>
            <a:picLocks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081963" y="6019800"/>
            <a:ext cx="8286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 userDrawn="1"/>
        </p:nvSpPr>
        <p:spPr>
          <a:xfrm>
            <a:off x="349288" y="6324600"/>
            <a:ext cx="1735065" cy="346556"/>
          </a:xfrm>
          <a:prstGeom prst="rect">
            <a:avLst/>
          </a:prstGeom>
          <a:noFill/>
        </p:spPr>
        <p:txBody>
          <a:bodyPr wrap="none" lIns="38405" tIns="19202" rIns="38405" bIns="19202">
            <a:spAutoFit/>
          </a:bodyPr>
          <a:lstStyle/>
          <a:p>
            <a:pPr algn="ctr">
              <a:defRPr/>
            </a:pPr>
            <a:r>
              <a:rPr lang="en-US" sz="2000" dirty="0" smtClean="0">
                <a:solidFill>
                  <a:srgbClr val="037BC0"/>
                </a:solidFill>
                <a:latin typeface="Arial"/>
                <a:ea typeface="ヒラギノ角ゴ ProN W3" charset="0"/>
                <a:cs typeface="Arial"/>
                <a:sym typeface="Gill Sans" charset="0"/>
              </a:rPr>
              <a:t>@</a:t>
            </a:r>
            <a:r>
              <a:rPr lang="en-US" sz="2000" dirty="0" err="1" smtClean="0">
                <a:solidFill>
                  <a:srgbClr val="037BC0"/>
                </a:solidFill>
                <a:latin typeface="Arial"/>
                <a:ea typeface="ヒラギノ角ゴ ProN W3" charset="0"/>
                <a:cs typeface="Arial"/>
                <a:sym typeface="Gill Sans" charset="0"/>
              </a:rPr>
              <a:t>icannatlarge</a:t>
            </a:r>
            <a:endParaRPr lang="en-US" sz="2000" dirty="0">
              <a:solidFill>
                <a:srgbClr val="037BC0"/>
              </a:solidFill>
              <a:latin typeface="Arial"/>
              <a:ea typeface="ヒラギノ角ゴ ProN W3" charset="0"/>
              <a:cs typeface="Arial"/>
              <a:sym typeface="Gill Sans" charset="0"/>
            </a:endParaRP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4" y="2476500"/>
            <a:ext cx="8086725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4800">
                <a:ln>
                  <a:noFill/>
                </a:ln>
                <a:solidFill>
                  <a:srgbClr val="00334D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46"/>
          <p:cNvSpPr/>
          <p:nvPr userDrawn="1"/>
        </p:nvSpPr>
        <p:spPr bwMode="auto">
          <a:xfrm>
            <a:off x="0" y="3371850"/>
            <a:ext cx="9144000" cy="1143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anchor="ctr">
            <a:spAutoFit/>
          </a:bodyPr>
          <a:lstStyle/>
          <a:p>
            <a:pPr>
              <a:lnSpc>
                <a:spcPct val="10000"/>
              </a:lnSpc>
              <a:defRPr/>
            </a:pPr>
            <a:endParaRPr lang="en-US" sz="3000" dirty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5" name="Rectangle 17"/>
          <p:cNvSpPr/>
          <p:nvPr userDrawn="1"/>
        </p:nvSpPr>
        <p:spPr>
          <a:xfrm>
            <a:off x="600075" y="1768475"/>
            <a:ext cx="1874838" cy="669925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>
              <a:sym typeface="Gill Sans" charset="0"/>
            </a:endParaRPr>
          </a:p>
        </p:txBody>
      </p:sp>
      <p:sp>
        <p:nvSpPr>
          <p:cNvPr id="16" name="Rectangle 19"/>
          <p:cNvSpPr/>
          <p:nvPr userDrawn="1"/>
        </p:nvSpPr>
        <p:spPr>
          <a:xfrm>
            <a:off x="2628900" y="1768475"/>
            <a:ext cx="4629150" cy="669925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 dirty="0">
              <a:solidFill>
                <a:srgbClr val="00334D"/>
              </a:solidFill>
              <a:sym typeface="Gill Sans" charset="0"/>
            </a:endParaRPr>
          </a:p>
        </p:txBody>
      </p:sp>
      <p:sp>
        <p:nvSpPr>
          <p:cNvPr id="17" name="Rectangle 24"/>
          <p:cNvSpPr/>
          <p:nvPr userDrawn="1"/>
        </p:nvSpPr>
        <p:spPr>
          <a:xfrm>
            <a:off x="600075" y="2668588"/>
            <a:ext cx="1874838" cy="671512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>
              <a:solidFill>
                <a:schemeClr val="bg1"/>
              </a:solidFill>
              <a:sym typeface="Gill Sans" charset="0"/>
            </a:endParaRPr>
          </a:p>
        </p:txBody>
      </p:sp>
      <p:sp>
        <p:nvSpPr>
          <p:cNvPr id="18" name="Rectangle 25"/>
          <p:cNvSpPr/>
          <p:nvPr userDrawn="1"/>
        </p:nvSpPr>
        <p:spPr>
          <a:xfrm>
            <a:off x="2628900" y="2668588"/>
            <a:ext cx="4629150" cy="671512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 dirty="0">
              <a:solidFill>
                <a:srgbClr val="00334D"/>
              </a:solidFill>
              <a:sym typeface="Gill Sans" charset="0"/>
            </a:endParaRPr>
          </a:p>
        </p:txBody>
      </p:sp>
      <p:sp>
        <p:nvSpPr>
          <p:cNvPr id="19" name="Rectangle 26"/>
          <p:cNvSpPr/>
          <p:nvPr userDrawn="1"/>
        </p:nvSpPr>
        <p:spPr>
          <a:xfrm>
            <a:off x="600075" y="3570288"/>
            <a:ext cx="1874838" cy="669925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>
              <a:sym typeface="Gill Sans" charset="0"/>
            </a:endParaRPr>
          </a:p>
        </p:txBody>
      </p:sp>
      <p:sp>
        <p:nvSpPr>
          <p:cNvPr id="20" name="Rectangle 27"/>
          <p:cNvSpPr/>
          <p:nvPr userDrawn="1"/>
        </p:nvSpPr>
        <p:spPr>
          <a:xfrm>
            <a:off x="2628900" y="3570288"/>
            <a:ext cx="4629150" cy="669925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 dirty="0">
              <a:solidFill>
                <a:srgbClr val="00334D"/>
              </a:solidFill>
              <a:sym typeface="Gill Sans" charset="0"/>
            </a:endParaRPr>
          </a:p>
        </p:txBody>
      </p:sp>
      <p:sp>
        <p:nvSpPr>
          <p:cNvPr id="21" name="Rectangle 28"/>
          <p:cNvSpPr/>
          <p:nvPr userDrawn="1"/>
        </p:nvSpPr>
        <p:spPr>
          <a:xfrm>
            <a:off x="600075" y="4470400"/>
            <a:ext cx="1874838" cy="671513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>
              <a:sym typeface="Gill Sans" charset="0"/>
            </a:endParaRPr>
          </a:p>
        </p:txBody>
      </p:sp>
      <p:sp>
        <p:nvSpPr>
          <p:cNvPr id="22" name="Rectangle 29"/>
          <p:cNvSpPr/>
          <p:nvPr userDrawn="1"/>
        </p:nvSpPr>
        <p:spPr>
          <a:xfrm>
            <a:off x="2628900" y="4470400"/>
            <a:ext cx="4629150" cy="671513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 dirty="0">
              <a:solidFill>
                <a:srgbClr val="00334D"/>
              </a:solidFill>
              <a:sym typeface="Gill Sans" charset="0"/>
            </a:endParaRPr>
          </a:p>
        </p:txBody>
      </p:sp>
      <p:sp>
        <p:nvSpPr>
          <p:cNvPr id="23" name="Rectangle 30"/>
          <p:cNvSpPr/>
          <p:nvPr userDrawn="1"/>
        </p:nvSpPr>
        <p:spPr>
          <a:xfrm>
            <a:off x="600075" y="5372100"/>
            <a:ext cx="1874838" cy="669925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>
              <a:solidFill>
                <a:schemeClr val="bg1"/>
              </a:solidFill>
              <a:sym typeface="Gill Sans" charset="0"/>
            </a:endParaRPr>
          </a:p>
        </p:txBody>
      </p:sp>
      <p:sp>
        <p:nvSpPr>
          <p:cNvPr id="24" name="Rectangle 31"/>
          <p:cNvSpPr/>
          <p:nvPr userDrawn="1"/>
        </p:nvSpPr>
        <p:spPr>
          <a:xfrm>
            <a:off x="2628900" y="5372100"/>
            <a:ext cx="4629150" cy="669925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 dirty="0">
              <a:solidFill>
                <a:srgbClr val="00334D"/>
              </a:solidFill>
              <a:sym typeface="Gill Sans" charset="0"/>
            </a:endParaRPr>
          </a:p>
        </p:txBody>
      </p:sp>
      <p:pic>
        <p:nvPicPr>
          <p:cNvPr id="25" name="Picture 37" descr="ICANN_Logo_B_RGB.png"/>
          <p:cNvPicPr>
            <a:picLocks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081963" y="6019800"/>
            <a:ext cx="8286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35"/>
          <p:cNvSpPr txBox="1"/>
          <p:nvPr userDrawn="1"/>
        </p:nvSpPr>
        <p:spPr>
          <a:xfrm>
            <a:off x="349288" y="6324600"/>
            <a:ext cx="1735065" cy="346556"/>
          </a:xfrm>
          <a:prstGeom prst="rect">
            <a:avLst/>
          </a:prstGeom>
          <a:noFill/>
        </p:spPr>
        <p:txBody>
          <a:bodyPr wrap="none" lIns="38405" tIns="19202" rIns="38405" bIns="19202">
            <a:spAutoFit/>
          </a:bodyPr>
          <a:lstStyle/>
          <a:p>
            <a:pPr algn="ctr">
              <a:defRPr/>
            </a:pPr>
            <a:r>
              <a:rPr lang="en-US" sz="2000" dirty="0" smtClean="0">
                <a:solidFill>
                  <a:srgbClr val="037BC0"/>
                </a:solidFill>
                <a:latin typeface="Arial"/>
                <a:ea typeface="ヒラギノ角ゴ ProN W3" charset="0"/>
                <a:cs typeface="Arial"/>
                <a:sym typeface="Gill Sans" charset="0"/>
              </a:rPr>
              <a:t>@</a:t>
            </a:r>
            <a:r>
              <a:rPr lang="en-US" sz="2000" dirty="0" err="1" smtClean="0">
                <a:solidFill>
                  <a:srgbClr val="037BC0"/>
                </a:solidFill>
                <a:latin typeface="Arial"/>
                <a:ea typeface="ヒラギノ角ゴ ProN W3" charset="0"/>
                <a:cs typeface="Arial"/>
                <a:sym typeface="Gill Sans" charset="0"/>
              </a:rPr>
              <a:t>icannatlarge</a:t>
            </a:r>
            <a:endParaRPr lang="en-US" sz="2000" dirty="0">
              <a:solidFill>
                <a:srgbClr val="037BC0"/>
              </a:solidFill>
              <a:latin typeface="Arial"/>
              <a:ea typeface="ヒラギノ角ゴ ProN W3" charset="0"/>
              <a:cs typeface="Arial"/>
              <a:sym typeface="Gill Sans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96835" y="175692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96835" y="2662681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90355" y="3564122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3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596835" y="4466339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628900" y="17526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2628900" y="26670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2628900" y="35814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2628900" y="44577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2628900" y="53721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600075" y="537210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70013" y="1827213"/>
            <a:ext cx="7313612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50A4F07-EAE0-4793-9DCB-DE964AFCBF7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32952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1370013" y="301625"/>
            <a:ext cx="7313612" cy="56403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6BB7229-D919-4687-98FF-00950135826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57417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</p:grpSp>
      <p:sp>
        <p:nvSpPr>
          <p:cNvPr id="9" name="TextBox 1"/>
          <p:cNvSpPr txBox="1"/>
          <p:nvPr userDrawn="1"/>
        </p:nvSpPr>
        <p:spPr>
          <a:xfrm>
            <a:off x="338138" y="635000"/>
            <a:ext cx="577850" cy="346075"/>
          </a:xfrm>
          <a:prstGeom prst="rect">
            <a:avLst/>
          </a:prstGeom>
          <a:noFill/>
        </p:spPr>
        <p:txBody>
          <a:bodyPr wrap="none" lIns="38405" tIns="19202" rIns="38405" bIns="19202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chemeClr val="bg1"/>
                </a:solidFill>
                <a:latin typeface="Georgia"/>
                <a:ea typeface="ヒラギノ角ゴ ProN W3" charset="0"/>
                <a:cs typeface="Georgia"/>
                <a:sym typeface="Gill Sans" charset="0"/>
              </a:rPr>
              <a:t>Text</a:t>
            </a:r>
          </a:p>
        </p:txBody>
      </p:sp>
      <p:pic>
        <p:nvPicPr>
          <p:cNvPr id="10" name="Picture 11" descr="blue-gradient-abstract-hd-wallpaper-1920x1080-7772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2"/>
          <p:cNvSpPr/>
          <p:nvPr userDrawn="1"/>
        </p:nvSpPr>
        <p:spPr>
          <a:xfrm>
            <a:off x="8486775" y="3173413"/>
            <a:ext cx="784225" cy="77946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 dirty="0">
              <a:sym typeface="Gill Sans" charset="0"/>
            </a:endParaRPr>
          </a:p>
        </p:txBody>
      </p:sp>
      <p:sp>
        <p:nvSpPr>
          <p:cNvPr id="12" name="Oval 3"/>
          <p:cNvSpPr/>
          <p:nvPr userDrawn="1"/>
        </p:nvSpPr>
        <p:spPr>
          <a:xfrm>
            <a:off x="8661400" y="3811588"/>
            <a:ext cx="965200" cy="935037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>
              <a:sym typeface="Gill Sans" charset="0"/>
            </a:endParaRPr>
          </a:p>
        </p:txBody>
      </p:sp>
      <p:sp>
        <p:nvSpPr>
          <p:cNvPr id="13" name="Oval 4"/>
          <p:cNvSpPr/>
          <p:nvPr userDrawn="1"/>
        </p:nvSpPr>
        <p:spPr>
          <a:xfrm>
            <a:off x="8429625" y="2181225"/>
            <a:ext cx="1250950" cy="125095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>
              <a:sym typeface="Gill Sans" charset="0"/>
            </a:endParaRPr>
          </a:p>
        </p:txBody>
      </p:sp>
      <p:sp>
        <p:nvSpPr>
          <p:cNvPr id="14" name="Oval 5"/>
          <p:cNvSpPr/>
          <p:nvPr userDrawn="1"/>
        </p:nvSpPr>
        <p:spPr>
          <a:xfrm>
            <a:off x="7893050" y="1571625"/>
            <a:ext cx="1250950" cy="125095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>
              <a:sym typeface="Gill Sans" charset="0"/>
            </a:endParaRPr>
          </a:p>
        </p:txBody>
      </p:sp>
      <p:pic>
        <p:nvPicPr>
          <p:cNvPr id="15" name="Picture 9" descr="ICANN_Logo_W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083550" y="6019800"/>
            <a:ext cx="8318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0"/>
          <p:cNvSpPr txBox="1"/>
          <p:nvPr userDrawn="1"/>
        </p:nvSpPr>
        <p:spPr>
          <a:xfrm>
            <a:off x="349288" y="6324600"/>
            <a:ext cx="1735065" cy="346556"/>
          </a:xfrm>
          <a:prstGeom prst="rect">
            <a:avLst/>
          </a:prstGeom>
          <a:noFill/>
        </p:spPr>
        <p:txBody>
          <a:bodyPr wrap="none" lIns="38405" tIns="19202" rIns="38405" bIns="19202">
            <a:spAutoFit/>
          </a:bodyPr>
          <a:lstStyle/>
          <a:p>
            <a:pPr algn="ctr">
              <a:defRPr/>
            </a:pPr>
            <a:r>
              <a:rPr lang="en-US" sz="2000" dirty="0" smtClean="0">
                <a:solidFill>
                  <a:schemeClr val="bg1"/>
                </a:solidFill>
                <a:latin typeface="Arial"/>
                <a:ea typeface="ヒラギノ角ゴ ProN W3" charset="0"/>
                <a:cs typeface="Arial"/>
                <a:sym typeface="Gill Sans" charset="0"/>
              </a:rPr>
              <a:t>@</a:t>
            </a:r>
            <a:r>
              <a:rPr lang="en-US" sz="2000" dirty="0" err="1" smtClean="0">
                <a:solidFill>
                  <a:schemeClr val="bg1"/>
                </a:solidFill>
                <a:latin typeface="Arial"/>
                <a:ea typeface="ヒラギノ角ゴ ProN W3" charset="0"/>
                <a:cs typeface="Arial"/>
                <a:sym typeface="Gill Sans" charset="0"/>
              </a:rPr>
              <a:t>icannatlarge</a:t>
            </a:r>
            <a:endParaRPr lang="en-US" sz="2000" dirty="0">
              <a:solidFill>
                <a:schemeClr val="bg1"/>
              </a:solidFill>
              <a:latin typeface="Arial"/>
              <a:ea typeface="ヒラギノ角ゴ ProN W3" charset="0"/>
              <a:cs typeface="Arial"/>
              <a:sym typeface="Gill Sans" charset="0"/>
            </a:endParaRPr>
          </a:p>
        </p:txBody>
      </p:sp>
      <p:sp>
        <p:nvSpPr>
          <p:cNvPr id="78131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en-GB"/>
              <a:t>Cliquez pour modifier le style du titre</a:t>
            </a:r>
          </a:p>
        </p:txBody>
      </p:sp>
      <p:sp>
        <p:nvSpPr>
          <p:cNvPr id="78132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GB"/>
              <a:t>Cliquez pour modifier le style des sous-titres du masque</a:t>
            </a:r>
          </a:p>
        </p:txBody>
      </p:sp>
      <p:sp>
        <p:nvSpPr>
          <p:cNvPr id="17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A888C-DF80-4238-B2EF-13295AAE5E2B}" type="datetimeFigureOut">
              <a:rPr lang="fr-FR"/>
              <a:pPr>
                <a:defRPr/>
              </a:pPr>
              <a:t>30/05/2018</a:t>
            </a:fld>
            <a:endParaRPr lang="en-GB"/>
          </a:p>
        </p:txBody>
      </p:sp>
      <p:sp>
        <p:nvSpPr>
          <p:cNvPr id="18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80396-0826-4EE7-B53C-37623D2E15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2D7F3D-0938-4E62-BB51-9DBE9C9E6339}" type="datetimeFigureOut">
              <a:rPr lang="fr-FR"/>
              <a:pPr>
                <a:defRPr/>
              </a:pPr>
              <a:t>30/05/2018</a:t>
            </a:fld>
            <a:endParaRPr lang="en-GB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1F625-86A9-44D0-88F2-9B3295F39F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79988-6CE8-41F5-B973-92B8C35BA010}" type="datetimeFigureOut">
              <a:rPr lang="fr-FR"/>
              <a:pPr>
                <a:defRPr/>
              </a:pPr>
              <a:t>30/05/2018</a:t>
            </a:fld>
            <a:endParaRPr lang="en-GB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7ACDEF-8ECF-4ACF-8BFB-0955EB0448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38138" y="635000"/>
            <a:ext cx="577850" cy="346075"/>
          </a:xfrm>
          <a:prstGeom prst="rect">
            <a:avLst/>
          </a:prstGeom>
          <a:noFill/>
        </p:spPr>
        <p:txBody>
          <a:bodyPr wrap="none" lIns="38405" tIns="19202" rIns="38405" bIns="19202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chemeClr val="bg1"/>
                </a:solidFill>
                <a:latin typeface="Georgia"/>
                <a:ea typeface="ヒラギノ角ゴ ProN W3" charset="0"/>
                <a:cs typeface="Georgia"/>
                <a:sym typeface="Gill Sans" charset="0"/>
              </a:rPr>
              <a:t>Text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4" r:id="rId5"/>
    <p:sldLayoutId id="2147483715" r:id="rId6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+mj-lt"/>
          <a:ea typeface="+mj-ea"/>
          <a:cs typeface="+mj-cs"/>
          <a:sym typeface="DINOT-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Arial" charset="0"/>
          <a:ea typeface="ヒラギノ角ゴ ProN W3" charset="0"/>
          <a:cs typeface="ヒラギノ角ゴ ProN W3" charset="0"/>
          <a:sym typeface="DINOT-Ligh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Arial" charset="0"/>
          <a:ea typeface="ヒラギノ角ゴ ProN W3" charset="0"/>
          <a:cs typeface="ヒラギノ角ゴ ProN W3" charset="0"/>
          <a:sym typeface="DINOT-Ligh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Arial" charset="0"/>
          <a:ea typeface="ヒラギノ角ゴ ProN W3" charset="0"/>
          <a:cs typeface="ヒラギノ角ゴ ProN W3" charset="0"/>
          <a:sym typeface="DINOT-Ligh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Arial" charset="0"/>
          <a:ea typeface="ヒラギノ角ゴ ProN W3" charset="0"/>
          <a:cs typeface="ヒラギノ角ゴ ProN W3" charset="0"/>
          <a:sym typeface="DINOT-Light"/>
        </a:defRPr>
      </a:lvl5pPr>
      <a:lvl6pPr marL="192024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6pPr>
      <a:lvl7pPr marL="384048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7pPr>
      <a:lvl8pPr marL="576072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8pPr>
      <a:lvl9pPr marL="768096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9pPr>
    </p:titleStyle>
    <p:bodyStyle>
      <a:lvl1pPr marL="373063" indent="-239713" algn="l" rtl="0" eaLnBrk="0" fontAlgn="base" hangingPunct="0">
        <a:spcBef>
          <a:spcPts val="1425"/>
        </a:spcBef>
        <a:spcAft>
          <a:spcPct val="0"/>
        </a:spcAft>
        <a:buSzPct val="171000"/>
        <a:buFont typeface="Gill Sans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marL="558800" indent="-239713" algn="l" rtl="0" eaLnBrk="0" fontAlgn="base" hangingPunct="0">
        <a:spcBef>
          <a:spcPts val="1425"/>
        </a:spcBef>
        <a:spcAft>
          <a:spcPct val="0"/>
        </a:spcAft>
        <a:buSzPct val="171000"/>
        <a:buFont typeface="Gill Sans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marL="746125" indent="-239713" algn="l" rtl="0" eaLnBrk="0" fontAlgn="base" hangingPunct="0">
        <a:spcBef>
          <a:spcPts val="1425"/>
        </a:spcBef>
        <a:spcAft>
          <a:spcPct val="0"/>
        </a:spcAft>
        <a:buSzPct val="171000"/>
        <a:buFont typeface="Gill Sans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marL="933450" indent="-239713" algn="l" rtl="0" eaLnBrk="0" fontAlgn="base" hangingPunct="0">
        <a:spcBef>
          <a:spcPts val="1425"/>
        </a:spcBef>
        <a:spcAft>
          <a:spcPct val="0"/>
        </a:spcAft>
        <a:buSzPct val="171000"/>
        <a:buFont typeface="Gill Sans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marL="1119188" indent="-239713" algn="l" rtl="0" eaLnBrk="0" fontAlgn="base" hangingPunct="0">
        <a:spcBef>
          <a:spcPts val="1425"/>
        </a:spcBef>
        <a:spcAft>
          <a:spcPct val="0"/>
        </a:spcAft>
        <a:buSzPct val="171000"/>
        <a:buFont typeface="Gill Sans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marL="1312164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1504188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696212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88236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780291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780292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780293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</p:grpSp>
      <p:sp>
        <p:nvSpPr>
          <p:cNvPr id="7171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modifier le style du titre</a:t>
            </a:r>
          </a:p>
        </p:txBody>
      </p:sp>
      <p:sp>
        <p:nvSpPr>
          <p:cNvPr id="717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modifier les styles du texte du masque</a:t>
            </a:r>
          </a:p>
          <a:p>
            <a:pPr lvl="1"/>
            <a:r>
              <a:rPr lang="en-GB" smtClean="0"/>
              <a:t>Deuxième niveau</a:t>
            </a:r>
          </a:p>
          <a:p>
            <a:pPr lvl="2"/>
            <a:r>
              <a:rPr lang="en-GB" smtClean="0"/>
              <a:t>Troisième niveau</a:t>
            </a:r>
          </a:p>
          <a:p>
            <a:pPr lvl="3"/>
            <a:r>
              <a:rPr lang="en-GB" smtClean="0"/>
              <a:t>Quatrième niveau</a:t>
            </a:r>
          </a:p>
          <a:p>
            <a:pPr lvl="4"/>
            <a:r>
              <a:rPr lang="en-GB" smtClean="0"/>
              <a:t>Cinquième niveau</a:t>
            </a:r>
          </a:p>
        </p:txBody>
      </p:sp>
      <p:sp>
        <p:nvSpPr>
          <p:cNvPr id="78029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33A45358-9990-4127-B752-AA992896255E}" type="datetimeFigureOut">
              <a:rPr lang="fr-FR"/>
              <a:pPr>
                <a:defRPr/>
              </a:pPr>
              <a:t>30/05/2018</a:t>
            </a:fld>
            <a:endParaRPr lang="en-GB"/>
          </a:p>
        </p:txBody>
      </p:sp>
      <p:sp>
        <p:nvSpPr>
          <p:cNvPr id="78029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8029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pPr>
              <a:defRPr/>
            </a:pPr>
            <a:fld id="{D9CB8A6F-C765-4123-BA2B-3DF188F10C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338138" y="635000"/>
            <a:ext cx="577850" cy="346075"/>
          </a:xfrm>
          <a:prstGeom prst="rect">
            <a:avLst/>
          </a:prstGeom>
          <a:noFill/>
        </p:spPr>
        <p:txBody>
          <a:bodyPr wrap="none" lIns="38405" tIns="19202" rIns="38405" bIns="19202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chemeClr val="bg1"/>
                </a:solidFill>
                <a:latin typeface="Georgia"/>
                <a:ea typeface="ヒラギノ角ゴ ProN W3" charset="0"/>
                <a:cs typeface="Georgia"/>
                <a:sym typeface="Gill Sans" charset="0"/>
              </a:rPr>
              <a:t>Text</a:t>
            </a:r>
          </a:p>
        </p:txBody>
      </p:sp>
      <p:pic>
        <p:nvPicPr>
          <p:cNvPr id="7177" name="Picture 11" descr="blue-gradient-abstract-hd-wallpaper-1920x1080-7772.png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2"/>
          <p:cNvSpPr/>
          <p:nvPr userDrawn="1"/>
        </p:nvSpPr>
        <p:spPr>
          <a:xfrm>
            <a:off x="8486775" y="3173413"/>
            <a:ext cx="784225" cy="77946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 dirty="0">
              <a:sym typeface="Gill Sans" charset="0"/>
            </a:endParaRPr>
          </a:p>
        </p:txBody>
      </p:sp>
      <p:sp>
        <p:nvSpPr>
          <p:cNvPr id="5" name="Oval 3"/>
          <p:cNvSpPr/>
          <p:nvPr userDrawn="1"/>
        </p:nvSpPr>
        <p:spPr>
          <a:xfrm>
            <a:off x="8661400" y="3811588"/>
            <a:ext cx="965200" cy="935037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>
              <a:sym typeface="Gill Sans" charset="0"/>
            </a:endParaRPr>
          </a:p>
        </p:txBody>
      </p:sp>
      <p:sp>
        <p:nvSpPr>
          <p:cNvPr id="6" name="Oval 4"/>
          <p:cNvSpPr/>
          <p:nvPr userDrawn="1"/>
        </p:nvSpPr>
        <p:spPr>
          <a:xfrm>
            <a:off x="8429625" y="2181225"/>
            <a:ext cx="1250950" cy="125095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>
              <a:sym typeface="Gill Sans" charset="0"/>
            </a:endParaRPr>
          </a:p>
        </p:txBody>
      </p:sp>
      <p:sp>
        <p:nvSpPr>
          <p:cNvPr id="7" name="Oval 5"/>
          <p:cNvSpPr/>
          <p:nvPr userDrawn="1"/>
        </p:nvSpPr>
        <p:spPr>
          <a:xfrm>
            <a:off x="7893050" y="1571625"/>
            <a:ext cx="1250950" cy="125095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>
              <a:sym typeface="Gill Sans" charset="0"/>
            </a:endParaRPr>
          </a:p>
        </p:txBody>
      </p:sp>
      <p:pic>
        <p:nvPicPr>
          <p:cNvPr id="7182" name="Picture 9" descr="ICANN_Logo_W.pn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083550" y="6019800"/>
            <a:ext cx="8318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10"/>
          <p:cNvSpPr txBox="1"/>
          <p:nvPr userDrawn="1"/>
        </p:nvSpPr>
        <p:spPr>
          <a:xfrm>
            <a:off x="349288" y="6324600"/>
            <a:ext cx="1735065" cy="346556"/>
          </a:xfrm>
          <a:prstGeom prst="rect">
            <a:avLst/>
          </a:prstGeom>
          <a:noFill/>
        </p:spPr>
        <p:txBody>
          <a:bodyPr wrap="none" lIns="38405" tIns="19202" rIns="38405" bIns="19202">
            <a:spAutoFit/>
          </a:bodyPr>
          <a:lstStyle/>
          <a:p>
            <a:pPr algn="ctr">
              <a:defRPr/>
            </a:pPr>
            <a:r>
              <a:rPr lang="en-US" sz="2000" dirty="0" smtClean="0">
                <a:solidFill>
                  <a:schemeClr val="bg1"/>
                </a:solidFill>
                <a:latin typeface="Arial"/>
                <a:ea typeface="ヒラギノ角ゴ ProN W3" charset="0"/>
                <a:cs typeface="Arial"/>
                <a:sym typeface="Gill Sans" charset="0"/>
              </a:rPr>
              <a:t>@</a:t>
            </a:r>
            <a:r>
              <a:rPr lang="en-US" sz="2000" dirty="0" err="1" smtClean="0">
                <a:solidFill>
                  <a:schemeClr val="bg1"/>
                </a:solidFill>
                <a:latin typeface="Arial"/>
                <a:ea typeface="ヒラギノ角ゴ ProN W3" charset="0"/>
                <a:cs typeface="Arial"/>
                <a:sym typeface="Gill Sans" charset="0"/>
              </a:rPr>
              <a:t>icannatlarge</a:t>
            </a:r>
            <a:endParaRPr lang="en-US" sz="2000" dirty="0">
              <a:solidFill>
                <a:schemeClr val="bg1"/>
              </a:solidFill>
              <a:latin typeface="Arial"/>
              <a:ea typeface="ヒラギノ角ゴ ProN W3" charset="0"/>
              <a:cs typeface="Arial"/>
              <a:sym typeface="Gill San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07" r:id="rId2"/>
    <p:sldLayoutId id="2147483706" r:id="rId3"/>
    <p:sldLayoutId id="2147483705" r:id="rId4"/>
    <p:sldLayoutId id="2147483704" r:id="rId5"/>
    <p:sldLayoutId id="2147483703" r:id="rId6"/>
    <p:sldLayoutId id="2147483702" r:id="rId7"/>
    <p:sldLayoutId id="2147483701" r:id="rId8"/>
    <p:sldLayoutId id="2147483700" r:id="rId9"/>
    <p:sldLayoutId id="2147483699" r:id="rId10"/>
    <p:sldLayoutId id="2147483698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jpeg"/><Relationship Id="rId5" Type="http://schemas.openxmlformats.org/officeDocument/2006/relationships/image" Target="../media/image16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dividualusers.org/" TargetMode="External"/><Relationship Id="rId7" Type="http://schemas.openxmlformats.org/officeDocument/2006/relationships/image" Target="../media/image21.JPG"/><Relationship Id="rId2" Type="http://schemas.openxmlformats.org/officeDocument/2006/relationships/hyperlink" Target="https://community.icann.org/x/bwFO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hyperlink" Target="https://community.icann.org/x/npVEB" TargetMode="External"/><Relationship Id="rId4" Type="http://schemas.openxmlformats.org/officeDocument/2006/relationships/hyperlink" Target="https://community.icann.org/x/loIi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7600" y="152400"/>
            <a:ext cx="1527175" cy="163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itle 1"/>
          <p:cNvSpPr>
            <a:spLocks/>
          </p:cNvSpPr>
          <p:nvPr/>
        </p:nvSpPr>
        <p:spPr bwMode="auto">
          <a:xfrm>
            <a:off x="1727200" y="2295524"/>
            <a:ext cx="62611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0" hangingPunct="0"/>
            <a:r>
              <a:rPr lang="en-US" sz="3200" dirty="0" smtClean="0">
                <a:solidFill>
                  <a:schemeClr val="bg1"/>
                </a:solidFill>
                <a:latin typeface="Trebuchet MS" pitchFamily="34" charset="0"/>
                <a:sym typeface="DINOT-Light"/>
              </a:rPr>
              <a:t>EURALO and the RIPE Community</a:t>
            </a:r>
            <a:endParaRPr lang="en-US" sz="3200" dirty="0">
              <a:solidFill>
                <a:schemeClr val="bg1"/>
              </a:solidFill>
              <a:latin typeface="Trebuchet MS" pitchFamily="34" charset="0"/>
              <a:sym typeface="DINOT-Light"/>
            </a:endParaRPr>
          </a:p>
        </p:txBody>
      </p:sp>
      <p:sp>
        <p:nvSpPr>
          <p:cNvPr id="22531" name="Subtitle 2"/>
          <p:cNvSpPr>
            <a:spLocks/>
          </p:cNvSpPr>
          <p:nvPr/>
        </p:nvSpPr>
        <p:spPr bwMode="auto">
          <a:xfrm>
            <a:off x="1587500" y="3540124"/>
            <a:ext cx="6400800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457200" eaLnBrk="0" hangingPunct="0">
              <a:spcBef>
                <a:spcPts val="1425"/>
              </a:spcBef>
              <a:buSzPct val="171000"/>
              <a:buFont typeface="Gill Sans"/>
              <a:buNone/>
            </a:pPr>
            <a:r>
              <a:rPr lang="en-US" i="1" dirty="0">
                <a:solidFill>
                  <a:srgbClr val="FFFFFF"/>
                </a:solidFill>
                <a:latin typeface="Trebuchet MS" pitchFamily="34" charset="0"/>
              </a:rPr>
              <a:t>An Introduction by</a:t>
            </a:r>
            <a:br>
              <a:rPr lang="en-US" i="1" dirty="0">
                <a:solidFill>
                  <a:srgbClr val="FFFFFF"/>
                </a:solidFill>
                <a:latin typeface="Trebuchet MS" pitchFamily="34" charset="0"/>
              </a:rPr>
            </a:br>
            <a:r>
              <a:rPr lang="en-US" i="1" dirty="0">
                <a:solidFill>
                  <a:srgbClr val="FFFFFF"/>
                </a:solidFill>
                <a:latin typeface="Trebuchet MS" pitchFamily="34" charset="0"/>
              </a:rPr>
              <a:t>Dr. Olivier MJ </a:t>
            </a:r>
            <a:r>
              <a:rPr lang="en-US" i="1" dirty="0" err="1">
                <a:solidFill>
                  <a:srgbClr val="FFFFFF"/>
                </a:solidFill>
                <a:latin typeface="Trebuchet MS" pitchFamily="34" charset="0"/>
              </a:rPr>
              <a:t>Crépin-Leblond</a:t>
            </a:r>
            <a:r>
              <a:rPr lang="en-US" i="1" dirty="0">
                <a:solidFill>
                  <a:srgbClr val="FFFFFF"/>
                </a:solidFill>
                <a:latin typeface="Trebuchet MS" pitchFamily="34" charset="0"/>
              </a:rPr>
              <a:t/>
            </a:r>
            <a:br>
              <a:rPr lang="en-US" i="1" dirty="0">
                <a:solidFill>
                  <a:srgbClr val="FFFFFF"/>
                </a:solidFill>
                <a:latin typeface="Trebuchet MS" pitchFamily="34" charset="0"/>
              </a:rPr>
            </a:br>
            <a:r>
              <a:rPr lang="en-US" i="1" dirty="0" smtClean="0">
                <a:solidFill>
                  <a:srgbClr val="FFFFFF"/>
                </a:solidFill>
                <a:latin typeface="Trebuchet MS" pitchFamily="34" charset="0"/>
              </a:rPr>
              <a:t>EURALO Chair</a:t>
            </a:r>
          </a:p>
          <a:p>
            <a:pPr algn="ctr" defTabSz="457200" eaLnBrk="0" hangingPunct="0">
              <a:spcBef>
                <a:spcPts val="1425"/>
              </a:spcBef>
              <a:buSzPct val="171000"/>
              <a:buFont typeface="Gill Sans"/>
              <a:buNone/>
            </a:pPr>
            <a:endParaRPr lang="en-US" i="1" dirty="0">
              <a:solidFill>
                <a:srgbClr val="FFFFFF"/>
              </a:solidFill>
              <a:latin typeface="Trebuchet MS" pitchFamily="34" charset="0"/>
            </a:endParaRPr>
          </a:p>
          <a:p>
            <a:pPr algn="ctr" defTabSz="457200" eaLnBrk="0" hangingPunct="0">
              <a:spcBef>
                <a:spcPts val="1425"/>
              </a:spcBef>
              <a:buSzPct val="171000"/>
              <a:buFont typeface="Gill Sans"/>
              <a:buNone/>
            </a:pPr>
            <a:r>
              <a:rPr lang="en-US" i="1" dirty="0" smtClean="0">
                <a:solidFill>
                  <a:srgbClr val="FFFFFF"/>
                </a:solidFill>
                <a:latin typeface="Trebuchet MS" pitchFamily="34" charset="0"/>
              </a:rPr>
              <a:t>RIPE76 – Marseilles 17 May 2018</a:t>
            </a:r>
            <a:endParaRPr lang="en-US" i="1" dirty="0">
              <a:solidFill>
                <a:srgbClr val="FFFFFF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304800"/>
            <a:ext cx="8382000" cy="1143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smtClean="0"/>
              <a:t>What is At-Large?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91312" y="1219200"/>
            <a:ext cx="8229600" cy="48006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1600" dirty="0" smtClean="0"/>
              <a:t>Community of </a:t>
            </a:r>
            <a:r>
              <a:rPr lang="en-GB" sz="1600" dirty="0" smtClean="0">
                <a:solidFill>
                  <a:srgbClr val="FF0000"/>
                </a:solidFill>
              </a:rPr>
              <a:t>Individual Internet Users</a:t>
            </a:r>
            <a:r>
              <a:rPr lang="en-GB" sz="1600" dirty="0" smtClean="0"/>
              <a:t> : 200+ At-Large Structures (ALS) and hundreds of individual members</a:t>
            </a:r>
          </a:p>
          <a:p>
            <a:pPr>
              <a:lnSpc>
                <a:spcPct val="80000"/>
              </a:lnSpc>
            </a:pPr>
            <a:r>
              <a:rPr lang="en-GB" sz="1600" dirty="0" smtClean="0"/>
              <a:t>An ALS is a group (computer clubs, associations, learning </a:t>
            </a:r>
            <a:r>
              <a:rPr lang="en-GB" sz="1600" dirty="0" err="1" smtClean="0"/>
              <a:t>centers</a:t>
            </a:r>
            <a:r>
              <a:rPr lang="en-GB" sz="1600" dirty="0" smtClean="0"/>
              <a:t> etc.) representing the views of individual Internet users</a:t>
            </a:r>
          </a:p>
          <a:p>
            <a:pPr>
              <a:lnSpc>
                <a:spcPct val="80000"/>
              </a:lnSpc>
            </a:pPr>
            <a:r>
              <a:rPr lang="en-GB" sz="1600" dirty="0" smtClean="0"/>
              <a:t>They are active throughout the world and organised at a regional level (RALOs)</a:t>
            </a:r>
          </a:p>
          <a:p>
            <a:pPr>
              <a:lnSpc>
                <a:spcPct val="80000"/>
              </a:lnSpc>
              <a:buFont typeface="Gill Sans"/>
              <a:buNone/>
            </a:pPr>
            <a:endParaRPr lang="en-GB" sz="1600" dirty="0" smtClean="0"/>
          </a:p>
          <a:p>
            <a:pPr>
              <a:lnSpc>
                <a:spcPct val="80000"/>
              </a:lnSpc>
            </a:pPr>
            <a:r>
              <a:rPr lang="en-GB" sz="1600" dirty="0" smtClean="0"/>
              <a:t>What does it the At-Large Advisory Committee (ALAC) do?</a:t>
            </a: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en-GB" sz="1600" dirty="0" smtClean="0"/>
              <a:t>Issue comments in response to ICANN </a:t>
            </a:r>
            <a:r>
              <a:rPr lang="en-GB" sz="1600" dirty="0" smtClean="0">
                <a:solidFill>
                  <a:srgbClr val="FF0000"/>
                </a:solidFill>
              </a:rPr>
              <a:t>public comment</a:t>
            </a:r>
            <a:r>
              <a:rPr lang="en-GB" sz="1600" dirty="0" smtClean="0"/>
              <a:t> requests.</a:t>
            </a: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en-GB" sz="1600" dirty="0" smtClean="0"/>
              <a:t>Issue comments on </a:t>
            </a:r>
            <a:r>
              <a:rPr lang="en-GB" sz="1600" b="1" dirty="0" smtClean="0">
                <a:solidFill>
                  <a:srgbClr val="FF0000"/>
                </a:solidFill>
              </a:rPr>
              <a:t>any</a:t>
            </a:r>
            <a:r>
              <a:rPr lang="en-GB" sz="1600" dirty="0" smtClean="0">
                <a:solidFill>
                  <a:srgbClr val="FF0000"/>
                </a:solidFill>
              </a:rPr>
              <a:t> subject</a:t>
            </a:r>
            <a:r>
              <a:rPr lang="en-GB" sz="1600" dirty="0" smtClean="0"/>
              <a:t>, process, structure, policy or  topic which it deems important to comment on in ICANN – both to processes and to the ICANN Board</a:t>
            </a: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en-GB" sz="1600" dirty="0" smtClean="0"/>
              <a:t>Issue comments about </a:t>
            </a:r>
            <a:r>
              <a:rPr lang="en-GB" sz="1600" dirty="0" smtClean="0">
                <a:solidFill>
                  <a:srgbClr val="FF0000"/>
                </a:solidFill>
              </a:rPr>
              <a:t>any external process</a:t>
            </a:r>
            <a:r>
              <a:rPr lang="en-GB" sz="1600" dirty="0" smtClean="0"/>
              <a:t> linked to ICANN in one way or other and which affects Internet users.</a:t>
            </a: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en-GB" sz="1600" dirty="0" smtClean="0"/>
              <a:t>Takes part in </a:t>
            </a:r>
            <a:r>
              <a:rPr lang="en-GB" sz="1600" dirty="0" smtClean="0">
                <a:solidFill>
                  <a:srgbClr val="FF0000"/>
                </a:solidFill>
              </a:rPr>
              <a:t>cross-community working groups</a:t>
            </a:r>
            <a:r>
              <a:rPr lang="en-GB" sz="1600" dirty="0" smtClean="0"/>
              <a:t> (CWGs) within ICANN.</a:t>
            </a: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en-GB" sz="1600" dirty="0" smtClean="0"/>
              <a:t>Relays the ICANN </a:t>
            </a:r>
            <a:r>
              <a:rPr lang="en-GB" sz="1600" dirty="0" smtClean="0">
                <a:solidFill>
                  <a:srgbClr val="FF0000"/>
                </a:solidFill>
              </a:rPr>
              <a:t>message</a:t>
            </a:r>
            <a:r>
              <a:rPr lang="en-GB" sz="1600" dirty="0" smtClean="0"/>
              <a:t> to Internet Users around the world</a:t>
            </a: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en-GB" sz="1600" dirty="0" smtClean="0"/>
              <a:t>Coordinates the Filing of </a:t>
            </a:r>
            <a:r>
              <a:rPr lang="en-GB" sz="1600" dirty="0" smtClean="0">
                <a:solidFill>
                  <a:srgbClr val="FF0000"/>
                </a:solidFill>
              </a:rPr>
              <a:t>new gTLD objections</a:t>
            </a:r>
            <a:r>
              <a:rPr lang="en-GB" sz="1600" dirty="0" smtClean="0"/>
              <a:t> from the community</a:t>
            </a:r>
            <a:endParaRPr lang="en-GB" sz="1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76200"/>
            <a:ext cx="8305800" cy="4410263"/>
          </a:xfrm>
          <a:prstGeom prst="rect">
            <a:avLst/>
          </a:prstGeom>
        </p:spPr>
      </p:pic>
      <p:sp>
        <p:nvSpPr>
          <p:cNvPr id="30721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dirty="0" smtClean="0"/>
              <a:t>At-Large Bottom-up process to the ALAC</a:t>
            </a:r>
          </a:p>
        </p:txBody>
      </p:sp>
      <p:sp>
        <p:nvSpPr>
          <p:cNvPr id="30724" name="Text Box 5"/>
          <p:cNvSpPr txBox="1">
            <a:spLocks noChangeArrowheads="1"/>
          </p:cNvSpPr>
          <p:nvPr/>
        </p:nvSpPr>
        <p:spPr bwMode="auto">
          <a:xfrm>
            <a:off x="6877050" y="2565400"/>
            <a:ext cx="13033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Bottom</a:t>
            </a:r>
            <a:br>
              <a:rPr lang="en-GB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</a:br>
            <a:r>
              <a:rPr lang="en-GB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Up</a:t>
            </a:r>
          </a:p>
        </p:txBody>
      </p:sp>
      <p:sp>
        <p:nvSpPr>
          <p:cNvPr id="30723" name="Freeform 4"/>
          <p:cNvSpPr>
            <a:spLocks/>
          </p:cNvSpPr>
          <p:nvPr/>
        </p:nvSpPr>
        <p:spPr bwMode="auto">
          <a:xfrm>
            <a:off x="6227763" y="2060575"/>
            <a:ext cx="2592387" cy="2952750"/>
          </a:xfrm>
          <a:custGeom>
            <a:avLst/>
            <a:gdLst>
              <a:gd name="T0" fmla="*/ 2592387 w 1633"/>
              <a:gd name="T1" fmla="*/ 2952750 h 1860"/>
              <a:gd name="T2" fmla="*/ 2016125 w 1633"/>
              <a:gd name="T3" fmla="*/ 720725 h 1860"/>
              <a:gd name="T4" fmla="*/ 0 w 1633"/>
              <a:gd name="T5" fmla="*/ 0 h 1860"/>
              <a:gd name="T6" fmla="*/ 0 60000 65536"/>
              <a:gd name="T7" fmla="*/ 0 60000 65536"/>
              <a:gd name="T8" fmla="*/ 0 60000 65536"/>
              <a:gd name="T9" fmla="*/ 0 w 1633"/>
              <a:gd name="T10" fmla="*/ 0 h 1860"/>
              <a:gd name="T11" fmla="*/ 1633 w 1633"/>
              <a:gd name="T12" fmla="*/ 1860 h 18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33" h="1860">
                <a:moveTo>
                  <a:pt x="1633" y="1860"/>
                </a:moveTo>
                <a:cubicBezTo>
                  <a:pt x="1587" y="1312"/>
                  <a:pt x="1542" y="764"/>
                  <a:pt x="1270" y="454"/>
                </a:cubicBezTo>
                <a:cubicBezTo>
                  <a:pt x="998" y="144"/>
                  <a:pt x="227" y="83"/>
                  <a:pt x="0" y="0"/>
                </a:cubicBezTo>
              </a:path>
            </a:pathLst>
          </a:custGeom>
          <a:noFill/>
          <a:ln w="57150" cmpd="sng">
            <a:solidFill>
              <a:srgbClr val="FF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7" descr="timelin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13325"/>
            <a:ext cx="160575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14" descr="timeline-arrow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157788"/>
            <a:ext cx="4953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15" descr="timeline-arrow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95738" y="5157788"/>
            <a:ext cx="4953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17" descr="timeline-arrow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04025" y="5157788"/>
            <a:ext cx="4953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Rectangle 6"/>
          <p:cNvSpPr>
            <a:spLocks noChangeArrowheads="1"/>
          </p:cNvSpPr>
          <p:nvPr/>
        </p:nvSpPr>
        <p:spPr bwMode="auto">
          <a:xfrm>
            <a:off x="0" y="188913"/>
            <a:ext cx="1116013" cy="23034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1800">
              <a:solidFill>
                <a:schemeClr val="bg1"/>
              </a:solidFill>
              <a:latin typeface="Verdana" pitchFamily="34" charset="0"/>
              <a:ea typeface="MS PGothic" pitchFamily="34" charset="-128"/>
              <a:cs typeface="Arial" charset="0"/>
            </a:endParaRPr>
          </a:p>
        </p:txBody>
      </p:sp>
      <p:pic>
        <p:nvPicPr>
          <p:cNvPr id="32774" name="Picture 6" descr="C:\Users\karla.valente\AppData\Local\Microsoft\Windows\Temporary Internet Files\Content.IE5\U0AJAK4A\MC900434804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780000">
            <a:off x="179388" y="188913"/>
            <a:ext cx="1401762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18" descr="timeline-arrow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648700" y="5157788"/>
            <a:ext cx="4953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18" descr="timeline-arrow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88125" y="5157788"/>
            <a:ext cx="4953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7" name="Picture 18" descr="timeline-arrow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9838" y="5157788"/>
            <a:ext cx="4953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8" name="Picture 18" descr="timeline-arrow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59788" y="5157788"/>
            <a:ext cx="4953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9" name="Text Box 12"/>
          <p:cNvSpPr txBox="1">
            <a:spLocks noChangeArrowheads="1"/>
          </p:cNvSpPr>
          <p:nvPr/>
        </p:nvSpPr>
        <p:spPr bwMode="auto">
          <a:xfrm>
            <a:off x="1258888" y="5300663"/>
            <a:ext cx="1698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8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RALO</a:t>
            </a:r>
            <a:br>
              <a:rPr lang="en-GB" sz="18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Arial" charset="0"/>
              </a:rPr>
            </a:br>
            <a:r>
              <a:rPr lang="en-GB" sz="18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DISCUSSION</a:t>
            </a:r>
          </a:p>
        </p:txBody>
      </p:sp>
      <p:sp>
        <p:nvSpPr>
          <p:cNvPr id="32780" name="Text Box 13"/>
          <p:cNvSpPr txBox="1">
            <a:spLocks noChangeArrowheads="1"/>
          </p:cNvSpPr>
          <p:nvPr/>
        </p:nvSpPr>
        <p:spPr bwMode="auto">
          <a:xfrm>
            <a:off x="4778375" y="5300663"/>
            <a:ext cx="1717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800">
                <a:solidFill>
                  <a:schemeClr val="bg1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CROSS-RALO</a:t>
            </a:r>
            <a:br>
              <a:rPr lang="en-GB" sz="1800">
                <a:solidFill>
                  <a:schemeClr val="bg1"/>
                </a:solidFill>
                <a:latin typeface="Verdana" pitchFamily="34" charset="0"/>
                <a:ea typeface="MS PGothic" pitchFamily="34" charset="-128"/>
                <a:cs typeface="Arial" charset="0"/>
              </a:rPr>
            </a:br>
            <a:r>
              <a:rPr lang="en-GB" sz="1800">
                <a:solidFill>
                  <a:schemeClr val="bg1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DISCUSSION</a:t>
            </a:r>
          </a:p>
        </p:txBody>
      </p:sp>
      <p:sp>
        <p:nvSpPr>
          <p:cNvPr id="32781" name="Text Box 14"/>
          <p:cNvSpPr txBox="1">
            <a:spLocks noChangeArrowheads="1"/>
          </p:cNvSpPr>
          <p:nvPr/>
        </p:nvSpPr>
        <p:spPr bwMode="auto">
          <a:xfrm>
            <a:off x="7308850" y="5300663"/>
            <a:ext cx="12334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800">
                <a:solidFill>
                  <a:schemeClr val="bg1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SEND TO</a:t>
            </a:r>
            <a:br>
              <a:rPr lang="en-GB" sz="1800">
                <a:solidFill>
                  <a:schemeClr val="bg1"/>
                </a:solidFill>
                <a:latin typeface="Verdana" pitchFamily="34" charset="0"/>
                <a:ea typeface="MS PGothic" pitchFamily="34" charset="-128"/>
                <a:cs typeface="Arial" charset="0"/>
              </a:rPr>
            </a:br>
            <a:r>
              <a:rPr lang="en-GB" sz="1800">
                <a:solidFill>
                  <a:schemeClr val="bg1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ALAC</a:t>
            </a:r>
          </a:p>
        </p:txBody>
      </p:sp>
      <p:sp>
        <p:nvSpPr>
          <p:cNvPr id="32782" name="Rectangle 15"/>
          <p:cNvSpPr>
            <a:spLocks noChangeArrowheads="1"/>
          </p:cNvSpPr>
          <p:nvPr/>
        </p:nvSpPr>
        <p:spPr bwMode="auto">
          <a:xfrm>
            <a:off x="1835150" y="301625"/>
            <a:ext cx="68484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0" hangingPunct="0"/>
            <a:r>
              <a:rPr lang="en-GB">
                <a:solidFill>
                  <a:srgbClr val="1A8AC7"/>
                </a:solidFill>
                <a:latin typeface="Georgia" pitchFamily="18" charset="0"/>
                <a:sym typeface="DINOT-Light"/>
              </a:rPr>
              <a:t>Example of At-Large Structure Input</a:t>
            </a:r>
          </a:p>
        </p:txBody>
      </p:sp>
      <p:pic>
        <p:nvPicPr>
          <p:cNvPr id="32783" name="Picture 16" descr="comment flow channeled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557338"/>
            <a:ext cx="16884650" cy="357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84" name="Text Box 17"/>
          <p:cNvSpPr txBox="1">
            <a:spLocks noChangeArrowheads="1"/>
          </p:cNvSpPr>
          <p:nvPr/>
        </p:nvSpPr>
        <p:spPr bwMode="auto">
          <a:xfrm>
            <a:off x="376238" y="1711325"/>
            <a:ext cx="3097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Bottom-up process</a:t>
            </a:r>
          </a:p>
        </p:txBody>
      </p:sp>
      <p:sp>
        <p:nvSpPr>
          <p:cNvPr id="32785" name="Line 18"/>
          <p:cNvSpPr>
            <a:spLocks noChangeShapeType="1"/>
          </p:cNvSpPr>
          <p:nvPr/>
        </p:nvSpPr>
        <p:spPr bwMode="auto">
          <a:xfrm>
            <a:off x="323850" y="1700213"/>
            <a:ext cx="84963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ChangeArrowheads="1"/>
          </p:cNvSpPr>
          <p:nvPr/>
        </p:nvSpPr>
        <p:spPr bwMode="auto">
          <a:xfrm>
            <a:off x="0" y="188913"/>
            <a:ext cx="1116013" cy="23034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1800">
              <a:solidFill>
                <a:schemeClr val="bg1"/>
              </a:solidFill>
              <a:latin typeface="Verdana" pitchFamily="34" charset="0"/>
              <a:ea typeface="MS PGothic" pitchFamily="34" charset="-128"/>
              <a:cs typeface="Arial" charset="0"/>
            </a:endParaRPr>
          </a:p>
        </p:txBody>
      </p:sp>
      <p:pic>
        <p:nvPicPr>
          <p:cNvPr id="34818" name="Picture 7" descr="timelin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828800" y="5013325"/>
            <a:ext cx="10972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12" descr="timeline-marker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41525" y="2773363"/>
            <a:ext cx="2444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14" descr="timeline-arrow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86100" y="3228975"/>
            <a:ext cx="4953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15" descr="timeline-arrow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33900" y="3238500"/>
            <a:ext cx="4953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17" descr="timeline-arrow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0300" y="3238500"/>
            <a:ext cx="4953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1" descr="timeline-marke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00580" y="3962400"/>
            <a:ext cx="194820" cy="609600"/>
          </a:xfrm>
          <a:prstGeom prst="rect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</p:pic>
      <p:pic>
        <p:nvPicPr>
          <p:cNvPr id="27" name="Picture 26" descr="timeline-marke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0" y="3886200"/>
            <a:ext cx="228600" cy="715299"/>
          </a:xfrm>
          <a:prstGeom prst="rect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</p:pic>
      <p:pic>
        <p:nvPicPr>
          <p:cNvPr id="28" name="Picture 27" descr="timeline-marke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05400" y="3657600"/>
            <a:ext cx="228600" cy="715299"/>
          </a:xfrm>
          <a:prstGeom prst="rect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</p:pic>
      <p:pic>
        <p:nvPicPr>
          <p:cNvPr id="34826" name="Picture 22" descr="timeline-marker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895600"/>
            <a:ext cx="19526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7" name="Picture 14" descr="timeline-arrow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3213100"/>
            <a:ext cx="4953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8" name="Picture 28" descr="timeline-marker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00338" y="2565400"/>
            <a:ext cx="1952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1" name="Connecteur droit 40"/>
          <p:cNvCxnSpPr/>
          <p:nvPr/>
        </p:nvCxnSpPr>
        <p:spPr>
          <a:xfrm rot="5400000">
            <a:off x="228600" y="2743200"/>
            <a:ext cx="1219200" cy="0"/>
          </a:xfrm>
          <a:prstGeom prst="line">
            <a:avLst/>
          </a:prstGeom>
          <a:ln w="22225">
            <a:solidFill>
              <a:schemeClr val="tx2"/>
            </a:solidFill>
            <a:prstDash val="sysDash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830" name="Picture 18" descr="timeline-arrow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157788"/>
            <a:ext cx="4953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1" name="Picture 18" descr="timeline-arrow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7538" y="5157788"/>
            <a:ext cx="4953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2" name="Picture 18" descr="timeline-arrow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48488" y="5157788"/>
            <a:ext cx="4953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33" name="Text Box 18"/>
          <p:cNvSpPr txBox="1">
            <a:spLocks noChangeArrowheads="1"/>
          </p:cNvSpPr>
          <p:nvPr/>
        </p:nvSpPr>
        <p:spPr bwMode="auto">
          <a:xfrm>
            <a:off x="1116013" y="5373688"/>
            <a:ext cx="2378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>
                <a:solidFill>
                  <a:schemeClr val="bg1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ALAC DISCUSSION</a:t>
            </a:r>
          </a:p>
        </p:txBody>
      </p:sp>
      <p:sp>
        <p:nvSpPr>
          <p:cNvPr id="34834" name="Text Box 19"/>
          <p:cNvSpPr txBox="1">
            <a:spLocks noChangeArrowheads="1"/>
          </p:cNvSpPr>
          <p:nvPr/>
        </p:nvSpPr>
        <p:spPr bwMode="auto">
          <a:xfrm>
            <a:off x="5724525" y="5229225"/>
            <a:ext cx="8048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>
                <a:solidFill>
                  <a:schemeClr val="bg1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ALAC</a:t>
            </a:r>
            <a:br>
              <a:rPr lang="en-GB" sz="1800">
                <a:solidFill>
                  <a:schemeClr val="bg1"/>
                </a:solidFill>
                <a:latin typeface="Verdana" pitchFamily="34" charset="0"/>
                <a:ea typeface="MS PGothic" pitchFamily="34" charset="-128"/>
                <a:cs typeface="Arial" charset="0"/>
              </a:rPr>
            </a:br>
            <a:r>
              <a:rPr lang="en-GB" sz="1800">
                <a:solidFill>
                  <a:schemeClr val="bg1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VOTE</a:t>
            </a:r>
          </a:p>
        </p:txBody>
      </p:sp>
      <p:pic>
        <p:nvPicPr>
          <p:cNvPr id="34835" name="Picture 18" descr="timeline-arrow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1638" y="5157788"/>
            <a:ext cx="4953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6" name="Picture 18" descr="timeline-arrow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5157788"/>
            <a:ext cx="4953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7" name="Picture 18" descr="timeline-arrow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59563" y="5157788"/>
            <a:ext cx="4953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8" name="Picture 18" descr="timeline-arrow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04025" y="5157788"/>
            <a:ext cx="4953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39" name="Text Box 24"/>
          <p:cNvSpPr txBox="1">
            <a:spLocks noChangeArrowheads="1"/>
          </p:cNvSpPr>
          <p:nvPr/>
        </p:nvSpPr>
        <p:spPr bwMode="auto">
          <a:xfrm>
            <a:off x="7308850" y="5229225"/>
            <a:ext cx="1571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STATEMENT</a:t>
            </a:r>
            <a:br>
              <a:rPr lang="en-GB" sz="18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Arial" charset="0"/>
              </a:rPr>
            </a:br>
            <a:r>
              <a:rPr lang="en-GB" sz="18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RELEASED</a:t>
            </a:r>
          </a:p>
        </p:txBody>
      </p:sp>
      <p:pic>
        <p:nvPicPr>
          <p:cNvPr id="34840" name="Picture 25" descr="comment flow channeled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7740650" y="1557338"/>
            <a:ext cx="16884650" cy="357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41" name="Picture 6" descr="C:\Users\karla.valente\AppData\Local\Microsoft\Windows\Temporary Internet Files\Content.IE5\U0AJAK4A\MC900434804[1]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-780000">
            <a:off x="179388" y="188913"/>
            <a:ext cx="1401762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42" name="Text Box 27"/>
          <p:cNvSpPr txBox="1">
            <a:spLocks noChangeArrowheads="1"/>
          </p:cNvSpPr>
          <p:nvPr/>
        </p:nvSpPr>
        <p:spPr bwMode="auto">
          <a:xfrm>
            <a:off x="1692275" y="620713"/>
            <a:ext cx="3097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Bottom-up process</a:t>
            </a:r>
          </a:p>
        </p:txBody>
      </p:sp>
      <p:sp>
        <p:nvSpPr>
          <p:cNvPr id="34843" name="Line 28"/>
          <p:cNvSpPr>
            <a:spLocks noChangeShapeType="1"/>
          </p:cNvSpPr>
          <p:nvPr/>
        </p:nvSpPr>
        <p:spPr bwMode="auto">
          <a:xfrm>
            <a:off x="1619250" y="620713"/>
            <a:ext cx="6964363" cy="11112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304800"/>
            <a:ext cx="8229600" cy="21336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sz="2400" smtClean="0"/>
              <a:t>Example of At-Large Structure Input</a:t>
            </a:r>
          </a:p>
        </p:txBody>
      </p:sp>
      <p:sp>
        <p:nvSpPr>
          <p:cNvPr id="36866" name="Text Box 3"/>
          <p:cNvSpPr txBox="1">
            <a:spLocks noChangeArrowheads="1"/>
          </p:cNvSpPr>
          <p:nvPr/>
        </p:nvSpPr>
        <p:spPr bwMode="auto">
          <a:xfrm>
            <a:off x="1239838" y="1566863"/>
            <a:ext cx="6005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Response to Public Comment Request</a:t>
            </a:r>
          </a:p>
        </p:txBody>
      </p:sp>
      <p:sp>
        <p:nvSpPr>
          <p:cNvPr id="36867" name="Text Box 4"/>
          <p:cNvSpPr txBox="1">
            <a:spLocks noChangeArrowheads="1"/>
          </p:cNvSpPr>
          <p:nvPr/>
        </p:nvSpPr>
        <p:spPr bwMode="auto">
          <a:xfrm>
            <a:off x="900113" y="5734050"/>
            <a:ext cx="3097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Bottom-up process</a:t>
            </a:r>
          </a:p>
        </p:txBody>
      </p:sp>
      <p:sp>
        <p:nvSpPr>
          <p:cNvPr id="36868" name="Line 5"/>
          <p:cNvSpPr>
            <a:spLocks noChangeShapeType="1"/>
          </p:cNvSpPr>
          <p:nvPr/>
        </p:nvSpPr>
        <p:spPr bwMode="auto">
          <a:xfrm>
            <a:off x="827088" y="5734050"/>
            <a:ext cx="6964362" cy="1111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pic>
        <p:nvPicPr>
          <p:cNvPr id="36869" name="Picture 6" descr="public comment response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2438400"/>
            <a:ext cx="9144000" cy="3195638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1371600" y="2362200"/>
            <a:ext cx="6934200" cy="1943100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“So why are you here?”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6645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Placeholder 4"/>
          <p:cNvSpPr>
            <a:spLocks noGrp="1"/>
          </p:cNvSpPr>
          <p:nvPr>
            <p:ph type="body" sz="quarter" idx="4294967295"/>
          </p:nvPr>
        </p:nvSpPr>
        <p:spPr bwMode="auto">
          <a:xfrm>
            <a:off x="457200" y="839070"/>
            <a:ext cx="8229600" cy="49831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342900" indent="-342900" defTabSz="457200" eaLnBrk="1" hangingPunct="1"/>
            <a:r>
              <a:rPr lang="en-US" dirty="0" smtClean="0">
                <a:latin typeface="Trebuchet MS" pitchFamily="34" charset="0"/>
              </a:rPr>
              <a:t>At-Large brings input in ICANN from end users processes. Some of these issues relate to IP addresses.</a:t>
            </a:r>
          </a:p>
          <a:p>
            <a:pPr marL="342900" indent="-342900" defTabSz="457200" eaLnBrk="1" hangingPunct="1"/>
            <a:r>
              <a:rPr lang="en-GB" dirty="0"/>
              <a:t>The level  of awareness on the RIR and the  RALO level is quite low</a:t>
            </a:r>
            <a:r>
              <a:rPr lang="en-GB" dirty="0" smtClean="0"/>
              <a:t>.</a:t>
            </a:r>
          </a:p>
          <a:p>
            <a:pPr marL="342900" indent="-342900" defTabSz="457200" eaLnBrk="1" hangingPunct="1"/>
            <a:r>
              <a:rPr lang="en-GB" dirty="0" smtClean="0">
                <a:latin typeface="Trebuchet MS" pitchFamily="34" charset="0"/>
              </a:rPr>
              <a:t>RIRs </a:t>
            </a:r>
            <a:r>
              <a:rPr lang="en-GB" dirty="0">
                <a:latin typeface="Trebuchet MS" pitchFamily="34" charset="0"/>
              </a:rPr>
              <a:t>have a number of  policies that have relevance that invite community </a:t>
            </a:r>
            <a:r>
              <a:rPr lang="en-GB" dirty="0" smtClean="0">
                <a:latin typeface="Trebuchet MS" pitchFamily="34" charset="0"/>
              </a:rPr>
              <a:t>participation.</a:t>
            </a:r>
          </a:p>
          <a:p>
            <a:pPr marL="342900" indent="-342900" defTabSz="457200" eaLnBrk="1" hangingPunct="1"/>
            <a:r>
              <a:rPr lang="en-GB" dirty="0" smtClean="0">
                <a:latin typeface="Trebuchet MS" pitchFamily="34" charset="0"/>
              </a:rPr>
              <a:t>Cross pollination across I* organisations and their component communities is important</a:t>
            </a:r>
          </a:p>
          <a:p>
            <a:pPr marL="342900" indent="-342900" defTabSz="457200" eaLnBrk="1" hangingPunct="1"/>
            <a:r>
              <a:rPr lang="en-GB" dirty="0"/>
              <a:t>Encourage folks to get involved in the RIPE policy </a:t>
            </a:r>
            <a:r>
              <a:rPr lang="en-GB" dirty="0" smtClean="0"/>
              <a:t>process and vice versa</a:t>
            </a:r>
          </a:p>
          <a:p>
            <a:pPr marL="342900" indent="-342900" defTabSz="457200" eaLnBrk="1" hangingPunct="1"/>
            <a:r>
              <a:rPr lang="en-US" dirty="0">
                <a:solidFill>
                  <a:srgbClr val="FF0000"/>
                </a:solidFill>
                <a:latin typeface="Trebuchet MS" pitchFamily="34" charset="0"/>
              </a:rPr>
              <a:t>EURALO and RIPE NCC signed a MoU for collaboration at the AGM ICANN meeting in Abu Dhabi (November 2017)</a:t>
            </a:r>
          </a:p>
          <a:p>
            <a:pPr marL="342900" indent="-342900" defTabSz="457200" eaLnBrk="1" hangingPunct="1"/>
            <a:endParaRPr lang="en-GB" dirty="0">
              <a:latin typeface="Trebuchet MS" pitchFamily="34" charset="0"/>
            </a:endParaRPr>
          </a:p>
          <a:p>
            <a:pPr marL="0" indent="0" defTabSz="457200" eaLnBrk="1" hangingPunct="1">
              <a:buFont typeface="+mj-lt"/>
              <a:buNone/>
            </a:pPr>
            <a:endParaRPr lang="en-US" dirty="0" smtClean="0">
              <a:latin typeface="Trebuchet MS" pitchFamily="34" charset="0"/>
            </a:endParaRPr>
          </a:p>
        </p:txBody>
      </p:sp>
      <p:sp>
        <p:nvSpPr>
          <p:cNvPr id="27651" name="Text Box 5"/>
          <p:cNvSpPr txBox="1">
            <a:spLocks noChangeArrowheads="1"/>
          </p:cNvSpPr>
          <p:nvPr/>
        </p:nvSpPr>
        <p:spPr bwMode="auto">
          <a:xfrm>
            <a:off x="2743200" y="6172200"/>
            <a:ext cx="29067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9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Source: http://www.atlarge.icann.org/orgchart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790434" y="132865"/>
            <a:ext cx="3905531" cy="531222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GB" sz="3200" dirty="0" smtClean="0">
                <a:solidFill>
                  <a:schemeClr val="tx2"/>
                </a:solidFill>
                <a:latin typeface="Georgia"/>
                <a:cs typeface="Georgia"/>
              </a:rPr>
              <a:t>So why are you here?</a:t>
            </a:r>
          </a:p>
        </p:txBody>
      </p:sp>
    </p:spTree>
    <p:extLst>
      <p:ext uri="{BB962C8B-B14F-4D97-AF65-F5344CB8AC3E}">
        <p14:creationId xmlns:p14="http://schemas.microsoft.com/office/powerpoint/2010/main" val="7720257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4"/>
          <p:cNvSpPr txBox="1">
            <a:spLocks noChangeArrowheads="1"/>
          </p:cNvSpPr>
          <p:nvPr/>
        </p:nvSpPr>
        <p:spPr bwMode="auto">
          <a:xfrm>
            <a:off x="381000" y="381000"/>
            <a:ext cx="6602413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Some important links:</a:t>
            </a:r>
          </a:p>
          <a:p>
            <a:endParaRPr lang="en-GB" dirty="0">
              <a:solidFill>
                <a:schemeClr val="bg1"/>
              </a:solidFill>
              <a:latin typeface="Arial" charset="0"/>
              <a:ea typeface="MS PGothic" pitchFamily="34" charset="-128"/>
            </a:endParaRPr>
          </a:p>
          <a:p>
            <a:r>
              <a:rPr lang="en-GB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At-Large Correspondence:</a:t>
            </a:r>
          </a:p>
          <a:p>
            <a:r>
              <a:rPr lang="en-GB" dirty="0">
                <a:solidFill>
                  <a:schemeClr val="bg2"/>
                </a:solidFill>
                <a:latin typeface="Arial" charset="0"/>
                <a:ea typeface="MS PGothic" pitchFamily="34" charset="-128"/>
              </a:rPr>
              <a:t>http://</a:t>
            </a:r>
            <a:r>
              <a:rPr lang="en-GB" dirty="0" smtClean="0">
                <a:solidFill>
                  <a:schemeClr val="bg2"/>
                </a:solidFill>
                <a:latin typeface="Arial" charset="0"/>
                <a:ea typeface="MS PGothic" pitchFamily="34" charset="-128"/>
              </a:rPr>
              <a:t>www.atlarge.icann.org/policy-summary</a:t>
            </a:r>
            <a:endParaRPr lang="en-GB" dirty="0">
              <a:solidFill>
                <a:schemeClr val="bg2"/>
              </a:solidFill>
              <a:latin typeface="Arial" charset="0"/>
              <a:ea typeface="MS PGothic" pitchFamily="34" charset="-128"/>
            </a:endParaRPr>
          </a:p>
          <a:p>
            <a:endParaRPr lang="en-GB" dirty="0">
              <a:solidFill>
                <a:schemeClr val="bg2"/>
              </a:solidFill>
              <a:latin typeface="Arial" charset="0"/>
              <a:ea typeface="MS PGothic" pitchFamily="34" charset="-128"/>
            </a:endParaRPr>
          </a:p>
          <a:p>
            <a:r>
              <a:rPr lang="en-GB" dirty="0" smtClean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At-Large Policy Development</a:t>
            </a:r>
          </a:p>
          <a:p>
            <a:r>
              <a:rPr lang="en-GB" dirty="0" smtClean="0">
                <a:solidFill>
                  <a:schemeClr val="tx1"/>
                </a:solidFill>
                <a:latin typeface="Arial" charset="0"/>
                <a:ea typeface="MS PGothic" pitchFamily="34" charset="-128"/>
                <a:hlinkClick r:id="rId2"/>
              </a:rPr>
              <a:t>https</a:t>
            </a:r>
            <a:r>
              <a:rPr lang="en-GB" dirty="0">
                <a:solidFill>
                  <a:schemeClr val="tx1"/>
                </a:solidFill>
                <a:latin typeface="Arial" charset="0"/>
                <a:ea typeface="MS PGothic" pitchFamily="34" charset="-128"/>
                <a:hlinkClick r:id="rId2"/>
              </a:rPr>
              <a:t>://</a:t>
            </a:r>
            <a:r>
              <a:rPr lang="en-GB" dirty="0" smtClean="0">
                <a:solidFill>
                  <a:schemeClr val="tx1"/>
                </a:solidFill>
                <a:latin typeface="Arial" charset="0"/>
                <a:ea typeface="MS PGothic" pitchFamily="34" charset="-128"/>
                <a:hlinkClick r:id="rId2"/>
              </a:rPr>
              <a:t>community.icann.org/x/bwFO</a:t>
            </a:r>
            <a:endParaRPr lang="en-GB" dirty="0" smtClean="0">
              <a:solidFill>
                <a:schemeClr val="tx1"/>
              </a:solidFill>
              <a:latin typeface="Arial" charset="0"/>
              <a:ea typeface="MS PGothic" pitchFamily="34" charset="-128"/>
            </a:endParaRPr>
          </a:p>
          <a:p>
            <a:endParaRPr lang="en-GB" dirty="0">
              <a:solidFill>
                <a:schemeClr val="tx1"/>
              </a:solidFill>
              <a:latin typeface="Arial" charset="0"/>
              <a:ea typeface="MS PGothic" pitchFamily="34" charset="-128"/>
            </a:endParaRPr>
          </a:p>
          <a:p>
            <a:r>
              <a:rPr lang="en-GB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At-Large Individual Users</a:t>
            </a:r>
          </a:p>
          <a:p>
            <a:r>
              <a:rPr lang="en-GB" dirty="0">
                <a:solidFill>
                  <a:schemeClr val="tx1"/>
                </a:solidFill>
                <a:latin typeface="Arial" charset="0"/>
                <a:ea typeface="MS PGothic" pitchFamily="34" charset="-128"/>
                <a:hlinkClick r:id="rId3"/>
              </a:rPr>
              <a:t>https://www.individualusers.org</a:t>
            </a:r>
            <a:endParaRPr lang="en-GB" dirty="0">
              <a:solidFill>
                <a:schemeClr val="tx1"/>
              </a:solidFill>
              <a:latin typeface="Arial" charset="0"/>
              <a:ea typeface="MS PGothic" pitchFamily="34" charset="-128"/>
            </a:endParaRPr>
          </a:p>
          <a:p>
            <a:endParaRPr lang="en-GB" dirty="0">
              <a:solidFill>
                <a:schemeClr val="tx1"/>
              </a:solidFill>
              <a:latin typeface="Arial" charset="0"/>
              <a:ea typeface="MS PGothic" pitchFamily="34" charset="-128"/>
            </a:endParaRPr>
          </a:p>
          <a:p>
            <a:r>
              <a:rPr lang="en-GB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At-Large Working Groups</a:t>
            </a:r>
          </a:p>
          <a:p>
            <a:r>
              <a:rPr lang="en-GB" dirty="0">
                <a:solidFill>
                  <a:schemeClr val="tx1"/>
                </a:solidFill>
                <a:latin typeface="Arial" charset="0"/>
                <a:ea typeface="MS PGothic" pitchFamily="34" charset="-128"/>
                <a:hlinkClick r:id="rId4"/>
              </a:rPr>
              <a:t>https://</a:t>
            </a:r>
            <a:r>
              <a:rPr lang="en-GB" dirty="0" smtClean="0">
                <a:solidFill>
                  <a:schemeClr val="tx1"/>
                </a:solidFill>
                <a:latin typeface="Arial" charset="0"/>
                <a:ea typeface="MS PGothic" pitchFamily="34" charset="-128"/>
                <a:hlinkClick r:id="rId4"/>
              </a:rPr>
              <a:t>community.icann.org/x/loIi</a:t>
            </a:r>
            <a:endParaRPr lang="en-GB" dirty="0" smtClean="0">
              <a:solidFill>
                <a:schemeClr val="tx1"/>
              </a:solidFill>
              <a:latin typeface="Arial" charset="0"/>
              <a:ea typeface="MS PGothic" pitchFamily="34" charset="-128"/>
            </a:endParaRPr>
          </a:p>
          <a:p>
            <a:endParaRPr lang="en-GB" dirty="0">
              <a:solidFill>
                <a:schemeClr val="tx1"/>
              </a:solidFill>
              <a:latin typeface="Arial" charset="0"/>
              <a:ea typeface="MS PGothic" pitchFamily="34" charset="-128"/>
            </a:endParaRPr>
          </a:p>
          <a:p>
            <a:r>
              <a:rPr lang="en-GB" dirty="0" smtClean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RIPE NCC At-Large MoU</a:t>
            </a:r>
          </a:p>
          <a:p>
            <a:r>
              <a:rPr lang="en-GB" dirty="0">
                <a:solidFill>
                  <a:schemeClr val="tx1"/>
                </a:solidFill>
                <a:latin typeface="Arial" charset="0"/>
                <a:ea typeface="MS PGothic" pitchFamily="34" charset="-128"/>
                <a:hlinkClick r:id="rId5"/>
              </a:rPr>
              <a:t>https://</a:t>
            </a:r>
            <a:r>
              <a:rPr lang="en-GB" dirty="0" smtClean="0">
                <a:solidFill>
                  <a:schemeClr val="tx1"/>
                </a:solidFill>
                <a:latin typeface="Arial" charset="0"/>
                <a:ea typeface="MS PGothic" pitchFamily="34" charset="-128"/>
                <a:hlinkClick r:id="rId5"/>
              </a:rPr>
              <a:t>community.icann.org/x/npVEB</a:t>
            </a:r>
            <a:endParaRPr lang="en-GB" dirty="0" smtClean="0">
              <a:solidFill>
                <a:schemeClr val="tx1"/>
              </a:solidFill>
              <a:latin typeface="Arial" charset="0"/>
              <a:ea typeface="MS PGothic" pitchFamily="34" charset="-128"/>
            </a:endParaRPr>
          </a:p>
          <a:p>
            <a:endParaRPr lang="en-GB" dirty="0">
              <a:solidFill>
                <a:schemeClr val="tx1"/>
              </a:solidFill>
              <a:latin typeface="Arial" charset="0"/>
              <a:ea typeface="MS PGothic" pitchFamily="34" charset="-128"/>
            </a:endParaRPr>
          </a:p>
        </p:txBody>
      </p:sp>
      <p:pic>
        <p:nvPicPr>
          <p:cNvPr id="38914" name="Picture 1" descr="IC_AtLarge_Logo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67600" y="152400"/>
            <a:ext cx="1527175" cy="163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3152648"/>
            <a:ext cx="3957828" cy="263855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5"/>
          <p:cNvSpPr>
            <a:spLocks noGrp="1"/>
          </p:cNvSpPr>
          <p:nvPr>
            <p:ph type="title" idx="4294967295"/>
          </p:nvPr>
        </p:nvSpPr>
        <p:spPr>
          <a:xfrm>
            <a:off x="0" y="476250"/>
            <a:ext cx="6584950" cy="13525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5000" smtClean="0">
                <a:solidFill>
                  <a:srgbClr val="A6D5EE"/>
                </a:solidFill>
                <a:latin typeface="Helvetica Neue Medium"/>
              </a:rPr>
              <a:t>Thank You &amp; Questions?</a:t>
            </a:r>
          </a:p>
        </p:txBody>
      </p:sp>
      <p:pic>
        <p:nvPicPr>
          <p:cNvPr id="39938" name="Picture 1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7600" y="152400"/>
            <a:ext cx="1527175" cy="163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Text Box 4"/>
          <p:cNvSpPr txBox="1">
            <a:spLocks noChangeArrowheads="1"/>
          </p:cNvSpPr>
          <p:nvPr/>
        </p:nvSpPr>
        <p:spPr bwMode="auto">
          <a:xfrm>
            <a:off x="425450" y="4797425"/>
            <a:ext cx="6573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>
                <a:solidFill>
                  <a:schemeClr val="bg1"/>
                </a:solidFill>
                <a:latin typeface="Calibri" pitchFamily="34" charset="0"/>
                <a:ea typeface="MS PGothic" pitchFamily="34" charset="-128"/>
              </a:rPr>
              <a:t>Contact: staff@atlarge.icann.org</a:t>
            </a:r>
          </a:p>
        </p:txBody>
      </p:sp>
      <p:sp>
        <p:nvSpPr>
          <p:cNvPr id="39940" name="Text Box 6"/>
          <p:cNvSpPr txBox="1">
            <a:spLocks noChangeArrowheads="1"/>
          </p:cNvSpPr>
          <p:nvPr/>
        </p:nvSpPr>
        <p:spPr bwMode="auto">
          <a:xfrm>
            <a:off x="685800" y="3429000"/>
            <a:ext cx="564539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4400" dirty="0">
                <a:solidFill>
                  <a:srgbClr val="FF0000"/>
                </a:solidFill>
              </a:rPr>
              <a:t>http</a:t>
            </a:r>
            <a:r>
              <a:rPr lang="en-GB" sz="4400" dirty="0" smtClean="0">
                <a:solidFill>
                  <a:srgbClr val="FF0000"/>
                </a:solidFill>
              </a:rPr>
              <a:t>://www.euralo.org/</a:t>
            </a:r>
            <a:endParaRPr lang="en-GB" sz="4400" dirty="0">
              <a:solidFill>
                <a:srgbClr val="FF0000"/>
              </a:solidFill>
            </a:endParaRP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685800" y="2286000"/>
            <a:ext cx="596188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4400" dirty="0">
                <a:solidFill>
                  <a:srgbClr val="FF0000"/>
                </a:solidFill>
              </a:rPr>
              <a:t>http</a:t>
            </a:r>
            <a:r>
              <a:rPr lang="en-GB" sz="4400" dirty="0" smtClean="0">
                <a:solidFill>
                  <a:srgbClr val="FF0000"/>
                </a:solidFill>
              </a:rPr>
              <a:t>://atlarge.icann.org/</a:t>
            </a:r>
            <a:endParaRPr lang="en-GB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8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414B-D222-468B-A677-132733074E48}" type="slidenum">
              <a:rPr lang="en-GB" altLang="en-US"/>
              <a:pPr/>
              <a:t>2</a:t>
            </a:fld>
            <a:endParaRPr lang="en-GB" altLang="en-US"/>
          </a:p>
        </p:txBody>
      </p:sp>
      <p:pic>
        <p:nvPicPr>
          <p:cNvPr id="97282" name="Picture 2" descr="Internet_Ecosystem - cropped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2988" y="115888"/>
            <a:ext cx="7777162" cy="67421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7283" name="Text Box 3"/>
          <p:cNvSpPr txBox="1">
            <a:spLocks noChangeArrowheads="1"/>
          </p:cNvSpPr>
          <p:nvPr/>
        </p:nvSpPr>
        <p:spPr bwMode="auto">
          <a:xfrm>
            <a:off x="2843213" y="667385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altLang="en-US"/>
          </a:p>
        </p:txBody>
      </p:sp>
      <p:sp>
        <p:nvSpPr>
          <p:cNvPr id="97284" name="Text Box 4"/>
          <p:cNvSpPr txBox="1">
            <a:spLocks noChangeArrowheads="1"/>
          </p:cNvSpPr>
          <p:nvPr/>
        </p:nvSpPr>
        <p:spPr bwMode="auto">
          <a:xfrm>
            <a:off x="2843213" y="6524625"/>
            <a:ext cx="3962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900"/>
              <a:t>Source: http://www.isoc.org/pubpolpillar/docs/internetmodel.pdf</a:t>
            </a:r>
          </a:p>
        </p:txBody>
      </p:sp>
    </p:spTree>
    <p:extLst>
      <p:ext uri="{BB962C8B-B14F-4D97-AF65-F5344CB8AC3E}">
        <p14:creationId xmlns:p14="http://schemas.microsoft.com/office/powerpoint/2010/main" val="407221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7F7EE-9971-4047-9461-073E4182DA5D}" type="slidenum">
              <a:rPr lang="en-GB" altLang="en-US"/>
              <a:pPr/>
              <a:t>3</a:t>
            </a:fld>
            <a:endParaRPr lang="en-GB" altLang="en-US"/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Multi-stakeholder standards </a:t>
            </a:r>
          </a:p>
        </p:txBody>
      </p:sp>
      <p:pic>
        <p:nvPicPr>
          <p:cNvPr id="87044" name="Picture 4" descr="Eco Standar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574800"/>
            <a:ext cx="6481763" cy="4811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045" name="Rectangle 5"/>
          <p:cNvSpPr>
            <a:spLocks noChangeArrowheads="1"/>
          </p:cNvSpPr>
          <p:nvPr/>
        </p:nvSpPr>
        <p:spPr bwMode="auto">
          <a:xfrm>
            <a:off x="1763713" y="6478588"/>
            <a:ext cx="4375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000"/>
              <a:t>Source: http://www.isoc.org/pubpolpillar/docs/internetmodel.pdf</a:t>
            </a:r>
            <a:endParaRPr lang="fr-FR" altLang="en-US" sz="1000"/>
          </a:p>
        </p:txBody>
      </p:sp>
    </p:spTree>
    <p:extLst>
      <p:ext uri="{BB962C8B-B14F-4D97-AF65-F5344CB8AC3E}">
        <p14:creationId xmlns:p14="http://schemas.microsoft.com/office/powerpoint/2010/main" val="127270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4D67-6F7F-4677-902B-69CB920633FD}" type="slidenum">
              <a:rPr lang="en-GB" altLang="en-US"/>
              <a:pPr/>
              <a:t>4</a:t>
            </a:fld>
            <a:endParaRPr lang="en-GB" altLang="en-US"/>
          </a:p>
        </p:txBody>
      </p:sp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Multi-stakeholder policy </a:t>
            </a:r>
          </a:p>
        </p:txBody>
      </p:sp>
      <p:pic>
        <p:nvPicPr>
          <p:cNvPr id="126980" name="Picture 4" descr="Eco Polic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568450"/>
            <a:ext cx="6408737" cy="4767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6981" name="Rectangle 5"/>
          <p:cNvSpPr>
            <a:spLocks noChangeArrowheads="1"/>
          </p:cNvSpPr>
          <p:nvPr/>
        </p:nvSpPr>
        <p:spPr bwMode="auto">
          <a:xfrm>
            <a:off x="1476375" y="6407150"/>
            <a:ext cx="4375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000"/>
              <a:t>Source: http://www.isoc.org/pubpolpillar/docs/internetmodel.pdf</a:t>
            </a:r>
            <a:endParaRPr lang="fr-FR" altLang="en-US" sz="1000"/>
          </a:p>
        </p:txBody>
      </p:sp>
    </p:spTree>
    <p:extLst>
      <p:ext uri="{BB962C8B-B14F-4D97-AF65-F5344CB8AC3E}">
        <p14:creationId xmlns:p14="http://schemas.microsoft.com/office/powerpoint/2010/main" val="165923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0F55-6537-4D94-B8E5-E5A3B322142C}" type="slidenum">
              <a:rPr lang="en-GB" altLang="en-US"/>
              <a:pPr/>
              <a:t>5</a:t>
            </a:fld>
            <a:endParaRPr lang="en-GB" altLang="en-US"/>
          </a:p>
        </p:txBody>
      </p:sp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Multi-stakeholder </a:t>
            </a:r>
            <a:r>
              <a:rPr lang="en-GB" altLang="en-US" dirty="0" smtClean="0"/>
              <a:t>naming and addressing </a:t>
            </a:r>
            <a:endParaRPr lang="en-GB" altLang="en-US" dirty="0"/>
          </a:p>
        </p:txBody>
      </p:sp>
      <p:pic>
        <p:nvPicPr>
          <p:cNvPr id="128004" name="Picture 4" descr="Eco Nam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563688"/>
            <a:ext cx="4968875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8005" name="Rectangle 5"/>
          <p:cNvSpPr>
            <a:spLocks noChangeArrowheads="1"/>
          </p:cNvSpPr>
          <p:nvPr/>
        </p:nvSpPr>
        <p:spPr bwMode="auto">
          <a:xfrm>
            <a:off x="1979613" y="6608763"/>
            <a:ext cx="4375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000"/>
              <a:t>Source: http://www.isoc.org/pubpolpillar/docs/internetmodel.pdf</a:t>
            </a:r>
            <a:endParaRPr lang="fr-FR" altLang="en-US" sz="1000"/>
          </a:p>
        </p:txBody>
      </p:sp>
    </p:spTree>
    <p:extLst>
      <p:ext uri="{BB962C8B-B14F-4D97-AF65-F5344CB8AC3E}">
        <p14:creationId xmlns:p14="http://schemas.microsoft.com/office/powerpoint/2010/main" val="392716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ChangeArrowheads="1"/>
          </p:cNvSpPr>
          <p:nvPr/>
        </p:nvSpPr>
        <p:spPr bwMode="auto">
          <a:xfrm>
            <a:off x="179388" y="1524000"/>
            <a:ext cx="1954212" cy="396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>
              <a:solidFill>
                <a:schemeClr val="bg1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27650" name="Text Placeholder 4"/>
          <p:cNvSpPr>
            <a:spLocks noGrp="1"/>
          </p:cNvSpPr>
          <p:nvPr>
            <p:ph type="body" sz="quarter" idx="4294967295"/>
          </p:nvPr>
        </p:nvSpPr>
        <p:spPr bwMode="auto">
          <a:xfrm>
            <a:off x="3048000" y="3109118"/>
            <a:ext cx="4191000" cy="7921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defTabSz="457200" eaLnBrk="1" hangingPunct="1">
              <a:buFont typeface="+mj-lt"/>
              <a:buNone/>
            </a:pPr>
            <a:r>
              <a:rPr lang="en-US" sz="3600" dirty="0" smtClean="0">
                <a:latin typeface="Trebuchet MS" pitchFamily="34" charset="0"/>
              </a:rPr>
              <a:t>So why am I here?</a:t>
            </a:r>
          </a:p>
        </p:txBody>
      </p:sp>
    </p:spTree>
    <p:extLst>
      <p:ext uri="{BB962C8B-B14F-4D97-AF65-F5344CB8AC3E}">
        <p14:creationId xmlns:p14="http://schemas.microsoft.com/office/powerpoint/2010/main" val="1594789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ChangeArrowheads="1"/>
          </p:cNvSpPr>
          <p:nvPr/>
        </p:nvSpPr>
        <p:spPr bwMode="auto">
          <a:xfrm>
            <a:off x="125413" y="1409700"/>
            <a:ext cx="1954212" cy="49164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>
              <a:solidFill>
                <a:schemeClr val="bg1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23554" name="Text Box 3"/>
          <p:cNvSpPr txBox="1">
            <a:spLocks noChangeArrowheads="1"/>
          </p:cNvSpPr>
          <p:nvPr/>
        </p:nvSpPr>
        <p:spPr bwMode="auto">
          <a:xfrm>
            <a:off x="3298825" y="6362700"/>
            <a:ext cx="28082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Source: http://www.icann.org/en/about/</a:t>
            </a:r>
          </a:p>
        </p:txBody>
      </p:sp>
      <p:sp>
        <p:nvSpPr>
          <p:cNvPr id="23555" name="Line 46"/>
          <p:cNvSpPr>
            <a:spLocks noChangeShapeType="1"/>
          </p:cNvSpPr>
          <p:nvPr/>
        </p:nvSpPr>
        <p:spPr bwMode="auto">
          <a:xfrm flipH="1" flipV="1">
            <a:off x="7359650" y="4114800"/>
            <a:ext cx="0" cy="533400"/>
          </a:xfrm>
          <a:prstGeom prst="line">
            <a:avLst/>
          </a:prstGeom>
          <a:noFill/>
          <a:ln w="31750">
            <a:solidFill>
              <a:srgbClr val="47412D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cxnSp>
        <p:nvCxnSpPr>
          <p:cNvPr id="4" name="Straight Arrow Connector 82"/>
          <p:cNvCxnSpPr>
            <a:cxnSpLocks noChangeShapeType="1"/>
          </p:cNvCxnSpPr>
          <p:nvPr/>
        </p:nvCxnSpPr>
        <p:spPr bwMode="auto">
          <a:xfrm rot="5400000" flipH="1" flipV="1">
            <a:off x="4421188" y="3259137"/>
            <a:ext cx="1881188" cy="468313"/>
          </a:xfrm>
          <a:prstGeom prst="straightConnector1">
            <a:avLst/>
          </a:prstGeom>
          <a:noFill/>
          <a:ln w="31750">
            <a:solidFill>
              <a:srgbClr val="502878"/>
            </a:solidFill>
            <a:round/>
            <a:headEnd/>
            <a:tailEnd type="triangle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23558" name="AutoShape 5"/>
          <p:cNvSpPr>
            <a:spLocks noChangeArrowheads="1"/>
          </p:cNvSpPr>
          <p:nvPr/>
        </p:nvSpPr>
        <p:spPr bwMode="auto">
          <a:xfrm>
            <a:off x="2343150" y="1676400"/>
            <a:ext cx="4570413" cy="457200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 w="25400">
            <a:solidFill>
              <a:srgbClr val="808080"/>
            </a:solidFill>
            <a:round/>
            <a:headEnd/>
            <a:tailEnd/>
          </a:ln>
        </p:spPr>
        <p:txBody>
          <a:bodyPr wrap="none" tIns="137160" anchor="ctr" anchorCtr="1"/>
          <a:lstStyle/>
          <a:p>
            <a:pPr algn="ctr" eaLnBrk="0" hangingPunct="0"/>
            <a:r>
              <a:rPr lang="en-US" sz="1800" b="1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Board of Directors</a:t>
            </a:r>
            <a:endParaRPr lang="en-US" sz="1800">
              <a:solidFill>
                <a:schemeClr val="bg1"/>
              </a:solidFill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23559" name="Rectangle 6"/>
          <p:cNvSpPr>
            <a:spLocks noChangeArrowheads="1"/>
          </p:cNvSpPr>
          <p:nvPr/>
        </p:nvSpPr>
        <p:spPr bwMode="auto">
          <a:xfrm>
            <a:off x="2343150" y="2057400"/>
            <a:ext cx="4572000" cy="152400"/>
          </a:xfrm>
          <a:prstGeom prst="rect">
            <a:avLst/>
          </a:prstGeom>
          <a:solidFill>
            <a:srgbClr val="808080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chemeClr val="tx1"/>
              </a:solidFill>
              <a:latin typeface="Arial Narrow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23560" name="AutoShape 7"/>
          <p:cNvSpPr>
            <a:spLocks noChangeArrowheads="1"/>
          </p:cNvSpPr>
          <p:nvPr/>
        </p:nvSpPr>
        <p:spPr bwMode="auto">
          <a:xfrm>
            <a:off x="288925" y="2230438"/>
            <a:ext cx="1444625" cy="423862"/>
          </a:xfrm>
          <a:prstGeom prst="roundRect">
            <a:avLst>
              <a:gd name="adj" fmla="val 16667"/>
            </a:avLst>
          </a:prstGeom>
          <a:solidFill>
            <a:srgbClr val="800000"/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President and CEO</a:t>
            </a:r>
          </a:p>
        </p:txBody>
      </p:sp>
      <p:sp>
        <p:nvSpPr>
          <p:cNvPr id="23561" name="Rectangle 8"/>
          <p:cNvSpPr>
            <a:spLocks noChangeArrowheads="1"/>
          </p:cNvSpPr>
          <p:nvPr/>
        </p:nvSpPr>
        <p:spPr bwMode="auto">
          <a:xfrm>
            <a:off x="2493963" y="2347913"/>
            <a:ext cx="171450" cy="169862"/>
          </a:xfrm>
          <a:prstGeom prst="rect">
            <a:avLst/>
          </a:prstGeom>
          <a:solidFill>
            <a:srgbClr val="800000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200" b="1">
                <a:solidFill>
                  <a:srgbClr val="FFFFFF"/>
                </a:solidFill>
                <a:latin typeface="Arial Narrow" pitchFamily="34" charset="0"/>
                <a:ea typeface="MS PGothic" pitchFamily="34" charset="-128"/>
                <a:cs typeface="Arial" charset="0"/>
              </a:rPr>
              <a:t>16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2835275" y="2347913"/>
            <a:ext cx="169863" cy="16986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fr-FR" sz="1200" b="1" dirty="0">
                <a:solidFill>
                  <a:srgbClr val="FFFFFF"/>
                </a:solidFill>
                <a:latin typeface="Arial Narrow" pitchFamily="34" charset="0"/>
                <a:ea typeface="ＭＳ Ｐゴシック" pitchFamily="34" charset="-128"/>
                <a:cs typeface="+mn-cs"/>
              </a:rPr>
              <a:t>9</a:t>
            </a: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3005138" y="2347913"/>
            <a:ext cx="169862" cy="16986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fr-FR" sz="1200" b="1" dirty="0">
                <a:solidFill>
                  <a:srgbClr val="FFFFFF"/>
                </a:solidFill>
                <a:latin typeface="Arial Narrow" pitchFamily="34" charset="0"/>
                <a:ea typeface="ＭＳ Ｐゴシック" pitchFamily="34" charset="-128"/>
                <a:cs typeface="+mn-cs"/>
              </a:rPr>
              <a:t>10</a:t>
            </a:r>
          </a:p>
        </p:txBody>
      </p:sp>
      <p:sp>
        <p:nvSpPr>
          <p:cNvPr id="23564" name="Rectangle 11"/>
          <p:cNvSpPr>
            <a:spLocks noChangeArrowheads="1"/>
          </p:cNvSpPr>
          <p:nvPr/>
        </p:nvSpPr>
        <p:spPr bwMode="auto">
          <a:xfrm>
            <a:off x="3175000" y="2347913"/>
            <a:ext cx="169863" cy="169862"/>
          </a:xfrm>
          <a:prstGeom prst="rect">
            <a:avLst/>
          </a:prstGeom>
          <a:solidFill>
            <a:srgbClr val="99CC00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200" b="1">
                <a:solidFill>
                  <a:srgbClr val="FFFFFF"/>
                </a:solidFill>
                <a:latin typeface="Arial Narrow" pitchFamily="34" charset="0"/>
                <a:ea typeface="MS PGothic" pitchFamily="34" charset="-128"/>
                <a:cs typeface="Arial" charset="0"/>
              </a:rPr>
              <a:t>13</a:t>
            </a:r>
          </a:p>
        </p:txBody>
      </p:sp>
      <p:sp>
        <p:nvSpPr>
          <p:cNvPr id="23565" name="Rectangle 12"/>
          <p:cNvSpPr>
            <a:spLocks noChangeArrowheads="1"/>
          </p:cNvSpPr>
          <p:nvPr/>
        </p:nvSpPr>
        <p:spPr bwMode="auto">
          <a:xfrm>
            <a:off x="3344863" y="2347913"/>
            <a:ext cx="169862" cy="169862"/>
          </a:xfrm>
          <a:prstGeom prst="rect">
            <a:avLst/>
          </a:prstGeom>
          <a:solidFill>
            <a:srgbClr val="99CC00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200" b="1">
                <a:solidFill>
                  <a:srgbClr val="FFFFFF"/>
                </a:solidFill>
                <a:latin typeface="Arial Narrow" pitchFamily="34" charset="0"/>
                <a:ea typeface="MS PGothic" pitchFamily="34" charset="-128"/>
                <a:cs typeface="Arial" charset="0"/>
              </a:rPr>
              <a:t>14</a:t>
            </a:r>
          </a:p>
        </p:txBody>
      </p:sp>
      <p:sp>
        <p:nvSpPr>
          <p:cNvPr id="23566" name="Rectangle 13"/>
          <p:cNvSpPr>
            <a:spLocks noChangeArrowheads="1"/>
          </p:cNvSpPr>
          <p:nvPr/>
        </p:nvSpPr>
        <p:spPr bwMode="auto">
          <a:xfrm>
            <a:off x="3514725" y="2347913"/>
            <a:ext cx="169863" cy="169862"/>
          </a:xfrm>
          <a:prstGeom prst="rect">
            <a:avLst/>
          </a:prstGeom>
          <a:solidFill>
            <a:srgbClr val="660066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200" b="1">
                <a:solidFill>
                  <a:srgbClr val="FFFFFF"/>
                </a:solidFill>
                <a:latin typeface="Arial Narrow" pitchFamily="34" charset="0"/>
                <a:ea typeface="MS PGothic" pitchFamily="34" charset="-128"/>
                <a:cs typeface="Arial" charset="0"/>
              </a:rPr>
              <a:t>11</a:t>
            </a:r>
          </a:p>
        </p:txBody>
      </p:sp>
      <p:sp>
        <p:nvSpPr>
          <p:cNvPr id="23567" name="Rectangle 14"/>
          <p:cNvSpPr>
            <a:spLocks noChangeArrowheads="1"/>
          </p:cNvSpPr>
          <p:nvPr/>
        </p:nvSpPr>
        <p:spPr bwMode="auto">
          <a:xfrm>
            <a:off x="3684588" y="2347913"/>
            <a:ext cx="169862" cy="169862"/>
          </a:xfrm>
          <a:prstGeom prst="rect">
            <a:avLst/>
          </a:prstGeom>
          <a:solidFill>
            <a:srgbClr val="660066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200" b="1">
                <a:solidFill>
                  <a:srgbClr val="FFFFFF"/>
                </a:solidFill>
                <a:latin typeface="Arial Narrow" pitchFamily="34" charset="0"/>
                <a:ea typeface="MS PGothic" pitchFamily="34" charset="-128"/>
                <a:cs typeface="Arial" charset="0"/>
              </a:rPr>
              <a:t>12</a:t>
            </a:r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4041775" y="2347913"/>
            <a:ext cx="169863" cy="169862"/>
          </a:xfrm>
          <a:prstGeom prst="rect">
            <a:avLst/>
          </a:prstGeom>
          <a:solidFill>
            <a:srgbClr val="376092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fr-FR" sz="1200" b="1" dirty="0">
                <a:solidFill>
                  <a:schemeClr val="bg1"/>
                </a:solidFill>
                <a:latin typeface="+mj-lt"/>
                <a:ea typeface="ＭＳ Ｐゴシック" pitchFamily="34" charset="-128"/>
                <a:cs typeface="+mn-cs"/>
              </a:rPr>
              <a:t>1</a:t>
            </a:r>
          </a:p>
        </p:txBody>
      </p:sp>
      <p:sp>
        <p:nvSpPr>
          <p:cNvPr id="23569" name="Rectangle 16"/>
          <p:cNvSpPr>
            <a:spLocks noChangeArrowheads="1"/>
          </p:cNvSpPr>
          <p:nvPr/>
        </p:nvSpPr>
        <p:spPr bwMode="auto">
          <a:xfrm>
            <a:off x="4211638" y="2347913"/>
            <a:ext cx="169862" cy="169862"/>
          </a:xfrm>
          <a:prstGeom prst="rect">
            <a:avLst/>
          </a:prstGeom>
          <a:solidFill>
            <a:srgbClr val="376092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200" b="1">
                <a:solidFill>
                  <a:srgbClr val="FFFFFF"/>
                </a:solidFill>
                <a:latin typeface="Arial Narrow" pitchFamily="34" charset="0"/>
                <a:ea typeface="MS PGothic" pitchFamily="34" charset="-128"/>
                <a:cs typeface="Arial" charset="0"/>
              </a:rPr>
              <a:t>2</a:t>
            </a:r>
          </a:p>
        </p:txBody>
      </p:sp>
      <p:sp>
        <p:nvSpPr>
          <p:cNvPr id="23570" name="Rectangle 17"/>
          <p:cNvSpPr>
            <a:spLocks noChangeArrowheads="1"/>
          </p:cNvSpPr>
          <p:nvPr/>
        </p:nvSpPr>
        <p:spPr bwMode="auto">
          <a:xfrm>
            <a:off x="4381500" y="2347913"/>
            <a:ext cx="169863" cy="169862"/>
          </a:xfrm>
          <a:prstGeom prst="rect">
            <a:avLst/>
          </a:prstGeom>
          <a:solidFill>
            <a:srgbClr val="376092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200" b="1">
                <a:solidFill>
                  <a:srgbClr val="FFFFFF"/>
                </a:solidFill>
                <a:latin typeface="Arial Narrow" pitchFamily="34" charset="0"/>
                <a:ea typeface="MS PGothic" pitchFamily="34" charset="-128"/>
                <a:cs typeface="Arial" charset="0"/>
              </a:rPr>
              <a:t>3</a:t>
            </a:r>
          </a:p>
        </p:txBody>
      </p:sp>
      <p:sp>
        <p:nvSpPr>
          <p:cNvPr id="23571" name="Rectangle 18"/>
          <p:cNvSpPr>
            <a:spLocks noChangeArrowheads="1"/>
          </p:cNvSpPr>
          <p:nvPr/>
        </p:nvSpPr>
        <p:spPr bwMode="auto">
          <a:xfrm>
            <a:off x="4551363" y="2347913"/>
            <a:ext cx="169862" cy="169862"/>
          </a:xfrm>
          <a:prstGeom prst="rect">
            <a:avLst/>
          </a:prstGeom>
          <a:solidFill>
            <a:srgbClr val="376092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200" b="1">
                <a:solidFill>
                  <a:srgbClr val="FFFFFF"/>
                </a:solidFill>
                <a:latin typeface="Arial Narrow" pitchFamily="34" charset="0"/>
                <a:ea typeface="MS PGothic" pitchFamily="34" charset="-128"/>
                <a:cs typeface="Arial" charset="0"/>
              </a:rPr>
              <a:t>4</a:t>
            </a:r>
          </a:p>
        </p:txBody>
      </p:sp>
      <p:sp>
        <p:nvSpPr>
          <p:cNvPr id="23572" name="Rectangle 19"/>
          <p:cNvSpPr>
            <a:spLocks noChangeArrowheads="1"/>
          </p:cNvSpPr>
          <p:nvPr/>
        </p:nvSpPr>
        <p:spPr bwMode="auto">
          <a:xfrm>
            <a:off x="4721225" y="2347913"/>
            <a:ext cx="171450" cy="169862"/>
          </a:xfrm>
          <a:prstGeom prst="rect">
            <a:avLst/>
          </a:prstGeom>
          <a:solidFill>
            <a:srgbClr val="376092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200" b="1">
                <a:solidFill>
                  <a:srgbClr val="FFFFFF"/>
                </a:solidFill>
                <a:latin typeface="Arial Narrow" pitchFamily="34" charset="0"/>
                <a:ea typeface="MS PGothic" pitchFamily="34" charset="-128"/>
                <a:cs typeface="Arial" charset="0"/>
              </a:rPr>
              <a:t>5</a:t>
            </a:r>
          </a:p>
        </p:txBody>
      </p:sp>
      <p:sp>
        <p:nvSpPr>
          <p:cNvPr id="23573" name="Rectangle 20"/>
          <p:cNvSpPr>
            <a:spLocks noChangeArrowheads="1"/>
          </p:cNvSpPr>
          <p:nvPr/>
        </p:nvSpPr>
        <p:spPr bwMode="auto">
          <a:xfrm>
            <a:off x="4892675" y="2347913"/>
            <a:ext cx="169863" cy="169862"/>
          </a:xfrm>
          <a:prstGeom prst="rect">
            <a:avLst/>
          </a:prstGeom>
          <a:solidFill>
            <a:srgbClr val="376092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200" b="1">
                <a:solidFill>
                  <a:srgbClr val="FFFFFF"/>
                </a:solidFill>
                <a:latin typeface="Arial Narrow" pitchFamily="34" charset="0"/>
                <a:ea typeface="MS PGothic" pitchFamily="34" charset="-128"/>
                <a:cs typeface="Arial" charset="0"/>
              </a:rPr>
              <a:t>6</a:t>
            </a:r>
          </a:p>
        </p:txBody>
      </p:sp>
      <p:sp>
        <p:nvSpPr>
          <p:cNvPr id="23574" name="Rectangle 21"/>
          <p:cNvSpPr>
            <a:spLocks noChangeArrowheads="1"/>
          </p:cNvSpPr>
          <p:nvPr/>
        </p:nvSpPr>
        <p:spPr bwMode="auto">
          <a:xfrm>
            <a:off x="5062538" y="2347913"/>
            <a:ext cx="169862" cy="169862"/>
          </a:xfrm>
          <a:prstGeom prst="rect">
            <a:avLst/>
          </a:prstGeom>
          <a:solidFill>
            <a:srgbClr val="376092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200" b="1">
                <a:solidFill>
                  <a:srgbClr val="FFFFFF"/>
                </a:solidFill>
                <a:latin typeface="Arial Narrow" pitchFamily="34" charset="0"/>
                <a:ea typeface="MS PGothic" pitchFamily="34" charset="-128"/>
                <a:cs typeface="Arial" charset="0"/>
              </a:rPr>
              <a:t>7</a:t>
            </a:r>
          </a:p>
        </p:txBody>
      </p:sp>
      <p:sp>
        <p:nvSpPr>
          <p:cNvPr id="23575" name="Rectangle 22"/>
          <p:cNvSpPr>
            <a:spLocks noChangeArrowheads="1"/>
          </p:cNvSpPr>
          <p:nvPr/>
        </p:nvSpPr>
        <p:spPr bwMode="auto">
          <a:xfrm>
            <a:off x="5232400" y="2347913"/>
            <a:ext cx="169863" cy="169862"/>
          </a:xfrm>
          <a:prstGeom prst="rect">
            <a:avLst/>
          </a:prstGeom>
          <a:solidFill>
            <a:srgbClr val="376092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200" b="1">
                <a:solidFill>
                  <a:srgbClr val="FFFFFF"/>
                </a:solidFill>
                <a:latin typeface="Arial Narrow" pitchFamily="34" charset="0"/>
                <a:ea typeface="MS PGothic" pitchFamily="34" charset="-128"/>
                <a:cs typeface="Arial" charset="0"/>
              </a:rPr>
              <a:t>8</a:t>
            </a:r>
          </a:p>
        </p:txBody>
      </p:sp>
      <p:sp>
        <p:nvSpPr>
          <p:cNvPr id="23576" name="Rectangle 23"/>
          <p:cNvSpPr>
            <a:spLocks noChangeArrowheads="1"/>
          </p:cNvSpPr>
          <p:nvPr/>
        </p:nvSpPr>
        <p:spPr bwMode="auto">
          <a:xfrm>
            <a:off x="5564188" y="2347913"/>
            <a:ext cx="169862" cy="169862"/>
          </a:xfrm>
          <a:prstGeom prst="rect">
            <a:avLst/>
          </a:prstGeom>
          <a:solidFill>
            <a:srgbClr val="502878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200" b="1">
                <a:solidFill>
                  <a:srgbClr val="FFFFFF"/>
                </a:solidFill>
                <a:latin typeface="Arial Narrow" pitchFamily="34" charset="0"/>
                <a:ea typeface="MS PGothic" pitchFamily="34" charset="-128"/>
                <a:cs typeface="Arial" charset="0"/>
              </a:rPr>
              <a:t>15</a:t>
            </a:r>
          </a:p>
        </p:txBody>
      </p:sp>
      <p:sp>
        <p:nvSpPr>
          <p:cNvPr id="23577" name="AutoShape 29"/>
          <p:cNvSpPr>
            <a:spLocks noChangeArrowheads="1"/>
          </p:cNvSpPr>
          <p:nvPr/>
        </p:nvSpPr>
        <p:spPr bwMode="auto">
          <a:xfrm>
            <a:off x="4475163" y="4337050"/>
            <a:ext cx="1106487" cy="425450"/>
          </a:xfrm>
          <a:prstGeom prst="roundRect">
            <a:avLst>
              <a:gd name="adj" fmla="val 16667"/>
            </a:avLst>
          </a:prstGeom>
          <a:solidFill>
            <a:srgbClr val="502878"/>
          </a:solidFill>
          <a:ln w="9525">
            <a:solidFill>
              <a:srgbClr val="47412D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1200" b="1">
              <a:solidFill>
                <a:schemeClr val="bg1"/>
              </a:solidFill>
              <a:latin typeface="Arial" charset="0"/>
              <a:ea typeface="MS PGothic" pitchFamily="34" charset="-128"/>
              <a:cs typeface="Arial" charset="0"/>
            </a:endParaRPr>
          </a:p>
          <a:p>
            <a:pPr algn="ctr" eaLnBrk="0" hangingPunct="0"/>
            <a:r>
              <a:rPr lang="en-US" sz="1200" b="1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At-Large</a:t>
            </a:r>
          </a:p>
          <a:p>
            <a:pPr algn="ctr" eaLnBrk="0" hangingPunct="0"/>
            <a:endParaRPr lang="en-US" sz="900" b="1">
              <a:solidFill>
                <a:schemeClr val="bg1"/>
              </a:solidFill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23578" name="AutoShape 30"/>
          <p:cNvSpPr>
            <a:spLocks noChangeArrowheads="1"/>
          </p:cNvSpPr>
          <p:nvPr/>
        </p:nvSpPr>
        <p:spPr bwMode="auto">
          <a:xfrm>
            <a:off x="5681663" y="4337050"/>
            <a:ext cx="1106487" cy="1644650"/>
          </a:xfrm>
          <a:prstGeom prst="roundRect">
            <a:avLst>
              <a:gd name="adj" fmla="val 16667"/>
            </a:avLst>
          </a:prstGeom>
          <a:solidFill>
            <a:srgbClr val="47412D"/>
          </a:solidFill>
          <a:ln w="9525">
            <a:solidFill>
              <a:srgbClr val="47412D"/>
            </a:solidFill>
            <a:round/>
            <a:headEnd/>
            <a:tailEnd/>
          </a:ln>
        </p:spPr>
        <p:txBody>
          <a:bodyPr wrap="none"/>
          <a:lstStyle/>
          <a:p>
            <a:pPr algn="ctr" eaLnBrk="0" hangingPunct="0"/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Security &amp; </a:t>
            </a:r>
          </a:p>
          <a:p>
            <a:pPr algn="ctr" eaLnBrk="0" hangingPunct="0"/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Stability </a:t>
            </a:r>
          </a:p>
          <a:p>
            <a:pPr algn="ctr" eaLnBrk="0" hangingPunct="0"/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Advisory </a:t>
            </a:r>
            <a:b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</a:b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Committee</a:t>
            </a:r>
          </a:p>
        </p:txBody>
      </p:sp>
      <p:sp>
        <p:nvSpPr>
          <p:cNvPr id="23579" name="AutoShape 31"/>
          <p:cNvSpPr>
            <a:spLocks noChangeArrowheads="1"/>
          </p:cNvSpPr>
          <p:nvPr/>
        </p:nvSpPr>
        <p:spPr bwMode="auto">
          <a:xfrm>
            <a:off x="6862763" y="4337050"/>
            <a:ext cx="1106487" cy="1644650"/>
          </a:xfrm>
          <a:prstGeom prst="roundRect">
            <a:avLst>
              <a:gd name="adj" fmla="val 16667"/>
            </a:avLst>
          </a:prstGeom>
          <a:solidFill>
            <a:srgbClr val="47412D"/>
          </a:solidFill>
          <a:ln w="9525">
            <a:solidFill>
              <a:srgbClr val="47412D"/>
            </a:solidFill>
            <a:round/>
            <a:headEnd/>
            <a:tailEnd/>
          </a:ln>
        </p:spPr>
        <p:txBody>
          <a:bodyPr wrap="none"/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Root Server </a:t>
            </a:r>
          </a:p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System </a:t>
            </a:r>
          </a:p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Advisory </a:t>
            </a:r>
            <a:b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</a:br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Committee</a:t>
            </a:r>
          </a:p>
        </p:txBody>
      </p:sp>
      <p:sp>
        <p:nvSpPr>
          <p:cNvPr id="23580" name="Line 32"/>
          <p:cNvSpPr>
            <a:spLocks noChangeShapeType="1"/>
          </p:cNvSpPr>
          <p:nvPr/>
        </p:nvSpPr>
        <p:spPr bwMode="auto">
          <a:xfrm>
            <a:off x="1008063" y="2938463"/>
            <a:ext cx="0" cy="255587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3581" name="AutoShape 33"/>
          <p:cNvSpPr>
            <a:spLocks noChangeArrowheads="1"/>
          </p:cNvSpPr>
          <p:nvPr/>
        </p:nvSpPr>
        <p:spPr bwMode="auto">
          <a:xfrm>
            <a:off x="285750" y="2779713"/>
            <a:ext cx="1444625" cy="1344612"/>
          </a:xfrm>
          <a:prstGeom prst="roundRect">
            <a:avLst>
              <a:gd name="adj" fmla="val 16667"/>
            </a:avLst>
          </a:prstGeom>
          <a:solidFill>
            <a:srgbClr val="8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ICANN </a:t>
            </a:r>
            <a:r>
              <a:rPr lang="en-US" sz="1200" dirty="0" smtClean="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Staff</a:t>
            </a:r>
            <a:endParaRPr lang="en-US" sz="1200" dirty="0">
              <a:solidFill>
                <a:schemeClr val="bg1"/>
              </a:solidFill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23582" name="Line 34"/>
          <p:cNvSpPr>
            <a:spLocks noChangeShapeType="1"/>
          </p:cNvSpPr>
          <p:nvPr/>
        </p:nvSpPr>
        <p:spPr bwMode="auto">
          <a:xfrm flipH="1" flipV="1">
            <a:off x="4672013" y="2514600"/>
            <a:ext cx="0" cy="304800"/>
          </a:xfrm>
          <a:prstGeom prst="line">
            <a:avLst/>
          </a:prstGeom>
          <a:noFill/>
          <a:ln w="31750">
            <a:solidFill>
              <a:srgbClr val="37609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3583" name="Line 35"/>
          <p:cNvSpPr>
            <a:spLocks noChangeShapeType="1"/>
          </p:cNvSpPr>
          <p:nvPr/>
        </p:nvSpPr>
        <p:spPr bwMode="auto">
          <a:xfrm flipV="1">
            <a:off x="2209800" y="2514600"/>
            <a:ext cx="1123950" cy="2133600"/>
          </a:xfrm>
          <a:prstGeom prst="line">
            <a:avLst/>
          </a:prstGeom>
          <a:noFill/>
          <a:ln w="31750">
            <a:solidFill>
              <a:srgbClr val="99CC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3584" name="Line 36"/>
          <p:cNvSpPr>
            <a:spLocks noChangeShapeType="1"/>
          </p:cNvSpPr>
          <p:nvPr/>
        </p:nvSpPr>
        <p:spPr bwMode="auto">
          <a:xfrm flipV="1">
            <a:off x="3397250" y="2514600"/>
            <a:ext cx="285750" cy="2209800"/>
          </a:xfrm>
          <a:prstGeom prst="line">
            <a:avLst/>
          </a:prstGeom>
          <a:noFill/>
          <a:ln w="31750">
            <a:solidFill>
              <a:srgbClr val="660066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4" name="Line 37"/>
          <p:cNvSpPr>
            <a:spLocks noChangeShapeType="1"/>
          </p:cNvSpPr>
          <p:nvPr/>
        </p:nvSpPr>
        <p:spPr bwMode="auto">
          <a:xfrm flipV="1">
            <a:off x="1219200" y="2517775"/>
            <a:ext cx="1770063" cy="2206625"/>
          </a:xfrm>
          <a:prstGeom prst="line">
            <a:avLst/>
          </a:prstGeom>
          <a:noFill/>
          <a:ln w="31750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schemeClr val="tx1"/>
              </a:solidFill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23586" name="Rectangle 39"/>
          <p:cNvSpPr>
            <a:spLocks noChangeArrowheads="1"/>
          </p:cNvSpPr>
          <p:nvPr/>
        </p:nvSpPr>
        <p:spPr bwMode="auto">
          <a:xfrm>
            <a:off x="4198938" y="3179763"/>
            <a:ext cx="11049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Per ICANN Bylaws, Article VII, section 2</a:t>
            </a:r>
          </a:p>
        </p:txBody>
      </p:sp>
      <p:sp>
        <p:nvSpPr>
          <p:cNvPr id="23587" name="AutoShape 40"/>
          <p:cNvSpPr>
            <a:spLocks noChangeArrowheads="1"/>
          </p:cNvSpPr>
          <p:nvPr/>
        </p:nvSpPr>
        <p:spPr bwMode="auto">
          <a:xfrm>
            <a:off x="4060825" y="2924175"/>
            <a:ext cx="1104900" cy="763588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76092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sz="1800">
              <a:solidFill>
                <a:schemeClr val="tx1"/>
              </a:solidFill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23588" name="Rectangle 41"/>
          <p:cNvSpPr>
            <a:spLocks noChangeArrowheads="1"/>
          </p:cNvSpPr>
          <p:nvPr/>
        </p:nvSpPr>
        <p:spPr bwMode="auto">
          <a:xfrm>
            <a:off x="4057650" y="3081338"/>
            <a:ext cx="1106488" cy="74612"/>
          </a:xfrm>
          <a:prstGeom prst="rect">
            <a:avLst/>
          </a:prstGeom>
          <a:solidFill>
            <a:srgbClr val="666699"/>
          </a:solidFill>
          <a:ln w="9525">
            <a:solidFill>
              <a:srgbClr val="6666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chemeClr val="tx1"/>
              </a:solidFill>
              <a:latin typeface="Arial Narrow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23589" name="AutoShape 42"/>
          <p:cNvSpPr>
            <a:spLocks noChangeArrowheads="1"/>
          </p:cNvSpPr>
          <p:nvPr/>
        </p:nvSpPr>
        <p:spPr bwMode="auto">
          <a:xfrm>
            <a:off x="4060825" y="2781300"/>
            <a:ext cx="1106488" cy="425450"/>
          </a:xfrm>
          <a:prstGeom prst="roundRect">
            <a:avLst>
              <a:gd name="adj" fmla="val 16667"/>
            </a:avLst>
          </a:prstGeom>
          <a:solidFill>
            <a:srgbClr val="376092"/>
          </a:solidFill>
          <a:ln w="9525">
            <a:solidFill>
              <a:srgbClr val="376092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Nominating </a:t>
            </a:r>
          </a:p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Committee</a:t>
            </a:r>
          </a:p>
        </p:txBody>
      </p:sp>
      <p:sp>
        <p:nvSpPr>
          <p:cNvPr id="23590" name="AutoShape 43"/>
          <p:cNvSpPr>
            <a:spLocks noChangeArrowheads="1"/>
          </p:cNvSpPr>
          <p:nvPr/>
        </p:nvSpPr>
        <p:spPr bwMode="auto">
          <a:xfrm>
            <a:off x="2343150" y="1752600"/>
            <a:ext cx="4570413" cy="765175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  <p:txBody>
          <a:bodyPr wrap="none"/>
          <a:lstStyle/>
          <a:p>
            <a:pPr algn="ctr" eaLnBrk="0" hangingPunct="0"/>
            <a:endParaRPr lang="en-GB" sz="1800">
              <a:solidFill>
                <a:schemeClr val="tx1"/>
              </a:solidFill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23591" name="Line 44"/>
          <p:cNvSpPr>
            <a:spLocks noChangeShapeType="1"/>
          </p:cNvSpPr>
          <p:nvPr/>
        </p:nvSpPr>
        <p:spPr bwMode="auto">
          <a:xfrm flipV="1">
            <a:off x="1733550" y="2425700"/>
            <a:ext cx="781050" cy="0"/>
          </a:xfrm>
          <a:prstGeom prst="line">
            <a:avLst/>
          </a:prstGeom>
          <a:noFill/>
          <a:ln w="31750">
            <a:solidFill>
              <a:srgbClr val="8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3592" name="Line 46"/>
          <p:cNvSpPr>
            <a:spLocks noChangeShapeType="1"/>
          </p:cNvSpPr>
          <p:nvPr/>
        </p:nvSpPr>
        <p:spPr bwMode="auto">
          <a:xfrm flipH="1" flipV="1">
            <a:off x="5965825" y="2514600"/>
            <a:ext cx="0" cy="1905000"/>
          </a:xfrm>
          <a:prstGeom prst="line">
            <a:avLst/>
          </a:prstGeom>
          <a:noFill/>
          <a:ln w="31750">
            <a:solidFill>
              <a:srgbClr val="47412D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2" name="AutoShape 51"/>
          <p:cNvSpPr>
            <a:spLocks noChangeArrowheads="1"/>
          </p:cNvSpPr>
          <p:nvPr/>
        </p:nvSpPr>
        <p:spPr bwMode="auto">
          <a:xfrm>
            <a:off x="533400" y="4337050"/>
            <a:ext cx="1106488" cy="425450"/>
          </a:xfrm>
          <a:prstGeom prst="roundRect">
            <a:avLst>
              <a:gd name="adj" fmla="val 16667"/>
            </a:avLst>
          </a:prstGeom>
          <a:solidFill>
            <a:schemeClr val="accent6">
              <a:lumMod val="75000"/>
            </a:schemeClr>
          </a:solidFill>
          <a:ln w="9525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200" b="1" dirty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ASO</a:t>
            </a:r>
          </a:p>
        </p:txBody>
      </p:sp>
      <p:sp>
        <p:nvSpPr>
          <p:cNvPr id="23594" name="AutoShape 52"/>
          <p:cNvSpPr>
            <a:spLocks noChangeArrowheads="1"/>
          </p:cNvSpPr>
          <p:nvPr/>
        </p:nvSpPr>
        <p:spPr bwMode="auto">
          <a:xfrm>
            <a:off x="1727200" y="4337050"/>
            <a:ext cx="1106488" cy="425450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9525">
            <a:solidFill>
              <a:srgbClr val="99CC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200" b="1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GNSO</a:t>
            </a:r>
          </a:p>
        </p:txBody>
      </p:sp>
      <p:sp>
        <p:nvSpPr>
          <p:cNvPr id="23595" name="AutoShape 53"/>
          <p:cNvSpPr>
            <a:spLocks noChangeArrowheads="1"/>
          </p:cNvSpPr>
          <p:nvPr/>
        </p:nvSpPr>
        <p:spPr bwMode="auto">
          <a:xfrm>
            <a:off x="2909888" y="4337050"/>
            <a:ext cx="1106487" cy="425450"/>
          </a:xfrm>
          <a:prstGeom prst="roundRect">
            <a:avLst>
              <a:gd name="adj" fmla="val 16667"/>
            </a:avLst>
          </a:prstGeom>
          <a:solidFill>
            <a:srgbClr val="660066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200" b="1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ccNSO</a:t>
            </a:r>
          </a:p>
        </p:txBody>
      </p:sp>
      <p:sp>
        <p:nvSpPr>
          <p:cNvPr id="23596" name="Rectangle 54"/>
          <p:cNvSpPr>
            <a:spLocks noChangeArrowheads="1"/>
          </p:cNvSpPr>
          <p:nvPr/>
        </p:nvSpPr>
        <p:spPr bwMode="auto">
          <a:xfrm>
            <a:off x="533400" y="4830763"/>
            <a:ext cx="1189038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900" b="1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Regional Internet Registries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ARIN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RIPE NCC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LACNIC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APNIC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AfriNIC</a:t>
            </a:r>
          </a:p>
        </p:txBody>
      </p:sp>
      <p:sp>
        <p:nvSpPr>
          <p:cNvPr id="23597" name="AutoShape 55"/>
          <p:cNvSpPr>
            <a:spLocks noChangeArrowheads="1"/>
          </p:cNvSpPr>
          <p:nvPr/>
        </p:nvSpPr>
        <p:spPr bwMode="auto">
          <a:xfrm>
            <a:off x="533400" y="4337050"/>
            <a:ext cx="1104900" cy="164465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4D9FBB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sz="1800" baseline="-25000">
              <a:solidFill>
                <a:schemeClr val="tx1"/>
              </a:solidFill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23598" name="Rectangle 56"/>
          <p:cNvSpPr>
            <a:spLocks noChangeArrowheads="1"/>
          </p:cNvSpPr>
          <p:nvPr/>
        </p:nvSpPr>
        <p:spPr bwMode="auto">
          <a:xfrm>
            <a:off x="1722438" y="4830763"/>
            <a:ext cx="1104900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800" dirty="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</a:t>
            </a:r>
            <a:r>
              <a:rPr lang="en-US" sz="900" dirty="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gTLD Registries gTLD Registrars</a:t>
            </a:r>
          </a:p>
          <a:p>
            <a:pPr eaLnBrk="0" hangingPunct="0"/>
            <a:r>
              <a:rPr lang="en-US" sz="900" dirty="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IP interests</a:t>
            </a:r>
          </a:p>
          <a:p>
            <a:pPr eaLnBrk="0" hangingPunct="0"/>
            <a:r>
              <a:rPr lang="en-US" sz="900" dirty="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ISPs</a:t>
            </a:r>
          </a:p>
          <a:p>
            <a:pPr eaLnBrk="0" hangingPunct="0"/>
            <a:r>
              <a:rPr lang="en-US" sz="900" dirty="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Businesses</a:t>
            </a:r>
          </a:p>
          <a:p>
            <a:pPr eaLnBrk="0" hangingPunct="0"/>
            <a:r>
              <a:rPr lang="en-US" sz="900" dirty="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Universities</a:t>
            </a:r>
          </a:p>
          <a:p>
            <a:pPr eaLnBrk="0" hangingPunct="0"/>
            <a:r>
              <a:rPr lang="en-US" sz="900" dirty="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</a:t>
            </a:r>
            <a:r>
              <a:rPr lang="en-US" sz="900" dirty="0" smtClean="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Civil Society</a:t>
            </a:r>
            <a:endParaRPr lang="en-US" sz="900" dirty="0">
              <a:solidFill>
                <a:srgbClr val="131313"/>
              </a:solidFill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23599" name="AutoShape 57"/>
          <p:cNvSpPr>
            <a:spLocks noChangeArrowheads="1"/>
          </p:cNvSpPr>
          <p:nvPr/>
        </p:nvSpPr>
        <p:spPr bwMode="auto">
          <a:xfrm>
            <a:off x="1727200" y="4337050"/>
            <a:ext cx="1104900" cy="164465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99CC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sz="1800">
              <a:solidFill>
                <a:schemeClr val="tx1"/>
              </a:solidFill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23600" name="Rectangle 58"/>
          <p:cNvSpPr>
            <a:spLocks noChangeArrowheads="1"/>
          </p:cNvSpPr>
          <p:nvPr/>
        </p:nvSpPr>
        <p:spPr bwMode="auto">
          <a:xfrm>
            <a:off x="2909888" y="4830763"/>
            <a:ext cx="11049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900" b="1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ccTLD registries</a:t>
            </a:r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(.us, .uk, .au, .it, .be, .nl, etc.)</a:t>
            </a:r>
          </a:p>
        </p:txBody>
      </p:sp>
      <p:sp>
        <p:nvSpPr>
          <p:cNvPr id="23601" name="AutoShape 59"/>
          <p:cNvSpPr>
            <a:spLocks noChangeArrowheads="1"/>
          </p:cNvSpPr>
          <p:nvPr/>
        </p:nvSpPr>
        <p:spPr bwMode="auto">
          <a:xfrm>
            <a:off x="2909888" y="4337050"/>
            <a:ext cx="1104900" cy="164465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660066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sz="1800">
              <a:solidFill>
                <a:schemeClr val="tx1"/>
              </a:solidFill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23602" name="Rectangle 61"/>
          <p:cNvSpPr>
            <a:spLocks noChangeArrowheads="1"/>
          </p:cNvSpPr>
          <p:nvPr/>
        </p:nvSpPr>
        <p:spPr bwMode="auto">
          <a:xfrm>
            <a:off x="1727200" y="4686300"/>
            <a:ext cx="1106488" cy="76200"/>
          </a:xfrm>
          <a:prstGeom prst="rect">
            <a:avLst/>
          </a:prstGeom>
          <a:solidFill>
            <a:srgbClr val="99CC00"/>
          </a:solidFill>
          <a:ln w="9525">
            <a:solidFill>
              <a:srgbClr val="99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chemeClr val="tx1"/>
              </a:solidFill>
              <a:latin typeface="Arial Narrow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23603" name="Rectangle 62"/>
          <p:cNvSpPr>
            <a:spLocks noChangeArrowheads="1"/>
          </p:cNvSpPr>
          <p:nvPr/>
        </p:nvSpPr>
        <p:spPr bwMode="auto">
          <a:xfrm>
            <a:off x="2909888" y="4686300"/>
            <a:ext cx="1106487" cy="76200"/>
          </a:xfrm>
          <a:prstGeom prst="rect">
            <a:avLst/>
          </a:prstGeom>
          <a:solidFill>
            <a:srgbClr val="660066"/>
          </a:solidFill>
          <a:ln w="9525">
            <a:solidFill>
              <a:srgbClr val="66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chemeClr val="tx1"/>
              </a:solidFill>
              <a:latin typeface="Arial Narrow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23604" name="AutoShape 64"/>
          <p:cNvSpPr>
            <a:spLocks noChangeArrowheads="1"/>
          </p:cNvSpPr>
          <p:nvPr/>
        </p:nvSpPr>
        <p:spPr bwMode="auto">
          <a:xfrm>
            <a:off x="7316788" y="2897188"/>
            <a:ext cx="1106487" cy="1069975"/>
          </a:xfrm>
          <a:prstGeom prst="roundRect">
            <a:avLst>
              <a:gd name="adj" fmla="val 16667"/>
            </a:avLst>
          </a:prstGeom>
          <a:solidFill>
            <a:srgbClr val="47412D"/>
          </a:solidFill>
          <a:ln w="9525">
            <a:solidFill>
              <a:srgbClr val="47412D"/>
            </a:solidFill>
            <a:round/>
            <a:headEnd/>
            <a:tailEnd/>
          </a:ln>
        </p:spPr>
        <p:txBody>
          <a:bodyPr wrap="none"/>
          <a:lstStyle/>
          <a:p>
            <a:pPr algn="ctr" eaLnBrk="0" hangingPunct="0"/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Internet </a:t>
            </a:r>
            <a:b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</a:b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Engineering</a:t>
            </a:r>
            <a:b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</a:b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Task Force</a:t>
            </a:r>
          </a:p>
        </p:txBody>
      </p:sp>
      <p:sp>
        <p:nvSpPr>
          <p:cNvPr id="23605" name="Line 65"/>
          <p:cNvSpPr>
            <a:spLocks noChangeShapeType="1"/>
          </p:cNvSpPr>
          <p:nvPr/>
        </p:nvSpPr>
        <p:spPr bwMode="auto">
          <a:xfrm flipH="1" flipV="1">
            <a:off x="6521450" y="2527300"/>
            <a:ext cx="906463" cy="422275"/>
          </a:xfrm>
          <a:prstGeom prst="line">
            <a:avLst/>
          </a:prstGeom>
          <a:noFill/>
          <a:ln w="31750">
            <a:solidFill>
              <a:srgbClr val="47412D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6" name="Rounded Rectangle 65"/>
          <p:cNvSpPr>
            <a:spLocks noChangeArrowheads="1"/>
          </p:cNvSpPr>
          <p:nvPr/>
        </p:nvSpPr>
        <p:spPr bwMode="auto">
          <a:xfrm>
            <a:off x="4475163" y="4337050"/>
            <a:ext cx="1106487" cy="1644650"/>
          </a:xfrm>
          <a:prstGeom prst="roundRect">
            <a:avLst>
              <a:gd name="adj" fmla="val 16667"/>
            </a:avLst>
          </a:prstGeom>
          <a:noFill/>
          <a:ln w="6350">
            <a:solidFill>
              <a:srgbClr val="502878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3607" name="Rectangle 62"/>
          <p:cNvSpPr>
            <a:spLocks noChangeArrowheads="1"/>
          </p:cNvSpPr>
          <p:nvPr/>
        </p:nvSpPr>
        <p:spPr bwMode="auto">
          <a:xfrm>
            <a:off x="4475163" y="4686300"/>
            <a:ext cx="1106487" cy="76200"/>
          </a:xfrm>
          <a:prstGeom prst="rect">
            <a:avLst/>
          </a:prstGeom>
          <a:solidFill>
            <a:srgbClr val="502878"/>
          </a:solidFill>
          <a:ln w="9525">
            <a:solidFill>
              <a:srgbClr val="50287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chemeClr val="tx1"/>
              </a:solidFill>
              <a:latin typeface="Arial Narrow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23608" name="Rectangle 68"/>
          <p:cNvSpPr>
            <a:spLocks noChangeArrowheads="1"/>
          </p:cNvSpPr>
          <p:nvPr/>
        </p:nvSpPr>
        <p:spPr bwMode="auto">
          <a:xfrm>
            <a:off x="4475163" y="4776788"/>
            <a:ext cx="10858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900" b="1" dirty="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Internet Users</a:t>
            </a:r>
          </a:p>
          <a:p>
            <a:pPr eaLnBrk="0" hangingPunct="0"/>
            <a:r>
              <a:rPr lang="en-US" sz="900" dirty="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(At-Large Advisory Committee,</a:t>
            </a:r>
            <a:br>
              <a:rPr lang="en-US" sz="900" dirty="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</a:br>
            <a:r>
              <a:rPr lang="en-US" sz="900" dirty="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in conjunction with  RALOs)</a:t>
            </a:r>
            <a:endParaRPr lang="en-US" sz="900" dirty="0">
              <a:solidFill>
                <a:schemeClr val="tx1"/>
              </a:solidFill>
              <a:latin typeface="Arial Narrow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59" name="Rectangle à coins arrondis 58"/>
          <p:cNvSpPr/>
          <p:nvPr/>
        </p:nvSpPr>
        <p:spPr>
          <a:xfrm>
            <a:off x="5705475" y="5638800"/>
            <a:ext cx="1066800" cy="3048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>
                <a:latin typeface="+mj-lt"/>
              </a:rPr>
              <a:t>SSAC</a:t>
            </a:r>
          </a:p>
        </p:txBody>
      </p:sp>
      <p:sp>
        <p:nvSpPr>
          <p:cNvPr id="60" name="Rectangle à coins arrondis 59"/>
          <p:cNvSpPr/>
          <p:nvPr/>
        </p:nvSpPr>
        <p:spPr>
          <a:xfrm>
            <a:off x="6881813" y="5638800"/>
            <a:ext cx="1066800" cy="3048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>
                <a:latin typeface="+mj-lt"/>
              </a:rPr>
              <a:t>RSSAC</a:t>
            </a:r>
          </a:p>
        </p:txBody>
      </p:sp>
      <p:sp>
        <p:nvSpPr>
          <p:cNvPr id="23611" name="Line 46"/>
          <p:cNvSpPr>
            <a:spLocks noChangeShapeType="1"/>
          </p:cNvSpPr>
          <p:nvPr/>
        </p:nvSpPr>
        <p:spPr bwMode="auto">
          <a:xfrm flipH="1" flipV="1">
            <a:off x="6151563" y="2514600"/>
            <a:ext cx="0" cy="1600200"/>
          </a:xfrm>
          <a:prstGeom prst="line">
            <a:avLst/>
          </a:prstGeom>
          <a:noFill/>
          <a:ln w="31750">
            <a:solidFill>
              <a:srgbClr val="47412D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5" name="Rectangle à coins arrondis 64"/>
          <p:cNvSpPr/>
          <p:nvPr/>
        </p:nvSpPr>
        <p:spPr>
          <a:xfrm>
            <a:off x="7392988" y="3646488"/>
            <a:ext cx="957262" cy="3048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>
                <a:latin typeface="+mj-lt"/>
              </a:rPr>
              <a:t>IETF</a:t>
            </a:r>
          </a:p>
        </p:txBody>
      </p:sp>
      <p:sp>
        <p:nvSpPr>
          <p:cNvPr id="66" name="Rectangle à coins arrondis 65"/>
          <p:cNvSpPr/>
          <p:nvPr/>
        </p:nvSpPr>
        <p:spPr>
          <a:xfrm>
            <a:off x="4498975" y="5638800"/>
            <a:ext cx="1066800" cy="3048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>
                <a:solidFill>
                  <a:srgbClr val="502878"/>
                </a:solidFill>
                <a:latin typeface="+mj-lt"/>
              </a:rPr>
              <a:t>ALAC</a:t>
            </a:r>
          </a:p>
        </p:txBody>
      </p:sp>
      <p:sp>
        <p:nvSpPr>
          <p:cNvPr id="23615" name="Line 46"/>
          <p:cNvSpPr>
            <a:spLocks noChangeShapeType="1"/>
          </p:cNvSpPr>
          <p:nvPr/>
        </p:nvSpPr>
        <p:spPr bwMode="auto">
          <a:xfrm flipH="1" flipV="1">
            <a:off x="6140450" y="4125913"/>
            <a:ext cx="1219200" cy="0"/>
          </a:xfrm>
          <a:prstGeom prst="line">
            <a:avLst/>
          </a:prstGeom>
          <a:noFill/>
          <a:ln w="31750">
            <a:solidFill>
              <a:srgbClr val="47412D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9" name="Ellipse 68"/>
          <p:cNvSpPr/>
          <p:nvPr/>
        </p:nvSpPr>
        <p:spPr>
          <a:xfrm>
            <a:off x="5867400" y="2322513"/>
            <a:ext cx="179388" cy="179387"/>
          </a:xfrm>
          <a:prstGeom prst="ellipse">
            <a:avLst/>
          </a:prstGeom>
          <a:solidFill>
            <a:srgbClr val="47412D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>
                <a:latin typeface="+mj-lt"/>
              </a:rPr>
              <a:t>L</a:t>
            </a:r>
          </a:p>
        </p:txBody>
      </p:sp>
      <p:sp>
        <p:nvSpPr>
          <p:cNvPr id="70" name="Ellipse 69"/>
          <p:cNvSpPr/>
          <p:nvPr/>
        </p:nvSpPr>
        <p:spPr>
          <a:xfrm>
            <a:off x="6057900" y="2322513"/>
            <a:ext cx="179388" cy="179387"/>
          </a:xfrm>
          <a:prstGeom prst="ellipse">
            <a:avLst/>
          </a:prstGeom>
          <a:solidFill>
            <a:srgbClr val="47412D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>
                <a:latin typeface="+mj-lt"/>
              </a:rPr>
              <a:t>L</a:t>
            </a:r>
          </a:p>
        </p:txBody>
      </p:sp>
      <p:sp>
        <p:nvSpPr>
          <p:cNvPr id="71" name="Ellipse 70"/>
          <p:cNvSpPr/>
          <p:nvPr/>
        </p:nvSpPr>
        <p:spPr>
          <a:xfrm>
            <a:off x="6667500" y="2322513"/>
            <a:ext cx="179388" cy="179387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>
                <a:latin typeface="+mj-lt"/>
              </a:rPr>
              <a:t>L</a:t>
            </a:r>
          </a:p>
        </p:txBody>
      </p:sp>
      <p:sp>
        <p:nvSpPr>
          <p:cNvPr id="73" name="Ellipse 72"/>
          <p:cNvSpPr/>
          <p:nvPr/>
        </p:nvSpPr>
        <p:spPr>
          <a:xfrm>
            <a:off x="6438900" y="2322513"/>
            <a:ext cx="179388" cy="179387"/>
          </a:xfrm>
          <a:prstGeom prst="ellipse">
            <a:avLst/>
          </a:prstGeom>
          <a:solidFill>
            <a:srgbClr val="47412D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>
                <a:latin typeface="+mj-lt"/>
              </a:rPr>
              <a:t>L</a:t>
            </a:r>
          </a:p>
        </p:txBody>
      </p:sp>
      <p:sp>
        <p:nvSpPr>
          <p:cNvPr id="74" name="Line 38"/>
          <p:cNvSpPr>
            <a:spLocks noChangeShapeType="1"/>
          </p:cNvSpPr>
          <p:nvPr/>
        </p:nvSpPr>
        <p:spPr bwMode="auto">
          <a:xfrm flipH="1">
            <a:off x="6813550" y="2413000"/>
            <a:ext cx="819150" cy="0"/>
          </a:xfrm>
          <a:prstGeom prst="line">
            <a:avLst/>
          </a:prstGeom>
          <a:noFill/>
          <a:ln w="31750">
            <a:solidFill>
              <a:schemeClr val="bg2">
                <a:lumMod val="25000"/>
              </a:schemeClr>
            </a:solidFill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schemeClr val="tx1"/>
              </a:solidFill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75" name="AutoShape 63"/>
          <p:cNvSpPr>
            <a:spLocks noChangeArrowheads="1"/>
          </p:cNvSpPr>
          <p:nvPr/>
        </p:nvSpPr>
        <p:spPr bwMode="auto">
          <a:xfrm>
            <a:off x="7427913" y="2047875"/>
            <a:ext cx="1471612" cy="654050"/>
          </a:xfrm>
          <a:prstGeom prst="roundRect">
            <a:avLst>
              <a:gd name="adj" fmla="val 16667"/>
            </a:avLst>
          </a:prstGeom>
          <a:solidFill>
            <a:schemeClr val="bg2">
              <a:lumMod val="25000"/>
            </a:schemeClr>
          </a:solidFill>
          <a:ln w="25400">
            <a:noFill/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Governmental </a:t>
            </a:r>
          </a:p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Advisory </a:t>
            </a:r>
            <a:r>
              <a:rPr lang="en-US" sz="1200" b="1" dirty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/>
            </a:r>
            <a:br>
              <a:rPr lang="en-US" sz="1200" b="1" dirty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</a:br>
            <a:r>
              <a:rPr lang="en-US" sz="1200" dirty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Committee</a:t>
            </a:r>
          </a:p>
        </p:txBody>
      </p:sp>
      <p:sp>
        <p:nvSpPr>
          <p:cNvPr id="76" name="Rectangle à coins arrondis 75"/>
          <p:cNvSpPr/>
          <p:nvPr/>
        </p:nvSpPr>
        <p:spPr>
          <a:xfrm>
            <a:off x="8534400" y="1883734"/>
            <a:ext cx="304800" cy="9906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anchor="ctr"/>
          <a:lstStyle/>
          <a:p>
            <a:pPr algn="ctr">
              <a:defRPr/>
            </a:pPr>
            <a:r>
              <a:rPr lang="fr-FR" sz="1200" b="1" dirty="0">
                <a:latin typeface="+mj-lt"/>
              </a:rPr>
              <a:t>GAC</a:t>
            </a:r>
          </a:p>
        </p:txBody>
      </p:sp>
      <p:sp>
        <p:nvSpPr>
          <p:cNvPr id="77" name="Rectangle à coins arrondis 76"/>
          <p:cNvSpPr/>
          <p:nvPr/>
        </p:nvSpPr>
        <p:spPr>
          <a:xfrm>
            <a:off x="2438400" y="1808163"/>
            <a:ext cx="762000" cy="306387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fr-FR" sz="1200" b="1" dirty="0">
                <a:latin typeface="+mj-lt"/>
              </a:rPr>
              <a:t>Chair</a:t>
            </a:r>
          </a:p>
        </p:txBody>
      </p:sp>
      <p:sp>
        <p:nvSpPr>
          <p:cNvPr id="23625" name="Line 44"/>
          <p:cNvSpPr>
            <a:spLocks noChangeShapeType="1"/>
          </p:cNvSpPr>
          <p:nvPr/>
        </p:nvSpPr>
        <p:spPr bwMode="auto">
          <a:xfrm flipV="1">
            <a:off x="1673225" y="1871663"/>
            <a:ext cx="781050" cy="0"/>
          </a:xfrm>
          <a:prstGeom prst="line">
            <a:avLst/>
          </a:prstGeom>
          <a:noFill/>
          <a:ln w="31750">
            <a:solidFill>
              <a:srgbClr val="FFFF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3626" name="AutoShape 7"/>
          <p:cNvSpPr>
            <a:spLocks noChangeArrowheads="1"/>
          </p:cNvSpPr>
          <p:nvPr/>
        </p:nvSpPr>
        <p:spPr bwMode="auto">
          <a:xfrm>
            <a:off x="228600" y="1676400"/>
            <a:ext cx="1444625" cy="423863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200">
                <a:solidFill>
                  <a:srgbClr val="002060"/>
                </a:solidFill>
                <a:latin typeface="Arial" charset="0"/>
                <a:ea typeface="MS PGothic" pitchFamily="34" charset="-128"/>
                <a:cs typeface="Arial" charset="0"/>
              </a:rPr>
              <a:t>Ombudsman</a:t>
            </a:r>
          </a:p>
        </p:txBody>
      </p:sp>
      <p:sp>
        <p:nvSpPr>
          <p:cNvPr id="23627" name="Rectangle 78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03225" y="160338"/>
            <a:ext cx="8229600" cy="8953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r>
              <a:rPr lang="en-GB" smtClean="0"/>
              <a:t>ICANN Multi-Stakeholder Model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ChangeArrowheads="1"/>
          </p:cNvSpPr>
          <p:nvPr/>
        </p:nvSpPr>
        <p:spPr bwMode="auto">
          <a:xfrm>
            <a:off x="101600" y="1419733"/>
            <a:ext cx="1954213" cy="49164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>
              <a:solidFill>
                <a:schemeClr val="bg1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25602" name="Text Box 3"/>
          <p:cNvSpPr txBox="1">
            <a:spLocks noChangeArrowheads="1"/>
          </p:cNvSpPr>
          <p:nvPr/>
        </p:nvSpPr>
        <p:spPr bwMode="auto">
          <a:xfrm>
            <a:off x="2540000" y="6372733"/>
            <a:ext cx="28082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Source: http://www.icann.org/en/about/</a:t>
            </a:r>
          </a:p>
        </p:txBody>
      </p:sp>
      <p:sp>
        <p:nvSpPr>
          <p:cNvPr id="25603" name="AutoShape 29"/>
          <p:cNvSpPr>
            <a:spLocks noChangeArrowheads="1"/>
          </p:cNvSpPr>
          <p:nvPr/>
        </p:nvSpPr>
        <p:spPr bwMode="auto">
          <a:xfrm>
            <a:off x="4449763" y="4559808"/>
            <a:ext cx="1106487" cy="425450"/>
          </a:xfrm>
          <a:prstGeom prst="roundRect">
            <a:avLst>
              <a:gd name="adj" fmla="val 16667"/>
            </a:avLst>
          </a:prstGeom>
          <a:solidFill>
            <a:srgbClr val="502878"/>
          </a:solidFill>
          <a:ln w="9525">
            <a:solidFill>
              <a:srgbClr val="47412D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1200" b="1">
              <a:solidFill>
                <a:schemeClr val="bg1"/>
              </a:solidFill>
              <a:latin typeface="Arial" charset="0"/>
              <a:ea typeface="MS PGothic" pitchFamily="34" charset="-128"/>
              <a:cs typeface="Arial" charset="0"/>
            </a:endParaRPr>
          </a:p>
          <a:p>
            <a:pPr algn="ctr" eaLnBrk="0" hangingPunct="0"/>
            <a:r>
              <a:rPr lang="en-US" sz="1200" b="1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At-Large</a:t>
            </a:r>
          </a:p>
          <a:p>
            <a:pPr algn="ctr" eaLnBrk="0" hangingPunct="0"/>
            <a:endParaRPr lang="en-US" sz="900" b="1">
              <a:solidFill>
                <a:schemeClr val="bg1"/>
              </a:solidFill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25604" name="AutoShape 30"/>
          <p:cNvSpPr>
            <a:spLocks noChangeArrowheads="1"/>
          </p:cNvSpPr>
          <p:nvPr/>
        </p:nvSpPr>
        <p:spPr bwMode="auto">
          <a:xfrm>
            <a:off x="6140450" y="4524883"/>
            <a:ext cx="1106488" cy="1644650"/>
          </a:xfrm>
          <a:prstGeom prst="roundRect">
            <a:avLst>
              <a:gd name="adj" fmla="val 16667"/>
            </a:avLst>
          </a:prstGeom>
          <a:solidFill>
            <a:srgbClr val="47412D"/>
          </a:solidFill>
          <a:ln w="9525">
            <a:solidFill>
              <a:srgbClr val="47412D"/>
            </a:solidFill>
            <a:round/>
            <a:headEnd/>
            <a:tailEnd/>
          </a:ln>
        </p:spPr>
        <p:txBody>
          <a:bodyPr wrap="none"/>
          <a:lstStyle/>
          <a:p>
            <a:pPr algn="ctr" eaLnBrk="0" hangingPunct="0"/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Security &amp; </a:t>
            </a:r>
          </a:p>
          <a:p>
            <a:pPr algn="ctr" eaLnBrk="0" hangingPunct="0"/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Stability </a:t>
            </a:r>
          </a:p>
          <a:p>
            <a:pPr algn="ctr" eaLnBrk="0" hangingPunct="0"/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Advisory </a:t>
            </a:r>
            <a:b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</a:b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Committee</a:t>
            </a:r>
          </a:p>
        </p:txBody>
      </p:sp>
      <p:sp>
        <p:nvSpPr>
          <p:cNvPr id="25605" name="AutoShape 31"/>
          <p:cNvSpPr>
            <a:spLocks noChangeArrowheads="1"/>
          </p:cNvSpPr>
          <p:nvPr/>
        </p:nvSpPr>
        <p:spPr bwMode="auto">
          <a:xfrm>
            <a:off x="7291388" y="4521708"/>
            <a:ext cx="1106487" cy="1644650"/>
          </a:xfrm>
          <a:prstGeom prst="roundRect">
            <a:avLst>
              <a:gd name="adj" fmla="val 16667"/>
            </a:avLst>
          </a:prstGeom>
          <a:solidFill>
            <a:srgbClr val="47412D"/>
          </a:solidFill>
          <a:ln w="9525">
            <a:solidFill>
              <a:srgbClr val="47412D"/>
            </a:solidFill>
            <a:round/>
            <a:headEnd/>
            <a:tailEnd/>
          </a:ln>
        </p:spPr>
        <p:txBody>
          <a:bodyPr wrap="none"/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Root Server </a:t>
            </a:r>
          </a:p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System </a:t>
            </a:r>
          </a:p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Advisory </a:t>
            </a:r>
            <a:b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</a:br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Committee</a:t>
            </a:r>
          </a:p>
        </p:txBody>
      </p:sp>
      <p:sp>
        <p:nvSpPr>
          <p:cNvPr id="42" name="AutoShape 51"/>
          <p:cNvSpPr>
            <a:spLocks noChangeArrowheads="1"/>
          </p:cNvSpPr>
          <p:nvPr/>
        </p:nvSpPr>
        <p:spPr bwMode="auto">
          <a:xfrm>
            <a:off x="706438" y="4556633"/>
            <a:ext cx="1106487" cy="425450"/>
          </a:xfrm>
          <a:prstGeom prst="roundRect">
            <a:avLst>
              <a:gd name="adj" fmla="val 16667"/>
            </a:avLst>
          </a:prstGeom>
          <a:solidFill>
            <a:schemeClr val="accent6">
              <a:lumMod val="75000"/>
            </a:schemeClr>
          </a:solidFill>
          <a:ln w="9525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200" b="1" dirty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ASO</a:t>
            </a:r>
          </a:p>
        </p:txBody>
      </p:sp>
      <p:sp>
        <p:nvSpPr>
          <p:cNvPr id="25607" name="AutoShape 52"/>
          <p:cNvSpPr>
            <a:spLocks noChangeArrowheads="1"/>
          </p:cNvSpPr>
          <p:nvPr/>
        </p:nvSpPr>
        <p:spPr bwMode="auto">
          <a:xfrm>
            <a:off x="1900238" y="4556633"/>
            <a:ext cx="1106487" cy="425450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9525">
            <a:solidFill>
              <a:srgbClr val="99CC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200" b="1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GNSO</a:t>
            </a:r>
          </a:p>
        </p:txBody>
      </p:sp>
      <p:sp>
        <p:nvSpPr>
          <p:cNvPr id="25608" name="AutoShape 53"/>
          <p:cNvSpPr>
            <a:spLocks noChangeArrowheads="1"/>
          </p:cNvSpPr>
          <p:nvPr/>
        </p:nvSpPr>
        <p:spPr bwMode="auto">
          <a:xfrm>
            <a:off x="3082925" y="4556633"/>
            <a:ext cx="1106488" cy="425450"/>
          </a:xfrm>
          <a:prstGeom prst="roundRect">
            <a:avLst>
              <a:gd name="adj" fmla="val 16667"/>
            </a:avLst>
          </a:prstGeom>
          <a:solidFill>
            <a:srgbClr val="660066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200" b="1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ccNSO</a:t>
            </a:r>
          </a:p>
        </p:txBody>
      </p:sp>
      <p:sp>
        <p:nvSpPr>
          <p:cNvPr id="25609" name="Rectangle 54"/>
          <p:cNvSpPr>
            <a:spLocks noChangeArrowheads="1"/>
          </p:cNvSpPr>
          <p:nvPr/>
        </p:nvSpPr>
        <p:spPr bwMode="auto">
          <a:xfrm>
            <a:off x="706438" y="5050346"/>
            <a:ext cx="1189037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900" b="1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Regional Internet Registries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ARIN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RIPE NCC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LACNIC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APNIC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AfriNIC</a:t>
            </a:r>
          </a:p>
        </p:txBody>
      </p:sp>
      <p:sp>
        <p:nvSpPr>
          <p:cNvPr id="25610" name="AutoShape 55"/>
          <p:cNvSpPr>
            <a:spLocks noChangeArrowheads="1"/>
          </p:cNvSpPr>
          <p:nvPr/>
        </p:nvSpPr>
        <p:spPr bwMode="auto">
          <a:xfrm>
            <a:off x="706438" y="4556633"/>
            <a:ext cx="1104900" cy="164465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4D9FBB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sz="1800" baseline="-25000">
              <a:solidFill>
                <a:schemeClr val="tx1"/>
              </a:solidFill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25611" name="Rectangle 56"/>
          <p:cNvSpPr>
            <a:spLocks noChangeArrowheads="1"/>
          </p:cNvSpPr>
          <p:nvPr/>
        </p:nvSpPr>
        <p:spPr bwMode="auto">
          <a:xfrm>
            <a:off x="1895475" y="5050346"/>
            <a:ext cx="1104900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800" dirty="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</a:t>
            </a:r>
            <a:r>
              <a:rPr lang="en-US" sz="900" dirty="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gTLD Registries gTLD Registrars</a:t>
            </a:r>
          </a:p>
          <a:p>
            <a:pPr eaLnBrk="0" hangingPunct="0"/>
            <a:r>
              <a:rPr lang="en-US" sz="900" dirty="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IP interests</a:t>
            </a:r>
          </a:p>
          <a:p>
            <a:pPr eaLnBrk="0" hangingPunct="0"/>
            <a:r>
              <a:rPr lang="en-US" sz="900" dirty="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ISPs</a:t>
            </a:r>
          </a:p>
          <a:p>
            <a:pPr eaLnBrk="0" hangingPunct="0"/>
            <a:r>
              <a:rPr lang="en-US" sz="900" dirty="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Businesses</a:t>
            </a:r>
          </a:p>
          <a:p>
            <a:pPr eaLnBrk="0" hangingPunct="0"/>
            <a:r>
              <a:rPr lang="en-US" sz="900" dirty="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Universities</a:t>
            </a:r>
          </a:p>
          <a:p>
            <a:pPr eaLnBrk="0" hangingPunct="0"/>
            <a:r>
              <a:rPr lang="en-US" sz="900" dirty="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</a:t>
            </a:r>
            <a:r>
              <a:rPr lang="en-US" sz="900" dirty="0" smtClean="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Civil Society</a:t>
            </a:r>
            <a:endParaRPr lang="en-US" sz="900" dirty="0">
              <a:solidFill>
                <a:srgbClr val="131313"/>
              </a:solidFill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25612" name="AutoShape 57"/>
          <p:cNvSpPr>
            <a:spLocks noChangeArrowheads="1"/>
          </p:cNvSpPr>
          <p:nvPr/>
        </p:nvSpPr>
        <p:spPr bwMode="auto">
          <a:xfrm>
            <a:off x="1900238" y="4556633"/>
            <a:ext cx="1104900" cy="164465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99CC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sz="1800">
              <a:solidFill>
                <a:schemeClr val="tx1"/>
              </a:solidFill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25613" name="Rectangle 58"/>
          <p:cNvSpPr>
            <a:spLocks noChangeArrowheads="1"/>
          </p:cNvSpPr>
          <p:nvPr/>
        </p:nvSpPr>
        <p:spPr bwMode="auto">
          <a:xfrm>
            <a:off x="3082925" y="5050346"/>
            <a:ext cx="11049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900" b="1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ccTLD registries</a:t>
            </a:r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(.us, .uk, .au, .it, .be, .nl, etc.)</a:t>
            </a:r>
          </a:p>
        </p:txBody>
      </p:sp>
      <p:sp>
        <p:nvSpPr>
          <p:cNvPr id="25614" name="AutoShape 59"/>
          <p:cNvSpPr>
            <a:spLocks noChangeArrowheads="1"/>
          </p:cNvSpPr>
          <p:nvPr/>
        </p:nvSpPr>
        <p:spPr bwMode="auto">
          <a:xfrm>
            <a:off x="3082925" y="4556633"/>
            <a:ext cx="1104900" cy="164465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660066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sz="1800">
              <a:solidFill>
                <a:schemeClr val="tx1"/>
              </a:solidFill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25615" name="Rectangle 61"/>
          <p:cNvSpPr>
            <a:spLocks noChangeArrowheads="1"/>
          </p:cNvSpPr>
          <p:nvPr/>
        </p:nvSpPr>
        <p:spPr bwMode="auto">
          <a:xfrm>
            <a:off x="1900238" y="4905883"/>
            <a:ext cx="1106487" cy="76200"/>
          </a:xfrm>
          <a:prstGeom prst="rect">
            <a:avLst/>
          </a:prstGeom>
          <a:solidFill>
            <a:srgbClr val="99CC00"/>
          </a:solidFill>
          <a:ln w="9525">
            <a:solidFill>
              <a:srgbClr val="99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chemeClr val="tx1"/>
              </a:solidFill>
              <a:latin typeface="Arial Narrow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25616" name="Rectangle 62"/>
          <p:cNvSpPr>
            <a:spLocks noChangeArrowheads="1"/>
          </p:cNvSpPr>
          <p:nvPr/>
        </p:nvSpPr>
        <p:spPr bwMode="auto">
          <a:xfrm>
            <a:off x="3082925" y="4905883"/>
            <a:ext cx="1106488" cy="76200"/>
          </a:xfrm>
          <a:prstGeom prst="rect">
            <a:avLst/>
          </a:prstGeom>
          <a:solidFill>
            <a:srgbClr val="660066"/>
          </a:solidFill>
          <a:ln w="9525">
            <a:solidFill>
              <a:srgbClr val="66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chemeClr val="tx1"/>
              </a:solidFill>
              <a:latin typeface="Arial Narrow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25617" name="AutoShape 64"/>
          <p:cNvSpPr>
            <a:spLocks noChangeArrowheads="1"/>
          </p:cNvSpPr>
          <p:nvPr/>
        </p:nvSpPr>
        <p:spPr bwMode="auto">
          <a:xfrm>
            <a:off x="7291388" y="3119946"/>
            <a:ext cx="1106487" cy="1069975"/>
          </a:xfrm>
          <a:prstGeom prst="roundRect">
            <a:avLst>
              <a:gd name="adj" fmla="val 16667"/>
            </a:avLst>
          </a:prstGeom>
          <a:solidFill>
            <a:srgbClr val="47412D"/>
          </a:solidFill>
          <a:ln w="9525">
            <a:solidFill>
              <a:srgbClr val="47412D"/>
            </a:solidFill>
            <a:round/>
            <a:headEnd/>
            <a:tailEnd/>
          </a:ln>
        </p:spPr>
        <p:txBody>
          <a:bodyPr wrap="none"/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Internet </a:t>
            </a:r>
            <a:b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</a:br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Engineering</a:t>
            </a:r>
            <a:b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</a:br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Task Force</a:t>
            </a:r>
          </a:p>
        </p:txBody>
      </p:sp>
      <p:sp>
        <p:nvSpPr>
          <p:cNvPr id="56" name="Rounded Rectangle 65"/>
          <p:cNvSpPr>
            <a:spLocks noChangeArrowheads="1"/>
          </p:cNvSpPr>
          <p:nvPr/>
        </p:nvSpPr>
        <p:spPr bwMode="auto">
          <a:xfrm>
            <a:off x="4449763" y="4559808"/>
            <a:ext cx="1106487" cy="1644650"/>
          </a:xfrm>
          <a:prstGeom prst="roundRect">
            <a:avLst>
              <a:gd name="adj" fmla="val 16667"/>
            </a:avLst>
          </a:prstGeom>
          <a:noFill/>
          <a:ln w="6350">
            <a:solidFill>
              <a:srgbClr val="502878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619" name="Rectangle 62"/>
          <p:cNvSpPr>
            <a:spLocks noChangeArrowheads="1"/>
          </p:cNvSpPr>
          <p:nvPr/>
        </p:nvSpPr>
        <p:spPr bwMode="auto">
          <a:xfrm>
            <a:off x="4449763" y="4909058"/>
            <a:ext cx="1106487" cy="76200"/>
          </a:xfrm>
          <a:prstGeom prst="rect">
            <a:avLst/>
          </a:prstGeom>
          <a:solidFill>
            <a:srgbClr val="502878"/>
          </a:solidFill>
          <a:ln w="9525">
            <a:solidFill>
              <a:srgbClr val="50287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chemeClr val="tx1"/>
              </a:solidFill>
              <a:latin typeface="Arial Narrow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25620" name="Rectangle 68"/>
          <p:cNvSpPr>
            <a:spLocks noChangeArrowheads="1"/>
          </p:cNvSpPr>
          <p:nvPr/>
        </p:nvSpPr>
        <p:spPr bwMode="auto">
          <a:xfrm>
            <a:off x="4449763" y="4999546"/>
            <a:ext cx="1085850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900" b="1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Internet Users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(At-Large Advisory Committee,</a:t>
            </a:r>
            <a:b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</a:br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in conjunction with  RALOs)</a:t>
            </a:r>
            <a:endParaRPr lang="en-US" sz="900">
              <a:solidFill>
                <a:schemeClr val="tx1"/>
              </a:solidFill>
              <a:latin typeface="Arial Narrow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59" name="Rectangle à coins arrondis 58"/>
          <p:cNvSpPr/>
          <p:nvPr/>
        </p:nvSpPr>
        <p:spPr>
          <a:xfrm>
            <a:off x="6140450" y="5861558"/>
            <a:ext cx="1066800" cy="3048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>
                <a:latin typeface="+mj-lt"/>
              </a:rPr>
              <a:t>SSAC</a:t>
            </a:r>
          </a:p>
        </p:txBody>
      </p:sp>
      <p:sp>
        <p:nvSpPr>
          <p:cNvPr id="60" name="Rectangle à coins arrondis 59"/>
          <p:cNvSpPr/>
          <p:nvPr/>
        </p:nvSpPr>
        <p:spPr>
          <a:xfrm>
            <a:off x="7329488" y="5861558"/>
            <a:ext cx="1066800" cy="3048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>
                <a:latin typeface="+mj-lt"/>
              </a:rPr>
              <a:t>RSSAC</a:t>
            </a:r>
          </a:p>
        </p:txBody>
      </p:sp>
      <p:sp>
        <p:nvSpPr>
          <p:cNvPr id="65" name="Rectangle à coins arrondis 64"/>
          <p:cNvSpPr/>
          <p:nvPr/>
        </p:nvSpPr>
        <p:spPr>
          <a:xfrm>
            <a:off x="7367588" y="3869246"/>
            <a:ext cx="957262" cy="3048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>
                <a:latin typeface="+mj-lt"/>
              </a:rPr>
              <a:t>IETF</a:t>
            </a:r>
          </a:p>
        </p:txBody>
      </p:sp>
      <p:sp>
        <p:nvSpPr>
          <p:cNvPr id="66" name="Rectangle à coins arrondis 65"/>
          <p:cNvSpPr/>
          <p:nvPr/>
        </p:nvSpPr>
        <p:spPr>
          <a:xfrm>
            <a:off x="4473575" y="5861558"/>
            <a:ext cx="1066800" cy="3048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>
                <a:solidFill>
                  <a:srgbClr val="502878"/>
                </a:solidFill>
                <a:latin typeface="+mj-lt"/>
              </a:rPr>
              <a:t>ALAC</a:t>
            </a:r>
          </a:p>
        </p:txBody>
      </p:sp>
      <p:sp>
        <p:nvSpPr>
          <p:cNvPr id="75" name="AutoShape 63"/>
          <p:cNvSpPr>
            <a:spLocks noChangeArrowheads="1"/>
          </p:cNvSpPr>
          <p:nvPr/>
        </p:nvSpPr>
        <p:spPr bwMode="auto">
          <a:xfrm>
            <a:off x="7431088" y="2057908"/>
            <a:ext cx="1471612" cy="654050"/>
          </a:xfrm>
          <a:prstGeom prst="roundRect">
            <a:avLst>
              <a:gd name="adj" fmla="val 16667"/>
            </a:avLst>
          </a:prstGeom>
          <a:solidFill>
            <a:schemeClr val="bg2">
              <a:lumMod val="25000"/>
            </a:schemeClr>
          </a:solidFill>
          <a:ln w="25400">
            <a:noFill/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Governmental </a:t>
            </a:r>
          </a:p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Advisory </a:t>
            </a:r>
            <a:r>
              <a:rPr lang="en-US" sz="1200" b="1" dirty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/>
            </a:r>
            <a:br>
              <a:rPr lang="en-US" sz="1200" b="1" dirty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</a:br>
            <a:r>
              <a:rPr lang="en-US" sz="1200" dirty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Committee</a:t>
            </a:r>
          </a:p>
        </p:txBody>
      </p:sp>
      <p:sp>
        <p:nvSpPr>
          <p:cNvPr id="76" name="Rectangle à coins arrondis 75"/>
          <p:cNvSpPr/>
          <p:nvPr/>
        </p:nvSpPr>
        <p:spPr>
          <a:xfrm>
            <a:off x="8537575" y="1893767"/>
            <a:ext cx="304800" cy="9906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anchor="ctr"/>
          <a:lstStyle/>
          <a:p>
            <a:pPr algn="ctr">
              <a:defRPr/>
            </a:pPr>
            <a:r>
              <a:rPr lang="fr-FR" sz="1200" b="1" dirty="0">
                <a:latin typeface="+mj-lt"/>
              </a:rPr>
              <a:t>GAC</a:t>
            </a:r>
          </a:p>
        </p:txBody>
      </p:sp>
      <p:sp>
        <p:nvSpPr>
          <p:cNvPr id="25628" name="Rectangle 3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362075" y="-12192"/>
            <a:ext cx="7556500" cy="8953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r>
              <a:rPr lang="en-GB" dirty="0" smtClean="0"/>
              <a:t>ICANN Multi-Stakeholder Model</a:t>
            </a:r>
          </a:p>
        </p:txBody>
      </p:sp>
      <p:sp>
        <p:nvSpPr>
          <p:cNvPr id="25629" name="Text Box 32"/>
          <p:cNvSpPr txBox="1">
            <a:spLocks noChangeArrowheads="1"/>
          </p:cNvSpPr>
          <p:nvPr/>
        </p:nvSpPr>
        <p:spPr bwMode="auto">
          <a:xfrm>
            <a:off x="5221288" y="1611821"/>
            <a:ext cx="17256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Governments</a:t>
            </a:r>
          </a:p>
        </p:txBody>
      </p:sp>
      <p:sp>
        <p:nvSpPr>
          <p:cNvPr id="25630" name="Line 33"/>
          <p:cNvSpPr>
            <a:spLocks noChangeShapeType="1"/>
          </p:cNvSpPr>
          <p:nvPr/>
        </p:nvSpPr>
        <p:spPr bwMode="auto">
          <a:xfrm>
            <a:off x="6321425" y="1956308"/>
            <a:ext cx="1008063" cy="3603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5631" name="Rectangle 34"/>
          <p:cNvSpPr>
            <a:spLocks noChangeArrowheads="1"/>
          </p:cNvSpPr>
          <p:nvPr/>
        </p:nvSpPr>
        <p:spPr bwMode="auto">
          <a:xfrm>
            <a:off x="5741988" y="2964371"/>
            <a:ext cx="2955925" cy="3529012"/>
          </a:xfrm>
          <a:prstGeom prst="rect">
            <a:avLst/>
          </a:prstGeom>
          <a:noFill/>
          <a:ln w="38100" cap="rnd">
            <a:solidFill>
              <a:srgbClr val="FF00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5632" name="Text Box 35"/>
          <p:cNvSpPr txBox="1">
            <a:spLocks noChangeArrowheads="1"/>
          </p:cNvSpPr>
          <p:nvPr/>
        </p:nvSpPr>
        <p:spPr bwMode="auto">
          <a:xfrm>
            <a:off x="5741988" y="4188333"/>
            <a:ext cx="30083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Other Advisory Committees</a:t>
            </a:r>
          </a:p>
        </p:txBody>
      </p:sp>
      <p:sp>
        <p:nvSpPr>
          <p:cNvPr id="25633" name="Text Box 36"/>
          <p:cNvSpPr txBox="1">
            <a:spLocks noChangeArrowheads="1"/>
          </p:cNvSpPr>
          <p:nvPr/>
        </p:nvSpPr>
        <p:spPr bwMode="auto">
          <a:xfrm>
            <a:off x="4449763" y="2029333"/>
            <a:ext cx="11207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Internet</a:t>
            </a:r>
            <a:b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</a:br>
            <a: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Users</a:t>
            </a:r>
          </a:p>
        </p:txBody>
      </p:sp>
      <p:sp>
        <p:nvSpPr>
          <p:cNvPr id="25634" name="Line 37"/>
          <p:cNvSpPr>
            <a:spLocks noChangeShapeType="1"/>
          </p:cNvSpPr>
          <p:nvPr/>
        </p:nvSpPr>
        <p:spPr bwMode="auto">
          <a:xfrm>
            <a:off x="5026025" y="2677033"/>
            <a:ext cx="0" cy="18002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5635" name="Text Box 38"/>
          <p:cNvSpPr txBox="1">
            <a:spLocks noChangeArrowheads="1"/>
          </p:cNvSpPr>
          <p:nvPr/>
        </p:nvSpPr>
        <p:spPr bwMode="auto">
          <a:xfrm>
            <a:off x="3008313" y="1524508"/>
            <a:ext cx="1320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Country</a:t>
            </a:r>
            <a:b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</a:br>
            <a: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Code</a:t>
            </a:r>
            <a:b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</a:br>
            <a: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Operators</a:t>
            </a:r>
          </a:p>
        </p:txBody>
      </p:sp>
      <p:sp>
        <p:nvSpPr>
          <p:cNvPr id="25636" name="Line 39"/>
          <p:cNvSpPr>
            <a:spLocks noChangeShapeType="1"/>
          </p:cNvSpPr>
          <p:nvPr/>
        </p:nvSpPr>
        <p:spPr bwMode="auto">
          <a:xfrm>
            <a:off x="3657600" y="2388108"/>
            <a:ext cx="0" cy="208915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grpSp>
        <p:nvGrpSpPr>
          <p:cNvPr id="25637" name="Group 40"/>
          <p:cNvGrpSpPr>
            <a:grpSpLocks/>
          </p:cNvGrpSpPr>
          <p:nvPr/>
        </p:nvGrpSpPr>
        <p:grpSpPr bwMode="auto">
          <a:xfrm>
            <a:off x="200025" y="516446"/>
            <a:ext cx="1584325" cy="3024187"/>
            <a:chOff x="158" y="799"/>
            <a:chExt cx="998" cy="1905"/>
          </a:xfrm>
        </p:grpSpPr>
        <p:sp>
          <p:nvSpPr>
            <p:cNvPr id="25641" name="AutoShape 7"/>
            <p:cNvSpPr>
              <a:spLocks noChangeArrowheads="1"/>
            </p:cNvSpPr>
            <p:nvPr/>
          </p:nvSpPr>
          <p:spPr bwMode="auto">
            <a:xfrm>
              <a:off x="216" y="1477"/>
              <a:ext cx="910" cy="267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200">
                  <a:solidFill>
                    <a:schemeClr val="bg1"/>
                  </a:solidFill>
                  <a:latin typeface="Arial" charset="0"/>
                  <a:ea typeface="MS PGothic" pitchFamily="34" charset="-128"/>
                  <a:cs typeface="Arial" charset="0"/>
                </a:rPr>
                <a:t>President and CEO</a:t>
              </a:r>
            </a:p>
          </p:txBody>
        </p:sp>
        <p:sp>
          <p:nvSpPr>
            <p:cNvPr id="25642" name="Line 32"/>
            <p:cNvSpPr>
              <a:spLocks noChangeShapeType="1"/>
            </p:cNvSpPr>
            <p:nvPr/>
          </p:nvSpPr>
          <p:spPr bwMode="auto">
            <a:xfrm>
              <a:off x="669" y="1923"/>
              <a:ext cx="0" cy="161"/>
            </a:xfrm>
            <a:prstGeom prst="line">
              <a:avLst/>
            </a:prstGeom>
            <a:noFill/>
            <a:ln w="19050">
              <a:solidFill>
                <a:srgbClr val="8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43" name="AutoShape 33"/>
            <p:cNvSpPr>
              <a:spLocks noChangeArrowheads="1"/>
            </p:cNvSpPr>
            <p:nvPr/>
          </p:nvSpPr>
          <p:spPr bwMode="auto">
            <a:xfrm>
              <a:off x="214" y="1823"/>
              <a:ext cx="910" cy="847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200" dirty="0">
                  <a:solidFill>
                    <a:schemeClr val="bg1"/>
                  </a:solidFill>
                  <a:latin typeface="Arial" charset="0"/>
                  <a:ea typeface="MS PGothic" pitchFamily="34" charset="-128"/>
                  <a:cs typeface="Arial" charset="0"/>
                </a:rPr>
                <a:t>ICANN </a:t>
              </a:r>
              <a:r>
                <a:rPr lang="en-US" sz="1200" dirty="0" smtClean="0">
                  <a:solidFill>
                    <a:schemeClr val="bg1"/>
                  </a:solidFill>
                  <a:latin typeface="Arial" charset="0"/>
                  <a:ea typeface="MS PGothic" pitchFamily="34" charset="-128"/>
                  <a:cs typeface="Arial" charset="0"/>
                </a:rPr>
                <a:t>Staff</a:t>
              </a:r>
              <a:endPara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25644" name="AutoShape 7"/>
            <p:cNvSpPr>
              <a:spLocks noChangeArrowheads="1"/>
            </p:cNvSpPr>
            <p:nvPr/>
          </p:nvSpPr>
          <p:spPr bwMode="auto">
            <a:xfrm>
              <a:off x="178" y="1128"/>
              <a:ext cx="910" cy="267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200">
                  <a:solidFill>
                    <a:srgbClr val="002060"/>
                  </a:solidFill>
                  <a:latin typeface="Arial" charset="0"/>
                  <a:ea typeface="MS PGothic" pitchFamily="34" charset="-128"/>
                  <a:cs typeface="Arial" charset="0"/>
                </a:rPr>
                <a:t>Ombudsman</a:t>
              </a:r>
            </a:p>
          </p:txBody>
        </p:sp>
        <p:sp>
          <p:nvSpPr>
            <p:cNvPr id="25645" name="Rectangle 45"/>
            <p:cNvSpPr>
              <a:spLocks noChangeArrowheads="1"/>
            </p:cNvSpPr>
            <p:nvPr/>
          </p:nvSpPr>
          <p:spPr bwMode="auto">
            <a:xfrm>
              <a:off x="158" y="1071"/>
              <a:ext cx="998" cy="1633"/>
            </a:xfrm>
            <a:prstGeom prst="rect">
              <a:avLst/>
            </a:prstGeom>
            <a:noFill/>
            <a:ln w="38100" cap="rnd">
              <a:solidFill>
                <a:srgbClr val="FF00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46" name="Text Box 46"/>
            <p:cNvSpPr txBox="1">
              <a:spLocks noChangeArrowheads="1"/>
            </p:cNvSpPr>
            <p:nvPr/>
          </p:nvSpPr>
          <p:spPr bwMode="auto">
            <a:xfrm>
              <a:off x="431" y="799"/>
              <a:ext cx="45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800">
                  <a:solidFill>
                    <a:srgbClr val="FF0000"/>
                  </a:solidFill>
                  <a:latin typeface="Verdana" pitchFamily="34" charset="0"/>
                  <a:ea typeface="MS PGothic" pitchFamily="34" charset="-128"/>
                  <a:cs typeface="Arial" charset="0"/>
                </a:rPr>
                <a:t>Staff</a:t>
              </a:r>
            </a:p>
          </p:txBody>
        </p:sp>
      </p:grpSp>
      <p:sp>
        <p:nvSpPr>
          <p:cNvPr id="25638" name="Text Box 47"/>
          <p:cNvSpPr txBox="1">
            <a:spLocks noChangeArrowheads="1"/>
          </p:cNvSpPr>
          <p:nvPr/>
        </p:nvSpPr>
        <p:spPr bwMode="auto">
          <a:xfrm>
            <a:off x="1857375" y="2532571"/>
            <a:ext cx="15605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Another</a:t>
            </a:r>
            <a:b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</a:br>
            <a: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Multi-</a:t>
            </a:r>
            <a:b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</a:br>
            <a: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Stakeholder</a:t>
            </a:r>
            <a:b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</a:br>
            <a: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Model</a:t>
            </a:r>
          </a:p>
        </p:txBody>
      </p:sp>
      <p:sp>
        <p:nvSpPr>
          <p:cNvPr id="25639" name="Text Box 48"/>
          <p:cNvSpPr txBox="1">
            <a:spLocks noChangeArrowheads="1"/>
          </p:cNvSpPr>
          <p:nvPr/>
        </p:nvSpPr>
        <p:spPr bwMode="auto">
          <a:xfrm>
            <a:off x="200025" y="3685096"/>
            <a:ext cx="2125663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Multi-</a:t>
            </a:r>
            <a:b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</a:br>
            <a: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Stakeholder Model</a:t>
            </a:r>
          </a:p>
        </p:txBody>
      </p:sp>
      <p:sp>
        <p:nvSpPr>
          <p:cNvPr id="25640" name="Line 49"/>
          <p:cNvSpPr>
            <a:spLocks noChangeShapeType="1"/>
          </p:cNvSpPr>
          <p:nvPr/>
        </p:nvSpPr>
        <p:spPr bwMode="auto">
          <a:xfrm>
            <a:off x="2505075" y="3685096"/>
            <a:ext cx="0" cy="792162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ChangeArrowheads="1"/>
          </p:cNvSpPr>
          <p:nvPr/>
        </p:nvSpPr>
        <p:spPr bwMode="auto">
          <a:xfrm>
            <a:off x="179388" y="1524000"/>
            <a:ext cx="1954212" cy="396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>
              <a:solidFill>
                <a:schemeClr val="bg1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27650" name="Text Placeholder 4"/>
          <p:cNvSpPr>
            <a:spLocks noGrp="1"/>
          </p:cNvSpPr>
          <p:nvPr>
            <p:ph type="body" sz="quarter" idx="4294967295"/>
          </p:nvPr>
        </p:nvSpPr>
        <p:spPr bwMode="auto">
          <a:xfrm>
            <a:off x="3048000" y="1600200"/>
            <a:ext cx="56388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defTabSz="457200" eaLnBrk="1" hangingPunct="1">
              <a:buFont typeface="+mj-lt"/>
              <a:buNone/>
            </a:pPr>
            <a:r>
              <a:rPr lang="en-US" smtClean="0">
                <a:latin typeface="Trebuchet MS" pitchFamily="34" charset="0"/>
              </a:rPr>
              <a:t>Trebuchet body text</a:t>
            </a:r>
          </a:p>
        </p:txBody>
      </p:sp>
      <p:sp>
        <p:nvSpPr>
          <p:cNvPr id="27651" name="Text Box 5"/>
          <p:cNvSpPr txBox="1">
            <a:spLocks noChangeArrowheads="1"/>
          </p:cNvSpPr>
          <p:nvPr/>
        </p:nvSpPr>
        <p:spPr bwMode="auto">
          <a:xfrm>
            <a:off x="2743200" y="6172200"/>
            <a:ext cx="29067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900" dirty="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Source: http://www.atlarge.icann.org/orgchart</a:t>
            </a:r>
          </a:p>
        </p:txBody>
      </p:sp>
      <p:pic>
        <p:nvPicPr>
          <p:cNvPr id="27652" name="Picture 6"/>
          <p:cNvPicPr>
            <a:picLocks noChangeAspect="1" noChangeArrowheads="1"/>
          </p:cNvPicPr>
          <p:nvPr/>
        </p:nvPicPr>
        <p:blipFill>
          <a:blip r:embed="rId2"/>
          <a:srcRect l="16576" t="9447" r="15236" b="6392"/>
          <a:stretch>
            <a:fillRect/>
          </a:stretch>
        </p:blipFill>
        <p:spPr bwMode="auto">
          <a:xfrm>
            <a:off x="1357313" y="0"/>
            <a:ext cx="7786687" cy="600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nk">
  <a:themeElements>
    <a:clrScheme name="Custom 3">
      <a:dk1>
        <a:sysClr val="windowText" lastClr="000000"/>
      </a:dk1>
      <a:lt1>
        <a:sysClr val="window" lastClr="FFFFFF"/>
      </a:lt1>
      <a:dk2>
        <a:srgbClr val="00334D"/>
      </a:dk2>
      <a:lt2>
        <a:srgbClr val="037BC0"/>
      </a:lt2>
      <a:accent1>
        <a:srgbClr val="555555"/>
      </a:accent1>
      <a:accent2>
        <a:srgbClr val="6D99B3"/>
      </a:accent2>
      <a:accent3>
        <a:srgbClr val="F1A31E"/>
      </a:accent3>
      <a:accent4>
        <a:srgbClr val="197F86"/>
      </a:accent4>
      <a:accent5>
        <a:srgbClr val="E87724"/>
      </a:accent5>
      <a:accent6>
        <a:srgbClr val="DDDDDD"/>
      </a:accent6>
      <a:hlink>
        <a:srgbClr val="CFE2EC"/>
      </a:hlink>
      <a:folHlink>
        <a:srgbClr val="FFFFF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14:hiddenLine>
          </a:ext>
        </a:extLst>
      </a:spPr>
      <a:bodyPr lIns="0" tIns="0" rIns="0" bIns="0">
        <a:spAutoFit/>
      </a:bodyPr>
      <a:lstStyle>
        <a:defPPr algn="l">
          <a:lnSpc>
            <a:spcPct val="10000"/>
          </a:lnSpc>
          <a:defRPr sz="7200" dirty="0" smtClean="0">
            <a:solidFill>
              <a:srgbClr val="1A8AC7"/>
            </a:solidFill>
            <a:latin typeface="DINOT-Medium" charset="0"/>
            <a:ea typeface="ＭＳ Ｐゴシック" charset="0"/>
            <a:cs typeface="DINOT-Medium" charset="0"/>
            <a:sym typeface="DINOT-Medium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  <a:txDef>
      <a:spPr>
        <a:noFill/>
      </a:spPr>
      <a:bodyPr wrap="none" lIns="38405" tIns="19202" rIns="38405" bIns="19202" rtlCol="0">
        <a:spAutoFit/>
      </a:bodyPr>
      <a:lstStyle>
        <a:defPPr>
          <a:defRPr sz="2000" dirty="0" smtClean="0">
            <a:solidFill>
              <a:schemeClr val="tx2"/>
            </a:solidFill>
            <a:latin typeface="Georgia"/>
            <a:cs typeface="Georgia"/>
          </a:defRPr>
        </a:defPPr>
      </a:lstStyle>
    </a:tx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2407</TotalTime>
  <Pages>0</Pages>
  <Words>580</Words>
  <Characters>0</Characters>
  <Application>Microsoft Office PowerPoint</Application>
  <PresentationFormat>On-screen Show (4:3)</PresentationFormat>
  <Lines>0</Lines>
  <Paragraphs>185</Paragraphs>
  <Slides>18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36" baseType="lpstr">
      <vt:lpstr>ＭＳ Ｐゴシック</vt:lpstr>
      <vt:lpstr>ＭＳ Ｐゴシック</vt:lpstr>
      <vt:lpstr>Arial</vt:lpstr>
      <vt:lpstr>Arial Black</vt:lpstr>
      <vt:lpstr>Arial Narrow</vt:lpstr>
      <vt:lpstr>Calibri</vt:lpstr>
      <vt:lpstr>DINOT-Light</vt:lpstr>
      <vt:lpstr>DINOT-Medium</vt:lpstr>
      <vt:lpstr>Georgia</vt:lpstr>
      <vt:lpstr>Gill Sans</vt:lpstr>
      <vt:lpstr>Helvetica Neue Medium</vt:lpstr>
      <vt:lpstr>Times New Roman</vt:lpstr>
      <vt:lpstr>Trebuchet MS</vt:lpstr>
      <vt:lpstr>Verdana</vt:lpstr>
      <vt:lpstr>Wingdings</vt:lpstr>
      <vt:lpstr>ヒラギノ角ゴ ProN W3</vt:lpstr>
      <vt:lpstr>Blank</vt:lpstr>
      <vt:lpstr>Radial</vt:lpstr>
      <vt:lpstr>PowerPoint Presentation</vt:lpstr>
      <vt:lpstr>PowerPoint Presentation</vt:lpstr>
      <vt:lpstr>Multi-stakeholder standards </vt:lpstr>
      <vt:lpstr>Multi-stakeholder policy </vt:lpstr>
      <vt:lpstr>Multi-stakeholder naming and addressing </vt:lpstr>
      <vt:lpstr>PowerPoint Presentation</vt:lpstr>
      <vt:lpstr>ICANN Multi-Stakeholder Model</vt:lpstr>
      <vt:lpstr>ICANN Multi-Stakeholder Model</vt:lpstr>
      <vt:lpstr>PowerPoint Presentation</vt:lpstr>
      <vt:lpstr>What is At-Large?</vt:lpstr>
      <vt:lpstr>At-Large Bottom-up process to the ALAC</vt:lpstr>
      <vt:lpstr>PowerPoint Presentation</vt:lpstr>
      <vt:lpstr>PowerPoint Presentation</vt:lpstr>
      <vt:lpstr>Example of At-Large Structure Input</vt:lpstr>
      <vt:lpstr>PowerPoint Presentation</vt:lpstr>
      <vt:lpstr>PowerPoint Presentation</vt:lpstr>
      <vt:lpstr>PowerPoint Presentation</vt:lpstr>
      <vt:lpstr>Thank You &amp; 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OCL</dc:creator>
  <cp:keywords/>
  <dc:description/>
  <cp:lastModifiedBy>Heidi Ullrich</cp:lastModifiedBy>
  <cp:revision>146</cp:revision>
  <dcterms:modified xsi:type="dcterms:W3CDTF">2018-05-30T22:24:35Z</dcterms:modified>
</cp:coreProperties>
</file>