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56" r:id="rId2"/>
    <p:sldId id="361" r:id="rId3"/>
    <p:sldId id="362" r:id="rId4"/>
    <p:sldId id="322" r:id="rId5"/>
    <p:sldId id="289" r:id="rId6"/>
    <p:sldId id="346" r:id="rId7"/>
    <p:sldId id="347" r:id="rId8"/>
    <p:sldId id="348" r:id="rId9"/>
    <p:sldId id="349" r:id="rId10"/>
    <p:sldId id="290" r:id="rId11"/>
    <p:sldId id="345" r:id="rId12"/>
    <p:sldId id="350" r:id="rId13"/>
    <p:sldId id="292" r:id="rId14"/>
    <p:sldId id="356" r:id="rId15"/>
    <p:sldId id="351" r:id="rId16"/>
    <p:sldId id="352" r:id="rId17"/>
    <p:sldId id="354" r:id="rId18"/>
    <p:sldId id="353" r:id="rId19"/>
    <p:sldId id="291" r:id="rId20"/>
    <p:sldId id="368" r:id="rId21"/>
    <p:sldId id="369" r:id="rId22"/>
    <p:sldId id="370" r:id="rId23"/>
    <p:sldId id="371" r:id="rId24"/>
    <p:sldId id="372" r:id="rId25"/>
    <p:sldId id="293" r:id="rId26"/>
    <p:sldId id="357" r:id="rId27"/>
    <p:sldId id="300" r:id="rId28"/>
    <p:sldId id="294" r:id="rId29"/>
    <p:sldId id="27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CL" initials="O"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521" autoAdjust="0"/>
    <p:restoredTop sz="80732" autoAdjust="0"/>
  </p:normalViewPr>
  <p:slideViewPr>
    <p:cSldViewPr snapToGrid="0" snapToObjects="1">
      <p:cViewPr varScale="1">
        <p:scale>
          <a:sx n="108" d="100"/>
          <a:sy n="108" d="100"/>
        </p:scale>
        <p:origin x="152" y="34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4-26T02:21:48.752" idx="1">
    <p:pos x="10" y="10"/>
    <p:text/>
    <p:extLst>
      <p:ext uri="{C676402C-5697-4E1C-873F-D02D1690AC5C}">
        <p15:threadingInfo xmlns:p15="http://schemas.microsoft.com/office/powerpoint/2012/main" timeZoneBias="-120"/>
      </p:ext>
    </p:extLst>
  </p:cm>
  <p:cm authorId="1" dt="2017-04-26T02:21:57.135" idx="2">
    <p:pos x="106" y="106"/>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10/3/17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1904630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502947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1092297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330267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686833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13890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395463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702154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63693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2019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hyperlink" Target="http://www.icann.org/public-comments" TargetMode="External"/><Relationship Id="rId4" Type="http://schemas.openxmlformats.org/officeDocument/2006/relationships/hyperlink" Target="https://community.icann.org/x/bwFO"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hyperlink" Target="https://atlarge.icann.org/advice_statements/9895" TargetMode="External"/><Relationship Id="rId4" Type="http://schemas.openxmlformats.org/officeDocument/2006/relationships/comments" Target="../comments/comment1.xml"/><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hyperlink" Target="http://&#1575;&#1601;&#1594;&#1575;&#1606;&#1587;&#1578;&#1575;.example/" TargetMode="External"/><Relationship Id="rId4" Type="http://schemas.openxmlformats.org/officeDocument/2006/relationships/hyperlink" Target="http://&#246;sterreich.example/" TargetMode="External"/><Relationship Id="rId5" Type="http://schemas.openxmlformats.org/officeDocument/2006/relationships/hyperlink" Target="http://&#2476;&#2494;&#2434;&#2482;&#2494;&#2470;&#2503;&#2486;.example/" TargetMode="External"/><Relationship Id="rId6" Type="http://schemas.openxmlformats.org/officeDocument/2006/relationships/hyperlink" Target="http://&#1073;&#1077;&#1083;&#1072;&#1088;&#1091;&#1089;&#1100;.example/" TargetMode="External"/><Relationship Id="rId7" Type="http://schemas.openxmlformats.org/officeDocument/2006/relationships/hyperlink" Target="http://&#20013;&#22269;.example/" TargetMode="External"/><Relationship Id="rId8" Type="http://schemas.openxmlformats.org/officeDocument/2006/relationships/hyperlink" Target="http://&#949;&#955;&#955;&#940;&#948;&#945;.example/" TargetMode="External"/><Relationship Id="rId9" Type="http://schemas.openxmlformats.org/officeDocument/2006/relationships/hyperlink" Target="http://&#2951;&#2994;&#2969;&#3021;&#2965;&#3016;.example/" TargetMode="External"/><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3" Type="http://schemas.openxmlformats.org/officeDocument/2006/relationships/hyperlink" Target="https://atlarge.icann.org/policy-summary" TargetMode="External"/><Relationship Id="rId4" Type="http://schemas.openxmlformats.org/officeDocument/2006/relationships/hyperlink" Target="https://community.icann.org/x/bwFO" TargetMode="External"/><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hyperlink" Target="flickr.com/photos/icann" TargetMode="External"/><Relationship Id="rId5" Type="http://schemas.openxmlformats.org/officeDocument/2006/relationships/image" Target="../media/image9.png"/><Relationship Id="rId6" Type="http://schemas.openxmlformats.org/officeDocument/2006/relationships/hyperlink" Target="twitter.com/icann" TargetMode="External"/><Relationship Id="rId7" Type="http://schemas.openxmlformats.org/officeDocument/2006/relationships/image" Target="../media/image10.png"/><Relationship Id="rId8" Type="http://schemas.openxmlformats.org/officeDocument/2006/relationships/hyperlink" Target="facebook.com/icannorg" TargetMode="External"/><Relationship Id="rId9" Type="http://schemas.openxmlformats.org/officeDocument/2006/relationships/image" Target="../media/image11.png"/><Relationship Id="rId10" Type="http://schemas.openxmlformats.org/officeDocument/2006/relationships/hyperlink" Target="youtube.com/user/ICANNnews" TargetMode="External"/><Relationship Id="rId11"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2845" y="4221898"/>
            <a:ext cx="7308989" cy="1231106"/>
          </a:xfrm>
          <a:prstGeom prst="rect">
            <a:avLst/>
          </a:prstGeom>
          <a:noFill/>
        </p:spPr>
        <p:txBody>
          <a:bodyPr wrap="none" rtlCol="0">
            <a:spAutoFit/>
          </a:bodyPr>
          <a:lstStyle/>
          <a:p>
            <a:r>
              <a:rPr lang="en-US" sz="2200" b="1" dirty="0" smtClean="0">
                <a:solidFill>
                  <a:schemeClr val="bg1"/>
                </a:solidFill>
              </a:rPr>
              <a:t>8</a:t>
            </a:r>
            <a:r>
              <a:rPr lang="en-US" sz="2200" b="1" baseline="30000" dirty="0" smtClean="0">
                <a:solidFill>
                  <a:schemeClr val="bg1"/>
                </a:solidFill>
              </a:rPr>
              <a:t>th</a:t>
            </a:r>
            <a:r>
              <a:rPr lang="en-US" sz="2200" b="1" dirty="0" smtClean="0">
                <a:solidFill>
                  <a:schemeClr val="bg1"/>
                </a:solidFill>
              </a:rPr>
              <a:t> Capacity Building Webinar - 2017</a:t>
            </a:r>
          </a:p>
          <a:p>
            <a:endParaRPr lang="en-US" sz="1200" b="1" dirty="0" smtClean="0"/>
          </a:p>
          <a:p>
            <a:r>
              <a:rPr lang="en-US" sz="2000" b="1" dirty="0" smtClean="0"/>
              <a:t>Update </a:t>
            </a:r>
            <a:r>
              <a:rPr lang="en-US" sz="2000" b="1" dirty="0"/>
              <a:t>on WHOIS-related Initiatives </a:t>
            </a:r>
            <a:r>
              <a:rPr lang="en-US" sz="2000" b="1" dirty="0" smtClean="0"/>
              <a:t>:</a:t>
            </a:r>
          </a:p>
          <a:p>
            <a:r>
              <a:rPr lang="en-US" sz="2000" b="1" dirty="0" smtClean="0"/>
              <a:t>Next </a:t>
            </a:r>
            <a:r>
              <a:rPr lang="en-US" sz="2000" b="1" dirty="0"/>
              <a:t>Generation Registration Services and its impact on end –users</a:t>
            </a:r>
            <a:endParaRPr lang="en-US" sz="2000" dirty="0">
              <a:solidFill>
                <a:srgbClr val="FF0000"/>
              </a:solidFill>
              <a:latin typeface="Source Sans Pro"/>
              <a:cs typeface="Source Sans Pro"/>
            </a:endParaRPr>
          </a:p>
        </p:txBody>
      </p:sp>
      <p:sp>
        <p:nvSpPr>
          <p:cNvPr id="4" name="TextBox 3"/>
          <p:cNvSpPr txBox="1"/>
          <p:nvPr/>
        </p:nvSpPr>
        <p:spPr>
          <a:xfrm>
            <a:off x="1772845" y="5626567"/>
            <a:ext cx="4974742" cy="400110"/>
          </a:xfrm>
          <a:prstGeom prst="rect">
            <a:avLst/>
          </a:prstGeom>
          <a:noFill/>
        </p:spPr>
        <p:txBody>
          <a:bodyPr wrap="square" rtlCol="0">
            <a:spAutoFit/>
          </a:bodyPr>
          <a:lstStyle/>
          <a:p>
            <a:r>
              <a:rPr lang="en-US" sz="2000" dirty="0" smtClean="0">
                <a:solidFill>
                  <a:srgbClr val="FFFFFF"/>
                </a:solidFill>
                <a:ea typeface="Calibri" charset="0"/>
                <a:cs typeface="Calibri" charset="0"/>
              </a:rPr>
              <a:t>Holly </a:t>
            </a:r>
            <a:r>
              <a:rPr lang="en-US" sz="2000" dirty="0" err="1" smtClean="0">
                <a:solidFill>
                  <a:srgbClr val="FFFFFF"/>
                </a:solidFill>
                <a:ea typeface="Calibri" charset="0"/>
                <a:cs typeface="Calibri" charset="0"/>
              </a:rPr>
              <a:t>Raiche</a:t>
            </a:r>
            <a:r>
              <a:rPr lang="en-US" sz="2000" dirty="0" smtClean="0">
                <a:solidFill>
                  <a:srgbClr val="FFFFFF"/>
                </a:solidFill>
                <a:ea typeface="Calibri" charset="0"/>
                <a:cs typeface="Calibri" charset="0"/>
              </a:rPr>
              <a:t> | 04 October 2017 | 21:00 UTC</a:t>
            </a:r>
            <a:endParaRPr lang="en-US" sz="2000" dirty="0">
              <a:solidFill>
                <a:srgbClr val="FFFFFF"/>
              </a:solidFill>
              <a:ea typeface="Calibri" charset="0"/>
              <a:cs typeface="Calibri" charset="0"/>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pPr algn="ctr"/>
            <a:r>
              <a:rPr lang="en-US" dirty="0" smtClean="0">
                <a:solidFill>
                  <a:srgbClr val="FFFFFF"/>
                </a:solidFill>
                <a:latin typeface="Source Sans Pro"/>
                <a:cs typeface="Source Sans Pro"/>
              </a:rPr>
              <a:t>#2: How </a:t>
            </a:r>
            <a:r>
              <a:rPr lang="en-US" dirty="0">
                <a:solidFill>
                  <a:srgbClr val="FFFFFF"/>
                </a:solidFill>
                <a:latin typeface="Source Sans Pro"/>
                <a:cs typeface="Source Sans Pro"/>
              </a:rPr>
              <a:t>does the ALAC write </a:t>
            </a:r>
            <a:r>
              <a:rPr lang="en-US" dirty="0" smtClean="0">
                <a:solidFill>
                  <a:srgbClr val="FFFFFF"/>
                </a:solidFill>
                <a:latin typeface="Source Sans Pro"/>
                <a:cs typeface="Source Sans Pro"/>
              </a:rPr>
              <a:t>Policy </a:t>
            </a:r>
            <a:r>
              <a:rPr lang="en-US" dirty="0">
                <a:solidFill>
                  <a:srgbClr val="FFFFFF"/>
                </a:solidFill>
                <a:latin typeface="Source Sans Pro"/>
                <a:cs typeface="Source Sans Pro"/>
              </a:rPr>
              <a:t>Statements?</a:t>
            </a:r>
          </a:p>
        </p:txBody>
      </p:sp>
    </p:spTree>
    <p:extLst>
      <p:ext uri="{BB962C8B-B14F-4D97-AF65-F5344CB8AC3E}">
        <p14:creationId xmlns:p14="http://schemas.microsoft.com/office/powerpoint/2010/main" val="3696700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solidFill>
                  <a:srgbClr val="FFFFFF"/>
                </a:solidFill>
              </a:rPr>
              <a:t>How does the ALAC write Policy Statements?</a:t>
            </a:r>
          </a:p>
        </p:txBody>
      </p:sp>
      <p:sp>
        <p:nvSpPr>
          <p:cNvPr id="2" name="ZoneTexte 1"/>
          <p:cNvSpPr txBox="1"/>
          <p:nvPr/>
        </p:nvSpPr>
        <p:spPr>
          <a:xfrm>
            <a:off x="345056" y="1259457"/>
            <a:ext cx="8709372" cy="4893647"/>
          </a:xfrm>
          <a:prstGeom prst="rect">
            <a:avLst/>
          </a:prstGeom>
          <a:noFill/>
        </p:spPr>
        <p:txBody>
          <a:bodyPr wrap="none" rtlCol="0">
            <a:spAutoFit/>
          </a:bodyPr>
          <a:lstStyle/>
          <a:p>
            <a:r>
              <a:rPr lang="en-GB" sz="2400" b="1" dirty="0"/>
              <a:t>ICANN Public Comment Page:</a:t>
            </a:r>
          </a:p>
          <a:p>
            <a:r>
              <a:rPr lang="en-GB" sz="2400" b="1" dirty="0">
                <a:hlinkClick r:id="rId3"/>
              </a:rPr>
              <a:t>http://</a:t>
            </a:r>
            <a:r>
              <a:rPr lang="en-GB" sz="2400" b="1" dirty="0" smtClean="0">
                <a:hlinkClick r:id="rId3"/>
              </a:rPr>
              <a:t>www.icann.org/public-comments</a:t>
            </a:r>
            <a:endParaRPr lang="en-GB" sz="2400" b="1" dirty="0" smtClean="0"/>
          </a:p>
          <a:p>
            <a:endParaRPr lang="en-GB" sz="2400" b="1" dirty="0" smtClean="0"/>
          </a:p>
          <a:p>
            <a:r>
              <a:rPr lang="en-GB" sz="2400" b="1" dirty="0"/>
              <a:t>At-Large Policy Advice Development Page:</a:t>
            </a:r>
          </a:p>
          <a:p>
            <a:r>
              <a:rPr lang="en-GB" sz="2400" b="1" dirty="0">
                <a:hlinkClick r:id="rId4"/>
              </a:rPr>
              <a:t>https://</a:t>
            </a:r>
            <a:r>
              <a:rPr lang="en-GB" sz="2400" b="1" dirty="0" smtClean="0">
                <a:hlinkClick r:id="rId4"/>
              </a:rPr>
              <a:t>community.icann.org/x/bwFO</a:t>
            </a:r>
            <a:endParaRPr lang="en-GB" sz="2400" b="1" dirty="0" smtClean="0"/>
          </a:p>
          <a:p>
            <a:endParaRPr lang="en-GB" sz="2400" b="1" dirty="0"/>
          </a:p>
          <a:p>
            <a:r>
              <a:rPr lang="en-GB" sz="2400" dirty="0"/>
              <a:t>• A web-based platform for collaborative work</a:t>
            </a:r>
          </a:p>
          <a:p>
            <a:r>
              <a:rPr lang="en-GB" sz="2400" dirty="0"/>
              <a:t>• Duplicate the content from ICANN Public Comment pages</a:t>
            </a:r>
          </a:p>
          <a:p>
            <a:r>
              <a:rPr lang="en-GB" sz="2400" dirty="0"/>
              <a:t>• Present the internal timeline for developing ALAC responses, their</a:t>
            </a:r>
          </a:p>
          <a:p>
            <a:r>
              <a:rPr lang="en-GB" sz="2400" dirty="0"/>
              <a:t>drafters</a:t>
            </a:r>
          </a:p>
          <a:p>
            <a:r>
              <a:rPr lang="en-GB" sz="2400" dirty="0"/>
              <a:t>• Publish initial draft, final draft, and submitted ALAC responses</a:t>
            </a:r>
          </a:p>
          <a:p>
            <a:r>
              <a:rPr lang="en-GB" sz="2400" dirty="0"/>
              <a:t>• Collect comments from the At-Large Community on the draft ALAC</a:t>
            </a:r>
          </a:p>
          <a:p>
            <a:r>
              <a:rPr lang="en-GB" sz="2400" dirty="0"/>
              <a:t>responses</a:t>
            </a:r>
            <a:endParaRPr lang="en-GB" sz="2400" dirty="0" smtClean="0">
              <a:latin typeface="Source Sans Pro"/>
              <a:cs typeface="Source Sans Pro"/>
            </a:endParaRPr>
          </a:p>
        </p:txBody>
      </p:sp>
    </p:spTree>
    <p:extLst>
      <p:ext uri="{BB962C8B-B14F-4D97-AF65-F5344CB8AC3E}">
        <p14:creationId xmlns:p14="http://schemas.microsoft.com/office/powerpoint/2010/main" val="4099002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How does the ALAC respond?</a:t>
            </a:r>
            <a:endParaRPr lang="en-US" dirty="0"/>
          </a:p>
        </p:txBody>
      </p:sp>
      <p:pic>
        <p:nvPicPr>
          <p:cNvPr id="2" name="Image 1"/>
          <p:cNvPicPr>
            <a:picLocks noChangeAspect="1"/>
          </p:cNvPicPr>
          <p:nvPr/>
        </p:nvPicPr>
        <p:blipFill>
          <a:blip r:embed="rId3"/>
          <a:stretch>
            <a:fillRect/>
          </a:stretch>
        </p:blipFill>
        <p:spPr>
          <a:xfrm>
            <a:off x="33294" y="862642"/>
            <a:ext cx="9107923" cy="5149969"/>
          </a:xfrm>
          <a:prstGeom prst="rect">
            <a:avLst/>
          </a:prstGeom>
        </p:spPr>
      </p:pic>
    </p:spTree>
    <p:extLst>
      <p:ext uri="{BB962C8B-B14F-4D97-AF65-F5344CB8AC3E}">
        <p14:creationId xmlns:p14="http://schemas.microsoft.com/office/powerpoint/2010/main" val="3070814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pPr algn="ctr"/>
            <a:r>
              <a:rPr lang="en-US" dirty="0" smtClean="0">
                <a:solidFill>
                  <a:srgbClr val="FFFFFF"/>
                </a:solidFill>
              </a:rPr>
              <a:t>#3: What </a:t>
            </a:r>
            <a:r>
              <a:rPr lang="en-US" dirty="0">
                <a:solidFill>
                  <a:srgbClr val="FFFFFF"/>
                </a:solidFill>
              </a:rPr>
              <a:t>topics are </a:t>
            </a:r>
            <a:r>
              <a:rPr lang="en-US" dirty="0" smtClean="0">
                <a:solidFill>
                  <a:srgbClr val="FFFFFF"/>
                </a:solidFill>
              </a:rPr>
              <a:t>particularly interesting </a:t>
            </a:r>
            <a:r>
              <a:rPr lang="en-US" dirty="0">
                <a:solidFill>
                  <a:srgbClr val="FFFFFF"/>
                </a:solidFill>
              </a:rPr>
              <a:t>to end users?</a:t>
            </a:r>
          </a:p>
        </p:txBody>
      </p:sp>
      <p:sp>
        <p:nvSpPr>
          <p:cNvPr id="2" name="ZoneTexte 1"/>
          <p:cNvSpPr txBox="1"/>
          <p:nvPr/>
        </p:nvSpPr>
        <p:spPr>
          <a:xfrm>
            <a:off x="138023" y="5008436"/>
            <a:ext cx="8900835" cy="646331"/>
          </a:xfrm>
          <a:prstGeom prst="rect">
            <a:avLst/>
          </a:prstGeom>
          <a:solidFill>
            <a:schemeClr val="tx1"/>
          </a:solidFill>
        </p:spPr>
        <p:txBody>
          <a:bodyPr wrap="none" rtlCol="0">
            <a:spAutoFit/>
          </a:bodyPr>
          <a:lstStyle/>
          <a:p>
            <a:r>
              <a:rPr lang="en-GB" dirty="0" smtClean="0">
                <a:solidFill>
                  <a:schemeClr val="bg1"/>
                </a:solidFill>
                <a:latin typeface="Source Sans Pro"/>
                <a:cs typeface="Source Sans Pro"/>
              </a:rPr>
              <a:t>(Extracted from </a:t>
            </a:r>
            <a:r>
              <a:rPr lang="en-GB" dirty="0">
                <a:solidFill>
                  <a:schemeClr val="bg1"/>
                </a:solidFill>
                <a:latin typeface="Source Sans Pro"/>
                <a:cs typeface="Source Sans Pro"/>
              </a:rPr>
              <a:t>The Document on: </a:t>
            </a:r>
            <a:r>
              <a:rPr lang="en-GB" dirty="0">
                <a:solidFill>
                  <a:schemeClr val="bg1"/>
                </a:solidFill>
                <a:latin typeface="Source Sans Pro"/>
                <a:cs typeface="Source Sans Pro"/>
                <a:hlinkClick r:id="rId3"/>
              </a:rPr>
              <a:t>https://</a:t>
            </a:r>
            <a:r>
              <a:rPr lang="en-GB" dirty="0" smtClean="0">
                <a:solidFill>
                  <a:schemeClr val="bg1"/>
                </a:solidFill>
                <a:latin typeface="Source Sans Pro"/>
                <a:cs typeface="Source Sans Pro"/>
                <a:hlinkClick r:id="rId3"/>
              </a:rPr>
              <a:t>atlarge.icann.org/advice_statements/9895</a:t>
            </a:r>
            <a:r>
              <a:rPr lang="en-GB" dirty="0" smtClean="0">
                <a:solidFill>
                  <a:schemeClr val="bg1"/>
                </a:solidFill>
                <a:latin typeface="Source Sans Pro"/>
                <a:cs typeface="Source Sans Pro"/>
              </a:rPr>
              <a:t> )</a:t>
            </a:r>
          </a:p>
          <a:p>
            <a:endParaRPr lang="en-GB" dirty="0" smtClean="0">
              <a:latin typeface="Source Sans Pro"/>
              <a:cs typeface="Source Sans Pro"/>
            </a:endParaRPr>
          </a:p>
        </p:txBody>
      </p:sp>
    </p:spTree>
    <p:extLst>
      <p:ext uri="{BB962C8B-B14F-4D97-AF65-F5344CB8AC3E}">
        <p14:creationId xmlns:p14="http://schemas.microsoft.com/office/powerpoint/2010/main" val="4014166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Policy Topic: New Generic Top Level Domains (</a:t>
            </a:r>
            <a:r>
              <a:rPr lang="en-US" sz="2800" dirty="0" err="1" smtClean="0"/>
              <a:t>gTLDs</a:t>
            </a:r>
            <a:r>
              <a:rPr lang="en-US" sz="2800" dirty="0" smtClean="0"/>
              <a:t>)</a:t>
            </a:r>
            <a:endParaRPr lang="en-US" sz="2800" dirty="0"/>
          </a:p>
        </p:txBody>
      </p:sp>
      <p:sp>
        <p:nvSpPr>
          <p:cNvPr id="2" name="ZoneTexte 1"/>
          <p:cNvSpPr txBox="1"/>
          <p:nvPr/>
        </p:nvSpPr>
        <p:spPr>
          <a:xfrm>
            <a:off x="138023" y="931652"/>
            <a:ext cx="8885207" cy="4801314"/>
          </a:xfrm>
          <a:prstGeom prst="rect">
            <a:avLst/>
          </a:prstGeom>
          <a:noFill/>
        </p:spPr>
        <p:txBody>
          <a:bodyPr wrap="square" rtlCol="0">
            <a:spAutoFit/>
          </a:bodyPr>
          <a:lstStyle/>
          <a:p>
            <a:r>
              <a:rPr lang="en-GB" dirty="0" smtClean="0"/>
              <a:t>o </a:t>
            </a:r>
            <a:r>
              <a:rPr lang="en-GB" dirty="0"/>
              <a:t>A TLD is the rightmost label starting from the last dot in a web address (e.g. .com, </a:t>
            </a:r>
            <a:r>
              <a:rPr lang="en-GB" dirty="0" err="1"/>
              <a:t>.net</a:t>
            </a:r>
            <a:r>
              <a:rPr lang="en-GB" dirty="0"/>
              <a:t>, .biz).</a:t>
            </a:r>
          </a:p>
          <a:p>
            <a:r>
              <a:rPr lang="en-GB" dirty="0"/>
              <a:t>The domain namespace originally had eight TLDs. In 2000, seven new TLDs were introduced,</a:t>
            </a:r>
          </a:p>
          <a:p>
            <a:r>
              <a:rPr lang="en-GB" dirty="0"/>
              <a:t>and in 2004, eight more were made available. In 2012, ICANN launched the New gTLD</a:t>
            </a:r>
          </a:p>
          <a:p>
            <a:r>
              <a:rPr lang="en-GB" dirty="0"/>
              <a:t>Program which resulted in the massive expansion of the domain namespace. As of today,</a:t>
            </a:r>
          </a:p>
          <a:p>
            <a:r>
              <a:rPr lang="en-GB" dirty="0"/>
              <a:t>more than 1,000 new </a:t>
            </a:r>
            <a:r>
              <a:rPr lang="en-GB" dirty="0" err="1"/>
              <a:t>gTLDs</a:t>
            </a:r>
            <a:r>
              <a:rPr lang="en-GB" dirty="0"/>
              <a:t> have been delegated to the root zone</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solidFill>
                <a:srgbClr val="FF0000"/>
              </a:solidFill>
            </a:endParaRPr>
          </a:p>
          <a:p>
            <a:r>
              <a:rPr lang="en-GB" dirty="0"/>
              <a:t>o New </a:t>
            </a:r>
            <a:r>
              <a:rPr lang="en-GB" dirty="0" err="1"/>
              <a:t>gTLDs</a:t>
            </a:r>
            <a:r>
              <a:rPr lang="en-GB" dirty="0"/>
              <a:t> offer greater </a:t>
            </a:r>
            <a:r>
              <a:rPr lang="en-GB" dirty="0">
                <a:solidFill>
                  <a:srgbClr val="FF0000"/>
                </a:solidFill>
              </a:rPr>
              <a:t>flexibility</a:t>
            </a:r>
            <a:r>
              <a:rPr lang="en-GB" dirty="0"/>
              <a:t> for individual registrants to create memorable, </a:t>
            </a:r>
            <a:r>
              <a:rPr lang="en-GB" dirty="0" smtClean="0"/>
              <a:t>innovative names </a:t>
            </a:r>
            <a:r>
              <a:rPr lang="en-GB" dirty="0"/>
              <a:t>for their websites. They also ease the overcrowding in the legacy gTLD domain market.</a:t>
            </a:r>
          </a:p>
          <a:p>
            <a:r>
              <a:rPr lang="en-GB" dirty="0"/>
              <a:t>o As New </a:t>
            </a:r>
            <a:r>
              <a:rPr lang="en-GB" dirty="0" err="1"/>
              <a:t>gTLDs</a:t>
            </a:r>
            <a:r>
              <a:rPr lang="en-GB" dirty="0"/>
              <a:t> open up opportunities for new </a:t>
            </a:r>
            <a:r>
              <a:rPr lang="en-GB" dirty="0" smtClean="0"/>
              <a:t>Registries </a:t>
            </a:r>
            <a:r>
              <a:rPr lang="en-GB" dirty="0"/>
              <a:t>and </a:t>
            </a:r>
            <a:r>
              <a:rPr lang="en-GB" dirty="0" smtClean="0"/>
              <a:t>Registrars </a:t>
            </a:r>
            <a:r>
              <a:rPr lang="en-GB" dirty="0"/>
              <a:t>to enter the domain </a:t>
            </a:r>
            <a:r>
              <a:rPr lang="en-GB" dirty="0" smtClean="0"/>
              <a:t>name industry</a:t>
            </a:r>
            <a:r>
              <a:rPr lang="en-GB" dirty="0"/>
              <a:t>, individual registrants have more </a:t>
            </a:r>
            <a:r>
              <a:rPr lang="en-GB" dirty="0">
                <a:solidFill>
                  <a:srgbClr val="FF0000"/>
                </a:solidFill>
              </a:rPr>
              <a:t>choices</a:t>
            </a:r>
            <a:r>
              <a:rPr lang="en-GB" dirty="0"/>
              <a:t> when purchasing services.</a:t>
            </a:r>
          </a:p>
          <a:p>
            <a:r>
              <a:rPr lang="en-GB" dirty="0"/>
              <a:t>o New </a:t>
            </a:r>
            <a:r>
              <a:rPr lang="en-GB" dirty="0" err="1"/>
              <a:t>gTLDs</a:t>
            </a:r>
            <a:r>
              <a:rPr lang="en-GB" dirty="0"/>
              <a:t> also could cause widespread </a:t>
            </a:r>
            <a:r>
              <a:rPr lang="en-GB" dirty="0">
                <a:solidFill>
                  <a:srgbClr val="FF0000"/>
                </a:solidFill>
              </a:rPr>
              <a:t>confusion</a:t>
            </a:r>
            <a:r>
              <a:rPr lang="en-GB" dirty="0"/>
              <a:t>, as users may have to learn the new</a:t>
            </a:r>
          </a:p>
          <a:p>
            <a:r>
              <a:rPr lang="en-GB" dirty="0"/>
              <a:t>addresses of websites that they are using.</a:t>
            </a:r>
          </a:p>
          <a:p>
            <a:r>
              <a:rPr lang="en-GB" dirty="0"/>
              <a:t>o In addition, users may be exposed to </a:t>
            </a:r>
            <a:r>
              <a:rPr lang="en-GB" dirty="0">
                <a:solidFill>
                  <a:srgbClr val="FF0000"/>
                </a:solidFill>
              </a:rPr>
              <a:t>fraud</a:t>
            </a:r>
            <a:r>
              <a:rPr lang="en-GB" dirty="0"/>
              <a:t>, </a:t>
            </a:r>
            <a:r>
              <a:rPr lang="en-GB" dirty="0">
                <a:solidFill>
                  <a:srgbClr val="FF0000"/>
                </a:solidFill>
              </a:rPr>
              <a:t>counterfeiting</a:t>
            </a:r>
            <a:r>
              <a:rPr lang="en-GB" dirty="0"/>
              <a:t>, and </a:t>
            </a:r>
            <a:r>
              <a:rPr lang="en-GB" dirty="0">
                <a:solidFill>
                  <a:srgbClr val="FF0000"/>
                </a:solidFill>
              </a:rPr>
              <a:t>identity theft </a:t>
            </a:r>
            <a:r>
              <a:rPr lang="en-GB" dirty="0"/>
              <a:t>when </a:t>
            </a:r>
            <a:r>
              <a:rPr lang="en-GB" dirty="0" smtClean="0"/>
              <a:t>criminals take </a:t>
            </a:r>
            <a:r>
              <a:rPr lang="en-GB" dirty="0"/>
              <a:t>advantage of this confusion to create hostile sites with new </a:t>
            </a:r>
            <a:r>
              <a:rPr lang="en-GB" dirty="0" err="1"/>
              <a:t>gTLDs</a:t>
            </a:r>
            <a:r>
              <a:rPr lang="en-GB" dirty="0"/>
              <a:t>.</a:t>
            </a:r>
            <a:endParaRPr lang="en-GB" dirty="0" smtClean="0">
              <a:latin typeface="Source Sans Pro"/>
              <a:cs typeface="Source Sans Pro"/>
            </a:endParaRPr>
          </a:p>
        </p:txBody>
      </p:sp>
    </p:spTree>
    <p:extLst>
      <p:ext uri="{BB962C8B-B14F-4D97-AF65-F5344CB8AC3E}">
        <p14:creationId xmlns:p14="http://schemas.microsoft.com/office/powerpoint/2010/main" val="32630279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Policy Topic: WHOIS / Registration Directory Services (RDS)</a:t>
            </a:r>
            <a:endParaRPr lang="en-US" sz="2400" dirty="0"/>
          </a:p>
        </p:txBody>
      </p:sp>
      <p:sp>
        <p:nvSpPr>
          <p:cNvPr id="2" name="ZoneTexte 1"/>
          <p:cNvSpPr txBox="1"/>
          <p:nvPr/>
        </p:nvSpPr>
        <p:spPr>
          <a:xfrm>
            <a:off x="243871" y="974785"/>
            <a:ext cx="8900129" cy="4801314"/>
          </a:xfrm>
          <a:prstGeom prst="rect">
            <a:avLst/>
          </a:prstGeom>
          <a:noFill/>
        </p:spPr>
        <p:txBody>
          <a:bodyPr wrap="none" rtlCol="0">
            <a:spAutoFit/>
          </a:bodyPr>
          <a:lstStyle/>
          <a:p>
            <a:r>
              <a:rPr lang="en-GB" dirty="0" smtClean="0"/>
              <a:t>o </a:t>
            </a:r>
            <a:r>
              <a:rPr lang="en-GB" dirty="0"/>
              <a:t>Every year, millions of individuals, businesses, organizations and governments register</a:t>
            </a:r>
          </a:p>
          <a:p>
            <a:r>
              <a:rPr lang="en-GB" dirty="0"/>
              <a:t>domain names. Each one must provide identifying and contact information which may</a:t>
            </a:r>
          </a:p>
          <a:p>
            <a:r>
              <a:rPr lang="en-GB" dirty="0"/>
              <a:t>include: name, address, email, phone number, and administrative and technical contacts.</a:t>
            </a:r>
          </a:p>
          <a:p>
            <a:r>
              <a:rPr lang="en-GB" dirty="0"/>
              <a:t>This information is often referred to as “WHOIS data.”</a:t>
            </a:r>
          </a:p>
          <a:p>
            <a:r>
              <a:rPr lang="en-GB" dirty="0"/>
              <a:t>o WHOIS service is not a single, centrally-operated database. Instead, the data is managed by</a:t>
            </a:r>
          </a:p>
          <a:p>
            <a:r>
              <a:rPr lang="en-GB" dirty="0"/>
              <a:t>independent entities known as registrars and registries. Any entity that wants to become a</a:t>
            </a:r>
          </a:p>
          <a:p>
            <a:r>
              <a:rPr lang="en-GB" dirty="0"/>
              <a:t>registrar must earn ICANN accreditation.</a:t>
            </a:r>
          </a:p>
          <a:p>
            <a:r>
              <a:rPr lang="en-GB" dirty="0"/>
              <a:t>o WHOIS data is key for fixing system problems, maintaining Internet stability, and enhancing</a:t>
            </a:r>
          </a:p>
          <a:p>
            <a:r>
              <a:rPr lang="en-GB" dirty="0"/>
              <a:t>the accountability of registrants</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p>
          <a:p>
            <a:r>
              <a:rPr lang="en-GB" dirty="0"/>
              <a:t>o The “one-size-fits-all” disclosure of identifying information may also expose registrants,</a:t>
            </a:r>
          </a:p>
          <a:p>
            <a:r>
              <a:rPr lang="en-GB" dirty="0"/>
              <a:t>especially individual registrants, to potential spam, phishing, and identity theft.</a:t>
            </a:r>
          </a:p>
          <a:p>
            <a:r>
              <a:rPr lang="en-GB" dirty="0"/>
              <a:t>o Due to its implication in privacy, data protection, policing, security, and malicious use and</a:t>
            </a:r>
          </a:p>
          <a:p>
            <a:r>
              <a:rPr lang="en-GB" dirty="0"/>
              <a:t>abuse, WHOIS matters to end users, especially individual registrants</a:t>
            </a:r>
            <a:r>
              <a:rPr lang="en-GB" dirty="0" smtClean="0"/>
              <a:t>.</a:t>
            </a:r>
          </a:p>
          <a:p>
            <a:endParaRPr lang="en-GB" dirty="0">
              <a:latin typeface="Source Sans Pro"/>
              <a:cs typeface="Source Sans Pro"/>
            </a:endParaRPr>
          </a:p>
        </p:txBody>
      </p:sp>
    </p:spTree>
    <p:extLst>
      <p:ext uri="{BB962C8B-B14F-4D97-AF65-F5344CB8AC3E}">
        <p14:creationId xmlns:p14="http://schemas.microsoft.com/office/powerpoint/2010/main" val="4278001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Policy Topic: Contracted Party Agreements</a:t>
            </a:r>
            <a:endParaRPr lang="en-US" dirty="0"/>
          </a:p>
        </p:txBody>
      </p:sp>
      <p:sp>
        <p:nvSpPr>
          <p:cNvPr id="2" name="ZoneTexte 1"/>
          <p:cNvSpPr txBox="1"/>
          <p:nvPr/>
        </p:nvSpPr>
        <p:spPr>
          <a:xfrm>
            <a:off x="178340" y="703177"/>
            <a:ext cx="8965660" cy="5355312"/>
          </a:xfrm>
          <a:prstGeom prst="rect">
            <a:avLst/>
          </a:prstGeom>
          <a:noFill/>
        </p:spPr>
        <p:txBody>
          <a:bodyPr wrap="none" rtlCol="0">
            <a:spAutoFit/>
          </a:bodyPr>
          <a:lstStyle/>
          <a:p>
            <a:r>
              <a:rPr lang="en-GB" b="1" dirty="0" smtClean="0"/>
              <a:t>(</a:t>
            </a:r>
            <a:r>
              <a:rPr lang="en-GB" b="1" dirty="0"/>
              <a:t>i.e. Registry Agreement, Registrar Accreditation Agreement)</a:t>
            </a:r>
          </a:p>
          <a:p>
            <a:r>
              <a:rPr lang="en-GB" dirty="0" smtClean="0"/>
              <a:t>o </a:t>
            </a:r>
            <a:r>
              <a:rPr lang="en-GB" dirty="0"/>
              <a:t>A registry operator of a top-level domain (TLD) must enter a contract (i.e. Registry</a:t>
            </a:r>
          </a:p>
          <a:p>
            <a:r>
              <a:rPr lang="en-GB" dirty="0"/>
              <a:t>Agreement - RA) with ICANN in order to operate and maintain a generic TLD (gTLD).</a:t>
            </a:r>
          </a:p>
          <a:p>
            <a:r>
              <a:rPr lang="en-GB" dirty="0"/>
              <a:t>o Registrars that offer domain name registration services with a direct access to TLD registries</a:t>
            </a:r>
          </a:p>
          <a:p>
            <a:r>
              <a:rPr lang="en-GB" dirty="0"/>
              <a:t>are also required to obtain accreditation from ICANN (i.e. Registrar Accreditation</a:t>
            </a:r>
          </a:p>
          <a:p>
            <a:r>
              <a:rPr lang="en-GB" dirty="0"/>
              <a:t>Agreement - RAA).</a:t>
            </a:r>
          </a:p>
          <a:p>
            <a:r>
              <a:rPr lang="en-GB" dirty="0" smtClean="0"/>
              <a:t>o </a:t>
            </a:r>
            <a:r>
              <a:rPr lang="en-GB" dirty="0"/>
              <a:t>ICANN’s Contractual Compliance Department ensures registries and registrars are in</a:t>
            </a:r>
          </a:p>
          <a:p>
            <a:r>
              <a:rPr lang="en-GB" dirty="0"/>
              <a:t>compliance with those agreements.</a:t>
            </a:r>
          </a:p>
          <a:p>
            <a:r>
              <a:rPr lang="en-GB" dirty="0">
                <a:solidFill>
                  <a:schemeClr val="accent2">
                    <a:lumMod val="60000"/>
                    <a:lumOff val="40000"/>
                  </a:schemeClr>
                </a:solidFill>
              </a:rPr>
              <a:t>o The RA and RAA are also subject to changes by consensus policy developed through the</a:t>
            </a:r>
          </a:p>
          <a:p>
            <a:r>
              <a:rPr lang="en-GB" dirty="0">
                <a:solidFill>
                  <a:schemeClr val="accent2">
                    <a:lumMod val="60000"/>
                    <a:lumOff val="40000"/>
                  </a:schemeClr>
                </a:solidFill>
              </a:rPr>
              <a:t>Generic Names Supporting Organization (GNSO)’s bottom-up, consensus-based Policy</a:t>
            </a:r>
          </a:p>
          <a:p>
            <a:r>
              <a:rPr lang="en-GB" dirty="0">
                <a:solidFill>
                  <a:schemeClr val="accent2">
                    <a:lumMod val="60000"/>
                    <a:lumOff val="40000"/>
                  </a:schemeClr>
                </a:solidFill>
              </a:rPr>
              <a:t>Development Process (PDP).</a:t>
            </a:r>
          </a:p>
          <a:p>
            <a:r>
              <a:rPr lang="en-GB" dirty="0">
                <a:solidFill>
                  <a:srgbClr val="FF0000"/>
                </a:solidFill>
              </a:rPr>
              <a:t>Why should end users care?</a:t>
            </a:r>
          </a:p>
          <a:p>
            <a:r>
              <a:rPr lang="en-GB" dirty="0"/>
              <a:t>o Policy changes to the RA and RAA directly affect individual registrants’ rights, obligations,</a:t>
            </a:r>
          </a:p>
          <a:p>
            <a:r>
              <a:rPr lang="en-GB" dirty="0"/>
              <a:t>and overall experiences using the domain name registration services.</a:t>
            </a:r>
          </a:p>
          <a:p>
            <a:r>
              <a:rPr lang="en-GB" dirty="0"/>
              <a:t>o As contracted party agreements are critical to the security and stability of the domain name</a:t>
            </a:r>
          </a:p>
          <a:p>
            <a:r>
              <a:rPr lang="en-GB" dirty="0"/>
              <a:t>system and have implications to the public interest, they also affect end users who do not</a:t>
            </a:r>
          </a:p>
          <a:p>
            <a:r>
              <a:rPr lang="en-GB" dirty="0"/>
              <a:t>have domain registrations.</a:t>
            </a:r>
          </a:p>
          <a:p>
            <a:r>
              <a:rPr lang="en-GB" dirty="0"/>
              <a:t>o Individual registrants and end users can contribute to shaping contracted party agreements,</a:t>
            </a:r>
          </a:p>
          <a:p>
            <a:r>
              <a:rPr lang="en-GB" dirty="0"/>
              <a:t>specifically the RAA, through GNSO processes.</a:t>
            </a:r>
            <a:endParaRPr lang="en-GB" dirty="0" smtClean="0">
              <a:latin typeface="Source Sans Pro"/>
              <a:cs typeface="Source Sans Pro"/>
            </a:endParaRPr>
          </a:p>
        </p:txBody>
      </p:sp>
    </p:spTree>
    <p:extLst>
      <p:ext uri="{BB962C8B-B14F-4D97-AF65-F5344CB8AC3E}">
        <p14:creationId xmlns:p14="http://schemas.microsoft.com/office/powerpoint/2010/main" val="1776689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Policy Topic: Internationalized Domain Names (IDNs)</a:t>
            </a:r>
            <a:endParaRPr lang="en-US" sz="2800" dirty="0"/>
          </a:p>
        </p:txBody>
      </p:sp>
      <p:sp>
        <p:nvSpPr>
          <p:cNvPr id="2" name="ZoneTexte 1"/>
          <p:cNvSpPr txBox="1"/>
          <p:nvPr/>
        </p:nvSpPr>
        <p:spPr>
          <a:xfrm>
            <a:off x="189781" y="923026"/>
            <a:ext cx="8563947" cy="5078313"/>
          </a:xfrm>
          <a:prstGeom prst="rect">
            <a:avLst/>
          </a:prstGeom>
          <a:noFill/>
        </p:spPr>
        <p:txBody>
          <a:bodyPr wrap="none" rtlCol="0">
            <a:spAutoFit/>
          </a:bodyPr>
          <a:lstStyle/>
          <a:p>
            <a:r>
              <a:rPr lang="en-GB" dirty="0" smtClean="0"/>
              <a:t>o </a:t>
            </a:r>
            <a:r>
              <a:rPr lang="en-GB" dirty="0"/>
              <a:t>IDNs give users around the world the ability to access the web in their native tongue,</a:t>
            </a:r>
          </a:p>
          <a:p>
            <a:r>
              <a:rPr lang="en-GB" dirty="0"/>
              <a:t>making it easier for them to discover/remember websites and promote local content via</a:t>
            </a:r>
          </a:p>
          <a:p>
            <a:r>
              <a:rPr lang="en-GB" dirty="0"/>
              <a:t>service providers likely in their own countries.</a:t>
            </a:r>
          </a:p>
          <a:p>
            <a:r>
              <a:rPr lang="en-GB" dirty="0"/>
              <a:t>o It is expected that IDNs will increase the Internet penetration in emerging economies of</a:t>
            </a:r>
          </a:p>
          <a:p>
            <a:r>
              <a:rPr lang="en-GB" dirty="0"/>
              <a:t>Asia Pacific, Africa, and Latin America where English is not the primary language.</a:t>
            </a:r>
          </a:p>
          <a:p>
            <a:r>
              <a:rPr lang="en-GB" dirty="0"/>
              <a:t>o Due to the lack of universal acceptance, using IDNs can be challenging across browsers,</a:t>
            </a:r>
          </a:p>
          <a:p>
            <a:r>
              <a:rPr lang="en-GB" dirty="0"/>
              <a:t>emails, and mobile apps</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r>
              <a:rPr lang="en-GB" dirty="0" smtClean="0"/>
              <a:t>o </a:t>
            </a:r>
            <a:r>
              <a:rPr lang="en-GB" dirty="0"/>
              <a:t>ICANN’s work on the universal acceptance, Label Generation Rules, and other key IDN</a:t>
            </a:r>
          </a:p>
          <a:p>
            <a:r>
              <a:rPr lang="en-GB" dirty="0"/>
              <a:t>issues will ultimately improve user experience, increasing the IDN uptake and making the</a:t>
            </a:r>
          </a:p>
          <a:p>
            <a:r>
              <a:rPr lang="en-GB" dirty="0"/>
              <a:t>Internet truly multilingual</a:t>
            </a:r>
            <a:r>
              <a:rPr lang="en-GB" dirty="0" smtClean="0"/>
              <a:t>.</a:t>
            </a:r>
          </a:p>
          <a:p>
            <a:endParaRPr lang="en-GB" dirty="0" smtClean="0"/>
          </a:p>
          <a:p>
            <a:r>
              <a:rPr lang="fi-FI" dirty="0" smtClean="0">
                <a:hlinkClick r:id="rId3"/>
              </a:rPr>
              <a:t>http</a:t>
            </a:r>
            <a:r>
              <a:rPr lang="fi-FI" dirty="0">
                <a:hlinkClick r:id="rId3"/>
              </a:rPr>
              <a:t>://</a:t>
            </a:r>
            <a:r>
              <a:rPr lang="fi-FI" dirty="0" smtClean="0">
                <a:hlinkClick r:id="rId3"/>
              </a:rPr>
              <a:t>افغانستا.example</a:t>
            </a:r>
            <a:r>
              <a:rPr lang="fi-FI" dirty="0" smtClean="0"/>
              <a:t>			</a:t>
            </a:r>
            <a:r>
              <a:rPr lang="fi-FI" dirty="0" smtClean="0">
                <a:hlinkClick r:id="rId4"/>
              </a:rPr>
              <a:t>http</a:t>
            </a:r>
            <a:r>
              <a:rPr lang="fi-FI" dirty="0">
                <a:hlinkClick r:id="rId4"/>
              </a:rPr>
              <a:t>://</a:t>
            </a:r>
            <a:r>
              <a:rPr lang="fi-FI" dirty="0" smtClean="0">
                <a:hlinkClick r:id="rId4"/>
              </a:rPr>
              <a:t>österreich.example</a:t>
            </a:r>
            <a:endParaRPr lang="fi-FI" dirty="0" smtClean="0"/>
          </a:p>
          <a:p>
            <a:r>
              <a:rPr lang="fi-FI" dirty="0" smtClean="0">
                <a:hlinkClick r:id="rId5"/>
              </a:rPr>
              <a:t>http</a:t>
            </a:r>
            <a:r>
              <a:rPr lang="fi-FI" dirty="0">
                <a:hlinkClick r:id="rId5"/>
              </a:rPr>
              <a:t>://</a:t>
            </a:r>
            <a:r>
              <a:rPr lang="fi-FI" dirty="0" smtClean="0">
                <a:hlinkClick r:id="rId5"/>
              </a:rPr>
              <a:t>বাংলাদেশ.example</a:t>
            </a:r>
            <a:r>
              <a:rPr lang="fi-FI" dirty="0" smtClean="0"/>
              <a:t>		</a:t>
            </a:r>
            <a:r>
              <a:rPr lang="fi-FI" dirty="0" smtClean="0">
                <a:hlinkClick r:id="rId6"/>
              </a:rPr>
              <a:t>http</a:t>
            </a:r>
            <a:r>
              <a:rPr lang="fi-FI" dirty="0">
                <a:hlinkClick r:id="rId6"/>
              </a:rPr>
              <a:t>://</a:t>
            </a:r>
            <a:r>
              <a:rPr lang="fi-FI" dirty="0" smtClean="0">
                <a:hlinkClick r:id="rId6"/>
              </a:rPr>
              <a:t>беларусь.example</a:t>
            </a:r>
            <a:endParaRPr lang="fi-FI" dirty="0" smtClean="0"/>
          </a:p>
          <a:p>
            <a:r>
              <a:rPr lang="en-GB" dirty="0" smtClean="0">
                <a:hlinkClick r:id="rId7"/>
              </a:rPr>
              <a:t>http</a:t>
            </a:r>
            <a:r>
              <a:rPr lang="en-GB" dirty="0">
                <a:hlinkClick r:id="rId7"/>
              </a:rPr>
              <a:t>://</a:t>
            </a:r>
            <a:r>
              <a:rPr lang="ja-JP" altLang="en-US" dirty="0">
                <a:hlinkClick r:id="rId7"/>
              </a:rPr>
              <a:t>中国</a:t>
            </a:r>
            <a:r>
              <a:rPr lang="en-US" altLang="ja-JP" dirty="0" smtClean="0">
                <a:hlinkClick r:id="rId7"/>
              </a:rPr>
              <a:t>.</a:t>
            </a:r>
            <a:r>
              <a:rPr lang="en-GB" dirty="0" smtClean="0">
                <a:hlinkClick r:id="rId7"/>
              </a:rPr>
              <a:t>example</a:t>
            </a:r>
            <a:r>
              <a:rPr lang="en-GB" dirty="0" smtClean="0"/>
              <a:t>			</a:t>
            </a:r>
            <a:r>
              <a:rPr lang="en-GB" dirty="0" smtClean="0">
                <a:cs typeface="Source Sans Pro"/>
                <a:hlinkClick r:id="rId8"/>
              </a:rPr>
              <a:t>http</a:t>
            </a:r>
            <a:r>
              <a:rPr lang="en-GB" dirty="0">
                <a:cs typeface="Source Sans Pro"/>
                <a:hlinkClick r:id="rId8"/>
              </a:rPr>
              <a:t>://</a:t>
            </a:r>
            <a:r>
              <a:rPr lang="el-GR" dirty="0" smtClean="0">
                <a:cs typeface="Source Sans Pro"/>
                <a:hlinkClick r:id="rId8"/>
              </a:rPr>
              <a:t>ελλάδα.</a:t>
            </a:r>
            <a:r>
              <a:rPr lang="en-GB" dirty="0" smtClean="0">
                <a:cs typeface="Source Sans Pro"/>
                <a:hlinkClick r:id="rId8"/>
              </a:rPr>
              <a:t>example</a:t>
            </a:r>
            <a:endParaRPr lang="en-GB" dirty="0" smtClean="0">
              <a:cs typeface="Source Sans Pro"/>
            </a:endParaRPr>
          </a:p>
          <a:p>
            <a:r>
              <a:rPr lang="en-GB" dirty="0" smtClean="0">
                <a:cs typeface="Source Sans Pro"/>
                <a:hlinkClick r:id="rId9"/>
              </a:rPr>
              <a:t>http</a:t>
            </a:r>
            <a:r>
              <a:rPr lang="en-GB" dirty="0">
                <a:cs typeface="Source Sans Pro"/>
                <a:hlinkClick r:id="rId9"/>
              </a:rPr>
              <a:t>://</a:t>
            </a:r>
            <a:r>
              <a:rPr lang="ta-IN" dirty="0" smtClean="0">
                <a:cs typeface="Source Sans Pro"/>
                <a:hlinkClick r:id="rId9"/>
              </a:rPr>
              <a:t>இலங்கை.</a:t>
            </a:r>
            <a:r>
              <a:rPr lang="en-GB" dirty="0" smtClean="0">
                <a:cs typeface="Source Sans Pro"/>
                <a:hlinkClick r:id="rId9"/>
              </a:rPr>
              <a:t>example</a:t>
            </a:r>
            <a:endParaRPr lang="en-GB" dirty="0" smtClean="0">
              <a:cs typeface="Source Sans Pro"/>
            </a:endParaRPr>
          </a:p>
          <a:p>
            <a:endParaRPr lang="en-GB" dirty="0" smtClean="0">
              <a:latin typeface="Source Sans Pro"/>
              <a:cs typeface="Source Sans Pro"/>
            </a:endParaRPr>
          </a:p>
        </p:txBody>
      </p:sp>
    </p:spTree>
    <p:extLst>
      <p:ext uri="{BB962C8B-B14F-4D97-AF65-F5344CB8AC3E}">
        <p14:creationId xmlns:p14="http://schemas.microsoft.com/office/powerpoint/2010/main" val="3728270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Policy Topic: The Public Interest</a:t>
            </a:r>
            <a:endParaRPr lang="en-US" dirty="0"/>
          </a:p>
        </p:txBody>
      </p:sp>
      <p:sp>
        <p:nvSpPr>
          <p:cNvPr id="2" name="ZoneTexte 1"/>
          <p:cNvSpPr txBox="1"/>
          <p:nvPr/>
        </p:nvSpPr>
        <p:spPr>
          <a:xfrm>
            <a:off x="301924" y="897147"/>
            <a:ext cx="8761886" cy="4801314"/>
          </a:xfrm>
          <a:prstGeom prst="rect">
            <a:avLst/>
          </a:prstGeom>
          <a:noFill/>
        </p:spPr>
        <p:txBody>
          <a:bodyPr wrap="none" rtlCol="0">
            <a:spAutoFit/>
          </a:bodyPr>
          <a:lstStyle/>
          <a:p>
            <a:r>
              <a:rPr lang="en-GB" dirty="0" smtClean="0"/>
              <a:t>o </a:t>
            </a:r>
            <a:r>
              <a:rPr lang="en-GB" dirty="0"/>
              <a:t>Discussions on the topic of “public interest within ICANN’s remit” </a:t>
            </a:r>
            <a:r>
              <a:rPr lang="en-GB" dirty="0" smtClean="0"/>
              <a:t>have </a:t>
            </a:r>
            <a:r>
              <a:rPr lang="en-GB" dirty="0"/>
              <a:t>been </a:t>
            </a:r>
            <a:r>
              <a:rPr lang="en-GB" dirty="0" smtClean="0"/>
              <a:t>going on for</a:t>
            </a:r>
            <a:endParaRPr lang="en-GB" dirty="0"/>
          </a:p>
          <a:p>
            <a:r>
              <a:rPr lang="en-GB" dirty="0"/>
              <a:t>years within the ICANN Community. Some community members are advocating to devise</a:t>
            </a:r>
          </a:p>
          <a:p>
            <a:r>
              <a:rPr lang="en-GB" dirty="0"/>
              <a:t>mechanisms that will more effectively address the public interest.</a:t>
            </a:r>
          </a:p>
          <a:p>
            <a:r>
              <a:rPr lang="en-GB" dirty="0"/>
              <a:t>o The Public Interest is a key topic of the At-Large Community. It has established a Public</a:t>
            </a:r>
          </a:p>
          <a:p>
            <a:r>
              <a:rPr lang="en-GB" dirty="0"/>
              <a:t>Interest Working Group. In particular, the European Regional At-Large Organization</a:t>
            </a:r>
          </a:p>
          <a:p>
            <a:r>
              <a:rPr lang="en-GB" dirty="0"/>
              <a:t>(EURALO) has advocated for related principles such as Open Access, Free Software, and</a:t>
            </a:r>
          </a:p>
          <a:p>
            <a:r>
              <a:rPr lang="en-GB" dirty="0"/>
              <a:t>Creative Commons since its inception.</a:t>
            </a:r>
          </a:p>
          <a:p>
            <a:r>
              <a:rPr lang="en-GB" dirty="0"/>
              <a:t>o One sub-topic that At-Large cares deeply about is the Public Interest Commitments (PICs),</a:t>
            </a:r>
          </a:p>
          <a:p>
            <a:r>
              <a:rPr lang="en-GB" dirty="0"/>
              <a:t>especially pertaining to the Category 1 TLDs related to sensitive strings as defined by the</a:t>
            </a:r>
          </a:p>
          <a:p>
            <a:r>
              <a:rPr lang="en-GB" dirty="0"/>
              <a:t>GAC, such as .doctor and .bank</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solidFill>
                <a:srgbClr val="FF0000"/>
              </a:solidFill>
            </a:endParaRPr>
          </a:p>
          <a:p>
            <a:r>
              <a:rPr lang="en-GB" dirty="0"/>
              <a:t>o The Internet has become a critical part of the global public sphere. As the influence of</a:t>
            </a:r>
          </a:p>
          <a:p>
            <a:r>
              <a:rPr lang="en-GB" dirty="0"/>
              <a:t>commercial interests and state powers has been increasing, stakeholders need to work</a:t>
            </a:r>
          </a:p>
          <a:p>
            <a:r>
              <a:rPr lang="en-GB" dirty="0"/>
              <a:t>together and form a comprehensive vision on the Internet that addresses the protection of</a:t>
            </a:r>
          </a:p>
          <a:p>
            <a:r>
              <a:rPr lang="en-GB" dirty="0"/>
              <a:t>civil liberties, such as free speech and privacy.</a:t>
            </a:r>
            <a:endParaRPr lang="en-GB" dirty="0" smtClean="0">
              <a:latin typeface="Source Sans Pro"/>
              <a:cs typeface="Source Sans Pro"/>
            </a:endParaRPr>
          </a:p>
        </p:txBody>
      </p:sp>
    </p:spTree>
    <p:extLst>
      <p:ext uri="{BB962C8B-B14F-4D97-AF65-F5344CB8AC3E}">
        <p14:creationId xmlns:p14="http://schemas.microsoft.com/office/powerpoint/2010/main" val="32999423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pPr algn="ctr"/>
            <a:r>
              <a:rPr lang="en-US" dirty="0" smtClean="0">
                <a:solidFill>
                  <a:srgbClr val="FFFFFF"/>
                </a:solidFill>
              </a:rPr>
              <a:t>#4: Calling on YOU</a:t>
            </a:r>
            <a:endParaRPr lang="en-US" dirty="0">
              <a:solidFill>
                <a:srgbClr val="FFFFFF"/>
              </a:solidFill>
            </a:endParaRPr>
          </a:p>
        </p:txBody>
      </p:sp>
    </p:spTree>
    <p:extLst>
      <p:ext uri="{BB962C8B-B14F-4D97-AF65-F5344CB8AC3E}">
        <p14:creationId xmlns:p14="http://schemas.microsoft.com/office/powerpoint/2010/main" val="3599138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3" name="ZoneTexte 2"/>
          <p:cNvSpPr txBox="1"/>
          <p:nvPr/>
        </p:nvSpPr>
        <p:spPr>
          <a:xfrm>
            <a:off x="480655" y="1656271"/>
            <a:ext cx="8182689" cy="1200329"/>
          </a:xfrm>
          <a:prstGeom prst="rect">
            <a:avLst/>
          </a:prstGeom>
          <a:noFill/>
        </p:spPr>
        <p:txBody>
          <a:bodyPr wrap="none" rtlCol="0">
            <a:spAutoFit/>
          </a:bodyPr>
          <a:lstStyle/>
          <a:p>
            <a:pPr algn="ctr"/>
            <a:r>
              <a:rPr lang="en-CA" sz="3600" b="1" dirty="0"/>
              <a:t>At-Large:</a:t>
            </a:r>
          </a:p>
          <a:p>
            <a:pPr algn="ctr"/>
            <a:r>
              <a:rPr lang="en-CA" sz="3600" dirty="0"/>
              <a:t>Representing the Interest of Internet Users</a:t>
            </a:r>
          </a:p>
        </p:txBody>
      </p:sp>
    </p:spTree>
    <p:extLst>
      <p:ext uri="{BB962C8B-B14F-4D97-AF65-F5344CB8AC3E}">
        <p14:creationId xmlns:p14="http://schemas.microsoft.com/office/powerpoint/2010/main" val="1809118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What we do</a:t>
            </a:r>
            <a:endParaRPr lang="en-GB" dirty="0"/>
          </a:p>
        </p:txBody>
      </p:sp>
      <p:sp>
        <p:nvSpPr>
          <p:cNvPr id="3" name="ZoneTexte 2"/>
          <p:cNvSpPr txBox="1"/>
          <p:nvPr/>
        </p:nvSpPr>
        <p:spPr>
          <a:xfrm>
            <a:off x="1249369" y="1699402"/>
            <a:ext cx="5534464" cy="1446550"/>
          </a:xfrm>
          <a:prstGeom prst="rect">
            <a:avLst/>
          </a:prstGeom>
          <a:noFill/>
        </p:spPr>
        <p:txBody>
          <a:bodyPr wrap="none" rtlCol="0">
            <a:spAutoFit/>
          </a:bodyPr>
          <a:lstStyle/>
          <a:p>
            <a:pPr marL="571500" indent="-571500">
              <a:buFont typeface="Arial" panose="020B0604020202020204" pitchFamily="34" charset="0"/>
              <a:buChar char="•"/>
            </a:pPr>
            <a:r>
              <a:rPr lang="en-CA" sz="4400" dirty="0"/>
              <a:t>Statements &amp; Advice</a:t>
            </a:r>
          </a:p>
          <a:p>
            <a:pPr marL="571500" indent="-571500">
              <a:buFont typeface="Arial" panose="020B0604020202020204" pitchFamily="34" charset="0"/>
              <a:buChar char="•"/>
            </a:pPr>
            <a:r>
              <a:rPr lang="en-CA" sz="4400" dirty="0"/>
              <a:t>Participation</a:t>
            </a:r>
          </a:p>
        </p:txBody>
      </p:sp>
    </p:spTree>
    <p:extLst>
      <p:ext uri="{BB962C8B-B14F-4D97-AF65-F5344CB8AC3E}">
        <p14:creationId xmlns:p14="http://schemas.microsoft.com/office/powerpoint/2010/main" val="3004216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Ways to participate</a:t>
            </a:r>
            <a:endParaRPr lang="en-GB" dirty="0"/>
          </a:p>
        </p:txBody>
      </p:sp>
      <p:sp>
        <p:nvSpPr>
          <p:cNvPr id="3" name="ZoneTexte 2"/>
          <p:cNvSpPr txBox="1"/>
          <p:nvPr/>
        </p:nvSpPr>
        <p:spPr>
          <a:xfrm>
            <a:off x="153814" y="1880557"/>
            <a:ext cx="8495916" cy="2677656"/>
          </a:xfrm>
          <a:prstGeom prst="rect">
            <a:avLst/>
          </a:prstGeom>
          <a:noFill/>
        </p:spPr>
        <p:txBody>
          <a:bodyPr wrap="none" rtlCol="0">
            <a:spAutoFit/>
          </a:bodyPr>
          <a:lstStyle/>
          <a:p>
            <a:pPr marL="285750" indent="-285750">
              <a:buFont typeface="Arial" panose="020B0604020202020204" pitchFamily="34" charset="0"/>
              <a:buChar char="•"/>
            </a:pPr>
            <a:r>
              <a:rPr lang="en-CA" sz="2800" dirty="0"/>
              <a:t>Join a GNSO, </a:t>
            </a:r>
            <a:r>
              <a:rPr lang="en-CA" sz="2800" dirty="0" err="1"/>
              <a:t>ccNSO</a:t>
            </a:r>
            <a:r>
              <a:rPr lang="en-CA" sz="2800" dirty="0"/>
              <a:t>, Cross-Community WG</a:t>
            </a:r>
          </a:p>
          <a:p>
            <a:pPr marL="285750" indent="-285750">
              <a:buFont typeface="Arial" panose="020B0604020202020204" pitchFamily="34" charset="0"/>
              <a:buChar char="•"/>
            </a:pPr>
            <a:r>
              <a:rPr lang="en-CA" sz="2800" dirty="0"/>
              <a:t>Join an At-Large WG that shadows non-At-Large groups</a:t>
            </a:r>
          </a:p>
          <a:p>
            <a:pPr marL="742950" lvl="1" indent="-285750">
              <a:buFont typeface="Arial" panose="020B0604020202020204" pitchFamily="34" charset="0"/>
              <a:buChar char="•"/>
            </a:pPr>
            <a:r>
              <a:rPr lang="en-CA" sz="2800" dirty="0"/>
              <a:t>ICANN Evolution, gTLD, Registration Issues</a:t>
            </a:r>
          </a:p>
          <a:p>
            <a:pPr marL="285750" indent="-285750">
              <a:buFont typeface="Arial" panose="020B0604020202020204" pitchFamily="34" charset="0"/>
              <a:buChar char="•"/>
            </a:pPr>
            <a:r>
              <a:rPr lang="en-CA" sz="2800" dirty="0"/>
              <a:t>Draft Statements for ALAC Consideration</a:t>
            </a:r>
          </a:p>
          <a:p>
            <a:pPr marL="742950" lvl="1" indent="-285750">
              <a:buFont typeface="Arial" panose="020B0604020202020204" pitchFamily="34" charset="0"/>
              <a:buChar char="•"/>
            </a:pPr>
            <a:r>
              <a:rPr lang="en-CA" sz="2800" dirty="0"/>
              <a:t>Join a drafting group</a:t>
            </a:r>
          </a:p>
          <a:p>
            <a:pPr marL="285750" indent="-285750">
              <a:buFont typeface="Arial" panose="020B0604020202020204" pitchFamily="34" charset="0"/>
              <a:buChar char="•"/>
            </a:pPr>
            <a:r>
              <a:rPr lang="en-CA" sz="2800" dirty="0"/>
              <a:t>Comment on draft statements</a:t>
            </a:r>
          </a:p>
        </p:txBody>
      </p:sp>
    </p:spTree>
    <p:extLst>
      <p:ext uri="{BB962C8B-B14F-4D97-AF65-F5344CB8AC3E}">
        <p14:creationId xmlns:p14="http://schemas.microsoft.com/office/powerpoint/2010/main" val="2789694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How to get up to speed!</a:t>
            </a:r>
            <a:endParaRPr lang="en-GB" dirty="0"/>
          </a:p>
        </p:txBody>
      </p:sp>
      <p:sp>
        <p:nvSpPr>
          <p:cNvPr id="3" name="ZoneTexte 2"/>
          <p:cNvSpPr txBox="1"/>
          <p:nvPr/>
        </p:nvSpPr>
        <p:spPr>
          <a:xfrm>
            <a:off x="334969" y="1339911"/>
            <a:ext cx="8536469" cy="4031873"/>
          </a:xfrm>
          <a:prstGeom prst="rect">
            <a:avLst/>
          </a:prstGeom>
          <a:noFill/>
        </p:spPr>
        <p:txBody>
          <a:bodyPr wrap="square" rtlCol="0">
            <a:spAutoFit/>
          </a:bodyPr>
          <a:lstStyle/>
          <a:p>
            <a:pPr marL="571500" indent="-571500">
              <a:buFont typeface="Arial" panose="020B0604020202020204" pitchFamily="34" charset="0"/>
              <a:buChar char="•"/>
            </a:pPr>
            <a:r>
              <a:rPr lang="en-CA" sz="3200" dirty="0"/>
              <a:t>Attend targeted webinars</a:t>
            </a:r>
          </a:p>
          <a:p>
            <a:pPr marL="571500" indent="-571500">
              <a:buFont typeface="Arial" panose="020B0604020202020204" pitchFamily="34" charset="0"/>
              <a:buChar char="•"/>
            </a:pPr>
            <a:r>
              <a:rPr lang="en-CA" sz="3200" dirty="0"/>
              <a:t>Attend pre-ICANN meeting briefings</a:t>
            </a:r>
          </a:p>
          <a:p>
            <a:pPr marL="571500" indent="-571500">
              <a:buFont typeface="Arial" panose="020B0604020202020204" pitchFamily="34" charset="0"/>
              <a:buChar char="•"/>
            </a:pPr>
            <a:r>
              <a:rPr lang="en-CA" sz="3200" dirty="0"/>
              <a:t>ICANN meetings often have sessions reviewing WG activities and all have remote participation</a:t>
            </a:r>
          </a:p>
          <a:p>
            <a:pPr marL="571500" indent="-571500">
              <a:buFont typeface="Arial" panose="020B0604020202020204" pitchFamily="34" charset="0"/>
              <a:buChar char="•"/>
            </a:pPr>
            <a:r>
              <a:rPr lang="en-CA" sz="3200" dirty="0"/>
              <a:t>Join a group and just listen</a:t>
            </a:r>
          </a:p>
          <a:p>
            <a:pPr marL="571500" indent="-571500">
              <a:buFont typeface="Arial" panose="020B0604020202020204" pitchFamily="34" charset="0"/>
              <a:buChar char="•"/>
            </a:pPr>
            <a:r>
              <a:rPr lang="en-CA" sz="3200" dirty="0"/>
              <a:t>Read regular monthly briefings that ICANN distributes</a:t>
            </a:r>
          </a:p>
          <a:p>
            <a:pPr marL="571500" indent="-571500">
              <a:buFont typeface="Arial" panose="020B0604020202020204" pitchFamily="34" charset="0"/>
              <a:buChar char="•"/>
            </a:pPr>
            <a:r>
              <a:rPr lang="en-CA" sz="3200" dirty="0"/>
              <a:t>And coming soon….</a:t>
            </a:r>
          </a:p>
        </p:txBody>
      </p:sp>
    </p:spTree>
    <p:extLst>
      <p:ext uri="{BB962C8B-B14F-4D97-AF65-F5344CB8AC3E}">
        <p14:creationId xmlns:p14="http://schemas.microsoft.com/office/powerpoint/2010/main" val="248933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New Policy Briefings documents</a:t>
            </a:r>
            <a:endParaRPr lang="en-GB" dirty="0"/>
          </a:p>
        </p:txBody>
      </p:sp>
      <p:sp>
        <p:nvSpPr>
          <p:cNvPr id="4" name="Content Placeholder 2"/>
          <p:cNvSpPr txBox="1">
            <a:spLocks/>
          </p:cNvSpPr>
          <p:nvPr/>
        </p:nvSpPr>
        <p:spPr>
          <a:xfrm>
            <a:off x="457200" y="1367286"/>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smtClean="0"/>
              <a:t>Aimed specifically at At-Large members</a:t>
            </a:r>
          </a:p>
          <a:p>
            <a:r>
              <a:rPr lang="en-CA" dirty="0" smtClean="0"/>
              <a:t>Intent is to be understandable</a:t>
            </a:r>
          </a:p>
          <a:p>
            <a:pPr lvl="1"/>
            <a:r>
              <a:rPr lang="en-CA" dirty="0" smtClean="0"/>
              <a:t>Presumes minimal prior knowledge</a:t>
            </a:r>
          </a:p>
          <a:p>
            <a:pPr lvl="1"/>
            <a:r>
              <a:rPr lang="en-CA" dirty="0" smtClean="0"/>
              <a:t>Multiple languages</a:t>
            </a:r>
            <a:endParaRPr lang="en-CA" dirty="0"/>
          </a:p>
        </p:txBody>
      </p:sp>
    </p:spTree>
    <p:extLst>
      <p:ext uri="{BB962C8B-B14F-4D97-AF65-F5344CB8AC3E}">
        <p14:creationId xmlns:p14="http://schemas.microsoft.com/office/powerpoint/2010/main" val="838896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5" name="Content Placeholder 2"/>
          <p:cNvSpPr txBox="1">
            <a:spLocks/>
          </p:cNvSpPr>
          <p:nvPr/>
        </p:nvSpPr>
        <p:spPr>
          <a:xfrm>
            <a:off x="457200" y="1444925"/>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4800" dirty="0" smtClean="0"/>
              <a:t>It is only with wide contributions that we can be sure we are representing the needs of Internet Users</a:t>
            </a:r>
            <a:endParaRPr lang="en-CA" sz="4800" dirty="0"/>
          </a:p>
        </p:txBody>
      </p:sp>
    </p:spTree>
    <p:extLst>
      <p:ext uri="{BB962C8B-B14F-4D97-AF65-F5344CB8AC3E}">
        <p14:creationId xmlns:p14="http://schemas.microsoft.com/office/powerpoint/2010/main" val="349466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algn="ctr"/>
            <a:r>
              <a:rPr lang="en-US" dirty="0">
                <a:solidFill>
                  <a:srgbClr val="FFFFFF"/>
                </a:solidFill>
                <a:latin typeface="Source Sans Pro"/>
                <a:cs typeface="Source Sans Pro"/>
              </a:rPr>
              <a:t>Current Policy Processes of importance to End Users</a:t>
            </a:r>
          </a:p>
        </p:txBody>
      </p:sp>
    </p:spTree>
    <p:extLst>
      <p:ext uri="{BB962C8B-B14F-4D97-AF65-F5344CB8AC3E}">
        <p14:creationId xmlns:p14="http://schemas.microsoft.com/office/powerpoint/2010/main" val="3956897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Current Policy Advice Development</a:t>
            </a:r>
            <a:endParaRPr lang="en-US" dirty="0"/>
          </a:p>
        </p:txBody>
      </p:sp>
      <p:sp>
        <p:nvSpPr>
          <p:cNvPr id="2" name="ZoneTexte 1"/>
          <p:cNvSpPr txBox="1"/>
          <p:nvPr/>
        </p:nvSpPr>
        <p:spPr>
          <a:xfrm>
            <a:off x="234617" y="2225615"/>
            <a:ext cx="7861447" cy="1200329"/>
          </a:xfrm>
          <a:prstGeom prst="rect">
            <a:avLst/>
          </a:prstGeom>
          <a:noFill/>
        </p:spPr>
        <p:txBody>
          <a:bodyPr wrap="none" rtlCol="0">
            <a:spAutoFit/>
          </a:bodyPr>
          <a:lstStyle/>
          <a:p>
            <a:r>
              <a:rPr lang="en-GB" sz="2400" dirty="0" smtClean="0">
                <a:latin typeface="Source Sans Pro"/>
                <a:cs typeface="Source Sans Pro"/>
              </a:rPr>
              <a:t>Already Submitted Policy Advice: </a:t>
            </a:r>
          </a:p>
          <a:p>
            <a:r>
              <a:rPr lang="en-GB" sz="2400" b="1" dirty="0" smtClean="0"/>
              <a:t>At-Large </a:t>
            </a:r>
            <a:r>
              <a:rPr lang="en-GB" sz="2400" b="1" dirty="0"/>
              <a:t>Website: </a:t>
            </a:r>
            <a:r>
              <a:rPr lang="en-GB" sz="2400" b="1" dirty="0">
                <a:hlinkClick r:id="rId3"/>
              </a:rPr>
              <a:t>https://</a:t>
            </a:r>
            <a:r>
              <a:rPr lang="en-GB" sz="2400" b="1" dirty="0" smtClean="0">
                <a:hlinkClick r:id="rId3"/>
              </a:rPr>
              <a:t>atlarge.icann.org/policy-summary</a:t>
            </a:r>
            <a:endParaRPr lang="en-GB" sz="2400" b="1" dirty="0" smtClean="0"/>
          </a:p>
          <a:p>
            <a:endParaRPr lang="en-GB" sz="2400" dirty="0" smtClean="0">
              <a:latin typeface="Source Sans Pro"/>
              <a:cs typeface="Source Sans Pro"/>
            </a:endParaRPr>
          </a:p>
        </p:txBody>
      </p:sp>
      <p:sp>
        <p:nvSpPr>
          <p:cNvPr id="4" name="ZoneTexte 3"/>
          <p:cNvSpPr txBox="1"/>
          <p:nvPr/>
        </p:nvSpPr>
        <p:spPr>
          <a:xfrm>
            <a:off x="241540" y="1242204"/>
            <a:ext cx="8785097" cy="1138773"/>
          </a:xfrm>
          <a:prstGeom prst="rect">
            <a:avLst/>
          </a:prstGeom>
          <a:noFill/>
        </p:spPr>
        <p:txBody>
          <a:bodyPr wrap="none" rtlCol="0">
            <a:spAutoFit/>
          </a:bodyPr>
          <a:lstStyle/>
          <a:p>
            <a:r>
              <a:rPr lang="en-GB" sz="2400" dirty="0" smtClean="0">
                <a:latin typeface="Source Sans Pro"/>
                <a:cs typeface="Source Sans Pro"/>
              </a:rPr>
              <a:t>Policy Advice Currently being drafted:</a:t>
            </a:r>
          </a:p>
          <a:p>
            <a:r>
              <a:rPr lang="en-GB" sz="2000" b="1" dirty="0" smtClean="0">
                <a:latin typeface="Source Sans Pro"/>
                <a:cs typeface="Source Sans Pro"/>
              </a:rPr>
              <a:t>Policy </a:t>
            </a:r>
            <a:r>
              <a:rPr lang="en-GB" sz="2000" b="1" dirty="0">
                <a:latin typeface="Source Sans Pro"/>
                <a:cs typeface="Source Sans Pro"/>
              </a:rPr>
              <a:t>Advice Development Page: </a:t>
            </a:r>
            <a:r>
              <a:rPr lang="en-GB" sz="2000" b="1" dirty="0">
                <a:latin typeface="Source Sans Pro"/>
                <a:cs typeface="Source Sans Pro"/>
                <a:hlinkClick r:id="rId4"/>
              </a:rPr>
              <a:t>https://</a:t>
            </a:r>
            <a:r>
              <a:rPr lang="en-GB" sz="2000" b="1" dirty="0" smtClean="0">
                <a:latin typeface="Source Sans Pro"/>
                <a:cs typeface="Source Sans Pro"/>
                <a:hlinkClick r:id="rId4"/>
              </a:rPr>
              <a:t>community.icann.org/x/bwFO</a:t>
            </a:r>
            <a:endParaRPr lang="en-GB" sz="2000" b="1" dirty="0" smtClean="0">
              <a:latin typeface="Source Sans Pro"/>
              <a:cs typeface="Source Sans Pro"/>
            </a:endParaRPr>
          </a:p>
          <a:p>
            <a:endParaRPr lang="en-GB" sz="2400" dirty="0" smtClean="0">
              <a:latin typeface="Source Sans Pro"/>
              <a:cs typeface="Source Sans Pro"/>
            </a:endParaRPr>
          </a:p>
        </p:txBody>
      </p:sp>
    </p:spTree>
    <p:extLst>
      <p:ext uri="{BB962C8B-B14F-4D97-AF65-F5344CB8AC3E}">
        <p14:creationId xmlns:p14="http://schemas.microsoft.com/office/powerpoint/2010/main" val="87747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Summary of what we have covered today</a:t>
            </a:r>
            <a:endParaRPr lang="en-US" dirty="0"/>
          </a:p>
        </p:txBody>
      </p:sp>
      <p:sp>
        <p:nvSpPr>
          <p:cNvPr id="47" name="TextBox 46"/>
          <p:cNvSpPr txBox="1"/>
          <p:nvPr/>
        </p:nvSpPr>
        <p:spPr>
          <a:xfrm>
            <a:off x="1000513"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759878" y="1466043"/>
            <a:ext cx="2147218" cy="1131079"/>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Policy Development Process at ICANN</a:t>
            </a:r>
            <a:endParaRPr lang="en-US" dirty="0">
              <a:solidFill>
                <a:srgbClr val="FFFFFF"/>
              </a:solidFill>
              <a:latin typeface="Source Sans Pro"/>
              <a:cs typeface="Source Sans Pro"/>
            </a:endParaRPr>
          </a:p>
        </p:txBody>
      </p:sp>
      <p:sp>
        <p:nvSpPr>
          <p:cNvPr id="49" name="TextBox 48"/>
          <p:cNvSpPr txBox="1"/>
          <p:nvPr/>
        </p:nvSpPr>
        <p:spPr>
          <a:xfrm>
            <a:off x="1000513"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759878" y="300831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ALAC Writes Policy Statements</a:t>
            </a:r>
            <a:endParaRPr lang="en-US" dirty="0">
              <a:solidFill>
                <a:srgbClr val="FFFFFF"/>
              </a:solidFill>
              <a:latin typeface="Source Sans Pro"/>
              <a:cs typeface="Source Sans Pro"/>
            </a:endParaRPr>
          </a:p>
        </p:txBody>
      </p:sp>
      <p:sp>
        <p:nvSpPr>
          <p:cNvPr id="51" name="TextBox 50"/>
          <p:cNvSpPr txBox="1"/>
          <p:nvPr/>
        </p:nvSpPr>
        <p:spPr>
          <a:xfrm>
            <a:off x="1000513"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759878" y="459594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Many Topics affect End Users directly</a:t>
            </a:r>
            <a:endParaRPr lang="en-US" dirty="0">
              <a:solidFill>
                <a:srgbClr val="FFFFFF"/>
              </a:solidFill>
              <a:latin typeface="Source Sans Pro"/>
              <a:cs typeface="Source Sans Pro"/>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787724"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25" name="TextBox 24"/>
          <p:cNvSpPr txBox="1"/>
          <p:nvPr/>
        </p:nvSpPr>
        <p:spPr>
          <a:xfrm>
            <a:off x="5547089" y="1466043"/>
            <a:ext cx="2147218" cy="1131079"/>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GNSO Open to All.</a:t>
            </a:r>
          </a:p>
          <a:p>
            <a:pPr>
              <a:lnSpc>
                <a:spcPts val="2660"/>
              </a:lnSpc>
            </a:pPr>
            <a:r>
              <a:rPr lang="en-US" dirty="0" smtClean="0">
                <a:solidFill>
                  <a:srgbClr val="FFFFFF"/>
                </a:solidFill>
                <a:latin typeface="Source Sans Pro"/>
                <a:cs typeface="Source Sans Pro"/>
              </a:rPr>
              <a:t>End Users  - YOU are encouraged</a:t>
            </a:r>
            <a:endParaRPr lang="en-US" dirty="0">
              <a:solidFill>
                <a:srgbClr val="FFFFFF"/>
              </a:solidFill>
              <a:latin typeface="Source Sans Pro"/>
              <a:cs typeface="Source Sans Pro"/>
            </a:endParaRPr>
          </a:p>
        </p:txBody>
      </p:sp>
      <p:sp>
        <p:nvSpPr>
          <p:cNvPr id="26" name="TextBox 25"/>
          <p:cNvSpPr txBox="1"/>
          <p:nvPr/>
        </p:nvSpPr>
        <p:spPr>
          <a:xfrm>
            <a:off x="4787724"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27" name="TextBox 26"/>
          <p:cNvSpPr txBox="1"/>
          <p:nvPr/>
        </p:nvSpPr>
        <p:spPr>
          <a:xfrm>
            <a:off x="5547089" y="300831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YOU can write and comment</a:t>
            </a:r>
            <a:endParaRPr lang="en-US" dirty="0">
              <a:solidFill>
                <a:srgbClr val="FFFFFF"/>
              </a:solidFill>
              <a:latin typeface="Source Sans Pro"/>
              <a:cs typeface="Source Sans Pro"/>
            </a:endParaRPr>
          </a:p>
        </p:txBody>
      </p:sp>
      <p:sp>
        <p:nvSpPr>
          <p:cNvPr id="28" name="TextBox 27"/>
          <p:cNvSpPr txBox="1"/>
          <p:nvPr/>
        </p:nvSpPr>
        <p:spPr>
          <a:xfrm>
            <a:off x="4787724"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29" name="TextBox 28"/>
          <p:cNvSpPr txBox="1"/>
          <p:nvPr/>
        </p:nvSpPr>
        <p:spPr>
          <a:xfrm>
            <a:off x="5547088" y="4595942"/>
            <a:ext cx="2320203"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YOU can influence Global Policy directly </a:t>
            </a:r>
            <a:endParaRPr lang="en-US" dirty="0">
              <a:solidFill>
                <a:srgbClr val="FFFFFF"/>
              </a:solidFill>
              <a:latin typeface="Source Sans Pro"/>
              <a:cs typeface="Source Sans Pro"/>
            </a:endParaRPr>
          </a:p>
        </p:txBody>
      </p:sp>
    </p:spTree>
    <p:extLst>
      <p:ext uri="{BB962C8B-B14F-4D97-AF65-F5344CB8AC3E}">
        <p14:creationId xmlns:p14="http://schemas.microsoft.com/office/powerpoint/2010/main" val="40701894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Questions? Comments?</a:t>
            </a:r>
            <a:endParaRPr lang="en-US" dirty="0">
              <a:latin typeface="Source Sans Pro Light"/>
              <a:cs typeface="Source Sans Pro Light"/>
            </a:endParaRPr>
          </a:p>
        </p:txBody>
      </p:sp>
    </p:spTree>
    <p:extLst>
      <p:ext uri="{BB962C8B-B14F-4D97-AF65-F5344CB8AC3E}">
        <p14:creationId xmlns:p14="http://schemas.microsoft.com/office/powerpoint/2010/main" val="2369472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staff@atlarge.icann.org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atlarge.icann.org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26" name="Picture 2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35726" y="5596420"/>
            <a:ext cx="365760" cy="365760"/>
          </a:xfrm>
          <a:prstGeom prst="rect">
            <a:avLst/>
          </a:prstGeom>
        </p:spPr>
      </p:pic>
      <p:sp>
        <p:nvSpPr>
          <p:cNvPr id="27" name="Text Placeholder 32"/>
          <p:cNvSpPr txBox="1">
            <a:spLocks/>
          </p:cNvSpPr>
          <p:nvPr/>
        </p:nvSpPr>
        <p:spPr>
          <a:xfrm>
            <a:off x="1235726" y="593747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smtClean="0">
                <a:solidFill>
                  <a:srgbClr val="0A304B"/>
                </a:solidFill>
                <a:latin typeface="Source Sans Pro"/>
                <a:ea typeface="Segoe UI" panose="020B0502040204020203" pitchFamily="34" charset="0"/>
                <a:cs typeface="Source Sans Pro"/>
              </a:rPr>
              <a:t>flickr.com</a:t>
            </a:r>
            <a:r>
              <a:rPr lang="en-US" sz="1600" dirty="0" smtClean="0">
                <a:solidFill>
                  <a:srgbClr val="0A304B"/>
                </a:solidFill>
                <a:latin typeface="Source Sans Pro"/>
                <a:ea typeface="Segoe UI" panose="020B0502040204020203" pitchFamily="34" charset="0"/>
                <a:cs typeface="Source Sans Pro"/>
              </a:rPr>
              <a:t>/photos/</a:t>
            </a:r>
            <a:r>
              <a:rPr lang="en-US" sz="1600" dirty="0" err="1" smtClean="0">
                <a:solidFill>
                  <a:srgbClr val="0A304B"/>
                </a:solidFill>
                <a:latin typeface="Source Sans Pro"/>
                <a:ea typeface="Segoe UI" panose="020B0502040204020203" pitchFamily="34" charset="0"/>
                <a:cs typeface="Source Sans Pro"/>
              </a:rPr>
              <a:t>icann</a:t>
            </a:r>
            <a:r>
              <a:rPr lang="en-US" sz="1500" dirty="0" err="1" smtClean="0">
                <a:solidFill>
                  <a:srgbClr val="0A304B"/>
                </a:solidFill>
                <a:latin typeface="Source Sans Pro"/>
                <a:ea typeface="Segoe UI" panose="020B0502040204020203" pitchFamily="34" charset="0"/>
                <a:cs typeface="Source Sans Pro"/>
              </a:rPr>
              <a:t>atlarge</a:t>
            </a:r>
            <a:endParaRPr lang="en-US" sz="1600" dirty="0">
              <a:solidFill>
                <a:srgbClr val="0A304B"/>
              </a:solidFill>
              <a:latin typeface="Source Sans Pro"/>
              <a:ea typeface="Segoe UI" panose="020B0502040204020203" pitchFamily="34" charset="0"/>
              <a:cs typeface="Source Sans Pro"/>
            </a:endParaRPr>
          </a:p>
        </p:txBody>
      </p:sp>
      <p:sp>
        <p:nvSpPr>
          <p:cNvPr id="29" name="Text Placeholder 32"/>
          <p:cNvSpPr txBox="1">
            <a:spLocks/>
          </p:cNvSpPr>
          <p:nvPr/>
        </p:nvSpPr>
        <p:spPr>
          <a:xfrm>
            <a:off x="1235727" y="343893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twitter.com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pic>
        <p:nvPicPr>
          <p:cNvPr id="30" name="Picture 29" descr="1420948433_social_style_3_twiter-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sp>
        <p:nvSpPr>
          <p:cNvPr id="37" name="Text Placeholder 32"/>
          <p:cNvSpPr txBox="1">
            <a:spLocks/>
          </p:cNvSpPr>
          <p:nvPr/>
        </p:nvSpPr>
        <p:spPr>
          <a:xfrm>
            <a:off x="1235726" y="425849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facebook.com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pic>
        <p:nvPicPr>
          <p:cNvPr id="38" name="Picture 37" descr="1420948141_social_style_3_facebook-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pic>
        <p:nvPicPr>
          <p:cNvPr id="50" name="Picture 49" descr="1420948149_social_style_3_youtube-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51" name="Text Placeholder 32"/>
          <p:cNvSpPr txBox="1">
            <a:spLocks/>
          </p:cNvSpPr>
          <p:nvPr/>
        </p:nvSpPr>
        <p:spPr>
          <a:xfrm>
            <a:off x="1235726" y="508032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youtube.com</a:t>
            </a:r>
            <a:r>
              <a:rPr lang="en-US" sz="1500" dirty="0" smtClean="0">
                <a:solidFill>
                  <a:srgbClr val="0A304B"/>
                </a:solidFill>
                <a:latin typeface="Source Sans Pro"/>
                <a:ea typeface="Segoe UI" panose="020B0502040204020203" pitchFamily="34" charset="0"/>
                <a:cs typeface="Source Sans Pro"/>
              </a:rPr>
              <a:t>/user/</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sp>
        <p:nvSpPr>
          <p:cNvPr id="54" name="Text Placeholder 32"/>
          <p:cNvSpPr txBox="1">
            <a:spLocks/>
          </p:cNvSpPr>
          <p:nvPr/>
        </p:nvSpPr>
        <p:spPr>
          <a:xfrm>
            <a:off x="5325979" y="508032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endParaRPr lang="en-US" sz="1400" dirty="0">
              <a:solidFill>
                <a:srgbClr val="0A304B"/>
              </a:solidFill>
              <a:latin typeface="Source Sans Pro"/>
              <a:ea typeface="Segoe UI" panose="020B0502040204020203" pitchFamily="34" charset="0"/>
              <a:cs typeface="Source Sans Pro"/>
            </a:endParaRPr>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653600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ICANN Bylaws</a:t>
            </a:r>
            <a:endParaRPr lang="en-GB" dirty="0"/>
          </a:p>
        </p:txBody>
      </p:sp>
      <p:sp>
        <p:nvSpPr>
          <p:cNvPr id="3" name="ZoneTexte 2"/>
          <p:cNvSpPr txBox="1"/>
          <p:nvPr/>
        </p:nvSpPr>
        <p:spPr>
          <a:xfrm>
            <a:off x="110683" y="1199071"/>
            <a:ext cx="8866263" cy="5078313"/>
          </a:xfrm>
          <a:prstGeom prst="rect">
            <a:avLst/>
          </a:prstGeom>
          <a:noFill/>
        </p:spPr>
        <p:txBody>
          <a:bodyPr wrap="square" rtlCol="0">
            <a:spAutoFit/>
          </a:bodyPr>
          <a:lstStyle/>
          <a:p>
            <a:r>
              <a:rPr lang="en-CA" sz="3600" dirty="0"/>
              <a:t>12.2(d)(</a:t>
            </a:r>
            <a:r>
              <a:rPr lang="en-CA" sz="3600" dirty="0" err="1"/>
              <a:t>i</a:t>
            </a:r>
            <a:r>
              <a:rPr lang="en-CA" sz="3600" dirty="0"/>
              <a:t>) The role of the ALAC shall be to </a:t>
            </a:r>
            <a:r>
              <a:rPr lang="en-CA" sz="3600" dirty="0" smtClean="0"/>
              <a:t>consider </a:t>
            </a:r>
            <a:r>
              <a:rPr lang="en-CA" sz="3600" dirty="0"/>
              <a:t>and provide advice on the activities of ICANN, insofar as they relate to the interests of individual Internet users. This includes policies created through ICANN's Supporting Organizations, as well as the many other issues for which community input and advice is appropriate</a:t>
            </a:r>
            <a:r>
              <a:rPr lang="en-CA" sz="3600" dirty="0" smtClean="0"/>
              <a:t>.</a:t>
            </a:r>
          </a:p>
          <a:p>
            <a:endParaRPr lang="en-CA" sz="3600" dirty="0"/>
          </a:p>
        </p:txBody>
      </p:sp>
    </p:spTree>
    <p:extLst>
      <p:ext uri="{BB962C8B-B14F-4D97-AF65-F5344CB8AC3E}">
        <p14:creationId xmlns:p14="http://schemas.microsoft.com/office/powerpoint/2010/main" val="381949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2216996"/>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What is the Policy Development Process?</a:t>
            </a:r>
            <a:endParaRPr lang="en-US" dirty="0">
              <a:solidFill>
                <a:srgbClr val="FFFFFF"/>
              </a:solidFill>
              <a:latin typeface="Source Sans Pro"/>
              <a:cs typeface="Source Sans Pro"/>
            </a:endParaRPr>
          </a:p>
        </p:txBody>
      </p:sp>
      <p:sp>
        <p:nvSpPr>
          <p:cNvPr id="28" name="TextBox 27"/>
          <p:cNvSpPr txBox="1"/>
          <p:nvPr/>
        </p:nvSpPr>
        <p:spPr>
          <a:xfrm>
            <a:off x="3579874" y="2240443"/>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How does the ALAC write Policy Statements?</a:t>
            </a:r>
            <a:endParaRPr lang="en-US" dirty="0">
              <a:solidFill>
                <a:srgbClr val="FFFFFF"/>
              </a:solidFill>
              <a:latin typeface="Source Sans Pro"/>
              <a:cs typeface="Source Sans Pro"/>
            </a:endParaRPr>
          </a:p>
        </p:txBody>
      </p:sp>
      <p:sp>
        <p:nvSpPr>
          <p:cNvPr id="29" name="TextBox 28"/>
          <p:cNvSpPr txBox="1"/>
          <p:nvPr/>
        </p:nvSpPr>
        <p:spPr>
          <a:xfrm>
            <a:off x="6283988" y="2161623"/>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What topics are particularly interesting to End </a:t>
            </a:r>
            <a:r>
              <a:rPr lang="en-US" dirty="0">
                <a:solidFill>
                  <a:srgbClr val="FFFFFF"/>
                </a:solidFill>
                <a:latin typeface="Source Sans Pro"/>
                <a:cs typeface="Source Sans Pro"/>
              </a:rPr>
              <a:t>U</a:t>
            </a:r>
            <a:r>
              <a:rPr lang="en-US" dirty="0" smtClean="0">
                <a:solidFill>
                  <a:srgbClr val="FFFFFF"/>
                </a:solidFill>
                <a:latin typeface="Source Sans Pro"/>
                <a:cs typeface="Source Sans Pro"/>
              </a:rPr>
              <a:t>sers?</a:t>
            </a:r>
            <a:endParaRPr lang="en-US" dirty="0">
              <a:solidFill>
                <a:srgbClr val="FFFFFF"/>
              </a:solidFill>
              <a:latin typeface="Source Sans Pro"/>
              <a:cs typeface="Source Sans Pro"/>
            </a:endParaRPr>
          </a:p>
        </p:txBody>
      </p:sp>
      <p:sp>
        <p:nvSpPr>
          <p:cNvPr id="43" name="TextBox 42"/>
          <p:cNvSpPr txBox="1"/>
          <p:nvPr/>
        </p:nvSpPr>
        <p:spPr>
          <a:xfrm>
            <a:off x="876375" y="4627797"/>
            <a:ext cx="2080048" cy="646331"/>
          </a:xfrm>
          <a:prstGeom prst="rect">
            <a:avLst/>
          </a:prstGeom>
          <a:noFill/>
        </p:spPr>
        <p:txBody>
          <a:bodyPr wrap="square" rtlCol="0">
            <a:spAutoFit/>
          </a:bodyPr>
          <a:lstStyle/>
          <a:p>
            <a:pPr algn="ctr"/>
            <a:r>
              <a:rPr lang="en-US" dirty="0" smtClean="0">
                <a:solidFill>
                  <a:srgbClr val="FFFFFF"/>
                </a:solidFill>
                <a:latin typeface="Source Sans Pro"/>
                <a:cs typeface="Source Sans Pro"/>
              </a:rPr>
              <a:t>Calling on </a:t>
            </a:r>
            <a:br>
              <a:rPr lang="en-US" dirty="0" smtClean="0">
                <a:solidFill>
                  <a:srgbClr val="FFFFFF"/>
                </a:solidFill>
                <a:latin typeface="Source Sans Pro"/>
                <a:cs typeface="Source Sans Pro"/>
              </a:rPr>
            </a:br>
            <a:r>
              <a:rPr lang="en-US" dirty="0" smtClean="0">
                <a:solidFill>
                  <a:srgbClr val="FFFFFF"/>
                </a:solidFill>
                <a:latin typeface="Source Sans Pro"/>
                <a:cs typeface="Source Sans Pro"/>
              </a:rPr>
              <a:t>YOU</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a:solidFill>
                  <a:srgbClr val="FFFFFF"/>
                </a:solidFill>
                <a:latin typeface="Source Sans Pro"/>
                <a:cs typeface="Source Sans Pro"/>
              </a:rPr>
              <a:t>Current Policy Processes of importance to End Users</a:t>
            </a:r>
          </a:p>
        </p:txBody>
      </p:sp>
      <p:sp>
        <p:nvSpPr>
          <p:cNvPr id="45" name="TextBox 44"/>
          <p:cNvSpPr txBox="1"/>
          <p:nvPr/>
        </p:nvSpPr>
        <p:spPr>
          <a:xfrm>
            <a:off x="6283988" y="4734138"/>
            <a:ext cx="2080048" cy="369332"/>
          </a:xfrm>
          <a:prstGeom prst="rect">
            <a:avLst/>
          </a:prstGeom>
          <a:noFill/>
        </p:spPr>
        <p:txBody>
          <a:bodyPr wrap="square" rtlCol="0">
            <a:spAutoFit/>
          </a:bodyPr>
          <a:lstStyle/>
          <a:p>
            <a:pPr algn="ctr"/>
            <a:r>
              <a:rPr lang="en-US" dirty="0" smtClean="0">
                <a:solidFill>
                  <a:srgbClr val="FFFFFF"/>
                </a:solidFill>
                <a:latin typeface="Source Sans Pro"/>
                <a:cs typeface="Source Sans Pro"/>
              </a:rPr>
              <a:t>Questions</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Today’s Agenda</a:t>
            </a:r>
            <a:endParaRPr lang="en-US" dirty="0"/>
          </a:p>
        </p:txBody>
      </p:sp>
    </p:spTree>
    <p:extLst>
      <p:ext uri="{BB962C8B-B14F-4D97-AF65-F5344CB8AC3E}">
        <p14:creationId xmlns:p14="http://schemas.microsoft.com/office/powerpoint/2010/main" val="2962580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pPr algn="ctr"/>
            <a:r>
              <a:rPr lang="en-US" dirty="0" smtClean="0">
                <a:solidFill>
                  <a:srgbClr val="FFFFFF"/>
                </a:solidFill>
              </a:rPr>
              <a:t>#1: What </a:t>
            </a:r>
            <a:r>
              <a:rPr lang="en-US" dirty="0">
                <a:solidFill>
                  <a:srgbClr val="FFFFFF"/>
                </a:solidFill>
              </a:rPr>
              <a:t>is the Policy Development Process?</a:t>
            </a:r>
          </a:p>
        </p:txBody>
      </p:sp>
    </p:spTree>
    <p:extLst>
      <p:ext uri="{BB962C8B-B14F-4D97-AF65-F5344CB8AC3E}">
        <p14:creationId xmlns:p14="http://schemas.microsoft.com/office/powerpoint/2010/main" val="2022966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the Policy Development Process?</a:t>
            </a:r>
            <a:endParaRPr lang="en-US" dirty="0"/>
          </a:p>
        </p:txBody>
      </p:sp>
      <p:sp>
        <p:nvSpPr>
          <p:cNvPr id="2" name="ZoneTexte 1"/>
          <p:cNvSpPr txBox="1"/>
          <p:nvPr/>
        </p:nvSpPr>
        <p:spPr>
          <a:xfrm>
            <a:off x="146649" y="1181819"/>
            <a:ext cx="8729931" cy="4893647"/>
          </a:xfrm>
          <a:prstGeom prst="rect">
            <a:avLst/>
          </a:prstGeom>
          <a:noFill/>
        </p:spPr>
        <p:txBody>
          <a:bodyPr wrap="square" rtlCol="0">
            <a:spAutoFit/>
          </a:bodyPr>
          <a:lstStyle/>
          <a:p>
            <a:pPr marL="285750" indent="-285750">
              <a:buFont typeface="Arial" panose="020B0604020202020204" pitchFamily="34" charset="0"/>
              <a:buChar char="•"/>
            </a:pPr>
            <a:r>
              <a:rPr lang="en-GB" sz="2400" dirty="0" smtClean="0">
                <a:latin typeface="Source Sans Pro"/>
                <a:cs typeface="Source Sans Pro"/>
              </a:rPr>
              <a:t>Development of Policy relating to ICANN’s mission</a:t>
            </a:r>
          </a:p>
          <a:p>
            <a:pPr marL="285750" indent="-285750">
              <a:buFont typeface="Arial" panose="020B0604020202020204" pitchFamily="34" charset="0"/>
              <a:buChar char="•"/>
            </a:pPr>
            <a:r>
              <a:rPr lang="en-GB" sz="2400" dirty="0" smtClean="0">
                <a:latin typeface="Source Sans Pro"/>
                <a:cs typeface="Source Sans Pro"/>
              </a:rPr>
              <a:t>Takes place in an ICANN Supporting Organisation (SO):</a:t>
            </a:r>
          </a:p>
          <a:p>
            <a:endParaRPr lang="en-GB" sz="2400" dirty="0" smtClean="0">
              <a:latin typeface="Source Sans Pro"/>
              <a:cs typeface="Source Sans Pro"/>
            </a:endParaRPr>
          </a:p>
          <a:p>
            <a:pPr marL="742950" lvl="1" indent="-285750">
              <a:buFont typeface="Arial" panose="020B0604020202020204" pitchFamily="34" charset="0"/>
              <a:buChar char="•"/>
            </a:pPr>
            <a:r>
              <a:rPr lang="en-GB" sz="2400" dirty="0" smtClean="0">
                <a:latin typeface="Source Sans Pro"/>
                <a:cs typeface="Source Sans Pro"/>
              </a:rPr>
              <a:t>Address Supporting Organisation (ASO)</a:t>
            </a:r>
          </a:p>
          <a:p>
            <a:pPr marL="1200150" lvl="2" indent="-285750">
              <a:buFont typeface="Arial" panose="020B0604020202020204" pitchFamily="34" charset="0"/>
              <a:buChar char="•"/>
            </a:pPr>
            <a:r>
              <a:rPr lang="en-GB" sz="2400" dirty="0" smtClean="0">
                <a:latin typeface="Source Sans Pro"/>
                <a:cs typeface="Source Sans Pro"/>
              </a:rPr>
              <a:t>Mostly done within the Regional Internet Registries (AFRINIC, APNIC, ARIN, LACNIC, RIPE)</a:t>
            </a:r>
          </a:p>
          <a:p>
            <a:pPr marL="742950" lvl="1" indent="-285750">
              <a:buFont typeface="Arial" panose="020B0604020202020204" pitchFamily="34" charset="0"/>
              <a:buChar char="•"/>
            </a:pPr>
            <a:r>
              <a:rPr lang="en-GB" sz="2400" dirty="0" smtClean="0">
                <a:latin typeface="Source Sans Pro"/>
                <a:cs typeface="Source Sans Pro"/>
              </a:rPr>
              <a:t>Country Code Names Supporting Organisation (</a:t>
            </a:r>
            <a:r>
              <a:rPr lang="en-GB" sz="2400" dirty="0" err="1" smtClean="0">
                <a:latin typeface="Source Sans Pro"/>
                <a:cs typeface="Source Sans Pro"/>
              </a:rPr>
              <a:t>ccNSO</a:t>
            </a:r>
            <a:r>
              <a:rPr lang="en-GB" sz="2400" dirty="0" smtClean="0">
                <a:latin typeface="Source Sans Pro"/>
                <a:cs typeface="Source Sans Pro"/>
              </a:rPr>
              <a:t>)</a:t>
            </a:r>
          </a:p>
          <a:p>
            <a:pPr marL="1200150" lvl="2" indent="-285750">
              <a:buFont typeface="Arial" panose="020B0604020202020204" pitchFamily="34" charset="0"/>
              <a:buChar char="•"/>
            </a:pPr>
            <a:r>
              <a:rPr lang="en-GB" sz="2400" dirty="0" smtClean="0">
                <a:latin typeface="Source Sans Pro"/>
                <a:cs typeface="Source Sans Pro"/>
              </a:rPr>
              <a:t>Mostly done at Country Code / Country Registry level</a:t>
            </a:r>
          </a:p>
          <a:p>
            <a:pPr marL="742950" lvl="1" indent="-285750">
              <a:buFont typeface="Arial" panose="020B0604020202020204" pitchFamily="34" charset="0"/>
              <a:buChar char="•"/>
            </a:pPr>
            <a:r>
              <a:rPr lang="en-GB" sz="2400" dirty="0" smtClean="0">
                <a:latin typeface="Source Sans Pro"/>
                <a:cs typeface="Source Sans Pro"/>
              </a:rPr>
              <a:t>Generic Name Supporting Organisation (GNSO)</a:t>
            </a:r>
          </a:p>
          <a:p>
            <a:pPr marL="1200150" lvl="2" indent="-285750">
              <a:buFont typeface="Arial" panose="020B0604020202020204" pitchFamily="34" charset="0"/>
              <a:buChar char="•"/>
            </a:pPr>
            <a:r>
              <a:rPr lang="en-GB" sz="2400" dirty="0" smtClean="0">
                <a:latin typeface="Source Sans Pro"/>
                <a:cs typeface="Source Sans Pro"/>
              </a:rPr>
              <a:t>Done in GNSO working groups</a:t>
            </a:r>
          </a:p>
          <a:p>
            <a:pPr marL="1657350" lvl="3" indent="-285750">
              <a:buFont typeface="Arial" panose="020B0604020202020204" pitchFamily="34" charset="0"/>
              <a:buChar char="•"/>
            </a:pPr>
            <a:r>
              <a:rPr lang="en-GB" sz="2400" dirty="0" smtClean="0">
                <a:latin typeface="Source Sans Pro"/>
                <a:cs typeface="Source Sans Pro"/>
              </a:rPr>
              <a:t>Policy Development Process (PDP) working groups</a:t>
            </a:r>
          </a:p>
          <a:p>
            <a:pPr marL="742950" lvl="1" indent="-285750">
              <a:buFont typeface="Arial" panose="020B0604020202020204" pitchFamily="34" charset="0"/>
              <a:buChar char="•"/>
            </a:pPr>
            <a:endParaRPr lang="en-GB" sz="2400" dirty="0" smtClean="0">
              <a:latin typeface="Source Sans Pro"/>
              <a:cs typeface="Source Sans Pro"/>
            </a:endParaRPr>
          </a:p>
        </p:txBody>
      </p:sp>
    </p:spTree>
    <p:extLst>
      <p:ext uri="{BB962C8B-B14F-4D97-AF65-F5344CB8AC3E}">
        <p14:creationId xmlns:p14="http://schemas.microsoft.com/office/powerpoint/2010/main" val="2533457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DP timeline-v2.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48530" y="215660"/>
            <a:ext cx="10437587" cy="682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1"/>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sz="2800" b="1" smtClean="0">
                <a:solidFill>
                  <a:srgbClr val="FFFFFF"/>
                </a:solidFill>
                <a:latin typeface="Source Sans Pro" pitchFamily="2" charset="0"/>
              </a:rPr>
              <a:t>GNSO Council – the Manager of the PDP</a:t>
            </a:r>
          </a:p>
        </p:txBody>
      </p:sp>
    </p:spTree>
    <p:extLst>
      <p:ext uri="{BB962C8B-B14F-4D97-AF65-F5344CB8AC3E}">
        <p14:creationId xmlns:p14="http://schemas.microsoft.com/office/powerpoint/2010/main" val="3728139328"/>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b="1" smtClean="0">
                <a:solidFill>
                  <a:srgbClr val="FFFFFF"/>
                </a:solidFill>
                <a:latin typeface="Source Sans Pro" pitchFamily="2" charset="0"/>
              </a:rPr>
              <a:t>PDP Requirements</a:t>
            </a:r>
          </a:p>
        </p:txBody>
      </p:sp>
      <p:sp>
        <p:nvSpPr>
          <p:cNvPr id="23555" name="Text Placeholder 3"/>
          <p:cNvSpPr>
            <a:spLocks noGrp="1"/>
          </p:cNvSpPr>
          <p:nvPr>
            <p:ph type="body" sz="quarter" idx="4294967295"/>
          </p:nvPr>
        </p:nvSpPr>
        <p:spPr bwMode="auto">
          <a:xfrm>
            <a:off x="539750" y="1052513"/>
            <a:ext cx="8310563" cy="49688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buFont typeface="Arial" panose="020B0604020202020204" pitchFamily="34" charset="0"/>
              <a:buNone/>
            </a:pPr>
            <a:r>
              <a:rPr lang="en-US" altLang="en-US" sz="2400" b="1" dirty="0" smtClean="0">
                <a:latin typeface="Source Sans Pro" pitchFamily="2" charset="0"/>
              </a:rPr>
              <a:t>Process prescribed by Bylaws, PDP Manual and Working Group (WG) Guidelines:</a:t>
            </a:r>
          </a:p>
          <a:p>
            <a:pPr marL="0" indent="0" eaLnBrk="1" hangingPunct="1">
              <a:buFont typeface="Wingdings" panose="05000000000000000000" pitchFamily="2" charset="2"/>
              <a:buChar char=""/>
            </a:pPr>
            <a:r>
              <a:rPr lang="en-US" altLang="en-US" sz="2400" dirty="0" smtClean="0">
                <a:latin typeface="Source Sans Pro" pitchFamily="2" charset="0"/>
              </a:rPr>
              <a:t>Must formally </a:t>
            </a:r>
            <a:r>
              <a:rPr lang="en-US" altLang="en-US" sz="2400" dirty="0" smtClean="0">
                <a:solidFill>
                  <a:srgbClr val="FF0000"/>
                </a:solidFill>
                <a:latin typeface="Source Sans Pro" pitchFamily="2" charset="0"/>
              </a:rPr>
              <a:t>seek opinions </a:t>
            </a:r>
            <a:r>
              <a:rPr lang="en-US" altLang="en-US" sz="2400" dirty="0" smtClean="0">
                <a:latin typeface="Source Sans Pro" pitchFamily="2" charset="0"/>
              </a:rPr>
              <a:t>from other ICANN Advisory Committees and Supporting Organizations, and statements from GNSO Stakeholder Groups and Constituencies, at early stage of the PDP</a:t>
            </a:r>
          </a:p>
          <a:p>
            <a:pPr marL="0" indent="0" eaLnBrk="1" hangingPunct="1">
              <a:buFont typeface="Wingdings" panose="05000000000000000000" pitchFamily="2" charset="2"/>
              <a:buChar char=""/>
            </a:pPr>
            <a:r>
              <a:rPr lang="en-US" altLang="en-US" sz="2400" dirty="0" smtClean="0">
                <a:latin typeface="Source Sans Pro" pitchFamily="2" charset="0"/>
              </a:rPr>
              <a:t>Specific roles for WG chair(s) and members in WG Guidelines – consensus-building emphasized</a:t>
            </a:r>
          </a:p>
          <a:p>
            <a:pPr marL="0" indent="0" eaLnBrk="1" hangingPunct="1">
              <a:buFont typeface="Wingdings" panose="05000000000000000000" pitchFamily="2" charset="2"/>
              <a:buChar char=""/>
            </a:pPr>
            <a:r>
              <a:rPr lang="en-US" altLang="en-US" sz="2400" dirty="0" smtClean="0">
                <a:latin typeface="Source Sans Pro" pitchFamily="2" charset="0"/>
              </a:rPr>
              <a:t>Publication of Initial Report for </a:t>
            </a:r>
            <a:r>
              <a:rPr lang="en-US" altLang="en-US" sz="2400" dirty="0" smtClean="0">
                <a:solidFill>
                  <a:srgbClr val="FF0000"/>
                </a:solidFill>
                <a:latin typeface="Source Sans Pro" pitchFamily="2" charset="0"/>
              </a:rPr>
              <a:t>public comment</a:t>
            </a:r>
          </a:p>
          <a:p>
            <a:pPr marL="0" indent="0" eaLnBrk="1" hangingPunct="1">
              <a:buFont typeface="Wingdings" panose="05000000000000000000" pitchFamily="2" charset="2"/>
              <a:buChar char=""/>
            </a:pPr>
            <a:r>
              <a:rPr lang="en-US" altLang="en-US" sz="2400" dirty="0" smtClean="0">
                <a:latin typeface="Source Sans Pro" pitchFamily="2" charset="0"/>
              </a:rPr>
              <a:t>WG must review comments in preparing Final Report</a:t>
            </a:r>
          </a:p>
          <a:p>
            <a:pPr marL="0" indent="0" eaLnBrk="1" hangingPunct="1">
              <a:buFont typeface="Wingdings" panose="05000000000000000000" pitchFamily="2" charset="2"/>
              <a:buChar char=""/>
            </a:pPr>
            <a:r>
              <a:rPr lang="en-US" altLang="en-US" sz="2400" dirty="0" smtClean="0">
                <a:latin typeface="Source Sans Pro" pitchFamily="2" charset="0"/>
              </a:rPr>
              <a:t>Final Report – including consensus levels for each recommendation - delivered to GNSO Council</a:t>
            </a:r>
          </a:p>
          <a:p>
            <a:pPr marL="0" indent="0" eaLnBrk="1" hangingPunct="1"/>
            <a:endParaRPr lang="en-US" altLang="en-US" dirty="0" smtClean="0"/>
          </a:p>
          <a:p>
            <a:pPr marL="0" indent="0" eaLnBrk="1" hangingPunct="1"/>
            <a:endParaRPr lang="en-US" altLang="en-US" dirty="0" smtClean="0"/>
          </a:p>
        </p:txBody>
      </p:sp>
    </p:spTree>
    <p:extLst>
      <p:ext uri="{BB962C8B-B14F-4D97-AF65-F5344CB8AC3E}">
        <p14:creationId xmlns:p14="http://schemas.microsoft.com/office/powerpoint/2010/main" val="81207022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4294967295"/>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B4D3D5E8-E031-47AF-9029-DFCA90FCA7DF}" type="slidenum">
              <a:rPr lang="en-US" altLang="en-US"/>
              <a:pPr eaLnBrk="1" hangingPunct="1"/>
              <a:t>9</a:t>
            </a:fld>
            <a:endParaRPr lang="en-US" altLang="en-US"/>
          </a:p>
        </p:txBody>
      </p:sp>
      <p:pic>
        <p:nvPicPr>
          <p:cNvPr id="32771" name="Content Placeholder 6"/>
          <p:cNvPicPr>
            <a:picLocks noGrp="1" noChangeAspect="1"/>
          </p:cNvPicPr>
          <p:nvPr>
            <p:ph sz="quarter" idx="4294967295"/>
          </p:nvPr>
        </p:nvPicPr>
        <p:blipFill>
          <a:blip r:embed="rId2">
            <a:extLst>
              <a:ext uri="{28A0092B-C50C-407E-A947-70E740481C1C}">
                <a14:useLocalDpi xmlns:a14="http://schemas.microsoft.com/office/drawing/2010/main" val="0"/>
              </a:ext>
            </a:extLst>
          </a:blip>
          <a:srcRect t="50" b="50"/>
          <a:stretch>
            <a:fillRect/>
          </a:stretch>
        </p:blipFill>
        <p:spPr bwMode="auto">
          <a:xfrm>
            <a:off x="250825" y="1700213"/>
            <a:ext cx="2447925" cy="18351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Content Placeholder 5"/>
          <p:cNvSpPr>
            <a:spLocks noGrp="1"/>
          </p:cNvSpPr>
          <p:nvPr>
            <p:ph sz="quarter" idx="4294967295"/>
          </p:nvPr>
        </p:nvSpPr>
        <p:spPr bwMode="auto">
          <a:xfrm>
            <a:off x="2916238" y="1035050"/>
            <a:ext cx="5754687" cy="41386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anose="05000000000000000000" pitchFamily="2" charset="2"/>
              <a:buChar char=""/>
            </a:pPr>
            <a:r>
              <a:rPr lang="en-US" altLang="en-US" sz="2400" smtClean="0">
                <a:latin typeface="Source Sans Pro" pitchFamily="2" charset="0"/>
              </a:rPr>
              <a:t>There are specific designations for WGs to indicate support for policy recommendations</a:t>
            </a:r>
          </a:p>
          <a:p>
            <a:pPr eaLnBrk="1" hangingPunct="1">
              <a:buFont typeface="Wingdings" panose="05000000000000000000" pitchFamily="2" charset="2"/>
              <a:buChar char=""/>
            </a:pPr>
            <a:r>
              <a:rPr lang="en-US" altLang="en-US" sz="2400" smtClean="0">
                <a:latin typeface="Source Sans Pro" pitchFamily="2" charset="0"/>
              </a:rPr>
              <a:t>Chair is responsible for determining level of support – an iterative process</a:t>
            </a:r>
          </a:p>
          <a:p>
            <a:pPr eaLnBrk="1" hangingPunct="1">
              <a:buFont typeface="Wingdings" panose="05000000000000000000" pitchFamily="2" charset="2"/>
              <a:buChar char=""/>
            </a:pPr>
            <a:r>
              <a:rPr lang="en-US" altLang="en-US" sz="2400" smtClean="0">
                <a:latin typeface="Source Sans Pro" pitchFamily="2" charset="0"/>
              </a:rPr>
              <a:t>Current designations:</a:t>
            </a:r>
            <a:r>
              <a:rPr lang="en-US" altLang="en-US" sz="2800" smtClean="0">
                <a:latin typeface="Source Sans Pro" pitchFamily="2" charset="0"/>
              </a:rPr>
              <a:t> </a:t>
            </a:r>
          </a:p>
          <a:p>
            <a:pPr lvl="1" eaLnBrk="1" hangingPunct="1">
              <a:buFont typeface="Wingdings" panose="05000000000000000000" pitchFamily="2" charset="2"/>
              <a:buChar char="ü"/>
            </a:pPr>
            <a:r>
              <a:rPr lang="en-US" altLang="en-US" sz="2000" smtClean="0">
                <a:latin typeface="Source Sans Pro" pitchFamily="2" charset="0"/>
              </a:rPr>
              <a:t>Full consensus</a:t>
            </a:r>
          </a:p>
          <a:p>
            <a:pPr lvl="1" eaLnBrk="1" hangingPunct="1">
              <a:buFont typeface="Wingdings" panose="05000000000000000000" pitchFamily="2" charset="2"/>
              <a:buChar char="ü"/>
            </a:pPr>
            <a:r>
              <a:rPr lang="en-US" altLang="en-US" sz="2000" smtClean="0">
                <a:latin typeface="Source Sans Pro" pitchFamily="2" charset="0"/>
              </a:rPr>
              <a:t>Consensus</a:t>
            </a:r>
          </a:p>
          <a:p>
            <a:pPr lvl="1" eaLnBrk="1" hangingPunct="1">
              <a:buFont typeface="Wingdings" panose="05000000000000000000" pitchFamily="2" charset="2"/>
              <a:buChar char="ü"/>
            </a:pPr>
            <a:r>
              <a:rPr lang="en-US" altLang="en-US" sz="2000" smtClean="0">
                <a:latin typeface="Source Sans Pro" pitchFamily="2" charset="0"/>
              </a:rPr>
              <a:t>Strong support but significant opposition</a:t>
            </a:r>
          </a:p>
          <a:p>
            <a:pPr lvl="1" eaLnBrk="1" hangingPunct="1">
              <a:buFont typeface="Wingdings" panose="05000000000000000000" pitchFamily="2" charset="2"/>
              <a:buChar char="ü"/>
            </a:pPr>
            <a:r>
              <a:rPr lang="en-US" altLang="en-US" sz="2000" smtClean="0">
                <a:latin typeface="Source Sans Pro" pitchFamily="2" charset="0"/>
              </a:rPr>
              <a:t>Divergence</a:t>
            </a:r>
          </a:p>
          <a:p>
            <a:pPr lvl="1" eaLnBrk="1" hangingPunct="1">
              <a:buFont typeface="Wingdings" panose="05000000000000000000" pitchFamily="2" charset="2"/>
              <a:buChar char="ü"/>
            </a:pPr>
            <a:r>
              <a:rPr lang="en-US" altLang="en-US" sz="2000" smtClean="0">
                <a:latin typeface="Source Sans Pro" pitchFamily="2" charset="0"/>
              </a:rPr>
              <a:t>Minority view</a:t>
            </a:r>
          </a:p>
        </p:txBody>
      </p:sp>
      <p:sp>
        <p:nvSpPr>
          <p:cNvPr id="32773" name="Title 1"/>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sz="2400" b="1" dirty="0" smtClean="0">
                <a:latin typeface="Source Sans Pro" pitchFamily="2" charset="0"/>
              </a:rPr>
              <a:t>WGs use a Standard Methodology for Decision-Making</a:t>
            </a:r>
          </a:p>
        </p:txBody>
      </p:sp>
    </p:spTree>
    <p:extLst>
      <p:ext uri="{BB962C8B-B14F-4D97-AF65-F5344CB8AC3E}">
        <p14:creationId xmlns:p14="http://schemas.microsoft.com/office/powerpoint/2010/main" val="4182510571"/>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7473</TotalTime>
  <Words>2065</Words>
  <Application>Microsoft Macintosh PowerPoint</Application>
  <PresentationFormat>On-screen Show (4:3)</PresentationFormat>
  <Paragraphs>251</Paragraphs>
  <Slides>29</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Calibri</vt:lpstr>
      <vt:lpstr>MS PGothic</vt:lpstr>
      <vt:lpstr>ＭＳ Ｐゴシック</vt:lpstr>
      <vt:lpstr>Segoe UI</vt:lpstr>
      <vt:lpstr>Segoe UI Semilight</vt:lpstr>
      <vt:lpstr>Source Sans Pro</vt:lpstr>
      <vt:lpstr>Source Sans Pro Light</vt:lpstr>
      <vt:lpstr>Wingdings</vt:lpstr>
      <vt:lpstr>Arial</vt:lpstr>
      <vt:lpstr>Office Theme</vt:lpstr>
      <vt:lpstr>PowerPoint Presentation</vt:lpstr>
      <vt:lpstr>PowerPoint Presentation</vt:lpstr>
      <vt:lpstr>ICANN Bylaws</vt:lpstr>
      <vt:lpstr>Today’s Agenda</vt:lpstr>
      <vt:lpstr>PowerPoint Presentation</vt:lpstr>
      <vt:lpstr>What is the Policy Development Process?</vt:lpstr>
      <vt:lpstr>GNSO Council – the Manager of the PDP</vt:lpstr>
      <vt:lpstr>PDP Requirements</vt:lpstr>
      <vt:lpstr>WGs use a Standard Methodology for Decision-Making</vt:lpstr>
      <vt:lpstr>PowerPoint Presentation</vt:lpstr>
      <vt:lpstr>How does the ALAC write Policy Statements?</vt:lpstr>
      <vt:lpstr>How does the ALAC respond?</vt:lpstr>
      <vt:lpstr>PowerPoint Presentation</vt:lpstr>
      <vt:lpstr>Policy Topic: New Generic Top Level Domains (gTLDs)</vt:lpstr>
      <vt:lpstr>Policy Topic: WHOIS / Registration Directory Services (RDS)</vt:lpstr>
      <vt:lpstr>Policy Topic: Contracted Party Agreements</vt:lpstr>
      <vt:lpstr>Policy Topic: Internationalized Domain Names (IDNs)</vt:lpstr>
      <vt:lpstr>Policy Topic: The Public Interest</vt:lpstr>
      <vt:lpstr>PowerPoint Presentation</vt:lpstr>
      <vt:lpstr>What we do</vt:lpstr>
      <vt:lpstr>Ways to participate</vt:lpstr>
      <vt:lpstr>How to get up to speed!</vt:lpstr>
      <vt:lpstr>New Policy Briefings documents</vt:lpstr>
      <vt:lpstr>PowerPoint Presentation</vt:lpstr>
      <vt:lpstr>PowerPoint Presentation</vt:lpstr>
      <vt:lpstr>Current Policy Advice Development</vt:lpstr>
      <vt:lpstr>Summary of what we have covered today</vt:lpstr>
      <vt:lpstr>PowerPoint Presentation</vt:lpstr>
      <vt:lpstr>PowerPoint Presentation</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Gisella Gruber</cp:lastModifiedBy>
  <cp:revision>246</cp:revision>
  <cp:lastPrinted>2015-04-13T15:10:57Z</cp:lastPrinted>
  <dcterms:created xsi:type="dcterms:W3CDTF">2015-01-07T16:11:05Z</dcterms:created>
  <dcterms:modified xsi:type="dcterms:W3CDTF">2017-10-02T23:50:13Z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VersionGuid">
    <vt:lpwstr>7f9a2ba3-33a3-4435-a4c6-cc8856363784</vt:lpwstr>
  </property>
  <property fmtid="{D5CDD505-2E9C-101B-9397-08002B2CF9AE}" pid="3" name="Offisync_ProviderInitializationData">
    <vt:lpwstr>https://wecann.icann.org</vt:lpwstr>
  </property>
  <property fmtid="{D5CDD505-2E9C-101B-9397-08002B2CF9AE}" pid="4" name="Jive_LatestUserAccountName">
    <vt:lpwstr>evin.erdogdu@icann.org</vt:lpwstr>
  </property>
  <property fmtid="{D5CDD505-2E9C-101B-9397-08002B2CF9AE}" pid="5" name="Offisync_UpdateToken">
    <vt:lpwstr>3</vt:lpwstr>
  </property>
  <property fmtid="{D5CDD505-2E9C-101B-9397-08002B2CF9AE}" pid="6" name="Offisync_UniqueId">
    <vt:lpwstr>14431</vt:lpwstr>
  </property>
  <property fmtid="{D5CDD505-2E9C-101B-9397-08002B2CF9AE}" pid="7" name="Offisync_ServerID">
    <vt:lpwstr>f1a3e59a-4990-4d5e-9ace-4d146556dde0</vt:lpwstr>
  </property>
</Properties>
</file>