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345" r:id="rId2"/>
    <p:sldId id="256" r:id="rId3"/>
    <p:sldId id="322" r:id="rId4"/>
    <p:sldId id="289" r:id="rId5"/>
    <p:sldId id="346" r:id="rId6"/>
    <p:sldId id="347" r:id="rId7"/>
    <p:sldId id="348" r:id="rId8"/>
    <p:sldId id="349" r:id="rId9"/>
    <p:sldId id="350" r:id="rId10"/>
    <p:sldId id="290" r:id="rId11"/>
    <p:sldId id="351" r:id="rId12"/>
    <p:sldId id="352" r:id="rId13"/>
    <p:sldId id="353" r:id="rId14"/>
    <p:sldId id="354" r:id="rId15"/>
    <p:sldId id="360" r:id="rId16"/>
    <p:sldId id="356" r:id="rId17"/>
    <p:sldId id="357" r:id="rId18"/>
    <p:sldId id="358" r:id="rId19"/>
    <p:sldId id="359" r:id="rId20"/>
    <p:sldId id="292" r:id="rId21"/>
    <p:sldId id="361" r:id="rId22"/>
    <p:sldId id="362" r:id="rId23"/>
    <p:sldId id="363" r:id="rId24"/>
    <p:sldId id="364" r:id="rId25"/>
    <p:sldId id="365" r:id="rId26"/>
    <p:sldId id="366" r:id="rId27"/>
    <p:sldId id="367" r:id="rId28"/>
    <p:sldId id="368" r:id="rId29"/>
    <p:sldId id="291" r:id="rId30"/>
    <p:sldId id="378" r:id="rId31"/>
    <p:sldId id="379" r:id="rId32"/>
    <p:sldId id="380" r:id="rId33"/>
    <p:sldId id="381" r:id="rId34"/>
    <p:sldId id="293" r:id="rId35"/>
    <p:sldId id="369" r:id="rId36"/>
    <p:sldId id="370" r:id="rId37"/>
    <p:sldId id="371" r:id="rId38"/>
    <p:sldId id="372" r:id="rId39"/>
    <p:sldId id="373" r:id="rId40"/>
    <p:sldId id="374" r:id="rId41"/>
    <p:sldId id="375" r:id="rId42"/>
    <p:sldId id="376" r:id="rId43"/>
    <p:sldId id="377" r:id="rId44"/>
    <p:sldId id="294" r:id="rId45"/>
    <p:sldId id="339"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55" autoAdjust="0"/>
    <p:restoredTop sz="86377" autoAdjust="0"/>
  </p:normalViewPr>
  <p:slideViewPr>
    <p:cSldViewPr snapToGrid="0" snapToObjects="1">
      <p:cViewPr>
        <p:scale>
          <a:sx n="138" d="100"/>
          <a:sy n="138" d="100"/>
        </p:scale>
        <p:origin x="688" y="-1472"/>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3/12/17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3/12/17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dirty="0"/>
          </a:p>
        </p:txBody>
      </p:sp>
    </p:spTree>
    <p:extLst>
      <p:ext uri="{BB962C8B-B14F-4D97-AF65-F5344CB8AC3E}">
        <p14:creationId xmlns:p14="http://schemas.microsoft.com/office/powerpoint/2010/main" val="43015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dirty="0"/>
          </a:p>
        </p:txBody>
      </p:sp>
    </p:spTree>
    <p:extLst>
      <p:ext uri="{BB962C8B-B14F-4D97-AF65-F5344CB8AC3E}">
        <p14:creationId xmlns:p14="http://schemas.microsoft.com/office/powerpoint/2010/main" val="979674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dirty="0"/>
          </a:p>
        </p:txBody>
      </p:sp>
    </p:spTree>
    <p:extLst>
      <p:ext uri="{BB962C8B-B14F-4D97-AF65-F5344CB8AC3E}">
        <p14:creationId xmlns:p14="http://schemas.microsoft.com/office/powerpoint/2010/main" val="298585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dirty="0"/>
          </a:p>
        </p:txBody>
      </p:sp>
    </p:spTree>
    <p:extLst>
      <p:ext uri="{BB962C8B-B14F-4D97-AF65-F5344CB8AC3E}">
        <p14:creationId xmlns:p14="http://schemas.microsoft.com/office/powerpoint/2010/main" val="1202864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dirty="0"/>
          </a:p>
        </p:txBody>
      </p:sp>
    </p:spTree>
    <p:extLst>
      <p:ext uri="{BB962C8B-B14F-4D97-AF65-F5344CB8AC3E}">
        <p14:creationId xmlns:p14="http://schemas.microsoft.com/office/powerpoint/2010/main" val="1725918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dirty="0"/>
          </a:p>
        </p:txBody>
      </p:sp>
    </p:spTree>
    <p:extLst>
      <p:ext uri="{BB962C8B-B14F-4D97-AF65-F5344CB8AC3E}">
        <p14:creationId xmlns:p14="http://schemas.microsoft.com/office/powerpoint/2010/main" val="321619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914200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344728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1168888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24</a:t>
            </a:fld>
            <a:endParaRPr lang="en-US"/>
          </a:p>
        </p:txBody>
      </p:sp>
    </p:spTree>
    <p:extLst>
      <p:ext uri="{BB962C8B-B14F-4D97-AF65-F5344CB8AC3E}">
        <p14:creationId xmlns:p14="http://schemas.microsoft.com/office/powerpoint/2010/main" val="944927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1466121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3600767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2689552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926460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2097455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7898343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36</a:t>
            </a:fld>
            <a:endParaRPr lang="en-US"/>
          </a:p>
        </p:txBody>
      </p:sp>
    </p:spTree>
    <p:extLst>
      <p:ext uri="{BB962C8B-B14F-4D97-AF65-F5344CB8AC3E}">
        <p14:creationId xmlns:p14="http://schemas.microsoft.com/office/powerpoint/2010/main" val="399771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37</a:t>
            </a:fld>
            <a:endParaRPr lang="en-US"/>
          </a:p>
        </p:txBody>
      </p:sp>
    </p:spTree>
    <p:extLst>
      <p:ext uri="{BB962C8B-B14F-4D97-AF65-F5344CB8AC3E}">
        <p14:creationId xmlns:p14="http://schemas.microsoft.com/office/powerpoint/2010/main" val="124073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IRT has completed a significant</a:t>
            </a:r>
            <a:r>
              <a:rPr lang="en-US" baseline="0" dirty="0" smtClean="0"/>
              <a:t> amount of work in a very short period of time. Current pace of project requires significant volunteer resources, but volunteers seem to be keeping up.</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38</a:t>
            </a:fld>
            <a:endParaRPr lang="en-US"/>
          </a:p>
        </p:txBody>
      </p:sp>
    </p:spTree>
    <p:extLst>
      <p:ext uri="{BB962C8B-B14F-4D97-AF65-F5344CB8AC3E}">
        <p14:creationId xmlns:p14="http://schemas.microsoft.com/office/powerpoint/2010/main" val="524373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39</a:t>
            </a:fld>
            <a:endParaRPr lang="en-US"/>
          </a:p>
        </p:txBody>
      </p:sp>
    </p:spTree>
    <p:extLst>
      <p:ext uri="{BB962C8B-B14F-4D97-AF65-F5344CB8AC3E}">
        <p14:creationId xmlns:p14="http://schemas.microsoft.com/office/powerpoint/2010/main" val="5490477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40</a:t>
            </a:fld>
            <a:endParaRPr lang="en-US"/>
          </a:p>
        </p:txBody>
      </p:sp>
    </p:spTree>
    <p:extLst>
      <p:ext uri="{BB962C8B-B14F-4D97-AF65-F5344CB8AC3E}">
        <p14:creationId xmlns:p14="http://schemas.microsoft.com/office/powerpoint/2010/main" val="891820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Topics we know must be covered in the IRT before Policy document and contract can be posted for public comment:</a:t>
            </a:r>
          </a:p>
          <a:p>
            <a:endParaRPr lang="en-US" baseline="0" dirty="0" smtClean="0"/>
          </a:p>
          <a:p>
            <a:r>
              <a:rPr lang="en-US" baseline="0" dirty="0" smtClean="0"/>
              <a:t>&gt;Review/Discussion of v2 Policy document (initial discussion on high-level questions complete)</a:t>
            </a:r>
          </a:p>
          <a:p>
            <a:r>
              <a:rPr lang="en-US" baseline="0" dirty="0" smtClean="0"/>
              <a:t>&gt;Review/discussion of PPAA (currently being drafted by ICANN org)</a:t>
            </a:r>
          </a:p>
          <a:p>
            <a:r>
              <a:rPr lang="en-US" baseline="0" dirty="0" smtClean="0"/>
              <a:t>&gt;Development of LEA disclosure framework (initial proposal in development by GAC PSWG)</a:t>
            </a:r>
          </a:p>
          <a:p>
            <a:r>
              <a:rPr lang="en-US" baseline="0" dirty="0" smtClean="0"/>
              <a:t>&gt;Discussion of Transfer issues and de-accreditation processes</a:t>
            </a:r>
          </a:p>
          <a:p>
            <a:endParaRPr lang="en-US" baseline="0" dirty="0" smtClean="0"/>
          </a:p>
          <a:p>
            <a:endParaRPr lang="en-US" baseline="0" dirty="0" smtClean="0"/>
          </a:p>
          <a:p>
            <a:r>
              <a:rPr lang="en-US" baseline="0" dirty="0" smtClean="0"/>
              <a:t>Based on our current pace, we may be able to finish these topics and be ready for public comment in late August or early September.  However, this timeline is only an estimate and will be impacted by the length of IRT discussions on particular topics and, possibly, external factors (if additional work is added on Transfer Policy, for example, this could impact timeline).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41</a:t>
            </a:fld>
            <a:endParaRPr lang="en-US"/>
          </a:p>
        </p:txBody>
      </p:sp>
    </p:spTree>
    <p:extLst>
      <p:ext uri="{BB962C8B-B14F-4D97-AF65-F5344CB8AC3E}">
        <p14:creationId xmlns:p14="http://schemas.microsoft.com/office/powerpoint/2010/main" val="10006660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This is an extended timeline showing steps after public comment. The actual implementation date of this program will be impacted heavily by the scope of changes required based on public comments. This timeline would reflect a scenario where there are very few changes required—more significant, substantive changes could take additional time.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526336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43</a:t>
            </a:fld>
            <a:endParaRPr lang="en-US"/>
          </a:p>
        </p:txBody>
      </p:sp>
    </p:spTree>
    <p:extLst>
      <p:ext uri="{BB962C8B-B14F-4D97-AF65-F5344CB8AC3E}">
        <p14:creationId xmlns:p14="http://schemas.microsoft.com/office/powerpoint/2010/main" val="1205208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44</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45699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180234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1630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41234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146310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959160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201997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374A155-E015-434B-913C-72EB0C127E66}" type="datetimeFigureOut">
              <a:rPr lang="en-US" smtClean="0"/>
              <a:t>3/12/17</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E3DF01C5-A52F-B141-AA4A-71F949BDC45E}" type="slidenum">
              <a:rPr lang="en-US" smtClean="0"/>
              <a:t>‹#›</a:t>
            </a:fld>
            <a:endParaRPr lang="en-US"/>
          </a:p>
        </p:txBody>
      </p:sp>
    </p:spTree>
    <p:extLst>
      <p:ext uri="{BB962C8B-B14F-4D97-AF65-F5344CB8AC3E}">
        <p14:creationId xmlns:p14="http://schemas.microsoft.com/office/powerpoint/2010/main" val="154659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5130420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6"/>
            <a:ext cx="9144000" cy="710654"/>
          </a:xfrm>
          <a:prstGeom prst="rect">
            <a:avLst/>
          </a:prstGeom>
          <a:solidFill>
            <a:srgbClr val="1768B1"/>
          </a:solidFill>
        </p:spPr>
        <p:txBody>
          <a:bodyPr vert="horz"/>
          <a:lstStyle>
            <a:lvl1pPr marL="243414" algn="l">
              <a:lnSpc>
                <a:spcPts val="3317"/>
              </a:lnSpc>
              <a:defRPr sz="25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6318498"/>
            <a:ext cx="9152141" cy="547644"/>
          </a:xfrm>
          <a:prstGeom prst="rect">
            <a:avLst/>
          </a:prstGeom>
        </p:spPr>
      </p:pic>
      <p:sp>
        <p:nvSpPr>
          <p:cNvPr id="16" name="Slide Number Placeholder 5"/>
          <p:cNvSpPr txBox="1">
            <a:spLocks/>
          </p:cNvSpPr>
          <p:nvPr userDrawn="1"/>
        </p:nvSpPr>
        <p:spPr>
          <a:xfrm>
            <a:off x="6826732" y="6414967"/>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83" dirty="0" smtClean="0">
                <a:solidFill>
                  <a:srgbClr val="FFFFFF"/>
                </a:solidFill>
                <a:latin typeface="Arial"/>
                <a:cs typeface="Arial"/>
              </a:rPr>
              <a:t>   |   </a:t>
            </a:r>
            <a:fld id="{D43A6F16-D3CF-4F46-B6D9-B3CAB1B87938}" type="slidenum">
              <a:rPr lang="en-US" sz="1083" smtClean="0">
                <a:solidFill>
                  <a:srgbClr val="FFFFFF"/>
                </a:solidFill>
                <a:latin typeface="Arial"/>
                <a:cs typeface="Arial"/>
              </a:rPr>
              <a:pPr algn="r"/>
              <a:t>‹#›</a:t>
            </a:fld>
            <a:endParaRPr lang="en-US" sz="1083" dirty="0">
              <a:solidFill>
                <a:srgbClr val="FFFFFF"/>
              </a:solidFill>
              <a:latin typeface="Arial"/>
              <a:cs typeface="Arial"/>
            </a:endParaRPr>
          </a:p>
        </p:txBody>
      </p:sp>
    </p:spTree>
    <p:extLst>
      <p:ext uri="{BB962C8B-B14F-4D97-AF65-F5344CB8AC3E}">
        <p14:creationId xmlns:p14="http://schemas.microsoft.com/office/powerpoint/2010/main" val="359143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6"/>
            <a:ext cx="9144000" cy="710654"/>
          </a:xfrm>
          <a:prstGeom prst="rect">
            <a:avLst/>
          </a:prstGeom>
          <a:solidFill>
            <a:srgbClr val="1768B1"/>
          </a:solidFill>
        </p:spPr>
        <p:txBody>
          <a:bodyPr vert="horz"/>
          <a:lstStyle>
            <a:lvl1pPr marL="243414" algn="l">
              <a:lnSpc>
                <a:spcPts val="3317"/>
              </a:lnSpc>
              <a:defRPr sz="25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6318498"/>
            <a:ext cx="9152141" cy="547644"/>
          </a:xfrm>
          <a:prstGeom prst="rect">
            <a:avLst/>
          </a:prstGeom>
        </p:spPr>
      </p:pic>
      <p:sp>
        <p:nvSpPr>
          <p:cNvPr id="16" name="Slide Number Placeholder 5"/>
          <p:cNvSpPr txBox="1">
            <a:spLocks/>
          </p:cNvSpPr>
          <p:nvPr userDrawn="1"/>
        </p:nvSpPr>
        <p:spPr>
          <a:xfrm>
            <a:off x="6826732" y="6414967"/>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83" dirty="0" smtClean="0">
                <a:solidFill>
                  <a:srgbClr val="FFFFFF"/>
                </a:solidFill>
                <a:latin typeface="Arial"/>
                <a:cs typeface="Arial"/>
              </a:rPr>
              <a:t>   |   </a:t>
            </a:r>
            <a:fld id="{D43A6F16-D3CF-4F46-B6D9-B3CAB1B87938}" type="slidenum">
              <a:rPr lang="en-US" sz="1083" smtClean="0">
                <a:solidFill>
                  <a:srgbClr val="FFFFFF"/>
                </a:solidFill>
                <a:latin typeface="Arial"/>
                <a:cs typeface="Arial"/>
              </a:rPr>
              <a:pPr algn="r"/>
              <a:t>‹#›</a:t>
            </a:fld>
            <a:endParaRPr lang="en-US" sz="1083" dirty="0">
              <a:solidFill>
                <a:srgbClr val="FFFFFF"/>
              </a:solidFill>
              <a:latin typeface="Arial"/>
              <a:cs typeface="Arial"/>
            </a:endParaRPr>
          </a:p>
        </p:txBody>
      </p:sp>
    </p:spTree>
    <p:extLst>
      <p:ext uri="{BB962C8B-B14F-4D97-AF65-F5344CB8AC3E}">
        <p14:creationId xmlns:p14="http://schemas.microsoft.com/office/powerpoint/2010/main" val="136939450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18722130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46507499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119745291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19075" algn="l">
              <a:lnSpc>
                <a:spcPts val="2985"/>
              </a:lnSpc>
              <a:defRPr sz="24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16" name="Slide Number Placeholder 5"/>
          <p:cNvSpPr txBox="1">
            <a:spLocks/>
          </p:cNvSpPr>
          <p:nvPr userDrawn="1"/>
        </p:nvSpPr>
        <p:spPr>
          <a:xfrm>
            <a:off x="6826732" y="6414966"/>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50" dirty="0" smtClean="0">
                <a:solidFill>
                  <a:srgbClr val="FFFFFF"/>
                </a:solidFill>
                <a:latin typeface="Source Sans Pro"/>
                <a:cs typeface="Source Sans Pro"/>
              </a:rPr>
              <a:t>   |   </a:t>
            </a:r>
            <a:fld id="{D43A6F16-D3CF-4F46-B6D9-B3CAB1B87938}" type="slidenum">
              <a:rPr lang="en-US" sz="1050" smtClean="0">
                <a:solidFill>
                  <a:srgbClr val="FFFFFF"/>
                </a:solidFill>
                <a:latin typeface="Source Sans Pro"/>
                <a:cs typeface="Source Sans Pro"/>
              </a:rPr>
              <a:pPr algn="r"/>
              <a:t>‹#›</a:t>
            </a:fld>
            <a:endParaRPr lang="en-US" sz="1050" dirty="0">
              <a:solidFill>
                <a:srgbClr val="FFFFFF"/>
              </a:solidFill>
              <a:latin typeface="Source Sans Pro"/>
              <a:cs typeface="Source Sans Pro"/>
            </a:endParaRPr>
          </a:p>
        </p:txBody>
      </p:sp>
    </p:spTree>
    <p:extLst>
      <p:ext uri="{BB962C8B-B14F-4D97-AF65-F5344CB8AC3E}">
        <p14:creationId xmlns:p14="http://schemas.microsoft.com/office/powerpoint/2010/main" val="124910637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6"/>
            <a:ext cx="9144000" cy="710654"/>
          </a:xfrm>
          <a:prstGeom prst="rect">
            <a:avLst/>
          </a:prstGeom>
          <a:solidFill>
            <a:srgbClr val="1768B1"/>
          </a:solidFill>
        </p:spPr>
        <p:txBody>
          <a:bodyPr vert="horz"/>
          <a:lstStyle>
            <a:lvl1pPr marL="243414" algn="l">
              <a:lnSpc>
                <a:spcPts val="3317"/>
              </a:lnSpc>
              <a:defRPr sz="25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 y="6318498"/>
            <a:ext cx="9152141" cy="547644"/>
          </a:xfrm>
          <a:prstGeom prst="rect">
            <a:avLst/>
          </a:prstGeom>
        </p:spPr>
      </p:pic>
      <p:sp>
        <p:nvSpPr>
          <p:cNvPr id="16" name="Slide Number Placeholder 5"/>
          <p:cNvSpPr txBox="1">
            <a:spLocks/>
          </p:cNvSpPr>
          <p:nvPr userDrawn="1"/>
        </p:nvSpPr>
        <p:spPr>
          <a:xfrm>
            <a:off x="6826732" y="6414967"/>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083" dirty="0" smtClean="0">
                <a:solidFill>
                  <a:srgbClr val="FFFFFF"/>
                </a:solidFill>
                <a:latin typeface="Arial"/>
                <a:cs typeface="Arial"/>
              </a:rPr>
              <a:t>   |   </a:t>
            </a:r>
            <a:fld id="{D43A6F16-D3CF-4F46-B6D9-B3CAB1B87938}" type="slidenum">
              <a:rPr lang="en-US" sz="1083" smtClean="0">
                <a:solidFill>
                  <a:srgbClr val="FFFFFF"/>
                </a:solidFill>
                <a:latin typeface="Arial"/>
                <a:cs typeface="Arial"/>
              </a:rPr>
              <a:pPr algn="r"/>
              <a:t>‹#›</a:t>
            </a:fld>
            <a:endParaRPr lang="en-US" sz="1083" dirty="0">
              <a:solidFill>
                <a:srgbClr val="FFFFFF"/>
              </a:solidFill>
              <a:latin typeface="Arial"/>
              <a:cs typeface="Arial"/>
            </a:endParaRPr>
          </a:p>
        </p:txBody>
      </p:sp>
    </p:spTree>
    <p:extLst>
      <p:ext uri="{BB962C8B-B14F-4D97-AF65-F5344CB8AC3E}">
        <p14:creationId xmlns:p14="http://schemas.microsoft.com/office/powerpoint/2010/main" val="1552888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jpeg"/><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hyperlink" Target="https://community.icann.org/x/p4xlAw"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hyperlink" Target="http://sched.co/9npN" TargetMode="External"/><Relationship Id="rId4" Type="http://schemas.openxmlformats.org/officeDocument/2006/relationships/hyperlink" Target="http://sched.co/9npc" TargetMode="External"/><Relationship Id="rId5" Type="http://schemas.openxmlformats.org/officeDocument/2006/relationships/hyperlink" Target="https://community.icann.org/x/QIxlAw" TargetMode="External"/><Relationship Id="rId6" Type="http://schemas.openxmlformats.org/officeDocument/2006/relationships/hyperlink" Target="https://community.icann.org/x/p4xlAw" TargetMode="External"/><Relationship Id="rId7" Type="http://schemas.openxmlformats.org/officeDocument/2006/relationships/hyperlink" Target="http://gnso.icann.org/en/issues/policy-briefing-next-gen-rds-27feb17-en.pdf" TargetMode="External"/><Relationship Id="rId8" Type="http://schemas.openxmlformats.org/officeDocument/2006/relationships/hyperlink" Target="https://community.icann.org/x/E4xlAw" TargetMode="External"/><Relationship Id="rId9" Type="http://schemas.openxmlformats.org/officeDocument/2006/relationships/hyperlink" Target="https://community.icann.org/x/rjJ-Ag" TargetMode="External"/><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3" Type="http://schemas.openxmlformats.org/officeDocument/2006/relationships/hyperlink" Target="http://sched.co/9nmb" TargetMode="External"/><Relationship Id="rId4" Type="http://schemas.openxmlformats.org/officeDocument/2006/relationships/hyperlink" Target="http://sched.co/9no3" TargetMode="External"/><Relationship Id="rId5" Type="http://schemas.openxmlformats.org/officeDocument/2006/relationships/hyperlink" Target="http://sched.co/9sZB" TargetMode="External"/><Relationship Id="rId6" Type="http://schemas.openxmlformats.org/officeDocument/2006/relationships/hyperlink" Target="https://gnso.icann.org/en/group-activities/active/new-gtld-subsequent-procedures" TargetMode="External"/><Relationship Id="rId7" Type="http://schemas.openxmlformats.org/officeDocument/2006/relationships/hyperlink" Target="https://community.icann.org/x/RgV1Aw" TargetMode="External"/><Relationship Id="rId8" Type="http://schemas.openxmlformats.org/officeDocument/2006/relationships/hyperlink" Target="https://gnso.icann.org/en/issues/new-gtlds/subsequent-procedures-charter-21jan16-en.pdf" TargetMode="External"/><Relationship Id="rId9" Type="http://schemas.openxmlformats.org/officeDocument/2006/relationships/hyperlink" Target="https://community.icann.org/x/NAp1Aw" TargetMode="External"/><Relationship Id="rId1" Type="http://schemas.openxmlformats.org/officeDocument/2006/relationships/slideLayout" Target="../slideLayouts/slideLayout15.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tiff"/><Relationship Id="rId3" Type="http://schemas.openxmlformats.org/officeDocument/2006/relationships/image" Target="../media/image10.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1.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2.tiff"/><Relationship Id="rId3" Type="http://schemas.openxmlformats.org/officeDocument/2006/relationships/image" Target="../media/image13.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3" Type="http://schemas.openxmlformats.org/officeDocument/2006/relationships/hyperlink" Target="http://sched.co/9npd" TargetMode="External"/><Relationship Id="rId4" Type="http://schemas.openxmlformats.org/officeDocument/2006/relationships/hyperlink" Target="https://gnso.icann.org/en/group-activities/active/rpm" TargetMode="External"/><Relationship Id="rId5" Type="http://schemas.openxmlformats.org/officeDocument/2006/relationships/hyperlink" Target="https://gnso.icann.org/en/issues/policy-briefing-rpm-review-27feb17-en.pdf" TargetMode="External"/><Relationship Id="rId6" Type="http://schemas.openxmlformats.org/officeDocument/2006/relationships/hyperlink" Target="https://community.icann.org/x/2CWAAw" TargetMode="External"/><Relationship Id="rId7" Type="http://schemas.openxmlformats.org/officeDocument/2006/relationships/hyperlink" Target="https://community.icann.org/x/wCWAAw" TargetMode="External"/><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gnso.icann.org/en/issues/raa/ppsai-final-07dec15-en.pdf"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5.xml"/></Relationships>
</file>

<file path=ppt/slides/_rels/slide43.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hyperlink" Target="weibo.com/ICANNorg" TargetMode="External"/><Relationship Id="rId13" Type="http://schemas.openxmlformats.org/officeDocument/2006/relationships/image" Target="../media/image18.png"/><Relationship Id="rId14" Type="http://schemas.openxmlformats.org/officeDocument/2006/relationships/hyperlink" Target="youtube.com/user/ICANNnews" TargetMode="External"/><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21.png"/><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2.emf"/><Relationship Id="rId4" Type="http://schemas.openxmlformats.org/officeDocument/2006/relationships/hyperlink" Target="flickr.com/photos/icann" TargetMode="External"/><Relationship Id="rId5" Type="http://schemas.openxmlformats.org/officeDocument/2006/relationships/image" Target="../media/image14.png"/><Relationship Id="rId6" Type="http://schemas.openxmlformats.org/officeDocument/2006/relationships/hyperlink" Target="linkedin.com/company/icann" TargetMode="External"/><Relationship Id="rId7" Type="http://schemas.openxmlformats.org/officeDocument/2006/relationships/image" Target="../media/image15.png"/><Relationship Id="rId8" Type="http://schemas.openxmlformats.org/officeDocument/2006/relationships/hyperlink" Target="twitter.com/icann" TargetMode="External"/><Relationship Id="rId9" Type="http://schemas.openxmlformats.org/officeDocument/2006/relationships/image" Target="../media/image16.png"/><Relationship Id="rId10" Type="http://schemas.openxmlformats.org/officeDocument/2006/relationships/hyperlink" Target="facebook.com/icannorg"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hyperlink" Target="http://sched.co/9nms" TargetMode="External"/><Relationship Id="rId4" Type="http://schemas.openxmlformats.org/officeDocument/2006/relationships/hyperlink" Target="https://gnso.icann.org/en/group-activities/active/igo-ingo-crp-access" TargetMode="External"/><Relationship Id="rId5" Type="http://schemas.openxmlformats.org/officeDocument/2006/relationships/hyperlink" Target="https://gnso.icann.org/en/issues/policy-briefing-igo-ingo-crp-access-27feb17-en.pdf" TargetMode="External"/><Relationship Id="rId6" Type="http://schemas.openxmlformats.org/officeDocument/2006/relationships/hyperlink" Target="https://community.icann.org/x/37rhAg" TargetMode="External"/><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ANN58_Copenhagen_4x3_horizontal_photo.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0" name="Picture 9" descr="ICANN58_Copenhagen_Marker_White_Horizonta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1346" y="316539"/>
            <a:ext cx="4587095" cy="2736967"/>
          </a:xfrm>
          <a:prstGeom prst="rect">
            <a:avLst/>
          </a:prstGeom>
        </p:spPr>
      </p:pic>
    </p:spTree>
    <p:extLst>
      <p:ext uri="{BB962C8B-B14F-4D97-AF65-F5344CB8AC3E}">
        <p14:creationId xmlns:p14="http://schemas.microsoft.com/office/powerpoint/2010/main" val="464538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7493432" cy="1728788"/>
          </a:xfrm>
        </p:spPr>
        <p:txBody>
          <a:bodyPr/>
          <a:lstStyle/>
          <a:p>
            <a:r>
              <a:rPr lang="en-US" b="1" dirty="0" smtClean="0">
                <a:latin typeface="Source Sans Pro"/>
                <a:cs typeface="Source Sans Pro"/>
              </a:rPr>
              <a:t>2. Next-Generation </a:t>
            </a:r>
            <a:r>
              <a:rPr lang="en-US" b="1" dirty="0" err="1" smtClean="0">
                <a:latin typeface="Source Sans Pro"/>
                <a:cs typeface="Source Sans Pro"/>
              </a:rPr>
              <a:t>gTLD</a:t>
            </a:r>
            <a:r>
              <a:rPr lang="en-US" b="1" dirty="0" smtClean="0">
                <a:latin typeface="Source Sans Pro"/>
                <a:cs typeface="Source Sans Pro"/>
              </a:rPr>
              <a:t> Registration Directory Services PDP</a:t>
            </a:r>
          </a:p>
          <a:p>
            <a:r>
              <a:rPr lang="en-US" dirty="0" smtClean="0"/>
              <a:t>Chuck Gomes</a:t>
            </a:r>
            <a:endParaRPr lang="en-US" dirty="0"/>
          </a:p>
        </p:txBody>
      </p:sp>
    </p:spTree>
    <p:extLst>
      <p:ext uri="{BB962C8B-B14F-4D97-AF65-F5344CB8AC3E}">
        <p14:creationId xmlns:p14="http://schemas.microsoft.com/office/powerpoint/2010/main" val="3696700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442514" y="2714102"/>
            <a:ext cx="6284345" cy="7985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solidFill>
                <a:schemeClr val="tx1"/>
              </a:solidFill>
              <a:latin typeface="Arial"/>
              <a:cs typeface="Arial"/>
            </a:endParaRPr>
          </a:p>
        </p:txBody>
      </p:sp>
      <p:sp>
        <p:nvSpPr>
          <p:cNvPr id="7" name="Oval 6"/>
          <p:cNvSpPr/>
          <p:nvPr/>
        </p:nvSpPr>
        <p:spPr>
          <a:xfrm>
            <a:off x="708155" y="2676884"/>
            <a:ext cx="138549" cy="138549"/>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15" name="Oval 14"/>
          <p:cNvSpPr/>
          <p:nvPr/>
        </p:nvSpPr>
        <p:spPr>
          <a:xfrm>
            <a:off x="2777902" y="2676884"/>
            <a:ext cx="138549" cy="138549"/>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16" name="Oval 15"/>
          <p:cNvSpPr/>
          <p:nvPr/>
        </p:nvSpPr>
        <p:spPr>
          <a:xfrm>
            <a:off x="3818403" y="2676884"/>
            <a:ext cx="138549" cy="138549"/>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33" name="Oval 32"/>
          <p:cNvSpPr/>
          <p:nvPr/>
        </p:nvSpPr>
        <p:spPr>
          <a:xfrm>
            <a:off x="4830525" y="2676884"/>
            <a:ext cx="138549" cy="138549"/>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17" name="Oval 16"/>
          <p:cNvSpPr/>
          <p:nvPr/>
        </p:nvSpPr>
        <p:spPr>
          <a:xfrm>
            <a:off x="5847949" y="2676884"/>
            <a:ext cx="138549" cy="138549"/>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grpSp>
        <p:nvGrpSpPr>
          <p:cNvPr id="14" name="Group 13"/>
          <p:cNvGrpSpPr/>
          <p:nvPr/>
        </p:nvGrpSpPr>
        <p:grpSpPr>
          <a:xfrm>
            <a:off x="252615" y="1307229"/>
            <a:ext cx="1049626" cy="1049626"/>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b="1" dirty="0">
                <a:latin typeface="Arial"/>
                <a:cs typeface="Arial"/>
              </a:endParaRPr>
            </a:p>
          </p:txBody>
        </p:sp>
        <p:sp>
          <p:nvSpPr>
            <p:cNvPr id="12" name="TextBox 11"/>
            <p:cNvSpPr txBox="1"/>
            <p:nvPr/>
          </p:nvSpPr>
          <p:spPr>
            <a:xfrm>
              <a:off x="594800" y="2386020"/>
              <a:ext cx="1273358" cy="785384"/>
            </a:xfrm>
            <a:prstGeom prst="rect">
              <a:avLst/>
            </a:prstGeom>
            <a:noFill/>
          </p:spPr>
          <p:txBody>
            <a:bodyPr wrap="square" rtlCol="0">
              <a:spAutoFit/>
            </a:bodyPr>
            <a:lstStyle/>
            <a:p>
              <a:pPr algn="ctr"/>
              <a:r>
                <a:rPr lang="en-US" sz="1126" b="1" dirty="0" smtClean="0">
                  <a:solidFill>
                    <a:schemeClr val="bg1"/>
                  </a:solidFill>
                  <a:latin typeface="Arial"/>
                  <a:cs typeface="Arial"/>
                </a:rPr>
                <a:t>Apr 2015</a:t>
              </a:r>
              <a:br>
                <a:rPr lang="en-US" sz="1126" b="1" dirty="0" smtClean="0">
                  <a:solidFill>
                    <a:schemeClr val="bg1"/>
                  </a:solidFill>
                  <a:latin typeface="Arial"/>
                  <a:cs typeface="Arial"/>
                </a:rPr>
              </a:br>
              <a:r>
                <a:rPr lang="en-US" sz="1126" b="1" dirty="0" smtClean="0">
                  <a:solidFill>
                    <a:schemeClr val="bg1"/>
                  </a:solidFill>
                  <a:latin typeface="Arial"/>
                  <a:cs typeface="Arial"/>
                </a:rPr>
                <a:t>Board Resolution</a:t>
              </a:r>
              <a:endParaRPr lang="en-US" sz="1126" b="1" dirty="0">
                <a:solidFill>
                  <a:schemeClr val="bg1"/>
                </a:solidFill>
                <a:latin typeface="Arial"/>
                <a:cs typeface="Arial"/>
              </a:endParaRPr>
            </a:p>
          </p:txBody>
        </p:sp>
      </p:grpSp>
      <p:grpSp>
        <p:nvGrpSpPr>
          <p:cNvPr id="18" name="Group 17"/>
          <p:cNvGrpSpPr/>
          <p:nvPr/>
        </p:nvGrpSpPr>
        <p:grpSpPr>
          <a:xfrm>
            <a:off x="1280575" y="1336936"/>
            <a:ext cx="1049626" cy="1478499"/>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24" name="TextBox 23"/>
              <p:cNvSpPr txBox="1"/>
              <p:nvPr/>
            </p:nvSpPr>
            <p:spPr>
              <a:xfrm>
                <a:off x="594800" y="2386020"/>
                <a:ext cx="1273358" cy="785385"/>
              </a:xfrm>
              <a:prstGeom prst="rect">
                <a:avLst/>
              </a:prstGeom>
              <a:noFill/>
            </p:spPr>
            <p:txBody>
              <a:bodyPr wrap="square" rtlCol="0">
                <a:spAutoFit/>
              </a:bodyPr>
              <a:lstStyle/>
              <a:p>
                <a:pPr algn="ctr"/>
                <a:r>
                  <a:rPr lang="en-US" sz="1126" dirty="0" smtClean="0">
                    <a:solidFill>
                      <a:schemeClr val="bg1"/>
                    </a:solidFill>
                    <a:latin typeface="Arial"/>
                    <a:cs typeface="Arial"/>
                  </a:rPr>
                  <a:t>Nov 2015</a:t>
                </a:r>
              </a:p>
              <a:p>
                <a:pPr algn="ctr"/>
                <a:r>
                  <a:rPr lang="en-US" sz="1126" dirty="0" smtClean="0">
                    <a:solidFill>
                      <a:schemeClr val="bg1"/>
                    </a:solidFill>
                    <a:latin typeface="Arial"/>
                    <a:cs typeface="Arial"/>
                  </a:rPr>
                  <a:t>Charter Approval</a:t>
                </a:r>
                <a:endParaRPr lang="en-US" sz="1126" dirty="0">
                  <a:solidFill>
                    <a:schemeClr val="bg1"/>
                  </a:solidFill>
                  <a:latin typeface="Arial"/>
                  <a:cs typeface="Arial"/>
                </a:endParaRPr>
              </a:p>
            </p:txBody>
          </p:sp>
        </p:grpSp>
      </p:grpSp>
      <p:grpSp>
        <p:nvGrpSpPr>
          <p:cNvPr id="25" name="Group 24"/>
          <p:cNvGrpSpPr/>
          <p:nvPr/>
        </p:nvGrpSpPr>
        <p:grpSpPr>
          <a:xfrm>
            <a:off x="2308534" y="1307229"/>
            <a:ext cx="1108508" cy="1049626"/>
            <a:chOff x="569487" y="2043501"/>
            <a:chExt cx="1422345"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b="1" dirty="0">
                <a:latin typeface="Arial"/>
                <a:cs typeface="Arial"/>
              </a:endParaRPr>
            </a:p>
          </p:txBody>
        </p:sp>
        <p:sp>
          <p:nvSpPr>
            <p:cNvPr id="28" name="TextBox 27"/>
            <p:cNvSpPr txBox="1"/>
            <p:nvPr/>
          </p:nvSpPr>
          <p:spPr>
            <a:xfrm>
              <a:off x="594799" y="2386020"/>
              <a:ext cx="1397033" cy="785384"/>
            </a:xfrm>
            <a:prstGeom prst="rect">
              <a:avLst/>
            </a:prstGeom>
            <a:noFill/>
          </p:spPr>
          <p:txBody>
            <a:bodyPr wrap="square" rtlCol="0">
              <a:spAutoFit/>
            </a:bodyPr>
            <a:lstStyle/>
            <a:p>
              <a:pPr algn="ctr"/>
              <a:r>
                <a:rPr lang="en-US" sz="1126" b="1" dirty="0" smtClean="0">
                  <a:solidFill>
                    <a:schemeClr val="bg1"/>
                  </a:solidFill>
                  <a:latin typeface="Arial"/>
                  <a:cs typeface="Arial"/>
                </a:rPr>
                <a:t>Jan 2016</a:t>
              </a:r>
              <a:br>
                <a:rPr lang="en-US" sz="1126" b="1" dirty="0" smtClean="0">
                  <a:solidFill>
                    <a:schemeClr val="bg1"/>
                  </a:solidFill>
                  <a:latin typeface="Arial"/>
                  <a:cs typeface="Arial"/>
                </a:rPr>
              </a:br>
              <a:r>
                <a:rPr lang="en-US" sz="1126" b="1" dirty="0" smtClean="0">
                  <a:solidFill>
                    <a:schemeClr val="bg1"/>
                  </a:solidFill>
                  <a:latin typeface="Arial"/>
                  <a:cs typeface="Arial"/>
                </a:rPr>
                <a:t>Phase 1 WG Formed</a:t>
              </a:r>
              <a:endParaRPr lang="en-US" sz="1126" b="1" dirty="0">
                <a:solidFill>
                  <a:schemeClr val="bg1"/>
                </a:solidFill>
                <a:latin typeface="Arial"/>
                <a:cs typeface="Arial"/>
              </a:endParaRPr>
            </a:p>
          </p:txBody>
        </p:sp>
      </p:grpSp>
      <p:grpSp>
        <p:nvGrpSpPr>
          <p:cNvPr id="29" name="Group 28"/>
          <p:cNvGrpSpPr/>
          <p:nvPr/>
        </p:nvGrpSpPr>
        <p:grpSpPr>
          <a:xfrm>
            <a:off x="3336493" y="1307229"/>
            <a:ext cx="1049626" cy="1049626"/>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b="1" dirty="0">
                <a:latin typeface="Arial"/>
                <a:cs typeface="Arial"/>
              </a:endParaRPr>
            </a:p>
          </p:txBody>
        </p:sp>
        <p:sp>
          <p:nvSpPr>
            <p:cNvPr id="34" name="TextBox 33"/>
            <p:cNvSpPr txBox="1"/>
            <p:nvPr/>
          </p:nvSpPr>
          <p:spPr>
            <a:xfrm>
              <a:off x="594800" y="2386020"/>
              <a:ext cx="1273358" cy="785384"/>
            </a:xfrm>
            <a:prstGeom prst="rect">
              <a:avLst/>
            </a:prstGeom>
            <a:noFill/>
          </p:spPr>
          <p:txBody>
            <a:bodyPr wrap="square" rtlCol="0">
              <a:spAutoFit/>
            </a:bodyPr>
            <a:lstStyle/>
            <a:p>
              <a:pPr algn="ctr"/>
              <a:r>
                <a:rPr lang="en-US" sz="1126" b="1" dirty="0" smtClean="0">
                  <a:solidFill>
                    <a:schemeClr val="bg1"/>
                  </a:solidFill>
                  <a:latin typeface="Arial"/>
                  <a:cs typeface="Arial"/>
                </a:rPr>
                <a:t>Jun 2016</a:t>
              </a:r>
              <a:br>
                <a:rPr lang="en-US" sz="1126" b="1" dirty="0" smtClean="0">
                  <a:solidFill>
                    <a:schemeClr val="bg1"/>
                  </a:solidFill>
                  <a:latin typeface="Arial"/>
                  <a:cs typeface="Arial"/>
                </a:rPr>
              </a:br>
              <a:r>
                <a:rPr lang="en-US" sz="1126" b="1" dirty="0" smtClean="0">
                  <a:solidFill>
                    <a:schemeClr val="bg1"/>
                  </a:solidFill>
                  <a:latin typeface="Arial"/>
                  <a:cs typeface="Arial"/>
                </a:rPr>
                <a:t>Possible</a:t>
              </a:r>
              <a:br>
                <a:rPr lang="en-US" sz="1126" b="1" dirty="0" smtClean="0">
                  <a:solidFill>
                    <a:schemeClr val="bg1"/>
                  </a:solidFill>
                  <a:latin typeface="Arial"/>
                  <a:cs typeface="Arial"/>
                </a:rPr>
              </a:br>
              <a:r>
                <a:rPr lang="en-US" sz="1126" b="1" dirty="0" smtClean="0">
                  <a:solidFill>
                    <a:schemeClr val="bg1"/>
                  </a:solidFill>
                  <a:latin typeface="Arial"/>
                  <a:cs typeface="Arial"/>
                </a:rPr>
                <a:t>Req’ts List</a:t>
              </a:r>
              <a:endParaRPr lang="en-US" sz="1126" b="1" dirty="0">
                <a:solidFill>
                  <a:schemeClr val="bg1"/>
                </a:solidFill>
                <a:latin typeface="Arial"/>
                <a:cs typeface="Arial"/>
              </a:endParaRPr>
            </a:p>
          </p:txBody>
        </p:sp>
      </p:grpSp>
      <p:grpSp>
        <p:nvGrpSpPr>
          <p:cNvPr id="43" name="Group 42"/>
          <p:cNvGrpSpPr/>
          <p:nvPr/>
        </p:nvGrpSpPr>
        <p:grpSpPr>
          <a:xfrm>
            <a:off x="4351522" y="1307229"/>
            <a:ext cx="1113106" cy="1049626"/>
            <a:chOff x="552896" y="2043501"/>
            <a:chExt cx="1428244"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b="1" dirty="0">
                <a:latin typeface="Arial"/>
                <a:cs typeface="Arial"/>
              </a:endParaRPr>
            </a:p>
          </p:txBody>
        </p:sp>
        <p:sp>
          <p:nvSpPr>
            <p:cNvPr id="45" name="TextBox 44"/>
            <p:cNvSpPr txBox="1"/>
            <p:nvPr/>
          </p:nvSpPr>
          <p:spPr>
            <a:xfrm>
              <a:off x="552896" y="2386020"/>
              <a:ext cx="1428244" cy="785384"/>
            </a:xfrm>
            <a:prstGeom prst="rect">
              <a:avLst/>
            </a:prstGeom>
            <a:noFill/>
          </p:spPr>
          <p:txBody>
            <a:bodyPr wrap="square" rtlCol="0">
              <a:spAutoFit/>
            </a:bodyPr>
            <a:lstStyle/>
            <a:p>
              <a:pPr algn="ctr"/>
              <a:r>
                <a:rPr lang="en-US" sz="1126" b="1" dirty="0" smtClean="0">
                  <a:solidFill>
                    <a:schemeClr val="bg1"/>
                  </a:solidFill>
                  <a:latin typeface="Arial"/>
                  <a:cs typeface="Arial"/>
                </a:rPr>
                <a:t>Nov 2016</a:t>
              </a:r>
            </a:p>
            <a:p>
              <a:pPr algn="ctr"/>
              <a:r>
                <a:rPr lang="en-US" sz="1126" b="1" dirty="0" smtClean="0">
                  <a:solidFill>
                    <a:schemeClr val="bg1"/>
                  </a:solidFill>
                  <a:latin typeface="Arial"/>
                  <a:cs typeface="Arial"/>
                </a:rPr>
                <a:t>Deliberation</a:t>
              </a:r>
              <a:br>
                <a:rPr lang="en-US" sz="1126" b="1" dirty="0" smtClean="0">
                  <a:solidFill>
                    <a:schemeClr val="bg1"/>
                  </a:solidFill>
                  <a:latin typeface="Arial"/>
                  <a:cs typeface="Arial"/>
                </a:rPr>
              </a:br>
              <a:r>
                <a:rPr lang="en-US" sz="1126" b="1" dirty="0" smtClean="0">
                  <a:solidFill>
                    <a:schemeClr val="bg1"/>
                  </a:solidFill>
                  <a:latin typeface="Arial"/>
                  <a:cs typeface="Arial"/>
                </a:rPr>
                <a:t>Begins</a:t>
              </a:r>
              <a:endParaRPr lang="en-US" sz="1126" b="1" dirty="0">
                <a:solidFill>
                  <a:schemeClr val="bg1"/>
                </a:solidFill>
                <a:latin typeface="Arial"/>
                <a:cs typeface="Arial"/>
              </a:endParaRPr>
            </a:p>
          </p:txBody>
        </p:sp>
      </p:grpSp>
      <p:grpSp>
        <p:nvGrpSpPr>
          <p:cNvPr id="35" name="Group 34"/>
          <p:cNvGrpSpPr/>
          <p:nvPr/>
        </p:nvGrpSpPr>
        <p:grpSpPr>
          <a:xfrm>
            <a:off x="5392410" y="1307229"/>
            <a:ext cx="1049626" cy="1049626"/>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b="1" dirty="0">
                <a:latin typeface="Arial"/>
                <a:cs typeface="Arial"/>
              </a:endParaRPr>
            </a:p>
          </p:txBody>
        </p:sp>
        <p:sp>
          <p:nvSpPr>
            <p:cNvPr id="37" name="TextBox 36"/>
            <p:cNvSpPr txBox="1"/>
            <p:nvPr/>
          </p:nvSpPr>
          <p:spPr>
            <a:xfrm>
              <a:off x="594800" y="2386020"/>
              <a:ext cx="1273358" cy="785384"/>
            </a:xfrm>
            <a:prstGeom prst="rect">
              <a:avLst/>
            </a:prstGeom>
            <a:noFill/>
          </p:spPr>
          <p:txBody>
            <a:bodyPr wrap="square" rtlCol="0">
              <a:spAutoFit/>
            </a:bodyPr>
            <a:lstStyle/>
            <a:p>
              <a:pPr algn="ctr"/>
              <a:r>
                <a:rPr lang="en-US" sz="1126" b="1" dirty="0" smtClean="0">
                  <a:solidFill>
                    <a:schemeClr val="bg1"/>
                  </a:solidFill>
                  <a:latin typeface="Arial"/>
                  <a:cs typeface="Arial"/>
                </a:rPr>
                <a:t>TBD 2017</a:t>
              </a:r>
              <a:br>
                <a:rPr lang="en-US" sz="1126" b="1" dirty="0" smtClean="0">
                  <a:solidFill>
                    <a:schemeClr val="bg1"/>
                  </a:solidFill>
                  <a:latin typeface="Arial"/>
                  <a:cs typeface="Arial"/>
                </a:rPr>
              </a:br>
              <a:r>
                <a:rPr lang="en-US" sz="1126" b="1" dirty="0" smtClean="0">
                  <a:solidFill>
                    <a:schemeClr val="bg1"/>
                  </a:solidFill>
                  <a:latin typeface="Arial"/>
                  <a:cs typeface="Arial"/>
                </a:rPr>
                <a:t>First Initial</a:t>
              </a:r>
              <a:br>
                <a:rPr lang="en-US" sz="1126" b="1" dirty="0" smtClean="0">
                  <a:solidFill>
                    <a:schemeClr val="bg1"/>
                  </a:solidFill>
                  <a:latin typeface="Arial"/>
                  <a:cs typeface="Arial"/>
                </a:rPr>
              </a:br>
              <a:r>
                <a:rPr lang="en-US" sz="1126" b="1" dirty="0" smtClean="0">
                  <a:solidFill>
                    <a:schemeClr val="bg1"/>
                  </a:solidFill>
                  <a:latin typeface="Arial"/>
                  <a:cs typeface="Arial"/>
                </a:rPr>
                <a:t>Report (P1) </a:t>
              </a:r>
              <a:endParaRPr lang="en-US" sz="1126" b="1" dirty="0">
                <a:solidFill>
                  <a:schemeClr val="bg1"/>
                </a:solidFill>
                <a:latin typeface="Arial"/>
                <a:cs typeface="Arial"/>
              </a:endParaRPr>
            </a:p>
          </p:txBody>
        </p:sp>
      </p:grpSp>
      <p:sp>
        <p:nvSpPr>
          <p:cNvPr id="19" name="TextBox 18"/>
          <p:cNvSpPr txBox="1"/>
          <p:nvPr/>
        </p:nvSpPr>
        <p:spPr>
          <a:xfrm>
            <a:off x="6553196" y="1130923"/>
            <a:ext cx="2383976" cy="1769715"/>
          </a:xfrm>
          <a:prstGeom prst="rect">
            <a:avLst/>
          </a:prstGeom>
          <a:noFill/>
        </p:spPr>
        <p:txBody>
          <a:bodyPr wrap="square" rtlCol="0">
            <a:spAutoFit/>
          </a:bodyPr>
          <a:lstStyle/>
          <a:p>
            <a:pPr>
              <a:spcAft>
                <a:spcPts val="600"/>
              </a:spcAft>
            </a:pPr>
            <a:r>
              <a:rPr lang="en-US" sz="1200" b="1" dirty="0" smtClean="0">
                <a:solidFill>
                  <a:srgbClr val="154A78"/>
                </a:solidFill>
                <a:latin typeface="Arial"/>
                <a:cs typeface="Arial"/>
              </a:rPr>
              <a:t>Next Steps:</a:t>
            </a:r>
          </a:p>
          <a:p>
            <a:pPr marL="171450" indent="-171450">
              <a:spcAft>
                <a:spcPts val="600"/>
              </a:spcAft>
              <a:buFont typeface="Arial" panose="020B0604020202020204" pitchFamily="34" charset="0"/>
              <a:buChar char="•"/>
            </a:pPr>
            <a:r>
              <a:rPr lang="en-US" sz="1130" dirty="0" smtClean="0">
                <a:solidFill>
                  <a:srgbClr val="154A78"/>
                </a:solidFill>
                <a:latin typeface="Arial"/>
                <a:cs typeface="Arial"/>
              </a:rPr>
              <a:t>Second Initial Report (Phase 1)</a:t>
            </a:r>
          </a:p>
          <a:p>
            <a:pPr marL="171450" indent="-171450">
              <a:spcAft>
                <a:spcPts val="600"/>
              </a:spcAft>
              <a:buFont typeface="Arial" panose="020B0604020202020204" pitchFamily="34" charset="0"/>
              <a:buChar char="•"/>
            </a:pPr>
            <a:r>
              <a:rPr lang="en-US" sz="1130" dirty="0" smtClean="0">
                <a:solidFill>
                  <a:srgbClr val="154A78"/>
                </a:solidFill>
                <a:latin typeface="Arial"/>
                <a:cs typeface="Arial"/>
              </a:rPr>
              <a:t>Final Report (Phase 1)</a:t>
            </a:r>
          </a:p>
          <a:p>
            <a:pPr>
              <a:spcAft>
                <a:spcPts val="600"/>
              </a:spcAft>
            </a:pPr>
            <a:r>
              <a:rPr lang="en-US" sz="1130" dirty="0" smtClean="0">
                <a:solidFill>
                  <a:srgbClr val="154A78"/>
                </a:solidFill>
                <a:latin typeface="Arial"/>
                <a:cs typeface="Arial"/>
              </a:rPr>
              <a:t>If a next-gen RDS is needed:</a:t>
            </a:r>
          </a:p>
          <a:p>
            <a:pPr marL="171450" indent="-171450">
              <a:spcAft>
                <a:spcPts val="600"/>
              </a:spcAft>
              <a:buFont typeface="Arial" panose="020B0604020202020204" pitchFamily="34" charset="0"/>
              <a:buChar char="•"/>
            </a:pPr>
            <a:r>
              <a:rPr lang="en-US" sz="1130" dirty="0" smtClean="0">
                <a:solidFill>
                  <a:srgbClr val="154A78"/>
                </a:solidFill>
                <a:latin typeface="Arial"/>
                <a:cs typeface="Arial"/>
              </a:rPr>
              <a:t>Phase 2 (Policy Development)</a:t>
            </a:r>
          </a:p>
          <a:p>
            <a:pPr marL="171450" indent="-171450">
              <a:spcAft>
                <a:spcPts val="600"/>
              </a:spcAft>
              <a:buFont typeface="Arial" panose="020B0604020202020204" pitchFamily="34" charset="0"/>
              <a:buChar char="•"/>
            </a:pPr>
            <a:r>
              <a:rPr lang="en-US" sz="1130" dirty="0" smtClean="0">
                <a:solidFill>
                  <a:srgbClr val="154A78"/>
                </a:solidFill>
                <a:latin typeface="Arial"/>
                <a:cs typeface="Arial"/>
              </a:rPr>
              <a:t>Phase 3 (Implementation and Coexistence Guidance)</a:t>
            </a:r>
            <a:endParaRPr lang="en-US" sz="1130" dirty="0">
              <a:solidFill>
                <a:srgbClr val="154A78"/>
              </a:solidFill>
              <a:latin typeface="Arial"/>
              <a:cs typeface="Arial"/>
            </a:endParaRPr>
          </a:p>
        </p:txBody>
      </p:sp>
      <p:sp>
        <p:nvSpPr>
          <p:cNvPr id="47" name="TextBox 46"/>
          <p:cNvSpPr txBox="1"/>
          <p:nvPr/>
        </p:nvSpPr>
        <p:spPr>
          <a:xfrm>
            <a:off x="1003368" y="3591895"/>
            <a:ext cx="7144640" cy="2308324"/>
          </a:xfrm>
          <a:prstGeom prst="rect">
            <a:avLst/>
          </a:prstGeom>
          <a:noFill/>
        </p:spPr>
        <p:txBody>
          <a:bodyPr wrap="square" rtlCol="0">
            <a:spAutoFit/>
          </a:bodyPr>
          <a:lstStyle/>
          <a:p>
            <a:r>
              <a:rPr lang="en-US" sz="1200" dirty="0"/>
              <a:t>In April 2015, the ICANN Board reaffirmed ‘its request for a Board-initiated GNSO </a:t>
            </a:r>
            <a:r>
              <a:rPr lang="en-US" sz="1200" dirty="0" smtClean="0"/>
              <a:t>policy development </a:t>
            </a:r>
            <a:r>
              <a:rPr lang="en-US" sz="1200" dirty="0"/>
              <a:t>process to define </a:t>
            </a:r>
            <a:r>
              <a:rPr lang="en-US" sz="1200" dirty="0" smtClean="0"/>
              <a:t>the purpose </a:t>
            </a:r>
            <a:r>
              <a:rPr lang="en-US" sz="1200" dirty="0"/>
              <a:t>of collecting, maintaining and </a:t>
            </a:r>
            <a:r>
              <a:rPr lang="en-US" sz="1200" dirty="0" smtClean="0"/>
              <a:t>providing access </a:t>
            </a:r>
            <a:r>
              <a:rPr lang="en-US" sz="1200" dirty="0"/>
              <a:t>to generic top-level domain (gTLD) registration data, and </a:t>
            </a:r>
            <a:r>
              <a:rPr lang="en-US" sz="1200" dirty="0" smtClean="0"/>
              <a:t>consider safeguards for </a:t>
            </a:r>
            <a:r>
              <a:rPr lang="en-US" sz="1200" dirty="0"/>
              <a:t>protecting data, using the recommendations in the Expert Working Group (</a:t>
            </a:r>
            <a:r>
              <a:rPr lang="en-US" sz="1200" dirty="0" smtClean="0"/>
              <a:t>EWG) Final </a:t>
            </a:r>
            <a:r>
              <a:rPr lang="en-US" sz="1200" dirty="0"/>
              <a:t>Report as an input to, and, if appropriate, as the foundation for a new gTLD policy’.</a:t>
            </a:r>
          </a:p>
          <a:p>
            <a:endParaRPr lang="en-US" sz="1200" dirty="0" smtClean="0"/>
          </a:p>
          <a:p>
            <a:r>
              <a:rPr lang="en-US" sz="1200" dirty="0" smtClean="0"/>
              <a:t>Following publication </a:t>
            </a:r>
            <a:r>
              <a:rPr lang="en-US" sz="1200" dirty="0"/>
              <a:t>of the PDP Final Issue Report, the GNSO Council </a:t>
            </a:r>
            <a:r>
              <a:rPr lang="en-US" sz="1200" dirty="0" smtClean="0"/>
              <a:t>adopted the </a:t>
            </a:r>
            <a:r>
              <a:rPr lang="en-US" sz="1200" dirty="0"/>
              <a:t>charter for the PDP WG, which commenced its deliberations at the end of </a:t>
            </a:r>
            <a:r>
              <a:rPr lang="en-US" sz="1200" dirty="0" smtClean="0"/>
              <a:t>January 2016</a:t>
            </a:r>
            <a:r>
              <a:rPr lang="en-US" sz="1200" dirty="0"/>
              <a:t>. During the </a:t>
            </a:r>
            <a:r>
              <a:rPr lang="en-US" sz="1200" b="1" dirty="0"/>
              <a:t>first phase its work</a:t>
            </a:r>
            <a:r>
              <a:rPr lang="en-US" sz="1200" dirty="0"/>
              <a:t>, the WG has been tasked with providing </a:t>
            </a:r>
            <a:r>
              <a:rPr lang="en-US" sz="1200" dirty="0" smtClean="0"/>
              <a:t>the GNSO </a:t>
            </a:r>
            <a:r>
              <a:rPr lang="en-US" sz="1200" dirty="0"/>
              <a:t>Council with recommendations on the following two questions: </a:t>
            </a:r>
            <a:endParaRPr lang="en-US" sz="1200" dirty="0" smtClean="0"/>
          </a:p>
          <a:p>
            <a:r>
              <a:rPr lang="en-US" sz="1200" dirty="0" smtClean="0"/>
              <a:t/>
            </a:r>
            <a:br>
              <a:rPr lang="en-US" sz="1200" dirty="0" smtClean="0"/>
            </a:br>
            <a:r>
              <a:rPr lang="en-US" sz="1200" b="1" dirty="0" smtClean="0">
                <a:solidFill>
                  <a:schemeClr val="accent1">
                    <a:lumMod val="50000"/>
                  </a:schemeClr>
                </a:solidFill>
              </a:rPr>
              <a:t>1</a:t>
            </a:r>
            <a:r>
              <a:rPr lang="en-US" sz="1200" b="1" dirty="0">
                <a:solidFill>
                  <a:schemeClr val="accent1">
                    <a:lumMod val="50000"/>
                  </a:schemeClr>
                </a:solidFill>
              </a:rPr>
              <a:t>) What </a:t>
            </a:r>
            <a:r>
              <a:rPr lang="en-US" sz="1200" b="1" dirty="0" smtClean="0">
                <a:solidFill>
                  <a:schemeClr val="accent1">
                    <a:lumMod val="50000"/>
                  </a:schemeClr>
                </a:solidFill>
              </a:rPr>
              <a:t>are the </a:t>
            </a:r>
            <a:r>
              <a:rPr lang="en-US" sz="1200" b="1" dirty="0">
                <a:solidFill>
                  <a:schemeClr val="accent1">
                    <a:lumMod val="50000"/>
                  </a:schemeClr>
                </a:solidFill>
              </a:rPr>
              <a:t>fundamental requirements for gTLD registration data</a:t>
            </a:r>
            <a:r>
              <a:rPr lang="en-US" sz="1200" b="1" dirty="0" smtClean="0">
                <a:solidFill>
                  <a:schemeClr val="accent1">
                    <a:lumMod val="50000"/>
                  </a:schemeClr>
                </a:solidFill>
              </a:rPr>
              <a:t>?</a:t>
            </a:r>
            <a:br>
              <a:rPr lang="en-US" sz="1200" b="1" dirty="0" smtClean="0">
                <a:solidFill>
                  <a:schemeClr val="accent1">
                    <a:lumMod val="50000"/>
                  </a:schemeClr>
                </a:solidFill>
              </a:rPr>
            </a:br>
            <a:r>
              <a:rPr lang="en-US" sz="1200" b="1" dirty="0" smtClean="0">
                <a:solidFill>
                  <a:schemeClr val="accent1">
                    <a:lumMod val="50000"/>
                  </a:schemeClr>
                </a:solidFill>
              </a:rPr>
              <a:t>2</a:t>
            </a:r>
            <a:r>
              <a:rPr lang="en-US" sz="1200" b="1" dirty="0">
                <a:solidFill>
                  <a:schemeClr val="accent1">
                    <a:lumMod val="50000"/>
                  </a:schemeClr>
                </a:solidFill>
              </a:rPr>
              <a:t>) Is a new </a:t>
            </a:r>
            <a:r>
              <a:rPr lang="en-US" sz="1200" b="1" dirty="0" smtClean="0">
                <a:solidFill>
                  <a:schemeClr val="accent1">
                    <a:lumMod val="50000"/>
                  </a:schemeClr>
                </a:solidFill>
              </a:rPr>
              <a:t>policy framework </a:t>
            </a:r>
            <a:r>
              <a:rPr lang="en-US" sz="1200" b="1" dirty="0">
                <a:solidFill>
                  <a:schemeClr val="accent1">
                    <a:lumMod val="50000"/>
                  </a:schemeClr>
                </a:solidFill>
              </a:rPr>
              <a:t>and next-generation registration directory services (RDS) needed </a:t>
            </a:r>
            <a:r>
              <a:rPr lang="en-US" sz="1200" b="1" dirty="0" smtClean="0">
                <a:solidFill>
                  <a:schemeClr val="accent1">
                    <a:lumMod val="50000"/>
                  </a:schemeClr>
                </a:solidFill>
              </a:rPr>
              <a:t>to address </a:t>
            </a:r>
            <a:r>
              <a:rPr lang="en-US" sz="1200" b="1" dirty="0">
                <a:solidFill>
                  <a:schemeClr val="accent1">
                    <a:lumMod val="50000"/>
                  </a:schemeClr>
                </a:solidFill>
              </a:rPr>
              <a:t>these requirements?</a:t>
            </a:r>
            <a:endParaRPr lang="en-US" sz="1167" b="1" dirty="0">
              <a:solidFill>
                <a:schemeClr val="accent1">
                  <a:lumMod val="50000"/>
                </a:schemeClr>
              </a:solidFill>
              <a:latin typeface="Arial"/>
              <a:cs typeface="Arial"/>
            </a:endParaRPr>
          </a:p>
        </p:txBody>
      </p:sp>
      <p:sp>
        <p:nvSpPr>
          <p:cNvPr id="48" name="TextBox 47"/>
          <p:cNvSpPr txBox="1"/>
          <p:nvPr/>
        </p:nvSpPr>
        <p:spPr>
          <a:xfrm>
            <a:off x="1003368" y="3245719"/>
            <a:ext cx="5979509" cy="310341"/>
          </a:xfrm>
          <a:prstGeom prst="rect">
            <a:avLst/>
          </a:prstGeom>
          <a:noFill/>
        </p:spPr>
        <p:txBody>
          <a:bodyPr wrap="square" rtlCol="0">
            <a:spAutoFit/>
          </a:bodyPr>
          <a:lstStyle/>
          <a:p>
            <a:pPr>
              <a:lnSpc>
                <a:spcPts val="1650"/>
              </a:lnSpc>
            </a:pPr>
            <a:r>
              <a:rPr lang="en-US" sz="1667" b="1" dirty="0">
                <a:solidFill>
                  <a:srgbClr val="154A78"/>
                </a:solidFill>
                <a:latin typeface="Arial"/>
                <a:cs typeface="Arial"/>
              </a:rPr>
              <a:t>WHAT THIS PROJECT IS ABOUT</a:t>
            </a:r>
          </a:p>
        </p:txBody>
      </p:sp>
      <p:sp>
        <p:nvSpPr>
          <p:cNvPr id="2" name="Title 1"/>
          <p:cNvSpPr>
            <a:spLocks noGrp="1"/>
          </p:cNvSpPr>
          <p:nvPr>
            <p:ph type="title"/>
          </p:nvPr>
        </p:nvSpPr>
        <p:spPr/>
        <p:txBody>
          <a:bodyPr>
            <a:normAutofit/>
          </a:bodyPr>
          <a:lstStyle/>
          <a:p>
            <a:r>
              <a:rPr lang="en-US" sz="2333" dirty="0" smtClean="0"/>
              <a:t>RDS PDP: </a:t>
            </a:r>
            <a:r>
              <a:rPr lang="en-US" sz="2333" dirty="0"/>
              <a:t>Project Timeline &amp; Major Milestones</a:t>
            </a:r>
          </a:p>
        </p:txBody>
      </p:sp>
    </p:spTree>
    <p:extLst>
      <p:ext uri="{BB962C8B-B14F-4D97-AF65-F5344CB8AC3E}">
        <p14:creationId xmlns:p14="http://schemas.microsoft.com/office/powerpoint/2010/main" val="831167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8"/>
            <a:ext cx="6752560" cy="400110"/>
          </a:xfrm>
          <a:prstGeom prst="rect">
            <a:avLst/>
          </a:prstGeom>
        </p:spPr>
        <p:txBody>
          <a:bodyPr wrap="square">
            <a:spAutoFit/>
          </a:bodyPr>
          <a:lstStyle/>
          <a:p>
            <a:pPr marL="238123" marR="0" lvl="0" indent="-238123" defTabSz="914400" eaLnBrk="1" fontAlgn="auto" latinLnBrk="0" hangingPunct="1">
              <a:lnSpc>
                <a:spcPct val="100000"/>
              </a:lnSpc>
              <a:spcBef>
                <a:spcPts val="0"/>
              </a:spcBef>
              <a:spcAft>
                <a:spcPts val="600"/>
              </a:spcAft>
              <a:buClrTx/>
              <a:buSzPct val="75000"/>
              <a:buFont typeface="Wingdings" charset="2"/>
              <a:buNone/>
              <a:tabLst/>
              <a:defRPr/>
            </a:pPr>
            <a:endParaRPr lang="en-US" sz="2000" dirty="0">
              <a:solidFill>
                <a:srgbClr val="0C1F24"/>
              </a:solidFill>
              <a:latin typeface="Arial" charset="0"/>
              <a:ea typeface="Arial" charset="0"/>
              <a:cs typeface="Arial" charset="0"/>
            </a:endParaRPr>
          </a:p>
        </p:txBody>
      </p:sp>
      <p:sp>
        <p:nvSpPr>
          <p:cNvPr id="4" name="Title 3"/>
          <p:cNvSpPr>
            <a:spLocks noGrp="1"/>
          </p:cNvSpPr>
          <p:nvPr>
            <p:ph type="title"/>
          </p:nvPr>
        </p:nvSpPr>
        <p:spPr>
          <a:prstGeom prst="rect">
            <a:avLst/>
          </a:prstGeom>
        </p:spPr>
        <p:txBody>
          <a:bodyPr>
            <a:normAutofit/>
          </a:bodyPr>
          <a:lstStyle/>
          <a:p>
            <a:r>
              <a:rPr lang="en-US" sz="2333" dirty="0" smtClean="0"/>
              <a:t>What are the current challenges &amp; issues under discussion?</a:t>
            </a:r>
            <a:endParaRPr lang="en-US" sz="2333" dirty="0"/>
          </a:p>
        </p:txBody>
      </p:sp>
      <p:sp>
        <p:nvSpPr>
          <p:cNvPr id="13" name="Rectangle 12"/>
          <p:cNvSpPr/>
          <p:nvPr/>
        </p:nvSpPr>
        <p:spPr>
          <a:xfrm>
            <a:off x="1195720" y="938590"/>
            <a:ext cx="6752560" cy="5370701"/>
          </a:xfrm>
          <a:prstGeom prst="rect">
            <a:avLst/>
          </a:prstGeom>
        </p:spPr>
        <p:txBody>
          <a:bodyPr wrap="square">
            <a:spAutoFit/>
          </a:bodyPr>
          <a:lstStyle/>
          <a:p>
            <a:pPr marL="342900" indent="-342900">
              <a:spcAft>
                <a:spcPts val="600"/>
              </a:spcAft>
              <a:buSzPct val="75000"/>
              <a:buFont typeface="Courier New" charset="0"/>
              <a:buChar char="o"/>
            </a:pPr>
            <a:r>
              <a:rPr lang="en-US" sz="2000" dirty="0" smtClean="0">
                <a:solidFill>
                  <a:srgbClr val="0C1F24"/>
                </a:solidFill>
                <a:latin typeface="Arial"/>
                <a:cs typeface="Arial"/>
              </a:rPr>
              <a:t>Issues now under discussion: Phase 1 deliberation on Fundamental </a:t>
            </a:r>
            <a:r>
              <a:rPr lang="en-US" sz="2000" dirty="0">
                <a:solidFill>
                  <a:srgbClr val="0C1F24"/>
                </a:solidFill>
                <a:latin typeface="Arial"/>
                <a:cs typeface="Arial"/>
              </a:rPr>
              <a:t>Requirements for </a:t>
            </a:r>
            <a:r>
              <a:rPr lang="en-US" sz="2000" dirty="0" smtClean="0">
                <a:solidFill>
                  <a:srgbClr val="0C1F24"/>
                </a:solidFill>
                <a:latin typeface="Arial"/>
                <a:cs typeface="Arial"/>
              </a:rPr>
              <a:t>3 charter questions:</a:t>
            </a:r>
            <a:endParaRPr lang="en-US" sz="2000" dirty="0">
              <a:solidFill>
                <a:srgbClr val="0C1F24"/>
              </a:solidFill>
              <a:latin typeface="Arial"/>
              <a:cs typeface="Arial"/>
            </a:endParaRPr>
          </a:p>
          <a:p>
            <a:pPr marL="800100" lvl="1" indent="-342900">
              <a:spcAft>
                <a:spcPts val="600"/>
              </a:spcAft>
              <a:buSzPct val="75000"/>
              <a:buFont typeface="Courier New" charset="0"/>
              <a:buChar char="o"/>
            </a:pPr>
            <a:r>
              <a:rPr lang="en-US" dirty="0" smtClean="0">
                <a:solidFill>
                  <a:srgbClr val="0C1F24"/>
                </a:solidFill>
                <a:latin typeface="Arial"/>
                <a:cs typeface="Arial"/>
              </a:rPr>
              <a:t>Users/Purposes</a:t>
            </a:r>
            <a:r>
              <a:rPr lang="en-US" dirty="0">
                <a:solidFill>
                  <a:srgbClr val="0C1F24"/>
                </a:solidFill>
                <a:latin typeface="Arial"/>
                <a:cs typeface="Arial"/>
              </a:rPr>
              <a:t>: Who should have access to gTLD registration data and why?</a:t>
            </a:r>
          </a:p>
          <a:p>
            <a:pPr marL="800100" lvl="1" indent="-342900">
              <a:spcAft>
                <a:spcPts val="600"/>
              </a:spcAft>
              <a:buSzPct val="75000"/>
              <a:buFont typeface="Courier New" charset="0"/>
              <a:buChar char="o"/>
            </a:pPr>
            <a:r>
              <a:rPr lang="en-US" dirty="0" smtClean="0">
                <a:solidFill>
                  <a:srgbClr val="0C1F24"/>
                </a:solidFill>
                <a:latin typeface="Arial"/>
                <a:cs typeface="Arial"/>
              </a:rPr>
              <a:t>Data </a:t>
            </a:r>
            <a:r>
              <a:rPr lang="en-US" dirty="0">
                <a:solidFill>
                  <a:srgbClr val="0C1F24"/>
                </a:solidFill>
                <a:latin typeface="Arial"/>
                <a:cs typeface="Arial"/>
              </a:rPr>
              <a:t>Elements: What data should be collected, stored, and disclosed?</a:t>
            </a:r>
          </a:p>
          <a:p>
            <a:pPr marL="800100" lvl="1" indent="-342900">
              <a:spcAft>
                <a:spcPts val="600"/>
              </a:spcAft>
              <a:buSzPct val="75000"/>
              <a:buFont typeface="Courier New" charset="0"/>
              <a:buChar char="o"/>
            </a:pPr>
            <a:r>
              <a:rPr lang="en-US" dirty="0" smtClean="0">
                <a:solidFill>
                  <a:srgbClr val="0C1F24"/>
                </a:solidFill>
                <a:latin typeface="Arial"/>
                <a:cs typeface="Arial"/>
              </a:rPr>
              <a:t>Privacy</a:t>
            </a:r>
            <a:r>
              <a:rPr lang="en-US" dirty="0">
                <a:solidFill>
                  <a:srgbClr val="0C1F24"/>
                </a:solidFill>
                <a:latin typeface="Arial"/>
                <a:cs typeface="Arial"/>
              </a:rPr>
              <a:t>: What steps are needed to protect data and privacy?</a:t>
            </a:r>
          </a:p>
          <a:p>
            <a:pPr marL="342900" indent="-342900">
              <a:spcAft>
                <a:spcPts val="600"/>
              </a:spcAft>
              <a:buSzPct val="75000"/>
              <a:buFont typeface="Courier New" charset="0"/>
              <a:buChar char="o"/>
            </a:pPr>
            <a:r>
              <a:rPr lang="en-US" sz="2000" dirty="0">
                <a:solidFill>
                  <a:srgbClr val="0C1F24"/>
                </a:solidFill>
                <a:latin typeface="Arial"/>
                <a:cs typeface="Arial"/>
              </a:rPr>
              <a:t>Initial points of rough consensus reached since ICANN57 are reflected in our </a:t>
            </a:r>
            <a:r>
              <a:rPr lang="en-US" sz="2000" dirty="0">
                <a:solidFill>
                  <a:srgbClr val="0C1F24"/>
                </a:solidFill>
                <a:latin typeface="Arial"/>
                <a:cs typeface="Arial"/>
                <a:hlinkClick r:id="rId3"/>
              </a:rPr>
              <a:t>working document</a:t>
            </a:r>
            <a:endParaRPr lang="en-US" sz="2000" dirty="0" smtClean="0">
              <a:solidFill>
                <a:srgbClr val="0C1F24"/>
              </a:solidFill>
              <a:latin typeface="Arial"/>
              <a:cs typeface="Arial"/>
            </a:endParaRPr>
          </a:p>
          <a:p>
            <a:pPr marL="342900" indent="-342900">
              <a:spcAft>
                <a:spcPts val="600"/>
              </a:spcAft>
              <a:buSzPct val="75000"/>
              <a:buFont typeface="Courier New" charset="0"/>
              <a:buChar char="o"/>
            </a:pPr>
            <a:r>
              <a:rPr lang="en-US" sz="2000" dirty="0" smtClean="0">
                <a:solidFill>
                  <a:srgbClr val="0C1F24"/>
                </a:solidFill>
                <a:latin typeface="Arial"/>
                <a:cs typeface="Arial"/>
              </a:rPr>
              <a:t>Current challenges include burnout, complexity, duration, and conflicting views</a:t>
            </a:r>
          </a:p>
          <a:p>
            <a:pPr marL="800100" lvl="1" indent="-342900">
              <a:spcAft>
                <a:spcPts val="600"/>
              </a:spcAft>
              <a:buSzPct val="75000"/>
              <a:buFont typeface="Courier New" charset="0"/>
              <a:buChar char="o"/>
            </a:pPr>
            <a:r>
              <a:rPr lang="en-US" sz="2000" dirty="0" smtClean="0">
                <a:solidFill>
                  <a:srgbClr val="0C1F24"/>
                </a:solidFill>
                <a:latin typeface="Arial"/>
                <a:cs typeface="Arial"/>
              </a:rPr>
              <a:t>When </a:t>
            </a:r>
            <a:r>
              <a:rPr lang="en-US" sz="2000" dirty="0">
                <a:solidFill>
                  <a:srgbClr val="0C1F24"/>
                </a:solidFill>
                <a:latin typeface="Arial"/>
                <a:cs typeface="Arial"/>
              </a:rPr>
              <a:t>agreeing upon individual requirements proved difficult, we </a:t>
            </a:r>
            <a:r>
              <a:rPr lang="en-US" sz="2000" dirty="0" smtClean="0">
                <a:solidFill>
                  <a:srgbClr val="0C1F24"/>
                </a:solidFill>
                <a:latin typeface="Arial"/>
                <a:cs typeface="Arial"/>
              </a:rPr>
              <a:t>refocused on </a:t>
            </a:r>
            <a:r>
              <a:rPr lang="en-US" sz="2000" dirty="0">
                <a:solidFill>
                  <a:srgbClr val="0C1F24"/>
                </a:solidFill>
                <a:latin typeface="Arial"/>
                <a:cs typeface="Arial"/>
              </a:rPr>
              <a:t>“Key Concepts</a:t>
            </a:r>
            <a:r>
              <a:rPr lang="en-US" sz="2000" dirty="0" smtClean="0">
                <a:solidFill>
                  <a:srgbClr val="0C1F24"/>
                </a:solidFill>
                <a:latin typeface="Arial"/>
                <a:cs typeface="Arial"/>
              </a:rPr>
              <a:t>”</a:t>
            </a:r>
          </a:p>
          <a:p>
            <a:pPr marL="800100" lvl="1" indent="-342900">
              <a:spcAft>
                <a:spcPts val="600"/>
              </a:spcAft>
              <a:buSzPct val="75000"/>
              <a:buFont typeface="Courier New" charset="0"/>
              <a:buChar char="o"/>
            </a:pPr>
            <a:r>
              <a:rPr lang="en-US" sz="2000" dirty="0" smtClean="0">
                <a:solidFill>
                  <a:srgbClr val="0C1F24"/>
                </a:solidFill>
                <a:latin typeface="Arial"/>
                <a:cs typeface="Arial"/>
              </a:rPr>
              <a:t>To find common ground, we narrowed the focus of </a:t>
            </a:r>
            <a:r>
              <a:rPr lang="en-US" sz="2000" u="sng" dirty="0" smtClean="0">
                <a:solidFill>
                  <a:srgbClr val="0C1F24"/>
                </a:solidFill>
                <a:latin typeface="Arial"/>
                <a:cs typeface="Arial"/>
              </a:rPr>
              <a:t>initial deliberation</a:t>
            </a:r>
            <a:r>
              <a:rPr lang="en-US" sz="2000" dirty="0" smtClean="0">
                <a:solidFill>
                  <a:srgbClr val="0C1F24"/>
                </a:solidFill>
                <a:latin typeface="Arial"/>
                <a:cs typeface="Arial"/>
              </a:rPr>
              <a:t> to “thin data” and collection</a:t>
            </a:r>
          </a:p>
        </p:txBody>
      </p:sp>
    </p:spTree>
    <p:extLst>
      <p:ext uri="{BB962C8B-B14F-4D97-AF65-F5344CB8AC3E}">
        <p14:creationId xmlns:p14="http://schemas.microsoft.com/office/powerpoint/2010/main" val="1398918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a:xfrm>
            <a:off x="1077684" y="1003868"/>
            <a:ext cx="6988629" cy="5016758"/>
          </a:xfrm>
          <a:prstGeom prst="rect">
            <a:avLst/>
          </a:prstGeom>
        </p:spPr>
        <p:txBody>
          <a:bodyPr wrap="square">
            <a:spAutoFit/>
          </a:bodyPr>
          <a:lstStyle/>
          <a:p>
            <a:pPr marL="342900" indent="-342900">
              <a:spcAft>
                <a:spcPts val="1200"/>
              </a:spcAft>
              <a:buSzPct val="75000"/>
              <a:buFont typeface="Courier New" charset="0"/>
              <a:buChar char="o"/>
            </a:pPr>
            <a:r>
              <a:rPr lang="en-US" sz="2000" dirty="0" smtClean="0">
                <a:solidFill>
                  <a:srgbClr val="0C1F24"/>
                </a:solidFill>
                <a:latin typeface="Arial"/>
                <a:cs typeface="Arial"/>
              </a:rPr>
              <a:t>At ICANN58, sessions with data commissioners may help us better understand key data protection and privacy concepts, so that our WG can apply them to registration data &amp; directory services.</a:t>
            </a:r>
          </a:p>
          <a:p>
            <a:pPr marL="342900" indent="-342900">
              <a:spcAft>
                <a:spcPts val="1200"/>
              </a:spcAft>
              <a:buSzPct val="75000"/>
              <a:buFont typeface="Courier New" charset="0"/>
              <a:buChar char="o"/>
            </a:pPr>
            <a:r>
              <a:rPr lang="en-US" sz="2000" dirty="0">
                <a:solidFill>
                  <a:srgbClr val="0C1F24"/>
                </a:solidFill>
                <a:latin typeface="Arial"/>
                <a:cs typeface="Arial"/>
              </a:rPr>
              <a:t>As Key Concepts are identified by our </a:t>
            </a:r>
            <a:r>
              <a:rPr lang="en-US" sz="2000" dirty="0" err="1">
                <a:solidFill>
                  <a:srgbClr val="0C1F24"/>
                </a:solidFill>
                <a:latin typeface="Arial"/>
                <a:cs typeface="Arial"/>
              </a:rPr>
              <a:t>WG</a:t>
            </a:r>
            <a:r>
              <a:rPr lang="en-US" sz="2000" dirty="0">
                <a:solidFill>
                  <a:srgbClr val="0C1F24"/>
                </a:solidFill>
                <a:latin typeface="Arial"/>
                <a:cs typeface="Arial"/>
              </a:rPr>
              <a:t>, we are using polls to confirm rough consensus &amp; identify next steps. </a:t>
            </a:r>
            <a:r>
              <a:rPr lang="en-US" sz="2000" dirty="0" err="1">
                <a:solidFill>
                  <a:srgbClr val="0C1F24"/>
                </a:solidFill>
                <a:latin typeface="Arial"/>
                <a:cs typeface="Arial"/>
              </a:rPr>
              <a:t>GNSO</a:t>
            </a:r>
            <a:r>
              <a:rPr lang="en-US" sz="2000" dirty="0">
                <a:solidFill>
                  <a:srgbClr val="0C1F24"/>
                </a:solidFill>
                <a:latin typeface="Arial"/>
                <a:cs typeface="Arial"/>
              </a:rPr>
              <a:t> </a:t>
            </a:r>
            <a:r>
              <a:rPr lang="en-US" sz="2000" dirty="0" err="1">
                <a:solidFill>
                  <a:srgbClr val="0C1F24"/>
                </a:solidFill>
                <a:latin typeface="Arial"/>
                <a:cs typeface="Arial"/>
              </a:rPr>
              <a:t>SGs</a:t>
            </a:r>
            <a:r>
              <a:rPr lang="en-US" sz="2000" dirty="0">
                <a:solidFill>
                  <a:srgbClr val="0C1F24"/>
                </a:solidFill>
                <a:latin typeface="Arial"/>
                <a:cs typeface="Arial"/>
              </a:rPr>
              <a:t>/Cs and </a:t>
            </a:r>
            <a:r>
              <a:rPr lang="en-US" sz="2000" dirty="0" err="1">
                <a:solidFill>
                  <a:srgbClr val="0C1F24"/>
                </a:solidFill>
                <a:latin typeface="Arial"/>
                <a:cs typeface="Arial"/>
              </a:rPr>
              <a:t>ACs</a:t>
            </a:r>
            <a:r>
              <a:rPr lang="en-US" sz="2000" dirty="0">
                <a:solidFill>
                  <a:srgbClr val="0C1F24"/>
                </a:solidFill>
                <a:latin typeface="Arial"/>
                <a:cs typeface="Arial"/>
              </a:rPr>
              <a:t>/</a:t>
            </a:r>
            <a:r>
              <a:rPr lang="en-US" sz="2000" dirty="0" err="1">
                <a:solidFill>
                  <a:srgbClr val="0C1F24"/>
                </a:solidFill>
                <a:latin typeface="Arial"/>
                <a:cs typeface="Arial"/>
              </a:rPr>
              <a:t>SOs</a:t>
            </a:r>
            <a:r>
              <a:rPr lang="en-US" sz="2000" dirty="0">
                <a:solidFill>
                  <a:srgbClr val="0C1F24"/>
                </a:solidFill>
                <a:latin typeface="Arial"/>
                <a:cs typeface="Arial"/>
              </a:rPr>
              <a:t> can assist by encouraging their </a:t>
            </a:r>
            <a:r>
              <a:rPr lang="en-US" sz="2000" dirty="0" smtClean="0">
                <a:solidFill>
                  <a:srgbClr val="0C1F24"/>
                </a:solidFill>
                <a:latin typeface="Arial"/>
                <a:cs typeface="Arial"/>
              </a:rPr>
              <a:t>members </a:t>
            </a:r>
            <a:r>
              <a:rPr lang="en-US" sz="2000" dirty="0">
                <a:solidFill>
                  <a:srgbClr val="0C1F24"/>
                </a:solidFill>
                <a:latin typeface="Arial"/>
                <a:cs typeface="Arial"/>
              </a:rPr>
              <a:t>who participate in this </a:t>
            </a:r>
            <a:r>
              <a:rPr lang="en-US" sz="2000" dirty="0" err="1">
                <a:solidFill>
                  <a:srgbClr val="0C1F24"/>
                </a:solidFill>
                <a:latin typeface="Arial"/>
                <a:cs typeface="Arial"/>
              </a:rPr>
              <a:t>PDP</a:t>
            </a:r>
            <a:r>
              <a:rPr lang="en-US" sz="2000" dirty="0">
                <a:solidFill>
                  <a:srgbClr val="0C1F24"/>
                </a:solidFill>
                <a:latin typeface="Arial"/>
                <a:cs typeface="Arial"/>
              </a:rPr>
              <a:t> to participate in meetings </a:t>
            </a:r>
            <a:r>
              <a:rPr lang="en-US" sz="2000" dirty="0" smtClean="0">
                <a:solidFill>
                  <a:srgbClr val="0C1F24"/>
                </a:solidFill>
                <a:latin typeface="Arial"/>
                <a:cs typeface="Arial"/>
              </a:rPr>
              <a:t>and polls, keep an open mind, listen to each other, and be willing to consider compromises.</a:t>
            </a:r>
          </a:p>
          <a:p>
            <a:pPr marL="342900" indent="-342900">
              <a:spcAft>
                <a:spcPts val="1200"/>
              </a:spcAft>
              <a:buSzPct val="75000"/>
              <a:buFont typeface="Courier New" charset="0"/>
              <a:buChar char="o"/>
            </a:pPr>
            <a:r>
              <a:rPr lang="en-US" sz="2000" dirty="0" smtClean="0">
                <a:solidFill>
                  <a:srgbClr val="0C1F24"/>
                </a:solidFill>
                <a:latin typeface="Arial"/>
                <a:cs typeface="Arial"/>
              </a:rPr>
              <a:t>When this WG posts its First Initial Report for public comment</a:t>
            </a:r>
            <a:r>
              <a:rPr lang="en-US" sz="2000" dirty="0">
                <a:solidFill>
                  <a:srgbClr val="0C1F24"/>
                </a:solidFill>
                <a:latin typeface="Arial"/>
                <a:cs typeface="Arial"/>
              </a:rPr>
              <a:t>, GNSO SGs/Cs and ACs/SOs can assist </a:t>
            </a:r>
            <a:r>
              <a:rPr lang="en-US" sz="2000" dirty="0" smtClean="0">
                <a:solidFill>
                  <a:srgbClr val="0C1F24"/>
                </a:solidFill>
                <a:latin typeface="Arial"/>
                <a:cs typeface="Arial"/>
              </a:rPr>
              <a:t>by providing robust feedback on WG-identified possible requirements pertaining to RDS Purpose, Data Elements, and Privacy.</a:t>
            </a:r>
            <a:endParaRPr lang="en-US" sz="2000"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normAutofit/>
          </a:bodyPr>
          <a:lstStyle/>
          <a:p>
            <a:r>
              <a:rPr lang="en-US" sz="2000" dirty="0"/>
              <a:t>How can the GNSO Council &amp; ICANN community assist?</a:t>
            </a:r>
          </a:p>
        </p:txBody>
      </p:sp>
    </p:spTree>
    <p:extLst>
      <p:ext uri="{BB962C8B-B14F-4D97-AF65-F5344CB8AC3E}">
        <p14:creationId xmlns:p14="http://schemas.microsoft.com/office/powerpoint/2010/main" val="624317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5720" y="1241318"/>
            <a:ext cx="6752560" cy="4739759"/>
          </a:xfrm>
          <a:prstGeom prst="rect">
            <a:avLst/>
          </a:prstGeom>
        </p:spPr>
        <p:txBody>
          <a:bodyPr wrap="square">
            <a:spAutoFit/>
          </a:bodyPr>
          <a:lstStyle/>
          <a:p>
            <a:pPr marL="285750" indent="-285750">
              <a:buSzPct val="75000"/>
              <a:buFont typeface="Courier New" charset="0"/>
              <a:buChar char="o"/>
            </a:pPr>
            <a:r>
              <a:rPr lang="en-US" dirty="0">
                <a:solidFill>
                  <a:srgbClr val="0C1F24"/>
                </a:solidFill>
                <a:latin typeface="Arial" panose="020B0604020202020204" pitchFamily="34" charset="0"/>
                <a:cs typeface="Arial" panose="020B0604020202020204" pitchFamily="34" charset="0"/>
              </a:rPr>
              <a:t>Open Working Group meeting/community </a:t>
            </a:r>
            <a:r>
              <a:rPr lang="en-US" dirty="0" smtClean="0">
                <a:solidFill>
                  <a:srgbClr val="0C1F24"/>
                </a:solidFill>
                <a:latin typeface="Arial" panose="020B0604020202020204" pitchFamily="34" charset="0"/>
                <a:cs typeface="Arial" panose="020B0604020202020204" pitchFamily="34" charset="0"/>
              </a:rPr>
              <a:t>sessions:</a:t>
            </a:r>
            <a:br>
              <a:rPr lang="en-US" dirty="0" smtClean="0">
                <a:solidFill>
                  <a:srgbClr val="0C1F24"/>
                </a:solidFill>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Saturday 11 </a:t>
            </a:r>
            <a:r>
              <a:rPr lang="en-US" dirty="0" smtClean="0">
                <a:latin typeface="Arial" panose="020B0604020202020204" pitchFamily="34" charset="0"/>
                <a:cs typeface="Arial" panose="020B0604020202020204" pitchFamily="34" charset="0"/>
              </a:rPr>
              <a:t>March 13:45 CET:</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3"/>
              </a:rPr>
              <a:t>http://sched.co/9npN</a:t>
            </a:r>
            <a:r>
              <a:rPr lang="en-US" dirty="0">
                <a:latin typeface="Arial" panose="020B0604020202020204" pitchFamily="34" charset="0"/>
                <a:cs typeface="Arial" panose="020B0604020202020204" pitchFamily="34" charset="0"/>
              </a:rPr>
              <a:t> and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Wednesday 15 </a:t>
            </a:r>
            <a:r>
              <a:rPr lang="en-US" dirty="0" smtClean="0">
                <a:latin typeface="Arial" panose="020B0604020202020204" pitchFamily="34" charset="0"/>
                <a:cs typeface="Arial" panose="020B0604020202020204" pitchFamily="34" charset="0"/>
              </a:rPr>
              <a:t>March 13:45 CET:</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4"/>
              </a:rPr>
              <a:t>http://sched.co/9npc</a:t>
            </a: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r>
              <a:rPr lang="en-US" dirty="0" smtClean="0">
                <a:solidFill>
                  <a:srgbClr val="0C1F24"/>
                </a:solidFill>
                <a:latin typeface="Arial" panose="020B0604020202020204" pitchFamily="34" charset="0"/>
                <a:cs typeface="Arial" panose="020B0604020202020204" pitchFamily="34" charset="0"/>
              </a:rPr>
              <a:t>Background information:</a:t>
            </a:r>
            <a:r>
              <a:rPr lang="en-US" dirty="0">
                <a:solidFill>
                  <a:srgbClr val="0C1F24"/>
                </a:solidFill>
                <a:latin typeface="Arial" panose="020B0604020202020204" pitchFamily="34" charset="0"/>
                <a:cs typeface="Arial" panose="020B0604020202020204" pitchFamily="34" charset="0"/>
              </a:rPr>
              <a:t/>
            </a:r>
            <a:br>
              <a:rPr lang="en-US" dirty="0">
                <a:solidFill>
                  <a:srgbClr val="0C1F24"/>
                </a:solidFill>
                <a:latin typeface="Arial" panose="020B0604020202020204" pitchFamily="34" charset="0"/>
                <a:cs typeface="Arial" panose="020B0604020202020204" pitchFamily="34" charset="0"/>
              </a:rPr>
            </a:br>
            <a:r>
              <a:rPr lang="en-US" dirty="0">
                <a:solidFill>
                  <a:srgbClr val="0C1F24"/>
                </a:solidFill>
                <a:latin typeface="Arial" panose="020B0604020202020204" pitchFamily="34" charset="0"/>
                <a:cs typeface="Arial" panose="020B0604020202020204" pitchFamily="34" charset="0"/>
              </a:rPr>
              <a:t>Background </a:t>
            </a:r>
            <a:r>
              <a:rPr lang="en-US" dirty="0" smtClean="0">
                <a:solidFill>
                  <a:srgbClr val="0C1F24"/>
                </a:solidFill>
                <a:latin typeface="Arial" panose="020B0604020202020204" pitchFamily="34" charset="0"/>
                <a:cs typeface="Arial" panose="020B0604020202020204" pitchFamily="34" charset="0"/>
              </a:rPr>
              <a:t>Docs: </a:t>
            </a:r>
            <a:r>
              <a:rPr lang="en-US" dirty="0">
                <a:solidFill>
                  <a:srgbClr val="0C1F24"/>
                </a:solidFill>
                <a:latin typeface="Arial" panose="020B0604020202020204" pitchFamily="34" charset="0"/>
                <a:cs typeface="Arial" panose="020B0604020202020204" pitchFamily="34" charset="0"/>
                <a:hlinkClick r:id="rId5"/>
              </a:rPr>
              <a:t>https://community.icann.org/x/QIxlAw</a:t>
            </a:r>
            <a:r>
              <a:rPr lang="en-US" dirty="0">
                <a:solidFill>
                  <a:srgbClr val="0C1F24"/>
                </a:solidFill>
                <a:latin typeface="Arial" panose="020B0604020202020204" pitchFamily="34" charset="0"/>
                <a:cs typeface="Arial" panose="020B0604020202020204" pitchFamily="34" charset="0"/>
              </a:rPr>
              <a:t/>
            </a:r>
            <a:br>
              <a:rPr lang="en-US" dirty="0">
                <a:solidFill>
                  <a:srgbClr val="0C1F24"/>
                </a:solidFill>
                <a:latin typeface="Arial" panose="020B0604020202020204" pitchFamily="34" charset="0"/>
                <a:cs typeface="Arial" panose="020B0604020202020204" pitchFamily="34" charset="0"/>
              </a:rPr>
            </a:br>
            <a:r>
              <a:rPr lang="en-US" dirty="0">
                <a:solidFill>
                  <a:srgbClr val="0C1F24"/>
                </a:solidFill>
                <a:latin typeface="Arial" panose="020B0604020202020204" pitchFamily="34" charset="0"/>
                <a:cs typeface="Arial" panose="020B0604020202020204" pitchFamily="34" charset="0"/>
              </a:rPr>
              <a:t>Phase 1 </a:t>
            </a:r>
            <a:r>
              <a:rPr lang="en-US" dirty="0" smtClean="0">
                <a:solidFill>
                  <a:srgbClr val="0C1F24"/>
                </a:solidFill>
                <a:latin typeface="Arial" panose="020B0604020202020204" pitchFamily="34" charset="0"/>
                <a:cs typeface="Arial" panose="020B0604020202020204" pitchFamily="34" charset="0"/>
              </a:rPr>
              <a:t>Docs</a:t>
            </a:r>
            <a:r>
              <a:rPr lang="en-US" dirty="0">
                <a:solidFill>
                  <a:srgbClr val="0C1F24"/>
                </a:solidFill>
                <a:latin typeface="Arial" panose="020B0604020202020204" pitchFamily="34" charset="0"/>
                <a:cs typeface="Arial" panose="020B0604020202020204" pitchFamily="34" charset="0"/>
              </a:rPr>
              <a:t>: </a:t>
            </a:r>
            <a:r>
              <a:rPr lang="en-US" dirty="0">
                <a:solidFill>
                  <a:srgbClr val="0C1F24"/>
                </a:solidFill>
                <a:latin typeface="Arial" panose="020B0604020202020204" pitchFamily="34" charset="0"/>
                <a:cs typeface="Arial" panose="020B0604020202020204" pitchFamily="34" charset="0"/>
                <a:hlinkClick r:id="rId6"/>
              </a:rPr>
              <a:t>https://community.icann.org/x/p4xlAw</a:t>
            </a: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r>
              <a:rPr lang="en-US" dirty="0" smtClean="0">
                <a:solidFill>
                  <a:srgbClr val="0C1F24"/>
                </a:solidFill>
                <a:latin typeface="Arial" panose="020B0604020202020204" pitchFamily="34" charset="0"/>
                <a:cs typeface="Arial" panose="020B0604020202020204" pitchFamily="34" charset="0"/>
              </a:rPr>
              <a:t>ICANN58 </a:t>
            </a:r>
            <a:r>
              <a:rPr lang="en-US" dirty="0">
                <a:solidFill>
                  <a:srgbClr val="0C1F24"/>
                </a:solidFill>
                <a:latin typeface="Arial" panose="020B0604020202020204" pitchFamily="34" charset="0"/>
                <a:cs typeface="Arial" panose="020B0604020202020204" pitchFamily="34" charset="0"/>
              </a:rPr>
              <a:t>Background Briefing Paper:</a:t>
            </a:r>
            <a:br>
              <a:rPr lang="en-US" dirty="0">
                <a:solidFill>
                  <a:srgbClr val="0C1F24"/>
                </a:solidFill>
                <a:latin typeface="Arial" panose="020B0604020202020204" pitchFamily="34" charset="0"/>
                <a:cs typeface="Arial" panose="020B0604020202020204" pitchFamily="34" charset="0"/>
              </a:rPr>
            </a:br>
            <a:r>
              <a:rPr lang="en-US" sz="1400" dirty="0">
                <a:solidFill>
                  <a:srgbClr val="0C1F24"/>
                </a:solidFill>
                <a:latin typeface="Arial" panose="020B0604020202020204" pitchFamily="34" charset="0"/>
                <a:cs typeface="Arial" panose="020B0604020202020204" pitchFamily="34" charset="0"/>
                <a:hlinkClick r:id="rId7"/>
              </a:rPr>
              <a:t>http://gnso.icann.org/en/issues/policy-briefing-next-gen-rds-27feb17-en.pdf</a:t>
            </a:r>
            <a:endParaRPr lang="en-US" dirty="0" smtClean="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r>
              <a:rPr lang="en-US" dirty="0">
                <a:solidFill>
                  <a:srgbClr val="0C1F24"/>
                </a:solidFill>
                <a:latin typeface="Arial" panose="020B0604020202020204" pitchFamily="34" charset="0"/>
                <a:cs typeface="Arial" panose="020B0604020202020204" pitchFamily="34" charset="0"/>
              </a:rPr>
              <a:t>Working Group Charter:</a:t>
            </a:r>
            <a:br>
              <a:rPr lang="en-US" dirty="0">
                <a:solidFill>
                  <a:srgbClr val="0C1F24"/>
                </a:solidFill>
                <a:latin typeface="Arial" panose="020B0604020202020204" pitchFamily="34" charset="0"/>
                <a:cs typeface="Arial" panose="020B0604020202020204" pitchFamily="34" charset="0"/>
              </a:rPr>
            </a:br>
            <a:r>
              <a:rPr lang="en-US" dirty="0">
                <a:solidFill>
                  <a:srgbClr val="0C1F24"/>
                </a:solidFill>
                <a:latin typeface="Arial" panose="020B0604020202020204" pitchFamily="34" charset="0"/>
                <a:cs typeface="Arial" panose="020B0604020202020204" pitchFamily="34" charset="0"/>
                <a:hlinkClick r:id="rId8"/>
              </a:rPr>
              <a:t>https://community.icann.org/x/E4xlAw</a:t>
            </a: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endParaRPr lang="en-US" dirty="0">
              <a:solidFill>
                <a:srgbClr val="0C1F24"/>
              </a:solidFill>
              <a:latin typeface="Arial" panose="020B0604020202020204" pitchFamily="34" charset="0"/>
              <a:cs typeface="Arial" panose="020B0604020202020204" pitchFamily="34" charset="0"/>
            </a:endParaRPr>
          </a:p>
          <a:p>
            <a:pPr marL="285750" indent="-285750">
              <a:buSzPct val="75000"/>
              <a:buFont typeface="Courier New" charset="0"/>
              <a:buChar char="o"/>
            </a:pPr>
            <a:r>
              <a:rPr lang="en-US" dirty="0">
                <a:solidFill>
                  <a:srgbClr val="0C1F24"/>
                </a:solidFill>
                <a:latin typeface="Arial" panose="020B0604020202020204" pitchFamily="34" charset="0"/>
                <a:cs typeface="Arial" panose="020B0604020202020204" pitchFamily="34" charset="0"/>
              </a:rPr>
              <a:t>Working Group online wiki space (with meeting transcripts, call recordings, draft documents and background materials):</a:t>
            </a:r>
            <a:br>
              <a:rPr lang="en-US" dirty="0">
                <a:solidFill>
                  <a:srgbClr val="0C1F24"/>
                </a:solidFill>
                <a:latin typeface="Arial" panose="020B0604020202020204" pitchFamily="34" charset="0"/>
                <a:cs typeface="Arial" panose="020B0604020202020204" pitchFamily="34" charset="0"/>
              </a:rPr>
            </a:br>
            <a:r>
              <a:rPr lang="en-US" dirty="0">
                <a:solidFill>
                  <a:srgbClr val="0C1F24"/>
                </a:solidFill>
                <a:latin typeface="Arial" panose="020B0604020202020204" pitchFamily="34" charset="0"/>
                <a:cs typeface="Arial" panose="020B0604020202020204" pitchFamily="34" charset="0"/>
                <a:hlinkClick r:id="rId9"/>
              </a:rPr>
              <a:t>https://community.icann.org/x/rjJ-Ag</a:t>
            </a:r>
            <a:endParaRPr lang="en-US" dirty="0">
              <a:solidFill>
                <a:srgbClr val="0C1F24"/>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a:prstGeom prst="rect">
            <a:avLst/>
          </a:prstGeom>
        </p:spPr>
        <p:txBody>
          <a:bodyPr>
            <a:normAutofit/>
          </a:bodyPr>
          <a:lstStyle/>
          <a:p>
            <a:r>
              <a:rPr lang="en-US" sz="2000" dirty="0"/>
              <a:t>Sessions at </a:t>
            </a:r>
            <a:r>
              <a:rPr lang="en-US" sz="2000" dirty="0" smtClean="0"/>
              <a:t>ICANN58 </a:t>
            </a:r>
            <a:r>
              <a:rPr lang="en-US" sz="2000" dirty="0"/>
              <a:t>and Further Information</a:t>
            </a:r>
          </a:p>
        </p:txBody>
      </p:sp>
    </p:spTree>
    <p:extLst>
      <p:ext uri="{BB962C8B-B14F-4D97-AF65-F5344CB8AC3E}">
        <p14:creationId xmlns:p14="http://schemas.microsoft.com/office/powerpoint/2010/main" val="18035898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             </a:t>
            </a:r>
            <a:endParaRPr lang="en-US" dirty="0"/>
          </a:p>
        </p:txBody>
      </p:sp>
      <p:sp>
        <p:nvSpPr>
          <p:cNvPr id="8" name="TextBox 7"/>
          <p:cNvSpPr txBox="1"/>
          <p:nvPr/>
        </p:nvSpPr>
        <p:spPr>
          <a:xfrm>
            <a:off x="2569002" y="2884714"/>
            <a:ext cx="3995004" cy="769441"/>
          </a:xfrm>
          <a:prstGeom prst="rect">
            <a:avLst/>
          </a:prstGeom>
          <a:noFill/>
        </p:spPr>
        <p:txBody>
          <a:bodyPr wrap="none" rtlCol="0">
            <a:spAutoFit/>
          </a:bodyPr>
          <a:lstStyle/>
          <a:p>
            <a:r>
              <a:rPr lang="en-US" sz="4400" dirty="0" smtClean="0"/>
              <a:t>Additional Slides</a:t>
            </a:r>
            <a:endParaRPr lang="en-US" sz="4400" dirty="0"/>
          </a:p>
        </p:txBody>
      </p:sp>
    </p:spTree>
    <p:extLst>
      <p:ext uri="{BB962C8B-B14F-4D97-AF65-F5344CB8AC3E}">
        <p14:creationId xmlns:p14="http://schemas.microsoft.com/office/powerpoint/2010/main" val="1090751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8"/>
            <a:ext cx="6752560" cy="400110"/>
          </a:xfrm>
          <a:prstGeom prst="rect">
            <a:avLst/>
          </a:prstGeom>
        </p:spPr>
        <p:txBody>
          <a:bodyPr wrap="square">
            <a:spAutoFit/>
          </a:bodyPr>
          <a:lstStyle/>
          <a:p>
            <a:pPr marL="238123" marR="0" lvl="0" indent="-238123" defTabSz="914400" eaLnBrk="1" fontAlgn="auto" latinLnBrk="0" hangingPunct="1">
              <a:lnSpc>
                <a:spcPct val="100000"/>
              </a:lnSpc>
              <a:spcBef>
                <a:spcPts val="0"/>
              </a:spcBef>
              <a:spcAft>
                <a:spcPts val="600"/>
              </a:spcAft>
              <a:buClrTx/>
              <a:buSzPct val="75000"/>
              <a:buFont typeface="Wingdings" charset="2"/>
              <a:buNone/>
              <a:tabLst/>
              <a:defRPr/>
            </a:pPr>
            <a:endParaRPr lang="en-US" sz="2000" dirty="0">
              <a:solidFill>
                <a:srgbClr val="0C1F24"/>
              </a:solidFill>
              <a:latin typeface="Arial" charset="0"/>
              <a:ea typeface="Arial" charset="0"/>
              <a:cs typeface="Arial" charset="0"/>
            </a:endParaRPr>
          </a:p>
        </p:txBody>
      </p:sp>
      <p:sp>
        <p:nvSpPr>
          <p:cNvPr id="4" name="Title 3"/>
          <p:cNvSpPr>
            <a:spLocks noGrp="1"/>
          </p:cNvSpPr>
          <p:nvPr>
            <p:ph type="title"/>
          </p:nvPr>
        </p:nvSpPr>
        <p:spPr>
          <a:prstGeom prst="rect">
            <a:avLst/>
          </a:prstGeom>
        </p:spPr>
        <p:txBody>
          <a:bodyPr>
            <a:normAutofit/>
          </a:bodyPr>
          <a:lstStyle/>
          <a:p>
            <a:r>
              <a:rPr lang="en-US" sz="2333" dirty="0" smtClean="0"/>
              <a:t>Initial points of rough consensus (iterative deliberation on-going)</a:t>
            </a:r>
            <a:endParaRPr lang="en-US" sz="2333" dirty="0"/>
          </a:p>
        </p:txBody>
      </p:sp>
      <p:sp>
        <p:nvSpPr>
          <p:cNvPr id="3" name="TextBox 2"/>
          <p:cNvSpPr txBox="1"/>
          <p:nvPr/>
        </p:nvSpPr>
        <p:spPr>
          <a:xfrm>
            <a:off x="163280" y="1238080"/>
            <a:ext cx="8784771" cy="4431983"/>
          </a:xfrm>
          <a:prstGeom prst="rect">
            <a:avLst/>
          </a:prstGeom>
          <a:noFill/>
        </p:spPr>
        <p:txBody>
          <a:bodyPr wrap="square" rtlCol="0">
            <a:spAutoFit/>
          </a:bodyPr>
          <a:lstStyle/>
          <a:p>
            <a:r>
              <a:rPr lang="en-US" sz="1600" b="1" dirty="0"/>
              <a:t>Should </a:t>
            </a:r>
            <a:r>
              <a:rPr lang="en-US" sz="1600" b="1" dirty="0" err="1"/>
              <a:t>gTLD</a:t>
            </a:r>
            <a:r>
              <a:rPr lang="en-US" sz="1600" b="1" dirty="0"/>
              <a:t> registration </a:t>
            </a:r>
            <a:r>
              <a:rPr lang="en-US" sz="1600" b="1" u="sng" dirty="0"/>
              <a:t>thin data elements </a:t>
            </a:r>
            <a:r>
              <a:rPr lang="en-US" sz="1600" b="1" dirty="0"/>
              <a:t>be accessible for any purpose or only for specific purposes?</a:t>
            </a:r>
            <a:endParaRPr lang="en-US" sz="1600" dirty="0"/>
          </a:p>
          <a:p>
            <a:pPr lvl="2" indent="-457200">
              <a:buFont typeface="+mj-lt"/>
              <a:buAutoNum type="arabicPeriod"/>
            </a:pPr>
            <a:r>
              <a:rPr lang="en-US" sz="1600" dirty="0" smtClean="0"/>
              <a:t>The </a:t>
            </a:r>
            <a:r>
              <a:rPr lang="en-US" sz="1600" dirty="0" err="1"/>
              <a:t>WG</a:t>
            </a:r>
            <a:r>
              <a:rPr lang="en-US" sz="1600" dirty="0"/>
              <a:t> should continue deliberation on the purpose(s) of "thin data."</a:t>
            </a:r>
          </a:p>
          <a:p>
            <a:pPr lvl="2" indent="-457200">
              <a:buFont typeface="+mj-lt"/>
              <a:buAutoNum type="arabicPeriod"/>
            </a:pPr>
            <a:r>
              <a:rPr lang="en-US" sz="1600" dirty="0" smtClean="0"/>
              <a:t>Every </a:t>
            </a:r>
            <a:r>
              <a:rPr lang="en-US" sz="1600" dirty="0"/>
              <a:t>"thin data" element should have at least one legitimate purpose.</a:t>
            </a:r>
          </a:p>
          <a:p>
            <a:pPr lvl="2" indent="-457200">
              <a:spcAft>
                <a:spcPts val="1200"/>
              </a:spcAft>
              <a:buFont typeface="+mj-lt"/>
              <a:buAutoNum type="arabicPeriod"/>
            </a:pPr>
            <a:r>
              <a:rPr lang="en-US" sz="1600" dirty="0" smtClean="0"/>
              <a:t>Every </a:t>
            </a:r>
            <a:r>
              <a:rPr lang="en-US" sz="1600" dirty="0"/>
              <a:t>existing "thin data" element does have at least one legitimate purpose for collection</a:t>
            </a:r>
            <a:r>
              <a:rPr lang="en-US" sz="1600" dirty="0" smtClean="0"/>
              <a:t>.</a:t>
            </a:r>
          </a:p>
          <a:p>
            <a:pPr marL="457200" indent="-457200"/>
            <a:r>
              <a:rPr lang="en-US" sz="1600" b="1" dirty="0"/>
              <a:t>For what specific (legitimate) purposes should </a:t>
            </a:r>
            <a:r>
              <a:rPr lang="en-US" sz="1600" b="1" dirty="0" err="1"/>
              <a:t>gTLD</a:t>
            </a:r>
            <a:r>
              <a:rPr lang="en-US" sz="1600" b="1" dirty="0"/>
              <a:t> registration </a:t>
            </a:r>
            <a:r>
              <a:rPr lang="en-US" sz="1600" b="1" u="sng" dirty="0"/>
              <a:t>thin data elements </a:t>
            </a:r>
            <a:r>
              <a:rPr lang="en-US" sz="1600" b="1" dirty="0"/>
              <a:t>be collected?</a:t>
            </a:r>
            <a:endParaRPr lang="en-US" sz="1600" dirty="0"/>
          </a:p>
          <a:p>
            <a:pPr lvl="2" indent="-457200">
              <a:buFont typeface="+mj-lt"/>
              <a:buAutoNum type="arabicPeriod" startAt="4"/>
            </a:pPr>
            <a:r>
              <a:rPr lang="en-US" sz="1600" dirty="0" err="1" smtClean="0"/>
              <a:t>EWG</a:t>
            </a:r>
            <a:r>
              <a:rPr lang="en-US" sz="1600" dirty="0" smtClean="0"/>
              <a:t>-identified </a:t>
            </a:r>
            <a:r>
              <a:rPr lang="en-US" sz="1600" dirty="0"/>
              <a:t>purposes apply to at least one "thin data" element.</a:t>
            </a:r>
          </a:p>
          <a:p>
            <a:pPr lvl="2" indent="-457200">
              <a:buFont typeface="+mj-lt"/>
              <a:buAutoNum type="arabicPeriod" startAt="4"/>
            </a:pPr>
            <a:r>
              <a:rPr lang="en-US" sz="1600" dirty="0" smtClean="0"/>
              <a:t>Domain </a:t>
            </a:r>
            <a:r>
              <a:rPr lang="en-US" sz="1600" dirty="0"/>
              <a:t>name control is a legitimate purpose for “thin data” collection. </a:t>
            </a:r>
          </a:p>
          <a:p>
            <a:pPr lvl="2" indent="-457200">
              <a:buFont typeface="+mj-lt"/>
              <a:buAutoNum type="arabicPeriod" startAt="4"/>
            </a:pPr>
            <a:r>
              <a:rPr lang="en-US" sz="1600" dirty="0" smtClean="0"/>
              <a:t>Technical </a:t>
            </a:r>
            <a:r>
              <a:rPr lang="en-US" sz="1600" dirty="0"/>
              <a:t>Issue Resolution is a legitimate purpose for “thin data” collection.</a:t>
            </a:r>
          </a:p>
          <a:p>
            <a:pPr lvl="2" indent="-457200">
              <a:buFont typeface="+mj-lt"/>
              <a:buAutoNum type="arabicPeriod" startAt="4"/>
            </a:pPr>
            <a:r>
              <a:rPr lang="en-US" sz="1600" dirty="0" smtClean="0"/>
              <a:t>Domain </a:t>
            </a:r>
            <a:r>
              <a:rPr lang="en-US" sz="1600" dirty="0"/>
              <a:t>Name Certification is a legitimate purpose for "thin data" collection.</a:t>
            </a:r>
          </a:p>
          <a:p>
            <a:pPr lvl="2" indent="-457200">
              <a:buFont typeface="+mj-lt"/>
              <a:buAutoNum type="arabicPeriod" startAt="4"/>
            </a:pPr>
            <a:r>
              <a:rPr lang="en-US" sz="1600" dirty="0" smtClean="0"/>
              <a:t>Business </a:t>
            </a:r>
            <a:r>
              <a:rPr lang="en-US" sz="1600" dirty="0"/>
              <a:t>Domain Name Purchase or Sale is a legitimate purpose for "thin data" collection.</a:t>
            </a:r>
          </a:p>
          <a:p>
            <a:pPr lvl="2" indent="-457200">
              <a:buFont typeface="+mj-lt"/>
              <a:buAutoNum type="arabicPeriod" startAt="4"/>
            </a:pPr>
            <a:r>
              <a:rPr lang="en-US" sz="1600" dirty="0" smtClean="0"/>
              <a:t>Academic </a:t>
            </a:r>
            <a:r>
              <a:rPr lang="en-US" sz="1600" dirty="0"/>
              <a:t>/ Public Interest DNS Research is a legitimate purpose for "thin data" collection.</a:t>
            </a:r>
          </a:p>
          <a:p>
            <a:pPr lvl="2" indent="-457200">
              <a:buFont typeface="+mj-lt"/>
              <a:buAutoNum type="arabicPeriod" startAt="4"/>
            </a:pPr>
            <a:r>
              <a:rPr lang="en-US" sz="1600" dirty="0" smtClean="0"/>
              <a:t>Regulatory </a:t>
            </a:r>
            <a:r>
              <a:rPr lang="en-US" sz="1600" dirty="0"/>
              <a:t>and Contractual Enforcement is a legitimate purpose for "thin data" collection.</a:t>
            </a:r>
          </a:p>
          <a:p>
            <a:pPr lvl="2" indent="-457200">
              <a:buFont typeface="+mj-lt"/>
              <a:buAutoNum type="arabicPeriod" startAt="4"/>
            </a:pPr>
            <a:r>
              <a:rPr lang="en-US" sz="1600" dirty="0" smtClean="0"/>
              <a:t>Criminal </a:t>
            </a:r>
            <a:r>
              <a:rPr lang="en-US" sz="1600" dirty="0"/>
              <a:t>Investigation &amp; DNS Abuse Mitigation is a legitimate purpose for "thin data" collection.</a:t>
            </a:r>
          </a:p>
          <a:p>
            <a:pPr lvl="2" indent="-457200">
              <a:buFont typeface="+mj-lt"/>
              <a:buAutoNum type="arabicPeriod" startAt="4"/>
            </a:pPr>
            <a:r>
              <a:rPr lang="en-US" sz="1600" dirty="0" smtClean="0"/>
              <a:t>Legal </a:t>
            </a:r>
            <a:r>
              <a:rPr lang="en-US" sz="1600" dirty="0"/>
              <a:t>Actions  is a legitimate purpose for "thin data" collection.</a:t>
            </a:r>
          </a:p>
          <a:p>
            <a:pPr lvl="2" indent="-457200">
              <a:spcAft>
                <a:spcPts val="600"/>
              </a:spcAft>
              <a:buFont typeface="+mj-lt"/>
              <a:buAutoNum type="arabicPeriod" startAt="4"/>
            </a:pPr>
            <a:r>
              <a:rPr lang="en-US" sz="1600" dirty="0" smtClean="0"/>
              <a:t>Individual </a:t>
            </a:r>
            <a:r>
              <a:rPr lang="en-US" sz="1600" dirty="0"/>
              <a:t>Internet Use is a legitimate purpose for "thin data" collection</a:t>
            </a:r>
            <a:r>
              <a:rPr lang="en-US" sz="1600" dirty="0" smtClean="0"/>
              <a:t>.</a:t>
            </a:r>
          </a:p>
        </p:txBody>
      </p:sp>
    </p:spTree>
    <p:extLst>
      <p:ext uri="{BB962C8B-B14F-4D97-AF65-F5344CB8AC3E}">
        <p14:creationId xmlns:p14="http://schemas.microsoft.com/office/powerpoint/2010/main" val="1491471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8"/>
            <a:ext cx="6752560" cy="400110"/>
          </a:xfrm>
          <a:prstGeom prst="rect">
            <a:avLst/>
          </a:prstGeom>
        </p:spPr>
        <p:txBody>
          <a:bodyPr wrap="square">
            <a:spAutoFit/>
          </a:bodyPr>
          <a:lstStyle/>
          <a:p>
            <a:pPr marL="238123" marR="0" lvl="0" indent="-238123" defTabSz="914400" eaLnBrk="1" fontAlgn="auto" latinLnBrk="0" hangingPunct="1">
              <a:lnSpc>
                <a:spcPct val="100000"/>
              </a:lnSpc>
              <a:spcBef>
                <a:spcPts val="0"/>
              </a:spcBef>
              <a:spcAft>
                <a:spcPts val="600"/>
              </a:spcAft>
              <a:buClrTx/>
              <a:buSzPct val="75000"/>
              <a:buFont typeface="Wingdings" charset="2"/>
              <a:buNone/>
              <a:tabLst/>
              <a:defRPr/>
            </a:pPr>
            <a:endParaRPr lang="en-US" sz="2000" dirty="0">
              <a:solidFill>
                <a:srgbClr val="0C1F24"/>
              </a:solidFill>
              <a:latin typeface="Arial" charset="0"/>
              <a:ea typeface="Arial" charset="0"/>
              <a:cs typeface="Arial" charset="0"/>
            </a:endParaRPr>
          </a:p>
        </p:txBody>
      </p:sp>
      <p:sp>
        <p:nvSpPr>
          <p:cNvPr id="4" name="Title 3"/>
          <p:cNvSpPr>
            <a:spLocks noGrp="1"/>
          </p:cNvSpPr>
          <p:nvPr>
            <p:ph type="title"/>
          </p:nvPr>
        </p:nvSpPr>
        <p:spPr>
          <a:prstGeom prst="rect">
            <a:avLst/>
          </a:prstGeom>
        </p:spPr>
        <p:txBody>
          <a:bodyPr>
            <a:normAutofit/>
          </a:bodyPr>
          <a:lstStyle/>
          <a:p>
            <a:r>
              <a:rPr lang="en-US" sz="2333" dirty="0" smtClean="0"/>
              <a:t>Initial points of rough consensus (iterative deliberation on-going)</a:t>
            </a:r>
            <a:endParaRPr lang="en-US" sz="2333" dirty="0"/>
          </a:p>
        </p:txBody>
      </p:sp>
      <p:sp>
        <p:nvSpPr>
          <p:cNvPr id="3" name="TextBox 2"/>
          <p:cNvSpPr txBox="1"/>
          <p:nvPr/>
        </p:nvSpPr>
        <p:spPr>
          <a:xfrm>
            <a:off x="185052" y="1238080"/>
            <a:ext cx="8763000" cy="3200876"/>
          </a:xfrm>
          <a:prstGeom prst="rect">
            <a:avLst/>
          </a:prstGeom>
          <a:noFill/>
        </p:spPr>
        <p:txBody>
          <a:bodyPr wrap="square" rtlCol="0">
            <a:spAutoFit/>
          </a:bodyPr>
          <a:lstStyle/>
          <a:p>
            <a:r>
              <a:rPr lang="en-US" sz="1600" b="1" dirty="0" smtClean="0"/>
              <a:t>For </a:t>
            </a:r>
            <a:r>
              <a:rPr lang="en-US" sz="1600" b="1" dirty="0"/>
              <a:t>thin data only -- Do existing </a:t>
            </a:r>
            <a:r>
              <a:rPr lang="en-US" sz="1600" b="1" dirty="0" err="1"/>
              <a:t>gTLD</a:t>
            </a:r>
            <a:r>
              <a:rPr lang="en-US" sz="1600" b="1" dirty="0"/>
              <a:t> registration directory services policies sufficiently address </a:t>
            </a:r>
            <a:r>
              <a:rPr lang="en-US" sz="1600" b="1" dirty="0" smtClean="0"/>
              <a:t/>
            </a:r>
            <a:br>
              <a:rPr lang="en-US" sz="1600" b="1" dirty="0" smtClean="0"/>
            </a:br>
            <a:r>
              <a:rPr lang="en-US" sz="1600" b="1" dirty="0" smtClean="0"/>
              <a:t>compliance </a:t>
            </a:r>
            <a:r>
              <a:rPr lang="en-US" sz="1600" b="1" dirty="0"/>
              <a:t>with applicable data protection, privacy, and free speech laws within each jurisdiction</a:t>
            </a:r>
            <a:r>
              <a:rPr lang="en-US" sz="1600" b="1" dirty="0" smtClean="0"/>
              <a:t>?</a:t>
            </a:r>
            <a:endParaRPr lang="en-US" sz="1600" b="1" dirty="0"/>
          </a:p>
          <a:p>
            <a:pPr lvl="2" indent="-457200">
              <a:buFont typeface="+mj-lt"/>
              <a:buAutoNum type="arabicPeriod" startAt="14"/>
            </a:pPr>
            <a:r>
              <a:rPr lang="en-US" sz="1600" dirty="0" smtClean="0"/>
              <a:t>Existing </a:t>
            </a:r>
            <a:r>
              <a:rPr lang="en-US" sz="1600" dirty="0" err="1"/>
              <a:t>gTLD</a:t>
            </a:r>
            <a:r>
              <a:rPr lang="en-US" sz="1600" dirty="0"/>
              <a:t> </a:t>
            </a:r>
            <a:r>
              <a:rPr lang="en-US" sz="1600" dirty="0" err="1"/>
              <a:t>RDS</a:t>
            </a:r>
            <a:r>
              <a:rPr lang="en-US" sz="1600" dirty="0"/>
              <a:t> policies do NOT sufficiently address compliance with applicable data protection, privacy, and free speech laws </a:t>
            </a:r>
            <a:r>
              <a:rPr lang="en-US" sz="1600" u="sng" dirty="0"/>
              <a:t>about purpose</a:t>
            </a:r>
            <a:r>
              <a:rPr lang="en-US" sz="1600" dirty="0"/>
              <a:t>.</a:t>
            </a:r>
          </a:p>
          <a:p>
            <a:pPr lvl="2" indent="-457200">
              <a:spcAft>
                <a:spcPts val="1200"/>
              </a:spcAft>
              <a:buFont typeface="+mj-lt"/>
              <a:buAutoNum type="arabicPeriod" startAt="14"/>
            </a:pPr>
            <a:r>
              <a:rPr lang="en-US" sz="1600" dirty="0" smtClean="0"/>
              <a:t>As </a:t>
            </a:r>
            <a:r>
              <a:rPr lang="en-US" sz="1600" dirty="0"/>
              <a:t>a </a:t>
            </a:r>
            <a:r>
              <a:rPr lang="en-US" sz="1600" dirty="0" err="1"/>
              <a:t>WG</a:t>
            </a:r>
            <a:r>
              <a:rPr lang="en-US" sz="1600" dirty="0"/>
              <a:t>, we need to agree upon a purpose statement for the RDS</a:t>
            </a:r>
            <a:r>
              <a:rPr lang="en-US" sz="1600" dirty="0" smtClean="0"/>
              <a:t>.</a:t>
            </a:r>
          </a:p>
          <a:p>
            <a:r>
              <a:rPr lang="en-US" sz="1600" b="1" dirty="0"/>
              <a:t>What should the over-arching purpose be of collecting, maintaining, and providing access to </a:t>
            </a:r>
            <a:r>
              <a:rPr lang="en-US" sz="1600" b="1" dirty="0" err="1"/>
              <a:t>gTLD</a:t>
            </a:r>
            <a:r>
              <a:rPr lang="en-US" sz="1600" b="1" dirty="0"/>
              <a:t> registration </a:t>
            </a:r>
            <a:r>
              <a:rPr lang="en-US" sz="1600" b="1" dirty="0" smtClean="0"/>
              <a:t>(thin) data</a:t>
            </a:r>
            <a:r>
              <a:rPr lang="en-US" sz="1600" b="1" dirty="0"/>
              <a:t>?</a:t>
            </a:r>
            <a:endParaRPr lang="en-US" sz="1600" b="1" dirty="0" smtClean="0"/>
          </a:p>
          <a:p>
            <a:pPr lvl="2" indent="-457200">
              <a:buFont typeface="+mj-lt"/>
              <a:buAutoNum type="arabicPeriod" startAt="16"/>
            </a:pPr>
            <a:r>
              <a:rPr lang="en-US" sz="1600" dirty="0" smtClean="0"/>
              <a:t>A </a:t>
            </a:r>
            <a:r>
              <a:rPr lang="en-US" sz="1600" dirty="0"/>
              <a:t>purpose of </a:t>
            </a:r>
            <a:r>
              <a:rPr lang="en-US" sz="1600" dirty="0" err="1"/>
              <a:t>gTLD</a:t>
            </a:r>
            <a:r>
              <a:rPr lang="en-US" sz="1600" dirty="0"/>
              <a:t> registration data is to provide info about the lifecycle of a domain name.</a:t>
            </a:r>
          </a:p>
          <a:p>
            <a:pPr lvl="2" indent="-457200">
              <a:buFont typeface="+mj-lt"/>
              <a:buAutoNum type="arabicPeriod" startAt="16"/>
            </a:pPr>
            <a:r>
              <a:rPr lang="en-US" sz="1600" dirty="0" smtClean="0"/>
              <a:t>A </a:t>
            </a:r>
            <a:r>
              <a:rPr lang="en-US" sz="1600" dirty="0"/>
              <a:t>purpose of </a:t>
            </a:r>
            <a:r>
              <a:rPr lang="en-US" sz="1600" dirty="0" err="1"/>
              <a:t>RDS</a:t>
            </a:r>
            <a:r>
              <a:rPr lang="en-US" sz="1600" dirty="0"/>
              <a:t> is to identify domain contacts and facilitate communication with domain contacts associated with </a:t>
            </a:r>
            <a:r>
              <a:rPr lang="en-US" sz="1600" dirty="0" err="1"/>
              <a:t>gTLDs</a:t>
            </a:r>
            <a:r>
              <a:rPr lang="en-US" sz="1600" dirty="0"/>
              <a:t>, [based on approved policy]</a:t>
            </a:r>
          </a:p>
          <a:p>
            <a:pPr lvl="2" indent="-457200">
              <a:buFont typeface="+mj-lt"/>
              <a:buAutoNum type="arabicPeriod" startAt="16"/>
            </a:pPr>
            <a:r>
              <a:rPr lang="en-US" sz="1600" dirty="0" smtClean="0"/>
              <a:t>A </a:t>
            </a:r>
            <a:r>
              <a:rPr lang="en-US" sz="1600" dirty="0"/>
              <a:t>purpose of </a:t>
            </a:r>
            <a:r>
              <a:rPr lang="en-US" sz="1600" dirty="0" err="1"/>
              <a:t>gTLD</a:t>
            </a:r>
            <a:r>
              <a:rPr lang="en-US" sz="1600" dirty="0"/>
              <a:t> registration data is to provide a record of domain name registrations</a:t>
            </a:r>
          </a:p>
          <a:p>
            <a:pPr lvl="2" indent="-457200">
              <a:buFont typeface="+mj-lt"/>
              <a:buAutoNum type="arabicPeriod" startAt="16"/>
            </a:pPr>
            <a:r>
              <a:rPr lang="en-US" sz="1600" dirty="0" smtClean="0"/>
              <a:t>A </a:t>
            </a:r>
            <a:r>
              <a:rPr lang="en-US" sz="1600" dirty="0"/>
              <a:t>purpose of </a:t>
            </a:r>
            <a:r>
              <a:rPr lang="en-US" sz="1600" dirty="0" err="1"/>
              <a:t>RDS</a:t>
            </a:r>
            <a:r>
              <a:rPr lang="en-US" sz="1600" dirty="0"/>
              <a:t> policy is to facilitate the accuracy of </a:t>
            </a:r>
            <a:r>
              <a:rPr lang="en-US" sz="1600" dirty="0" err="1"/>
              <a:t>gTLD</a:t>
            </a:r>
            <a:r>
              <a:rPr lang="en-US" sz="1600" dirty="0"/>
              <a:t> registration </a:t>
            </a:r>
            <a:r>
              <a:rPr lang="en-US" sz="1600" dirty="0" smtClean="0"/>
              <a:t>data</a:t>
            </a:r>
            <a:endParaRPr lang="en-US" sz="1600" dirty="0"/>
          </a:p>
        </p:txBody>
      </p:sp>
    </p:spTree>
    <p:extLst>
      <p:ext uri="{BB962C8B-B14F-4D97-AF65-F5344CB8AC3E}">
        <p14:creationId xmlns:p14="http://schemas.microsoft.com/office/powerpoint/2010/main" val="1456122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 </a:t>
            </a:r>
            <a:r>
              <a:rPr lang="en-US" dirty="0" err="1" smtClean="0"/>
              <a:t>Workplan</a:t>
            </a:r>
            <a:endParaRPr lang="en-US" dirty="0"/>
          </a:p>
        </p:txBody>
      </p:sp>
      <p:sp>
        <p:nvSpPr>
          <p:cNvPr id="4" name="Rectangle 3"/>
          <p:cNvSpPr/>
          <p:nvPr/>
        </p:nvSpPr>
        <p:spPr>
          <a:xfrm>
            <a:off x="174171" y="914124"/>
            <a:ext cx="3777343" cy="4524315"/>
          </a:xfrm>
          <a:prstGeom prst="rect">
            <a:avLst/>
          </a:prstGeom>
        </p:spPr>
        <p:txBody>
          <a:bodyPr wrap="square">
            <a:spAutoFit/>
          </a:bodyPr>
          <a:lstStyle/>
          <a:p>
            <a:r>
              <a:rPr lang="en-US" dirty="0" smtClean="0"/>
              <a:t>Currently, we are working on Task 12) Deliberating on Fundamental Requirements for:</a:t>
            </a:r>
            <a:endParaRPr lang="en-US" dirty="0"/>
          </a:p>
          <a:p>
            <a:pPr lvl="1"/>
            <a:r>
              <a:rPr lang="en-US" b="1" dirty="0" smtClean="0"/>
              <a:t>Users/Purposes</a:t>
            </a:r>
            <a:endParaRPr lang="en-US" dirty="0"/>
          </a:p>
          <a:p>
            <a:pPr lvl="1"/>
            <a:r>
              <a:rPr lang="en-US" b="1" dirty="0"/>
              <a:t>Data </a:t>
            </a:r>
            <a:r>
              <a:rPr lang="en-US" b="1" dirty="0" smtClean="0"/>
              <a:t>Elements</a:t>
            </a:r>
            <a:endParaRPr lang="en-US" dirty="0"/>
          </a:p>
          <a:p>
            <a:pPr lvl="1"/>
            <a:r>
              <a:rPr lang="en-US" b="1" dirty="0" smtClean="0"/>
              <a:t>Privacy</a:t>
            </a:r>
            <a:endParaRPr lang="en-US" dirty="0" smtClean="0"/>
          </a:p>
          <a:p>
            <a:pPr lvl="1"/>
            <a:r>
              <a:rPr lang="en-US" b="1" dirty="0" smtClean="0"/>
              <a:t>Gated Access</a:t>
            </a:r>
          </a:p>
          <a:p>
            <a:pPr lvl="1"/>
            <a:r>
              <a:rPr lang="en-US" b="1" dirty="0" smtClean="0"/>
              <a:t>Data Accuracy</a:t>
            </a:r>
            <a:endParaRPr lang="en-US" b="1" dirty="0"/>
          </a:p>
          <a:p>
            <a:pPr lvl="0"/>
            <a:endParaRPr lang="en-US" dirty="0"/>
          </a:p>
          <a:p>
            <a:pPr lvl="0"/>
            <a:r>
              <a:rPr lang="en-US" dirty="0" smtClean="0"/>
              <a:t>Our </a:t>
            </a:r>
            <a:r>
              <a:rPr lang="en-US" dirty="0"/>
              <a:t>First Initial Report </a:t>
            </a:r>
            <a:r>
              <a:rPr lang="en-US" dirty="0" smtClean="0"/>
              <a:t>will be published in Task 13), attempting to </a:t>
            </a:r>
            <a:br>
              <a:rPr lang="en-US" dirty="0" smtClean="0"/>
            </a:br>
            <a:r>
              <a:rPr lang="en-US" dirty="0" smtClean="0"/>
              <a:t>answer the Foundational Question</a:t>
            </a:r>
            <a:r>
              <a:rPr lang="en-US" dirty="0"/>
              <a:t>: </a:t>
            </a:r>
          </a:p>
          <a:p>
            <a:pPr lvl="1"/>
            <a:r>
              <a:rPr lang="en-US" b="1" dirty="0" smtClean="0"/>
              <a:t>"</a:t>
            </a:r>
            <a:r>
              <a:rPr lang="en-US" b="1" dirty="0"/>
              <a:t>Is a new next-gen </a:t>
            </a:r>
            <a:r>
              <a:rPr lang="en-US" b="1" dirty="0" err="1"/>
              <a:t>RDS</a:t>
            </a:r>
            <a:r>
              <a:rPr lang="en-US" b="1" dirty="0"/>
              <a:t> needed or can the existing </a:t>
            </a:r>
            <a:r>
              <a:rPr lang="en-US" b="1" dirty="0" err="1"/>
              <a:t>WHOIS</a:t>
            </a:r>
            <a:r>
              <a:rPr lang="en-US" b="1" dirty="0"/>
              <a:t> system be modified to satisfy </a:t>
            </a:r>
            <a:r>
              <a:rPr lang="en-US" b="1" dirty="0" smtClean="0"/>
              <a:t>fundamental requirements?”</a:t>
            </a:r>
          </a:p>
        </p:txBody>
      </p:sp>
      <p:grpSp>
        <p:nvGrpSpPr>
          <p:cNvPr id="6" name="Group 5"/>
          <p:cNvGrpSpPr/>
          <p:nvPr/>
        </p:nvGrpSpPr>
        <p:grpSpPr>
          <a:xfrm>
            <a:off x="4093028" y="0"/>
            <a:ext cx="5050881" cy="6313714"/>
            <a:chOff x="4103914" y="0"/>
            <a:chExt cx="5050881" cy="6313714"/>
          </a:xfrm>
        </p:grpSpPr>
        <p:pic>
          <p:nvPicPr>
            <p:cNvPr id="3" name="Picture 2"/>
            <p:cNvPicPr/>
            <p:nvPr/>
          </p:nvPicPr>
          <p:blipFill>
            <a:blip r:embed="rId2"/>
            <a:stretch>
              <a:fillRect/>
            </a:stretch>
          </p:blipFill>
          <p:spPr>
            <a:xfrm>
              <a:off x="4103914" y="0"/>
              <a:ext cx="5050881" cy="6313714"/>
            </a:xfrm>
            <a:prstGeom prst="rect">
              <a:avLst/>
            </a:prstGeom>
          </p:spPr>
        </p:pic>
        <p:sp>
          <p:nvSpPr>
            <p:cNvPr id="5" name="Rounded Rectangle 4"/>
            <p:cNvSpPr/>
            <p:nvPr/>
          </p:nvSpPr>
          <p:spPr>
            <a:xfrm>
              <a:off x="4223656" y="3453281"/>
              <a:ext cx="4920343" cy="291406"/>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3555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Phase 1 approach to reach consensus</a:t>
            </a:r>
            <a:endParaRPr lang="en-US" dirty="0"/>
          </a:p>
        </p:txBody>
      </p:sp>
      <p:sp>
        <p:nvSpPr>
          <p:cNvPr id="3" name="Flowchart: Decision 2"/>
          <p:cNvSpPr/>
          <p:nvPr/>
        </p:nvSpPr>
        <p:spPr>
          <a:xfrm>
            <a:off x="1705824" y="1715485"/>
            <a:ext cx="990600" cy="762000"/>
          </a:xfrm>
          <a:prstGeom prst="flowChartDecis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FQ</a:t>
            </a:r>
            <a:endParaRPr lang="en-US" dirty="0">
              <a:solidFill>
                <a:schemeClr val="tx1"/>
              </a:solidFill>
            </a:endParaRPr>
          </a:p>
        </p:txBody>
      </p:sp>
      <p:sp>
        <p:nvSpPr>
          <p:cNvPr id="4" name="Flowchart: Document 3"/>
          <p:cNvSpPr/>
          <p:nvPr/>
        </p:nvSpPr>
        <p:spPr>
          <a:xfrm>
            <a:off x="2895600" y="1637856"/>
            <a:ext cx="914400" cy="917258"/>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400" dirty="0" smtClean="0"/>
              <a:t>First Initial Report</a:t>
            </a:r>
            <a:endParaRPr lang="en-US" sz="1400" dirty="0"/>
          </a:p>
        </p:txBody>
      </p:sp>
      <p:cxnSp>
        <p:nvCxnSpPr>
          <p:cNvPr id="5" name="Elbow Connector 4"/>
          <p:cNvCxnSpPr>
            <a:stCxn id="38" idx="1"/>
            <a:endCxn id="3" idx="1"/>
          </p:cNvCxnSpPr>
          <p:nvPr/>
        </p:nvCxnSpPr>
        <p:spPr>
          <a:xfrm>
            <a:off x="762002" y="892788"/>
            <a:ext cx="943822" cy="120369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Elbow Connector 5"/>
          <p:cNvCxnSpPr>
            <a:stCxn id="45" idx="1"/>
            <a:endCxn id="3" idx="1"/>
          </p:cNvCxnSpPr>
          <p:nvPr/>
        </p:nvCxnSpPr>
        <p:spPr>
          <a:xfrm flipV="1">
            <a:off x="1235045" y="2096485"/>
            <a:ext cx="470779" cy="138710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Elbow Connector 6"/>
          <p:cNvCxnSpPr>
            <a:stCxn id="39" idx="1"/>
            <a:endCxn id="3" idx="1"/>
          </p:cNvCxnSpPr>
          <p:nvPr/>
        </p:nvCxnSpPr>
        <p:spPr>
          <a:xfrm>
            <a:off x="772564" y="1349988"/>
            <a:ext cx="933260" cy="74649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40" idx="1"/>
            <a:endCxn id="3" idx="1"/>
          </p:cNvCxnSpPr>
          <p:nvPr/>
        </p:nvCxnSpPr>
        <p:spPr>
          <a:xfrm>
            <a:off x="762002" y="1807188"/>
            <a:ext cx="943822" cy="28929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3" idx="3"/>
            <a:endCxn id="4" idx="1"/>
          </p:cNvCxnSpPr>
          <p:nvPr/>
        </p:nvCxnSpPr>
        <p:spPr>
          <a:xfrm>
            <a:off x="2696424" y="2096485"/>
            <a:ext cx="199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803212" y="2096485"/>
            <a:ext cx="2753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lowchart: Predefined Process 10"/>
          <p:cNvSpPr/>
          <p:nvPr/>
        </p:nvSpPr>
        <p:spPr>
          <a:xfrm>
            <a:off x="4038600" y="1834875"/>
            <a:ext cx="1280160" cy="523220"/>
          </a:xfrm>
          <a:prstGeom prst="flowChartPredefined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spAutoFit/>
          </a:bodyPr>
          <a:lstStyle/>
          <a:p>
            <a:pPr algn="ctr"/>
            <a:r>
              <a:rPr lang="en-US" sz="1400" dirty="0" smtClean="0"/>
              <a:t>Public Comment</a:t>
            </a:r>
            <a:endParaRPr lang="en-US" sz="1400" dirty="0"/>
          </a:p>
        </p:txBody>
      </p:sp>
      <p:cxnSp>
        <p:nvCxnSpPr>
          <p:cNvPr id="12" name="Elbow Connector 11"/>
          <p:cNvCxnSpPr>
            <a:stCxn id="43" idx="1"/>
            <a:endCxn id="3" idx="1"/>
          </p:cNvCxnSpPr>
          <p:nvPr/>
        </p:nvCxnSpPr>
        <p:spPr>
          <a:xfrm flipV="1">
            <a:off x="1229764" y="2096485"/>
            <a:ext cx="476060" cy="47270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44" idx="1"/>
            <a:endCxn id="3" idx="1"/>
          </p:cNvCxnSpPr>
          <p:nvPr/>
        </p:nvCxnSpPr>
        <p:spPr>
          <a:xfrm flipV="1">
            <a:off x="1219202" y="2096485"/>
            <a:ext cx="486622" cy="92990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Left-Right Arrow 13"/>
          <p:cNvSpPr/>
          <p:nvPr/>
        </p:nvSpPr>
        <p:spPr>
          <a:xfrm>
            <a:off x="582062" y="5987150"/>
            <a:ext cx="5361538" cy="304800"/>
          </a:xfrm>
          <a:prstGeom prst="leftRightArrow">
            <a:avLst/>
          </a:prstGeom>
          <a:gradFill flip="none" rotWithShape="1">
            <a:gsLst>
              <a:gs pos="49000">
                <a:srgbClr val="9CB86E"/>
              </a:gs>
              <a:gs pos="0">
                <a:srgbClr val="156B13"/>
              </a:gs>
            </a:gsLst>
            <a:lin ang="108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Rough Informal Consensus</a:t>
            </a:r>
            <a:endParaRPr lang="en-US" sz="1200" dirty="0">
              <a:solidFill>
                <a:schemeClr val="bg1"/>
              </a:solidFill>
            </a:endParaRPr>
          </a:p>
        </p:txBody>
      </p:sp>
      <p:sp>
        <p:nvSpPr>
          <p:cNvPr id="15" name="Flowchart: Document 14"/>
          <p:cNvSpPr/>
          <p:nvPr/>
        </p:nvSpPr>
        <p:spPr>
          <a:xfrm>
            <a:off x="5029200" y="4015003"/>
            <a:ext cx="914400" cy="917258"/>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400" dirty="0" smtClean="0"/>
              <a:t>Second</a:t>
            </a:r>
          </a:p>
          <a:p>
            <a:pPr algn="ctr"/>
            <a:r>
              <a:rPr lang="en-US" sz="1400" dirty="0" smtClean="0"/>
              <a:t>Initial Report</a:t>
            </a:r>
            <a:endParaRPr lang="en-US" sz="1400" dirty="0"/>
          </a:p>
        </p:txBody>
      </p:sp>
      <p:cxnSp>
        <p:nvCxnSpPr>
          <p:cNvPr id="16" name="Elbow Connector 15"/>
          <p:cNvCxnSpPr>
            <a:stCxn id="23" idx="1"/>
            <a:endCxn id="15" idx="1"/>
          </p:cNvCxnSpPr>
          <p:nvPr/>
        </p:nvCxnSpPr>
        <p:spPr>
          <a:xfrm>
            <a:off x="4343402" y="3260882"/>
            <a:ext cx="685798" cy="121275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28" idx="1"/>
            <a:endCxn id="15" idx="1"/>
          </p:cNvCxnSpPr>
          <p:nvPr/>
        </p:nvCxnSpPr>
        <p:spPr>
          <a:xfrm flipV="1">
            <a:off x="4343402" y="4473632"/>
            <a:ext cx="685798" cy="106735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24" idx="1"/>
            <a:endCxn id="15" idx="1"/>
          </p:cNvCxnSpPr>
          <p:nvPr/>
        </p:nvCxnSpPr>
        <p:spPr>
          <a:xfrm>
            <a:off x="4343402" y="3718082"/>
            <a:ext cx="685798" cy="75555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25" idx="1"/>
            <a:endCxn id="15" idx="1"/>
          </p:cNvCxnSpPr>
          <p:nvPr/>
        </p:nvCxnSpPr>
        <p:spPr>
          <a:xfrm>
            <a:off x="4343402" y="4175282"/>
            <a:ext cx="685798" cy="29835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21" idx="1"/>
          </p:cNvCxnSpPr>
          <p:nvPr/>
        </p:nvCxnSpPr>
        <p:spPr>
          <a:xfrm>
            <a:off x="5954918" y="4473632"/>
            <a:ext cx="30872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Flowchart: Predefined Process 20"/>
          <p:cNvSpPr/>
          <p:nvPr/>
        </p:nvSpPr>
        <p:spPr>
          <a:xfrm>
            <a:off x="6263640" y="4212022"/>
            <a:ext cx="1280160" cy="523220"/>
          </a:xfrm>
          <a:prstGeom prst="flowChartPredefined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spAutoFit/>
          </a:bodyPr>
          <a:lstStyle/>
          <a:p>
            <a:pPr algn="ctr"/>
            <a:r>
              <a:rPr lang="en-US" sz="1400" dirty="0" smtClean="0"/>
              <a:t>Public Comment</a:t>
            </a:r>
            <a:endParaRPr lang="en-US" sz="1400" dirty="0"/>
          </a:p>
        </p:txBody>
      </p:sp>
      <p:grpSp>
        <p:nvGrpSpPr>
          <p:cNvPr id="22" name="Group 21"/>
          <p:cNvGrpSpPr/>
          <p:nvPr/>
        </p:nvGrpSpPr>
        <p:grpSpPr>
          <a:xfrm>
            <a:off x="3657600" y="2868844"/>
            <a:ext cx="685800" cy="2889706"/>
            <a:chOff x="3657600" y="2596694"/>
            <a:chExt cx="685800" cy="2889706"/>
          </a:xfrm>
        </p:grpSpPr>
        <p:sp>
          <p:nvSpPr>
            <p:cNvPr id="23" name="Heptagon 22"/>
            <p:cNvSpPr/>
            <p:nvPr/>
          </p:nvSpPr>
          <p:spPr>
            <a:xfrm>
              <a:off x="3657600" y="2596694"/>
              <a:ext cx="685800" cy="609600"/>
            </a:xfrm>
            <a:prstGeom prst="hept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CX</a:t>
              </a:r>
              <a:endParaRPr lang="en-US" dirty="0"/>
            </a:p>
          </p:txBody>
        </p:sp>
        <p:sp>
          <p:nvSpPr>
            <p:cNvPr id="24" name="Heptagon 23"/>
            <p:cNvSpPr/>
            <p:nvPr/>
          </p:nvSpPr>
          <p:spPr>
            <a:xfrm>
              <a:off x="3657600" y="3053894"/>
              <a:ext cx="685800" cy="609600"/>
            </a:xfrm>
            <a:prstGeom prst="hept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CM</a:t>
              </a:r>
              <a:endParaRPr lang="en-US" dirty="0"/>
            </a:p>
          </p:txBody>
        </p:sp>
        <p:sp>
          <p:nvSpPr>
            <p:cNvPr id="25" name="Heptagon 24"/>
            <p:cNvSpPr/>
            <p:nvPr/>
          </p:nvSpPr>
          <p:spPr>
            <a:xfrm>
              <a:off x="3657600" y="3511094"/>
              <a:ext cx="685800" cy="609600"/>
            </a:xfrm>
            <a:prstGeom prst="heptagon">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SM</a:t>
              </a:r>
              <a:endParaRPr lang="en-US" dirty="0"/>
            </a:p>
          </p:txBody>
        </p:sp>
        <p:sp>
          <p:nvSpPr>
            <p:cNvPr id="26" name="Heptagon 25"/>
            <p:cNvSpPr/>
            <p:nvPr/>
          </p:nvSpPr>
          <p:spPr>
            <a:xfrm>
              <a:off x="3657600" y="3962400"/>
              <a:ext cx="685800" cy="609600"/>
            </a:xfrm>
            <a:prstGeom prst="heptagon">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CS</a:t>
              </a:r>
              <a:endParaRPr lang="en-US" dirty="0"/>
            </a:p>
          </p:txBody>
        </p:sp>
        <p:sp>
          <p:nvSpPr>
            <p:cNvPr id="27" name="Heptagon 26"/>
            <p:cNvSpPr/>
            <p:nvPr/>
          </p:nvSpPr>
          <p:spPr>
            <a:xfrm>
              <a:off x="3657600" y="4419600"/>
              <a:ext cx="685800" cy="609600"/>
            </a:xfrm>
            <a:prstGeom prst="heptagon">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a:t>
              </a:r>
              <a:endParaRPr lang="en-US" dirty="0"/>
            </a:p>
          </p:txBody>
        </p:sp>
        <p:sp>
          <p:nvSpPr>
            <p:cNvPr id="28" name="Heptagon 27"/>
            <p:cNvSpPr/>
            <p:nvPr/>
          </p:nvSpPr>
          <p:spPr>
            <a:xfrm>
              <a:off x="3657600" y="4876800"/>
              <a:ext cx="685800" cy="609600"/>
            </a:xfrm>
            <a:prstGeom prst="heptagon">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a:t>
              </a:r>
              <a:endParaRPr lang="en-US" dirty="0">
                <a:solidFill>
                  <a:schemeClr val="tx1"/>
                </a:solidFill>
              </a:endParaRPr>
            </a:p>
          </p:txBody>
        </p:sp>
      </p:grpSp>
      <p:cxnSp>
        <p:nvCxnSpPr>
          <p:cNvPr id="29" name="Elbow Connector 28"/>
          <p:cNvCxnSpPr>
            <a:stCxn id="26" idx="1"/>
            <a:endCxn id="15" idx="1"/>
          </p:cNvCxnSpPr>
          <p:nvPr/>
        </p:nvCxnSpPr>
        <p:spPr>
          <a:xfrm flipV="1">
            <a:off x="4343402" y="4473632"/>
            <a:ext cx="685798" cy="15295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7" idx="1"/>
            <a:endCxn id="15" idx="1"/>
          </p:cNvCxnSpPr>
          <p:nvPr/>
        </p:nvCxnSpPr>
        <p:spPr>
          <a:xfrm flipV="1">
            <a:off x="4343402" y="4473632"/>
            <a:ext cx="685798" cy="61015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p:nvPr/>
        </p:nvCxnSpPr>
        <p:spPr>
          <a:xfrm rot="16200000" flipH="1">
            <a:off x="3804718" y="3240603"/>
            <a:ext cx="2115537" cy="35052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Flowchart: Decision 31"/>
          <p:cNvSpPr/>
          <p:nvPr/>
        </p:nvSpPr>
        <p:spPr>
          <a:xfrm>
            <a:off x="6035040" y="5002946"/>
            <a:ext cx="1737360" cy="672093"/>
          </a:xfrm>
          <a:prstGeom prst="flowChartDecisi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Consensus</a:t>
            </a:r>
            <a:endParaRPr lang="en-US" sz="1200" dirty="0">
              <a:solidFill>
                <a:schemeClr val="tx1"/>
              </a:solidFill>
            </a:endParaRPr>
          </a:p>
        </p:txBody>
      </p:sp>
      <p:cxnSp>
        <p:nvCxnSpPr>
          <p:cNvPr id="33" name="Straight Arrow Connector 32"/>
          <p:cNvCxnSpPr>
            <a:stCxn id="21" idx="2"/>
            <a:endCxn id="32" idx="0"/>
          </p:cNvCxnSpPr>
          <p:nvPr/>
        </p:nvCxnSpPr>
        <p:spPr>
          <a:xfrm>
            <a:off x="6903720" y="4735242"/>
            <a:ext cx="0" cy="2677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Flowchart: Document 33"/>
          <p:cNvSpPr/>
          <p:nvPr/>
        </p:nvSpPr>
        <p:spPr>
          <a:xfrm>
            <a:off x="8077200" y="4880363"/>
            <a:ext cx="914400" cy="917258"/>
          </a:xfrm>
          <a:prstGeom prst="flowChartDocumen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400" dirty="0" smtClean="0"/>
              <a:t>Final Report</a:t>
            </a:r>
          </a:p>
          <a:p>
            <a:pPr algn="ctr"/>
            <a:r>
              <a:rPr lang="en-US" sz="1400" dirty="0" smtClean="0"/>
              <a:t>Phase 1</a:t>
            </a:r>
            <a:endParaRPr lang="en-US" sz="1400" dirty="0"/>
          </a:p>
        </p:txBody>
      </p:sp>
      <p:cxnSp>
        <p:nvCxnSpPr>
          <p:cNvPr id="35" name="Straight Arrow Connector 34"/>
          <p:cNvCxnSpPr>
            <a:stCxn id="32" idx="3"/>
            <a:endCxn id="34" idx="1"/>
          </p:cNvCxnSpPr>
          <p:nvPr/>
        </p:nvCxnSpPr>
        <p:spPr>
          <a:xfrm flipV="1">
            <a:off x="7772400" y="5338992"/>
            <a:ext cx="304800"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Left-Right Arrow 35"/>
          <p:cNvSpPr/>
          <p:nvPr/>
        </p:nvSpPr>
        <p:spPr>
          <a:xfrm>
            <a:off x="6035040" y="5987150"/>
            <a:ext cx="2956560" cy="304800"/>
          </a:xfrm>
          <a:prstGeom prst="leftRight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Formal Consensus per Charter IV</a:t>
            </a:r>
            <a:endParaRPr lang="en-US" sz="1200" dirty="0"/>
          </a:p>
        </p:txBody>
      </p:sp>
      <p:grpSp>
        <p:nvGrpSpPr>
          <p:cNvPr id="37" name="Group 36"/>
          <p:cNvGrpSpPr/>
          <p:nvPr/>
        </p:nvGrpSpPr>
        <p:grpSpPr>
          <a:xfrm>
            <a:off x="76200" y="500750"/>
            <a:ext cx="696362" cy="1831777"/>
            <a:chOff x="76200" y="228600"/>
            <a:chExt cx="696362" cy="1831777"/>
          </a:xfrm>
        </p:grpSpPr>
        <p:sp>
          <p:nvSpPr>
            <p:cNvPr id="38" name="Heptagon 37"/>
            <p:cNvSpPr/>
            <p:nvPr/>
          </p:nvSpPr>
          <p:spPr>
            <a:xfrm>
              <a:off x="76200" y="228600"/>
              <a:ext cx="685800" cy="609600"/>
            </a:xfrm>
            <a:prstGeom prst="heptagon">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a:t>
              </a:r>
              <a:endParaRPr lang="en-US" dirty="0"/>
            </a:p>
          </p:txBody>
        </p:sp>
        <p:sp>
          <p:nvSpPr>
            <p:cNvPr id="39" name="Heptagon 38"/>
            <p:cNvSpPr/>
            <p:nvPr/>
          </p:nvSpPr>
          <p:spPr>
            <a:xfrm>
              <a:off x="86762" y="685800"/>
              <a:ext cx="685800" cy="609600"/>
            </a:xfrm>
            <a:prstGeom prst="heptag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a:t>
              </a:r>
              <a:endParaRPr lang="en-US" dirty="0"/>
            </a:p>
          </p:txBody>
        </p:sp>
        <p:sp>
          <p:nvSpPr>
            <p:cNvPr id="40" name="Heptagon 39"/>
            <p:cNvSpPr/>
            <p:nvPr/>
          </p:nvSpPr>
          <p:spPr>
            <a:xfrm>
              <a:off x="76200" y="1143000"/>
              <a:ext cx="685800" cy="609600"/>
            </a:xfrm>
            <a:prstGeom prst="heptagon">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a:t>
              </a:r>
              <a:endParaRPr lang="en-US" dirty="0"/>
            </a:p>
          </p:txBody>
        </p:sp>
        <p:sp>
          <p:nvSpPr>
            <p:cNvPr id="41" name="TextBox 40"/>
            <p:cNvSpPr txBox="1"/>
            <p:nvPr/>
          </p:nvSpPr>
          <p:spPr>
            <a:xfrm>
              <a:off x="80665" y="1752600"/>
              <a:ext cx="670376" cy="307777"/>
            </a:xfrm>
            <a:prstGeom prst="rect">
              <a:avLst/>
            </a:prstGeom>
            <a:noFill/>
          </p:spPr>
          <p:txBody>
            <a:bodyPr wrap="none" rtlCol="0">
              <a:spAutoFit/>
            </a:bodyPr>
            <a:lstStyle/>
            <a:p>
              <a:r>
                <a:rPr lang="en-US" sz="1400" dirty="0" smtClean="0"/>
                <a:t>12a&amp;b</a:t>
              </a:r>
              <a:endParaRPr lang="en-US" sz="1400" dirty="0"/>
            </a:p>
          </p:txBody>
        </p:sp>
      </p:grpSp>
      <p:grpSp>
        <p:nvGrpSpPr>
          <p:cNvPr id="42" name="Group 41"/>
          <p:cNvGrpSpPr/>
          <p:nvPr/>
        </p:nvGrpSpPr>
        <p:grpSpPr>
          <a:xfrm>
            <a:off x="533400" y="2177150"/>
            <a:ext cx="701643" cy="1843445"/>
            <a:chOff x="533400" y="1905000"/>
            <a:chExt cx="701643" cy="1843445"/>
          </a:xfrm>
        </p:grpSpPr>
        <p:sp>
          <p:nvSpPr>
            <p:cNvPr id="43" name="Heptagon 42"/>
            <p:cNvSpPr/>
            <p:nvPr/>
          </p:nvSpPr>
          <p:spPr>
            <a:xfrm>
              <a:off x="543962" y="1905000"/>
              <a:ext cx="685800" cy="609600"/>
            </a:xfrm>
            <a:prstGeom prst="heptag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a:t>
              </a:r>
              <a:endParaRPr lang="en-US" dirty="0"/>
            </a:p>
          </p:txBody>
        </p:sp>
        <p:sp>
          <p:nvSpPr>
            <p:cNvPr id="44" name="Heptagon 43"/>
            <p:cNvSpPr/>
            <p:nvPr/>
          </p:nvSpPr>
          <p:spPr>
            <a:xfrm>
              <a:off x="533400" y="2362200"/>
              <a:ext cx="685800" cy="609600"/>
            </a:xfrm>
            <a:prstGeom prst="hept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a:t>
              </a:r>
              <a:endParaRPr lang="en-US" dirty="0"/>
            </a:p>
          </p:txBody>
        </p:sp>
        <p:sp>
          <p:nvSpPr>
            <p:cNvPr id="45" name="Heptagon 44"/>
            <p:cNvSpPr/>
            <p:nvPr/>
          </p:nvSpPr>
          <p:spPr>
            <a:xfrm>
              <a:off x="549243" y="2819400"/>
              <a:ext cx="685800" cy="609600"/>
            </a:xfrm>
            <a:prstGeom prst="heptagon">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OQ</a:t>
              </a:r>
              <a:endParaRPr lang="en-US" dirty="0">
                <a:solidFill>
                  <a:schemeClr val="tx1"/>
                </a:solidFill>
              </a:endParaRPr>
            </a:p>
          </p:txBody>
        </p:sp>
        <p:sp>
          <p:nvSpPr>
            <p:cNvPr id="46" name="TextBox 45"/>
            <p:cNvSpPr txBox="1"/>
            <p:nvPr/>
          </p:nvSpPr>
          <p:spPr>
            <a:xfrm>
              <a:off x="537488" y="3440668"/>
              <a:ext cx="659155" cy="307777"/>
            </a:xfrm>
            <a:prstGeom prst="rect">
              <a:avLst/>
            </a:prstGeom>
            <a:noFill/>
          </p:spPr>
          <p:txBody>
            <a:bodyPr wrap="none" rtlCol="0">
              <a:spAutoFit/>
            </a:bodyPr>
            <a:lstStyle/>
            <a:p>
              <a:r>
                <a:rPr lang="en-US" sz="1400" dirty="0" smtClean="0"/>
                <a:t>12c&amp;d</a:t>
              </a:r>
              <a:endParaRPr lang="en-US" sz="1400" dirty="0"/>
            </a:p>
          </p:txBody>
        </p:sp>
      </p:grpSp>
      <p:sp>
        <p:nvSpPr>
          <p:cNvPr id="47" name="TextBox 46"/>
          <p:cNvSpPr txBox="1"/>
          <p:nvPr/>
        </p:nvSpPr>
        <p:spPr>
          <a:xfrm>
            <a:off x="1972536" y="1412173"/>
            <a:ext cx="457176" cy="307777"/>
          </a:xfrm>
          <a:prstGeom prst="rect">
            <a:avLst/>
          </a:prstGeom>
          <a:noFill/>
        </p:spPr>
        <p:txBody>
          <a:bodyPr wrap="none" rtlCol="0">
            <a:spAutoFit/>
          </a:bodyPr>
          <a:lstStyle/>
          <a:p>
            <a:r>
              <a:rPr lang="en-US" sz="1400" dirty="0" smtClean="0"/>
              <a:t>12e</a:t>
            </a:r>
            <a:endParaRPr lang="en-US" sz="1400" dirty="0"/>
          </a:p>
        </p:txBody>
      </p:sp>
      <p:sp>
        <p:nvSpPr>
          <p:cNvPr id="48" name="TextBox 47"/>
          <p:cNvSpPr txBox="1"/>
          <p:nvPr/>
        </p:nvSpPr>
        <p:spPr>
          <a:xfrm>
            <a:off x="3160436" y="1335973"/>
            <a:ext cx="367408" cy="307777"/>
          </a:xfrm>
          <a:prstGeom prst="rect">
            <a:avLst/>
          </a:prstGeom>
          <a:noFill/>
        </p:spPr>
        <p:txBody>
          <a:bodyPr wrap="none" rtlCol="0">
            <a:spAutoFit/>
          </a:bodyPr>
          <a:lstStyle/>
          <a:p>
            <a:r>
              <a:rPr lang="en-US" sz="1400" dirty="0" smtClean="0"/>
              <a:t>13</a:t>
            </a:r>
            <a:endParaRPr lang="en-US" sz="1400" dirty="0"/>
          </a:p>
        </p:txBody>
      </p:sp>
      <p:sp>
        <p:nvSpPr>
          <p:cNvPr id="49" name="TextBox 48"/>
          <p:cNvSpPr txBox="1"/>
          <p:nvPr/>
        </p:nvSpPr>
        <p:spPr>
          <a:xfrm>
            <a:off x="4491286" y="1509456"/>
            <a:ext cx="367408" cy="307777"/>
          </a:xfrm>
          <a:prstGeom prst="rect">
            <a:avLst/>
          </a:prstGeom>
          <a:noFill/>
        </p:spPr>
        <p:txBody>
          <a:bodyPr wrap="none" rtlCol="0">
            <a:spAutoFit/>
          </a:bodyPr>
          <a:lstStyle/>
          <a:p>
            <a:r>
              <a:rPr lang="en-US" sz="1400" dirty="0" smtClean="0"/>
              <a:t>14</a:t>
            </a:r>
            <a:endParaRPr lang="en-US" sz="1400" dirty="0"/>
          </a:p>
        </p:txBody>
      </p:sp>
      <p:sp>
        <p:nvSpPr>
          <p:cNvPr id="50" name="TextBox 49"/>
          <p:cNvSpPr txBox="1"/>
          <p:nvPr/>
        </p:nvSpPr>
        <p:spPr>
          <a:xfrm>
            <a:off x="5294012" y="3698173"/>
            <a:ext cx="367408" cy="307777"/>
          </a:xfrm>
          <a:prstGeom prst="rect">
            <a:avLst/>
          </a:prstGeom>
          <a:noFill/>
        </p:spPr>
        <p:txBody>
          <a:bodyPr wrap="none" rtlCol="0">
            <a:spAutoFit/>
          </a:bodyPr>
          <a:lstStyle/>
          <a:p>
            <a:r>
              <a:rPr lang="en-US" sz="1400" dirty="0" smtClean="0"/>
              <a:t>18</a:t>
            </a:r>
            <a:endParaRPr lang="en-US" sz="1400" dirty="0"/>
          </a:p>
        </p:txBody>
      </p:sp>
      <p:sp>
        <p:nvSpPr>
          <p:cNvPr id="51" name="TextBox 50"/>
          <p:cNvSpPr txBox="1"/>
          <p:nvPr/>
        </p:nvSpPr>
        <p:spPr>
          <a:xfrm>
            <a:off x="6705600" y="3880709"/>
            <a:ext cx="367408" cy="307777"/>
          </a:xfrm>
          <a:prstGeom prst="rect">
            <a:avLst/>
          </a:prstGeom>
          <a:noFill/>
        </p:spPr>
        <p:txBody>
          <a:bodyPr wrap="none" rtlCol="0">
            <a:spAutoFit/>
          </a:bodyPr>
          <a:lstStyle/>
          <a:p>
            <a:r>
              <a:rPr lang="en-US" sz="1400" dirty="0" smtClean="0"/>
              <a:t>19</a:t>
            </a:r>
            <a:endParaRPr lang="en-US" sz="1400" dirty="0"/>
          </a:p>
        </p:txBody>
      </p:sp>
      <p:sp>
        <p:nvSpPr>
          <p:cNvPr id="52" name="TextBox 51"/>
          <p:cNvSpPr txBox="1"/>
          <p:nvPr/>
        </p:nvSpPr>
        <p:spPr>
          <a:xfrm>
            <a:off x="8350696" y="4563532"/>
            <a:ext cx="367408" cy="307777"/>
          </a:xfrm>
          <a:prstGeom prst="rect">
            <a:avLst/>
          </a:prstGeom>
          <a:noFill/>
        </p:spPr>
        <p:txBody>
          <a:bodyPr wrap="none" rtlCol="0">
            <a:spAutoFit/>
          </a:bodyPr>
          <a:lstStyle/>
          <a:p>
            <a:r>
              <a:rPr lang="en-US" sz="1400" dirty="0" smtClean="0"/>
              <a:t>20</a:t>
            </a:r>
            <a:endParaRPr lang="en-US" sz="1400" dirty="0"/>
          </a:p>
        </p:txBody>
      </p:sp>
      <p:sp>
        <p:nvSpPr>
          <p:cNvPr id="53" name="TextBox 52"/>
          <p:cNvSpPr txBox="1"/>
          <p:nvPr/>
        </p:nvSpPr>
        <p:spPr>
          <a:xfrm>
            <a:off x="3684245" y="2558150"/>
            <a:ext cx="604653" cy="307777"/>
          </a:xfrm>
          <a:prstGeom prst="rect">
            <a:avLst/>
          </a:prstGeom>
          <a:noFill/>
        </p:spPr>
        <p:txBody>
          <a:bodyPr wrap="none" rtlCol="0">
            <a:spAutoFit/>
          </a:bodyPr>
          <a:lstStyle/>
          <a:p>
            <a:r>
              <a:rPr lang="en-US" sz="1400" dirty="0" smtClean="0"/>
              <a:t>15-16</a:t>
            </a:r>
            <a:endParaRPr lang="en-US" sz="1400" dirty="0"/>
          </a:p>
        </p:txBody>
      </p:sp>
      <p:sp>
        <p:nvSpPr>
          <p:cNvPr id="54" name="Rectangle 53"/>
          <p:cNvSpPr/>
          <p:nvPr/>
        </p:nvSpPr>
        <p:spPr>
          <a:xfrm>
            <a:off x="1371610" y="6409778"/>
            <a:ext cx="6455229" cy="338554"/>
          </a:xfrm>
          <a:prstGeom prst="rect">
            <a:avLst/>
          </a:prstGeom>
          <a:solidFill>
            <a:schemeClr val="accent1"/>
          </a:solidFill>
        </p:spPr>
        <p:style>
          <a:lnRef idx="1">
            <a:schemeClr val="accent4"/>
          </a:lnRef>
          <a:fillRef idx="3">
            <a:schemeClr val="accent4"/>
          </a:fillRef>
          <a:effectRef idx="2">
            <a:schemeClr val="accent4"/>
          </a:effectRef>
          <a:fontRef idx="minor">
            <a:schemeClr val="lt1"/>
          </a:fontRef>
        </p:style>
        <p:txBody>
          <a:bodyPr wrap="square">
            <a:spAutoFit/>
          </a:bodyPr>
          <a:lstStyle/>
          <a:p>
            <a:r>
              <a:rPr lang="en-US" sz="1600" dirty="0" smtClean="0"/>
              <a:t>Task #s are taken from Work Plan @ https</a:t>
            </a:r>
            <a:r>
              <a:rPr lang="en-US" sz="1600" dirty="0"/>
              <a:t>://community.icann.org/x/oIxlAw</a:t>
            </a:r>
          </a:p>
        </p:txBody>
      </p:sp>
      <p:sp>
        <p:nvSpPr>
          <p:cNvPr id="55" name="Rectangle 54"/>
          <p:cNvSpPr/>
          <p:nvPr/>
        </p:nvSpPr>
        <p:spPr>
          <a:xfrm>
            <a:off x="6574971" y="792174"/>
            <a:ext cx="2471061" cy="3108543"/>
          </a:xfrm>
          <a:prstGeom prst="rect">
            <a:avLst/>
          </a:prstGeom>
          <a:ln cmpd="dbl">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en-US" sz="1400" dirty="0" err="1"/>
              <a:t>FQ</a:t>
            </a:r>
            <a:r>
              <a:rPr lang="en-US" sz="1400" dirty="0"/>
              <a:t>	Foundational </a:t>
            </a:r>
            <a:r>
              <a:rPr lang="en-US" sz="1400" dirty="0" smtClean="0"/>
              <a:t>	Question</a:t>
            </a:r>
            <a:endParaRPr lang="en-US" sz="1400" dirty="0"/>
          </a:p>
          <a:p>
            <a:r>
              <a:rPr lang="en-US" sz="1400" dirty="0" err="1"/>
              <a:t>OQ</a:t>
            </a:r>
            <a:r>
              <a:rPr lang="en-US" sz="1400" dirty="0"/>
              <a:t>	Other </a:t>
            </a:r>
            <a:r>
              <a:rPr lang="en-US" sz="1400" dirty="0" smtClean="0"/>
              <a:t>Questions</a:t>
            </a:r>
            <a:endParaRPr lang="en-US" sz="1400" dirty="0"/>
          </a:p>
          <a:p>
            <a:r>
              <a:rPr lang="en-US" sz="1400" dirty="0"/>
              <a:t>UP	</a:t>
            </a:r>
            <a:r>
              <a:rPr lang="en-US" sz="1400" dirty="0" smtClean="0"/>
              <a:t>Users/Purposes</a:t>
            </a:r>
          </a:p>
          <a:p>
            <a:r>
              <a:rPr lang="en-US" sz="1400" dirty="0" smtClean="0"/>
              <a:t>GA</a:t>
            </a:r>
            <a:r>
              <a:rPr lang="en-US" sz="1400" dirty="0"/>
              <a:t>	Gated </a:t>
            </a:r>
            <a:r>
              <a:rPr lang="en-US" sz="1400" dirty="0" smtClean="0"/>
              <a:t>Access</a:t>
            </a:r>
            <a:endParaRPr lang="en-US" sz="1400" dirty="0"/>
          </a:p>
          <a:p>
            <a:r>
              <a:rPr lang="en-US" sz="1400" dirty="0"/>
              <a:t>DA	Data </a:t>
            </a:r>
            <a:r>
              <a:rPr lang="en-US" sz="1400" dirty="0" smtClean="0"/>
              <a:t>Accuracy</a:t>
            </a:r>
            <a:endParaRPr lang="en-US" sz="1400" dirty="0"/>
          </a:p>
          <a:p>
            <a:r>
              <a:rPr lang="en-US" sz="1400" dirty="0"/>
              <a:t>DE	Data </a:t>
            </a:r>
            <a:r>
              <a:rPr lang="en-US" sz="1400" dirty="0" smtClean="0"/>
              <a:t>Elements</a:t>
            </a:r>
            <a:endParaRPr lang="en-US" sz="1400" dirty="0"/>
          </a:p>
          <a:p>
            <a:r>
              <a:rPr lang="en-US" sz="1400" dirty="0"/>
              <a:t>PR	</a:t>
            </a:r>
            <a:r>
              <a:rPr lang="en-US" sz="1400" dirty="0" smtClean="0"/>
              <a:t>Privacy</a:t>
            </a:r>
            <a:endParaRPr lang="en-US" sz="1400" dirty="0"/>
          </a:p>
          <a:p>
            <a:r>
              <a:rPr lang="en-US" sz="1400" dirty="0"/>
              <a:t>CX	</a:t>
            </a:r>
            <a:r>
              <a:rPr lang="en-US" sz="1400" dirty="0" smtClean="0"/>
              <a:t>Coexistence</a:t>
            </a:r>
            <a:endParaRPr lang="en-US" sz="1400" dirty="0"/>
          </a:p>
          <a:p>
            <a:r>
              <a:rPr lang="en-US" sz="1400" dirty="0"/>
              <a:t>CM	</a:t>
            </a:r>
            <a:r>
              <a:rPr lang="en-US" sz="1400" dirty="0" smtClean="0"/>
              <a:t>Compliance</a:t>
            </a:r>
            <a:endParaRPr lang="en-US" sz="1400" dirty="0"/>
          </a:p>
          <a:p>
            <a:r>
              <a:rPr lang="en-US" sz="1400" dirty="0"/>
              <a:t>SM	System </a:t>
            </a:r>
            <a:r>
              <a:rPr lang="en-US" sz="1400" dirty="0" smtClean="0"/>
              <a:t>Model</a:t>
            </a:r>
            <a:endParaRPr lang="en-US" sz="1400" dirty="0"/>
          </a:p>
          <a:p>
            <a:r>
              <a:rPr lang="en-US" sz="1400" dirty="0"/>
              <a:t>CS 	</a:t>
            </a:r>
            <a:r>
              <a:rPr lang="en-US" sz="1400" dirty="0" smtClean="0"/>
              <a:t>Cost</a:t>
            </a:r>
            <a:endParaRPr lang="en-US" sz="1400" dirty="0"/>
          </a:p>
          <a:p>
            <a:r>
              <a:rPr lang="en-US" sz="1400" dirty="0"/>
              <a:t>BE	</a:t>
            </a:r>
            <a:r>
              <a:rPr lang="en-US" sz="1400" dirty="0" smtClean="0"/>
              <a:t>Benefits</a:t>
            </a:r>
            <a:endParaRPr lang="en-US" sz="1400" dirty="0"/>
          </a:p>
          <a:p>
            <a:r>
              <a:rPr lang="en-US" sz="1400" dirty="0"/>
              <a:t>RI	</a:t>
            </a:r>
            <a:r>
              <a:rPr lang="en-US" sz="1400" dirty="0" smtClean="0"/>
              <a:t>Risks</a:t>
            </a:r>
            <a:endParaRPr lang="en-US" sz="1400" dirty="0"/>
          </a:p>
        </p:txBody>
      </p:sp>
    </p:spTree>
    <p:extLst>
      <p:ext uri="{BB962C8B-B14F-4D97-AF65-F5344CB8AC3E}">
        <p14:creationId xmlns:p14="http://schemas.microsoft.com/office/powerpoint/2010/main" val="325053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5075428" cy="695062"/>
          </a:xfrm>
          <a:prstGeom prst="rect">
            <a:avLst/>
          </a:prstGeom>
          <a:noFill/>
        </p:spPr>
        <p:txBody>
          <a:bodyPr wrap="none" rtlCol="0">
            <a:spAutoFit/>
          </a:bodyPr>
          <a:lstStyle/>
          <a:p>
            <a:pPr>
              <a:lnSpc>
                <a:spcPts val="4700"/>
              </a:lnSpc>
            </a:pPr>
            <a:r>
              <a:rPr lang="en-US" sz="4000" dirty="0" smtClean="0">
                <a:solidFill>
                  <a:srgbClr val="FFFFFF"/>
                </a:solidFill>
                <a:latin typeface="Source Sans Pro"/>
                <a:cs typeface="Source Sans Pro"/>
              </a:rPr>
              <a:t>GNSO Working Session</a:t>
            </a:r>
            <a:endParaRPr lang="en-US" sz="4000" dirty="0">
              <a:solidFill>
                <a:srgbClr val="FFFFFF"/>
              </a:solidFill>
              <a:latin typeface="Source Sans Pro"/>
              <a:cs typeface="Source Sans Pro"/>
            </a:endParaRPr>
          </a:p>
        </p:txBody>
      </p:sp>
      <p:sp>
        <p:nvSpPr>
          <p:cNvPr id="4" name="TextBox 3"/>
          <p:cNvSpPr txBox="1"/>
          <p:nvPr/>
        </p:nvSpPr>
        <p:spPr>
          <a:xfrm>
            <a:off x="2076114" y="5152820"/>
            <a:ext cx="4589718" cy="400110"/>
          </a:xfrm>
          <a:prstGeom prst="rect">
            <a:avLst/>
          </a:prstGeom>
          <a:noFill/>
        </p:spPr>
        <p:txBody>
          <a:bodyPr wrap="none" rtlCol="0">
            <a:spAutoFit/>
          </a:bodyPr>
          <a:lstStyle/>
          <a:p>
            <a:r>
              <a:rPr lang="en-US" sz="2000" dirty="0" smtClean="0">
                <a:solidFill>
                  <a:srgbClr val="FFFFFF"/>
                </a:solidFill>
                <a:latin typeface="Source Sans Pro"/>
                <a:cs typeface="Source Sans Pro"/>
              </a:rPr>
              <a:t>GNSO Council |  ICANN58 </a:t>
            </a:r>
            <a:r>
              <a:rPr lang="en-US" sz="2000" dirty="0" smtClean="0">
                <a:solidFill>
                  <a:srgbClr val="FFFFFF"/>
                </a:solidFill>
                <a:latin typeface="Source Sans Pro"/>
                <a:ea typeface="Wingdings"/>
                <a:cs typeface="Source Sans Pro"/>
                <a:sym typeface="Wingdings"/>
              </a:rPr>
              <a:t>|  12 March 2017</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3. New </a:t>
            </a:r>
            <a:r>
              <a:rPr lang="en-US" b="1" dirty="0" err="1" smtClean="0">
                <a:latin typeface="Source Sans Pro"/>
                <a:cs typeface="Source Sans Pro"/>
              </a:rPr>
              <a:t>gTLD</a:t>
            </a:r>
            <a:r>
              <a:rPr lang="en-US" b="1" dirty="0" smtClean="0">
                <a:latin typeface="Source Sans Pro"/>
                <a:cs typeface="Source Sans Pro"/>
              </a:rPr>
              <a:t> Subsequent Procedures PDP</a:t>
            </a:r>
          </a:p>
          <a:p>
            <a:r>
              <a:rPr lang="en-US" dirty="0" err="1" smtClean="0">
                <a:latin typeface="Source Sans Pro Light"/>
                <a:cs typeface="Source Sans Pro Light"/>
              </a:rPr>
              <a:t>Avri</a:t>
            </a:r>
            <a:r>
              <a:rPr lang="en-US" dirty="0" smtClean="0">
                <a:latin typeface="Source Sans Pro Light"/>
                <a:cs typeface="Source Sans Pro Light"/>
              </a:rPr>
              <a:t> </a:t>
            </a:r>
            <a:r>
              <a:rPr lang="en-US" dirty="0" err="1" smtClean="0">
                <a:latin typeface="Source Sans Pro Light"/>
                <a:cs typeface="Source Sans Pro Light"/>
              </a:rPr>
              <a:t>Doria</a:t>
            </a:r>
            <a:r>
              <a:rPr lang="en-US" dirty="0" smtClean="0">
                <a:latin typeface="Source Sans Pro Light"/>
                <a:cs typeface="Source Sans Pro Light"/>
              </a:rPr>
              <a:t> and Jeff </a:t>
            </a:r>
            <a:r>
              <a:rPr lang="en-US" dirty="0" err="1" smtClean="0">
                <a:latin typeface="Source Sans Pro Light"/>
                <a:cs typeface="Source Sans Pro Light"/>
              </a:rPr>
              <a:t>Neuman</a:t>
            </a:r>
            <a:r>
              <a:rPr lang="en-US" dirty="0" smtClean="0">
                <a:latin typeface="Source Sans Pro Light"/>
                <a:cs typeface="Source Sans Pro Light"/>
              </a:rPr>
              <a:t> </a:t>
            </a:r>
          </a:p>
        </p:txBody>
      </p:sp>
    </p:spTree>
    <p:extLst>
      <p:ext uri="{BB962C8B-B14F-4D97-AF65-F5344CB8AC3E}">
        <p14:creationId xmlns:p14="http://schemas.microsoft.com/office/powerpoint/2010/main" val="40141668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Arial"/>
              <a:cs typeface="Aria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Mar</a:t>
              </a:r>
            </a:p>
            <a:p>
              <a:pPr algn="ctr"/>
              <a:r>
                <a:rPr lang="en-US" dirty="0" smtClean="0">
                  <a:solidFill>
                    <a:schemeClr val="bg1"/>
                  </a:solidFill>
                  <a:latin typeface="Arial"/>
                  <a:cs typeface="Arial"/>
                </a:rPr>
                <a:t>2017</a:t>
              </a:r>
              <a:endParaRPr lang="en-US" dirty="0">
                <a:solidFill>
                  <a:schemeClr val="bg1"/>
                </a:solidFill>
                <a:latin typeface="Arial"/>
                <a:cs typeface="Arial"/>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4" name="TextBox 23"/>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June</a:t>
                </a:r>
              </a:p>
              <a:p>
                <a:pPr algn="ctr"/>
                <a:r>
                  <a:rPr lang="en-US" dirty="0" smtClean="0">
                    <a:solidFill>
                      <a:schemeClr val="bg1"/>
                    </a:solidFill>
                    <a:latin typeface="Arial"/>
                    <a:cs typeface="Arial"/>
                  </a:rPr>
                  <a:t>2017</a:t>
                </a:r>
                <a:endParaRPr lang="en-US" dirty="0">
                  <a:solidFill>
                    <a:schemeClr val="bg1"/>
                  </a:solidFill>
                  <a:latin typeface="Arial"/>
                  <a:cs typeface="Arial"/>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Sept</a:t>
              </a:r>
            </a:p>
            <a:p>
              <a:pPr algn="ctr"/>
              <a:r>
                <a:rPr lang="en-US" dirty="0" smtClean="0">
                  <a:solidFill>
                    <a:schemeClr val="bg1"/>
                  </a:solidFill>
                  <a:latin typeface="Arial"/>
                  <a:cs typeface="Arial"/>
                </a:rPr>
                <a:t>2017</a:t>
              </a:r>
              <a:endParaRPr lang="en-US" dirty="0">
                <a:solidFill>
                  <a:schemeClr val="bg1"/>
                </a:solidFill>
                <a:latin typeface="Arial"/>
                <a:cs typeface="Arial"/>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Dec</a:t>
              </a:r>
            </a:p>
            <a:p>
              <a:pPr algn="ctr"/>
              <a:r>
                <a:rPr lang="en-US" dirty="0" smtClean="0">
                  <a:solidFill>
                    <a:schemeClr val="bg1"/>
                  </a:solidFill>
                  <a:latin typeface="Arial"/>
                  <a:cs typeface="Arial"/>
                </a:rPr>
                <a:t>2017</a:t>
              </a:r>
              <a:endParaRPr lang="en-US" dirty="0">
                <a:solidFill>
                  <a:schemeClr val="bg1"/>
                </a:solidFill>
                <a:latin typeface="Arial"/>
                <a:cs typeface="Arial"/>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Feb</a:t>
              </a:r>
            </a:p>
            <a:p>
              <a:pPr algn="ctr"/>
              <a:r>
                <a:rPr lang="en-US" dirty="0" smtClean="0">
                  <a:solidFill>
                    <a:schemeClr val="bg1"/>
                  </a:solidFill>
                  <a:latin typeface="Arial"/>
                  <a:cs typeface="Arial"/>
                </a:rPr>
                <a:t>2018</a:t>
              </a:r>
              <a:endParaRPr lang="en-US" dirty="0">
                <a:solidFill>
                  <a:schemeClr val="bg1"/>
                </a:solidFill>
                <a:latin typeface="Arial"/>
                <a:cs typeface="Arial"/>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a:cs typeface="Arial"/>
              </a:endParaRPr>
            </a:p>
          </p:txBody>
        </p:sp>
        <p:sp>
          <p:nvSpPr>
            <p:cNvPr id="37" name="TextBox 36"/>
            <p:cNvSpPr txBox="1"/>
            <p:nvPr/>
          </p:nvSpPr>
          <p:spPr>
            <a:xfrm>
              <a:off x="594800" y="2386020"/>
              <a:ext cx="1273358" cy="691099"/>
            </a:xfrm>
            <a:prstGeom prst="rect">
              <a:avLst/>
            </a:prstGeom>
            <a:noFill/>
          </p:spPr>
          <p:txBody>
            <a:bodyPr wrap="square" rtlCol="0">
              <a:spAutoFit/>
            </a:bodyPr>
            <a:lstStyle/>
            <a:p>
              <a:pPr algn="ctr"/>
              <a:r>
                <a:rPr lang="en-US" dirty="0" smtClean="0">
                  <a:solidFill>
                    <a:schemeClr val="bg1"/>
                  </a:solidFill>
                  <a:latin typeface="Arial"/>
                  <a:cs typeface="Arial"/>
                </a:rPr>
                <a:t>Sept</a:t>
              </a:r>
            </a:p>
            <a:p>
              <a:pPr algn="ctr"/>
              <a:r>
                <a:rPr lang="en-US" dirty="0" smtClean="0">
                  <a:solidFill>
                    <a:schemeClr val="bg1"/>
                  </a:solidFill>
                  <a:latin typeface="Arial"/>
                  <a:cs typeface="Arial"/>
                </a:rPr>
                <a:t>2018</a:t>
              </a:r>
              <a:endParaRPr lang="en-US" dirty="0">
                <a:solidFill>
                  <a:schemeClr val="bg1"/>
                </a:solidFill>
                <a:latin typeface="Arial"/>
                <a:cs typeface="Arial"/>
              </a:endParaRPr>
            </a:p>
          </p:txBody>
        </p:sp>
      </p:grpSp>
      <p:sp>
        <p:nvSpPr>
          <p:cNvPr id="38" name="TextBox 37"/>
          <p:cNvSpPr txBox="1"/>
          <p:nvPr/>
        </p:nvSpPr>
        <p:spPr>
          <a:xfrm>
            <a:off x="350565" y="3457102"/>
            <a:ext cx="1190873" cy="461665"/>
          </a:xfrm>
          <a:prstGeom prst="rect">
            <a:avLst/>
          </a:prstGeom>
          <a:noFill/>
        </p:spPr>
        <p:txBody>
          <a:bodyPr wrap="square" rtlCol="0">
            <a:spAutoFit/>
          </a:bodyPr>
          <a:lstStyle/>
          <a:p>
            <a:pPr algn="ctr"/>
            <a:r>
              <a:rPr lang="en-US" sz="1200" dirty="0" smtClean="0">
                <a:latin typeface="Arial"/>
                <a:cs typeface="Arial"/>
              </a:rPr>
              <a:t>Send CC2 to SO/AC/SG/Cs</a:t>
            </a:r>
            <a:endParaRPr lang="en-US" sz="1200" dirty="0">
              <a:latin typeface="Arial"/>
              <a:cs typeface="Arial"/>
            </a:endParaRPr>
          </a:p>
        </p:txBody>
      </p:sp>
      <p:sp>
        <p:nvSpPr>
          <p:cNvPr id="39" name="TextBox 38"/>
          <p:cNvSpPr txBox="1"/>
          <p:nvPr/>
        </p:nvSpPr>
        <p:spPr>
          <a:xfrm>
            <a:off x="1597714" y="3457102"/>
            <a:ext cx="1190873" cy="830997"/>
          </a:xfrm>
          <a:prstGeom prst="rect">
            <a:avLst/>
          </a:prstGeom>
          <a:noFill/>
        </p:spPr>
        <p:txBody>
          <a:bodyPr wrap="square" rtlCol="0">
            <a:spAutoFit/>
          </a:bodyPr>
          <a:lstStyle/>
          <a:p>
            <a:pPr algn="ctr"/>
            <a:r>
              <a:rPr lang="en-US" sz="1200" dirty="0" smtClean="0">
                <a:latin typeface="Arial"/>
                <a:cs typeface="Arial"/>
              </a:rPr>
              <a:t>Complete preliminary WT deliberations</a:t>
            </a:r>
            <a:endParaRPr lang="en-US" sz="1200" dirty="0">
              <a:latin typeface="Arial"/>
              <a:cs typeface="Arial"/>
            </a:endParaRPr>
          </a:p>
        </p:txBody>
      </p:sp>
      <p:sp>
        <p:nvSpPr>
          <p:cNvPr id="40" name="TextBox 39"/>
          <p:cNvSpPr txBox="1"/>
          <p:nvPr/>
        </p:nvSpPr>
        <p:spPr>
          <a:xfrm>
            <a:off x="2838766" y="3457102"/>
            <a:ext cx="1190873" cy="1200329"/>
          </a:xfrm>
          <a:prstGeom prst="rect">
            <a:avLst/>
          </a:prstGeom>
          <a:noFill/>
        </p:spPr>
        <p:txBody>
          <a:bodyPr wrap="square" rtlCol="0">
            <a:spAutoFit/>
          </a:bodyPr>
          <a:lstStyle/>
          <a:p>
            <a:pPr algn="ctr"/>
            <a:r>
              <a:rPr lang="en-US" sz="1200" dirty="0" smtClean="0">
                <a:latin typeface="Arial"/>
                <a:cs typeface="Arial"/>
              </a:rPr>
              <a:t>Consider CC2 </a:t>
            </a:r>
            <a:r>
              <a:rPr lang="en-US" sz="1200" dirty="0">
                <a:latin typeface="Arial"/>
                <a:cs typeface="Arial"/>
              </a:rPr>
              <a:t>input </a:t>
            </a:r>
            <a:r>
              <a:rPr lang="en-US" sz="1200" dirty="0" smtClean="0">
                <a:latin typeface="Arial"/>
                <a:cs typeface="Arial"/>
              </a:rPr>
              <a:t>and consider WT recommendations at plenary level</a:t>
            </a:r>
            <a:endParaRPr lang="en-US" sz="1200" dirty="0">
              <a:latin typeface="Arial"/>
              <a:cs typeface="Arial"/>
            </a:endParaRPr>
          </a:p>
        </p:txBody>
      </p:sp>
      <p:sp>
        <p:nvSpPr>
          <p:cNvPr id="41" name="TextBox 40"/>
          <p:cNvSpPr txBox="1"/>
          <p:nvPr/>
        </p:nvSpPr>
        <p:spPr>
          <a:xfrm>
            <a:off x="4087489" y="3457102"/>
            <a:ext cx="1190873" cy="830997"/>
          </a:xfrm>
          <a:prstGeom prst="rect">
            <a:avLst/>
          </a:prstGeom>
          <a:noFill/>
        </p:spPr>
        <p:txBody>
          <a:bodyPr wrap="square" rtlCol="0">
            <a:spAutoFit/>
          </a:bodyPr>
          <a:lstStyle/>
          <a:p>
            <a:pPr algn="ctr"/>
            <a:r>
              <a:rPr lang="en-US" sz="1200" dirty="0" smtClean="0">
                <a:latin typeface="Arial"/>
                <a:cs typeface="Arial"/>
              </a:rPr>
              <a:t>Publish Initial Report for public comment</a:t>
            </a:r>
            <a:endParaRPr lang="en-US" sz="1200" dirty="0">
              <a:latin typeface="Arial"/>
              <a:cs typeface="Arial"/>
            </a:endParaRPr>
          </a:p>
        </p:txBody>
      </p:sp>
      <p:sp>
        <p:nvSpPr>
          <p:cNvPr id="42" name="TextBox 41"/>
          <p:cNvSpPr txBox="1"/>
          <p:nvPr/>
        </p:nvSpPr>
        <p:spPr>
          <a:xfrm>
            <a:off x="5298737" y="3457102"/>
            <a:ext cx="1190873" cy="830997"/>
          </a:xfrm>
          <a:prstGeom prst="rect">
            <a:avLst/>
          </a:prstGeom>
          <a:noFill/>
        </p:spPr>
        <p:txBody>
          <a:bodyPr wrap="square" rtlCol="0">
            <a:spAutoFit/>
          </a:bodyPr>
          <a:lstStyle/>
          <a:p>
            <a:pPr algn="ctr"/>
            <a:r>
              <a:rPr lang="en-US" sz="1200" dirty="0" smtClean="0">
                <a:latin typeface="Arial"/>
                <a:cs typeface="Arial"/>
              </a:rPr>
              <a:t>Publish summary of public comment</a:t>
            </a:r>
            <a:endParaRPr lang="en-US" sz="1200" dirty="0">
              <a:latin typeface="Arial"/>
              <a:cs typeface="Arial"/>
            </a:endParaRPr>
          </a:p>
        </p:txBody>
      </p:sp>
      <p:sp>
        <p:nvSpPr>
          <p:cNvPr id="47" name="TextBox 46"/>
          <p:cNvSpPr txBox="1"/>
          <p:nvPr/>
        </p:nvSpPr>
        <p:spPr>
          <a:xfrm>
            <a:off x="360003" y="4943856"/>
            <a:ext cx="8103993" cy="835613"/>
          </a:xfrm>
          <a:prstGeom prst="rect">
            <a:avLst/>
          </a:prstGeom>
          <a:noFill/>
        </p:spPr>
        <p:txBody>
          <a:bodyPr wrap="square" rtlCol="0">
            <a:spAutoFit/>
          </a:bodyPr>
          <a:lstStyle/>
          <a:p>
            <a:pPr>
              <a:lnSpc>
                <a:spcPts val="1980"/>
              </a:lnSpc>
            </a:pPr>
            <a:r>
              <a:rPr lang="en-US" sz="1300" dirty="0">
                <a:solidFill>
                  <a:srgbClr val="154A78"/>
                </a:solidFill>
                <a:latin typeface="Arial"/>
                <a:cs typeface="Arial"/>
              </a:rPr>
              <a:t>This PDP was chartered by the GNSO Council in January 2016 to consider the experiences from the 2012 round of the New </a:t>
            </a:r>
            <a:r>
              <a:rPr lang="en-US" sz="1300" dirty="0" err="1">
                <a:solidFill>
                  <a:srgbClr val="154A78"/>
                </a:solidFill>
                <a:latin typeface="Arial"/>
                <a:cs typeface="Arial"/>
              </a:rPr>
              <a:t>gTLD</a:t>
            </a:r>
            <a:r>
              <a:rPr lang="en-US" sz="1300" dirty="0">
                <a:solidFill>
                  <a:srgbClr val="154A78"/>
                </a:solidFill>
                <a:latin typeface="Arial"/>
                <a:cs typeface="Arial"/>
              </a:rPr>
              <a:t> Program to determine what additions or modifications are needed for the existing new </a:t>
            </a:r>
            <a:r>
              <a:rPr lang="en-US" sz="1300" dirty="0" err="1">
                <a:solidFill>
                  <a:srgbClr val="154A78"/>
                </a:solidFill>
                <a:latin typeface="Arial"/>
                <a:cs typeface="Arial"/>
              </a:rPr>
              <a:t>gTLD</a:t>
            </a:r>
            <a:r>
              <a:rPr lang="en-US" sz="1300" dirty="0">
                <a:solidFill>
                  <a:srgbClr val="154A78"/>
                </a:solidFill>
                <a:latin typeface="Arial"/>
                <a:cs typeface="Arial"/>
              </a:rPr>
              <a:t> policy recommendations.</a:t>
            </a: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sz="1700" b="1" dirty="0" smtClean="0">
                <a:solidFill>
                  <a:srgbClr val="154A78"/>
                </a:solidFill>
                <a:latin typeface="Arial"/>
                <a:cs typeface="Arial"/>
              </a:rPr>
              <a:t>What this Project is About</a:t>
            </a:r>
            <a:endParaRPr lang="en-US" sz="1700" b="1" dirty="0">
              <a:solidFill>
                <a:srgbClr val="154A78"/>
              </a:solidFill>
              <a:latin typeface="Arial"/>
              <a:cs typeface="Arial"/>
            </a:endParaRPr>
          </a:p>
        </p:txBody>
      </p:sp>
      <p:sp>
        <p:nvSpPr>
          <p:cNvPr id="2" name="Title 1"/>
          <p:cNvSpPr>
            <a:spLocks noGrp="1"/>
          </p:cNvSpPr>
          <p:nvPr>
            <p:ph type="title"/>
          </p:nvPr>
        </p:nvSpPr>
        <p:spPr/>
        <p:txBody>
          <a:bodyPr/>
          <a:lstStyle/>
          <a:p>
            <a:r>
              <a:rPr lang="en-US" sz="3000" dirty="0" smtClean="0">
                <a:latin typeface="Arial"/>
                <a:cs typeface="Arial"/>
              </a:rPr>
              <a:t>Timeline</a:t>
            </a:r>
            <a:endParaRPr lang="en-US" sz="3000" dirty="0">
              <a:latin typeface="Arial"/>
              <a:cs typeface="Arial"/>
            </a:endParaRPr>
          </a:p>
        </p:txBody>
      </p:sp>
      <p:sp>
        <p:nvSpPr>
          <p:cNvPr id="46" name="TextBox 45"/>
          <p:cNvSpPr txBox="1"/>
          <p:nvPr/>
        </p:nvSpPr>
        <p:spPr>
          <a:xfrm>
            <a:off x="6532415" y="3458602"/>
            <a:ext cx="1190873" cy="461665"/>
          </a:xfrm>
          <a:prstGeom prst="rect">
            <a:avLst/>
          </a:prstGeom>
          <a:noFill/>
        </p:spPr>
        <p:txBody>
          <a:bodyPr wrap="square" rtlCol="0">
            <a:spAutoFit/>
          </a:bodyPr>
          <a:lstStyle/>
          <a:p>
            <a:pPr algn="ctr"/>
            <a:r>
              <a:rPr lang="en-US" sz="1200" dirty="0" smtClean="0">
                <a:latin typeface="Arial"/>
                <a:cs typeface="Arial"/>
              </a:rPr>
              <a:t>Complete Final Report</a:t>
            </a:r>
            <a:endParaRPr lang="en-US" sz="1200" dirty="0">
              <a:latin typeface="Arial"/>
              <a:cs typeface="Arial"/>
            </a:endParaRPr>
          </a:p>
        </p:txBody>
      </p:sp>
      <p:sp>
        <p:nvSpPr>
          <p:cNvPr id="50" name="TextBox 49"/>
          <p:cNvSpPr txBox="1"/>
          <p:nvPr/>
        </p:nvSpPr>
        <p:spPr>
          <a:xfrm>
            <a:off x="7698525" y="2753671"/>
            <a:ext cx="1286845" cy="830997"/>
          </a:xfrm>
          <a:prstGeom prst="rect">
            <a:avLst/>
          </a:prstGeom>
          <a:noFill/>
        </p:spPr>
        <p:txBody>
          <a:bodyPr wrap="square" rtlCol="0">
            <a:spAutoFit/>
          </a:bodyPr>
          <a:lstStyle/>
          <a:p>
            <a:pPr algn="ctr"/>
            <a:r>
              <a:rPr lang="en-US" sz="2300" dirty="0">
                <a:solidFill>
                  <a:srgbClr val="154A78"/>
                </a:solidFill>
                <a:latin typeface="Arial"/>
                <a:cs typeface="Arial"/>
              </a:rPr>
              <a:t>Next</a:t>
            </a:r>
          </a:p>
          <a:p>
            <a:pPr algn="ctr"/>
            <a:r>
              <a:rPr lang="en-US" sz="2300" dirty="0">
                <a:solidFill>
                  <a:srgbClr val="154A78"/>
                </a:solidFill>
                <a:latin typeface="Arial"/>
                <a:cs typeface="Arial"/>
              </a:rPr>
              <a:t>Steps</a:t>
            </a:r>
          </a:p>
        </p:txBody>
      </p:sp>
    </p:spTree>
    <p:extLst>
      <p:ext uri="{BB962C8B-B14F-4D97-AF65-F5344CB8AC3E}">
        <p14:creationId xmlns:p14="http://schemas.microsoft.com/office/powerpoint/2010/main" val="14463188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3600986"/>
          </a:xfrm>
          <a:prstGeom prst="rect">
            <a:avLst/>
          </a:prstGeom>
        </p:spPr>
        <p:txBody>
          <a:bodyPr wrap="square">
            <a:spAutoFit/>
          </a:bodyPr>
          <a:lstStyle/>
          <a:p>
            <a:pPr marL="285750" indent="-285750">
              <a:buSzPct val="75000"/>
              <a:buFont typeface="Wingdings" charset="2"/>
              <a:buChar char=""/>
            </a:pPr>
            <a:r>
              <a:rPr lang="en-US" sz="1900" dirty="0" smtClean="0">
                <a:solidFill>
                  <a:srgbClr val="0C1F24"/>
                </a:solidFill>
                <a:latin typeface="Arial"/>
                <a:cs typeface="Arial"/>
              </a:rPr>
              <a:t>The </a:t>
            </a:r>
            <a:r>
              <a:rPr lang="en-US" sz="1900" dirty="0">
                <a:solidFill>
                  <a:srgbClr val="0C1F24"/>
                </a:solidFill>
                <a:latin typeface="Arial"/>
                <a:cs typeface="Arial"/>
              </a:rPr>
              <a:t>WG </a:t>
            </a:r>
            <a:r>
              <a:rPr lang="en-US" sz="1900" dirty="0" smtClean="0">
                <a:solidFill>
                  <a:srgbClr val="0C1F24"/>
                </a:solidFill>
                <a:latin typeface="Arial"/>
                <a:cs typeface="Arial"/>
              </a:rPr>
              <a:t>is establishing 3 drafting teams to cover overarching issues. The WG is also broken </a:t>
            </a:r>
            <a:r>
              <a:rPr lang="en-US" sz="1900" dirty="0">
                <a:solidFill>
                  <a:srgbClr val="0C1F24"/>
                </a:solidFill>
                <a:latin typeface="Arial"/>
                <a:cs typeface="Arial"/>
              </a:rPr>
              <a:t>into 4 Work Tracks to address the remaining subjects within its charter.</a:t>
            </a:r>
          </a:p>
          <a:p>
            <a:pPr marL="285750" indent="-285750">
              <a:buSzPct val="75000"/>
              <a:buFont typeface="Wingdings" charset="2"/>
              <a:buChar char=""/>
            </a:pPr>
            <a:endParaRPr lang="en-US" sz="1900" dirty="0" smtClean="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Biggest Issues:</a:t>
            </a:r>
          </a:p>
          <a:p>
            <a:pPr marL="742950" lvl="1" indent="-285750">
              <a:buSzPct val="75000"/>
              <a:buFont typeface="Wingdings" charset="2"/>
              <a:buChar char=""/>
            </a:pPr>
            <a:endParaRPr lang="en-US" sz="1900" dirty="0" smtClean="0">
              <a:solidFill>
                <a:srgbClr val="0C1F24"/>
              </a:solidFill>
              <a:latin typeface="Arial"/>
              <a:cs typeface="Arial"/>
            </a:endParaRPr>
          </a:p>
          <a:p>
            <a:pPr marL="742950" lvl="1" indent="-285750">
              <a:buSzPct val="75000"/>
              <a:buFont typeface="Wingdings" charset="2"/>
              <a:buChar char=""/>
            </a:pPr>
            <a:r>
              <a:rPr lang="en-US" sz="1900" dirty="0" smtClean="0">
                <a:solidFill>
                  <a:srgbClr val="0C1F24"/>
                </a:solidFill>
                <a:latin typeface="Arial"/>
                <a:cs typeface="Arial"/>
              </a:rPr>
              <a:t>Extensive list of </a:t>
            </a:r>
            <a:r>
              <a:rPr lang="en-US" sz="1900" dirty="0">
                <a:solidFill>
                  <a:srgbClr val="0C1F24"/>
                </a:solidFill>
                <a:latin typeface="Arial"/>
                <a:cs typeface="Arial"/>
              </a:rPr>
              <a:t>subjects in charter that must all be </a:t>
            </a:r>
            <a:r>
              <a:rPr lang="en-US" sz="1900" dirty="0" smtClean="0">
                <a:solidFill>
                  <a:srgbClr val="0C1F24"/>
                </a:solidFill>
                <a:latin typeface="Arial"/>
                <a:cs typeface="Arial"/>
              </a:rPr>
              <a:t>considered</a:t>
            </a:r>
          </a:p>
          <a:p>
            <a:pPr marL="742950" lvl="1" indent="-285750">
              <a:buSzPct val="75000"/>
              <a:buFont typeface="Wingdings" charset="2"/>
              <a:buChar char=""/>
            </a:pPr>
            <a:r>
              <a:rPr lang="en-US" sz="1900" dirty="0" smtClean="0">
                <a:solidFill>
                  <a:srgbClr val="0C1F24"/>
                </a:solidFill>
                <a:latin typeface="Arial"/>
                <a:cs typeface="Arial"/>
              </a:rPr>
              <a:t>Parallel work within the community on topics within scope of this PDP (e.g., geographic names, community applications, etc.)</a:t>
            </a:r>
          </a:p>
          <a:p>
            <a:pPr marL="742950" lvl="1" indent="-285750">
              <a:buSzPct val="75000"/>
              <a:buFont typeface="Wingdings" charset="2"/>
              <a:buChar char=""/>
            </a:pPr>
            <a:r>
              <a:rPr lang="en-US" sz="1900" dirty="0" smtClean="0">
                <a:solidFill>
                  <a:srgbClr val="0C1F24"/>
                </a:solidFill>
                <a:latin typeface="Arial"/>
                <a:cs typeface="Arial"/>
              </a:rPr>
              <a:t>Interconnected efforts (e.g., RPMs, CCT-RT, CWG-UCTN, etc.) can make it difficult to stay coordinated and informed</a:t>
            </a:r>
            <a:br>
              <a:rPr lang="en-US" sz="1900" dirty="0" smtClean="0">
                <a:solidFill>
                  <a:srgbClr val="0C1F24"/>
                </a:solidFill>
                <a:latin typeface="Arial"/>
                <a:cs typeface="Arial"/>
              </a:rPr>
            </a:br>
            <a:endParaRPr lang="en-US" sz="1900"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lstStyle/>
          <a:p>
            <a:r>
              <a:rPr lang="en-US" sz="2500" dirty="0" smtClean="0">
                <a:latin typeface="Arial"/>
                <a:cs typeface="Arial"/>
              </a:rPr>
              <a:t>What are the current challenges &amp; issues under discussion?</a:t>
            </a:r>
            <a:endParaRPr lang="en-US" sz="2500" dirty="0">
              <a:latin typeface="Arial"/>
              <a:cs typeface="Arial"/>
            </a:endParaRPr>
          </a:p>
        </p:txBody>
      </p:sp>
    </p:spTree>
    <p:extLst>
      <p:ext uri="{BB962C8B-B14F-4D97-AF65-F5344CB8AC3E}">
        <p14:creationId xmlns:p14="http://schemas.microsoft.com/office/powerpoint/2010/main" val="1354671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969496"/>
          </a:xfrm>
          <a:prstGeom prst="rect">
            <a:avLst/>
          </a:prstGeom>
        </p:spPr>
        <p:txBody>
          <a:bodyPr wrap="square">
            <a:spAutoFit/>
          </a:bodyPr>
          <a:lstStyle/>
          <a:p>
            <a:pPr marL="285750" indent="-285750">
              <a:buSzPct val="75000"/>
              <a:buFont typeface="Wingdings" charset="2"/>
              <a:buChar char=""/>
            </a:pPr>
            <a:r>
              <a:rPr lang="en-US" sz="1900" dirty="0" smtClean="0">
                <a:solidFill>
                  <a:srgbClr val="0C1F24"/>
                </a:solidFill>
                <a:latin typeface="Arial"/>
                <a:cs typeface="Arial"/>
              </a:rPr>
              <a:t>Provide support in coordinating parallel tracks within the community.</a:t>
            </a:r>
            <a:br>
              <a:rPr lang="en-US" sz="1900" dirty="0" smtClean="0">
                <a:solidFill>
                  <a:srgbClr val="0C1F24"/>
                </a:solidFill>
                <a:latin typeface="Arial"/>
                <a:cs typeface="Arial"/>
              </a:rPr>
            </a:br>
            <a:endParaRPr lang="en-US" sz="1900" dirty="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Help encourage community participation from the GNSO and beyond.</a:t>
            </a:r>
            <a:endParaRPr lang="en-US" sz="1900"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lstStyle/>
          <a:p>
            <a:r>
              <a:rPr lang="en-US" sz="2600" dirty="0" smtClean="0">
                <a:latin typeface="Arial"/>
                <a:cs typeface="Arial"/>
              </a:rPr>
              <a:t>How can the GNSO Council &amp; ICANN community assist?</a:t>
            </a:r>
            <a:endParaRPr lang="en-US" sz="2600" dirty="0">
              <a:latin typeface="Arial"/>
              <a:cs typeface="Arial"/>
            </a:endParaRPr>
          </a:p>
        </p:txBody>
      </p:sp>
    </p:spTree>
    <p:extLst>
      <p:ext uri="{BB962C8B-B14F-4D97-AF65-F5344CB8AC3E}">
        <p14:creationId xmlns:p14="http://schemas.microsoft.com/office/powerpoint/2010/main" val="20940162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478149"/>
          </a:xfrm>
          <a:prstGeom prst="rect">
            <a:avLst/>
          </a:prstGeom>
        </p:spPr>
        <p:txBody>
          <a:bodyPr wrap="square">
            <a:spAutoFit/>
          </a:bodyPr>
          <a:lstStyle/>
          <a:p>
            <a:pPr>
              <a:buSzPct val="75000"/>
            </a:pPr>
            <a:r>
              <a:rPr lang="en-US" sz="1900" dirty="0" smtClean="0">
                <a:solidFill>
                  <a:srgbClr val="0C1F24"/>
                </a:solidFill>
                <a:latin typeface="Arial"/>
                <a:cs typeface="Arial"/>
              </a:rPr>
              <a:t>Meetings</a:t>
            </a:r>
          </a:p>
          <a:p>
            <a:pPr marL="285750" indent="-285750">
              <a:buSzPct val="75000"/>
              <a:buFont typeface="Wingdings" charset="2"/>
              <a:buChar char=""/>
            </a:pPr>
            <a:r>
              <a:rPr lang="en-US" sz="1900" dirty="0" smtClean="0">
                <a:solidFill>
                  <a:srgbClr val="0C1F24"/>
                </a:solidFill>
                <a:latin typeface="Arial"/>
                <a:cs typeface="Arial"/>
              </a:rPr>
              <a:t>Face to face session on 11 March: </a:t>
            </a:r>
            <a:r>
              <a:rPr lang="en-US" sz="1900" dirty="0">
                <a:solidFill>
                  <a:srgbClr val="0C1F24"/>
                </a:solidFill>
                <a:latin typeface="Arial"/>
                <a:cs typeface="Arial"/>
              </a:rPr>
              <a:t>recordings will be available here - </a:t>
            </a:r>
            <a:r>
              <a:rPr lang="en-US" sz="1900" dirty="0">
                <a:solidFill>
                  <a:srgbClr val="0C1F24"/>
                </a:solidFill>
                <a:latin typeface="Arial"/>
                <a:cs typeface="Arial"/>
                <a:hlinkClick r:id="rId3"/>
              </a:rPr>
              <a:t>http://</a:t>
            </a:r>
            <a:r>
              <a:rPr lang="en-US" sz="1900" dirty="0" smtClean="0">
                <a:solidFill>
                  <a:srgbClr val="0C1F24"/>
                </a:solidFill>
                <a:latin typeface="Arial"/>
                <a:cs typeface="Arial"/>
                <a:hlinkClick r:id="rId3"/>
              </a:rPr>
              <a:t>sched.co/9nmb</a:t>
            </a:r>
            <a:endParaRPr lang="en-US" sz="1900" dirty="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New </a:t>
            </a:r>
            <a:r>
              <a:rPr lang="en-US" sz="1900" dirty="0" err="1" smtClean="0">
                <a:solidFill>
                  <a:srgbClr val="0C1F24"/>
                </a:solidFill>
                <a:latin typeface="Arial"/>
                <a:cs typeface="Arial"/>
              </a:rPr>
              <a:t>gTLD</a:t>
            </a:r>
            <a:r>
              <a:rPr lang="en-US" sz="1900" dirty="0" smtClean="0">
                <a:solidFill>
                  <a:srgbClr val="0C1F24"/>
                </a:solidFill>
                <a:latin typeface="Arial"/>
                <a:cs typeface="Arial"/>
              </a:rPr>
              <a:t> Program Reviews on 13 March from 15:15-16:45: </a:t>
            </a:r>
            <a:r>
              <a:rPr lang="en-US" sz="1900" dirty="0" smtClean="0">
                <a:solidFill>
                  <a:srgbClr val="0C1F24"/>
                </a:solidFill>
                <a:latin typeface="Arial"/>
                <a:cs typeface="Arial"/>
                <a:hlinkClick r:id="rId4"/>
              </a:rPr>
              <a:t>http://sched.co/9no3</a:t>
            </a:r>
            <a:endParaRPr lang="en-US" sz="1900" dirty="0" smtClean="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Community dialogue session on </a:t>
            </a:r>
            <a:r>
              <a:rPr lang="en-US" sz="1900" dirty="0">
                <a:solidFill>
                  <a:srgbClr val="0C1F24"/>
                </a:solidFill>
                <a:latin typeface="Arial"/>
                <a:cs typeface="Arial"/>
              </a:rPr>
              <a:t>15 </a:t>
            </a:r>
            <a:r>
              <a:rPr lang="en-US" sz="1900" dirty="0" smtClean="0">
                <a:solidFill>
                  <a:srgbClr val="0C1F24"/>
                </a:solidFill>
                <a:latin typeface="Arial"/>
                <a:cs typeface="Arial"/>
              </a:rPr>
              <a:t>March from 17:00-18:30: </a:t>
            </a:r>
            <a:r>
              <a:rPr lang="en-US" sz="1900" dirty="0">
                <a:solidFill>
                  <a:srgbClr val="0C1F24"/>
                </a:solidFill>
                <a:latin typeface="Arial"/>
                <a:cs typeface="Arial"/>
                <a:hlinkClick r:id="rId5"/>
              </a:rPr>
              <a:t>http://</a:t>
            </a:r>
            <a:r>
              <a:rPr lang="en-US" sz="1900" dirty="0" smtClean="0">
                <a:solidFill>
                  <a:srgbClr val="0C1F24"/>
                </a:solidFill>
                <a:latin typeface="Arial"/>
                <a:cs typeface="Arial"/>
                <a:hlinkClick r:id="rId5"/>
              </a:rPr>
              <a:t>sched.co/9sZB</a:t>
            </a:r>
            <a:r>
              <a:rPr lang="en-US" sz="1900" dirty="0" smtClean="0">
                <a:solidFill>
                  <a:srgbClr val="0C1F24"/>
                </a:solidFill>
                <a:latin typeface="Arial"/>
                <a:cs typeface="Arial"/>
              </a:rPr>
              <a:t> </a:t>
            </a:r>
            <a:br>
              <a:rPr lang="en-US" sz="1900" dirty="0" smtClean="0">
                <a:solidFill>
                  <a:srgbClr val="0C1F24"/>
                </a:solidFill>
                <a:latin typeface="Arial"/>
                <a:cs typeface="Arial"/>
              </a:rPr>
            </a:br>
            <a:endParaRPr lang="en-US" sz="1900" dirty="0" smtClean="0">
              <a:solidFill>
                <a:srgbClr val="0C1F24"/>
              </a:solidFill>
              <a:latin typeface="Arial"/>
              <a:cs typeface="Arial"/>
            </a:endParaRPr>
          </a:p>
          <a:p>
            <a:pPr>
              <a:buSzPct val="75000"/>
            </a:pPr>
            <a:r>
              <a:rPr lang="en-US" sz="1900" dirty="0" smtClean="0">
                <a:solidFill>
                  <a:srgbClr val="0C1F24"/>
                </a:solidFill>
                <a:latin typeface="Arial"/>
                <a:cs typeface="Arial"/>
              </a:rPr>
              <a:t>Resources</a:t>
            </a:r>
          </a:p>
          <a:p>
            <a:pPr marL="285750" indent="-285750">
              <a:buSzPct val="75000"/>
              <a:buFont typeface="Wingdings" charset="2"/>
              <a:buChar char=""/>
            </a:pPr>
            <a:r>
              <a:rPr lang="en-US" sz="1900" dirty="0" smtClean="0">
                <a:solidFill>
                  <a:srgbClr val="0C1F24"/>
                </a:solidFill>
                <a:latin typeface="Arial"/>
                <a:cs typeface="Arial"/>
              </a:rPr>
              <a:t>GNSO Project Page: </a:t>
            </a:r>
            <a:r>
              <a:rPr lang="en-US" sz="1900" dirty="0" smtClean="0">
                <a:solidFill>
                  <a:srgbClr val="0C1F24"/>
                </a:solidFill>
                <a:latin typeface="Arial"/>
                <a:cs typeface="Arial"/>
                <a:hlinkClick r:id="rId6"/>
              </a:rPr>
              <a:t>https://gnso.icann.org/en/group-activities/active/new-gtld-subsequent-procedures</a:t>
            </a:r>
            <a:endParaRPr lang="en-US" sz="1900" dirty="0" smtClean="0">
              <a:solidFill>
                <a:srgbClr val="0C1F24"/>
              </a:solidFill>
              <a:latin typeface="Arial"/>
              <a:cs typeface="Arial"/>
            </a:endParaRPr>
          </a:p>
          <a:p>
            <a:pPr marL="285750" indent="-285750">
              <a:buSzPct val="75000"/>
              <a:buFont typeface="Wingdings" charset="2"/>
              <a:buChar char=""/>
            </a:pPr>
            <a:r>
              <a:rPr lang="en-US" sz="1900" dirty="0" smtClean="0">
                <a:solidFill>
                  <a:srgbClr val="0C1F24"/>
                </a:solidFill>
                <a:latin typeface="Arial"/>
                <a:cs typeface="Arial"/>
              </a:rPr>
              <a:t>WG </a:t>
            </a:r>
            <a:r>
              <a:rPr lang="en-US" sz="1900" dirty="0">
                <a:solidFill>
                  <a:srgbClr val="0C1F24"/>
                </a:solidFill>
                <a:latin typeface="Arial"/>
                <a:cs typeface="Arial"/>
              </a:rPr>
              <a:t>Wiki: </a:t>
            </a:r>
            <a:r>
              <a:rPr lang="en-US" sz="1900" dirty="0">
                <a:solidFill>
                  <a:srgbClr val="0C1F24"/>
                </a:solidFill>
                <a:latin typeface="Arial"/>
                <a:cs typeface="Arial"/>
                <a:hlinkClick r:id="rId7"/>
              </a:rPr>
              <a:t>https://</a:t>
            </a:r>
            <a:r>
              <a:rPr lang="en-US" sz="1900" dirty="0" smtClean="0">
                <a:solidFill>
                  <a:srgbClr val="0C1F24"/>
                </a:solidFill>
                <a:latin typeface="Arial"/>
                <a:cs typeface="Arial"/>
                <a:hlinkClick r:id="rId7"/>
              </a:rPr>
              <a:t>community.icann.org/x/RgV1Aw</a:t>
            </a:r>
            <a:endParaRPr lang="en-US" sz="1900" dirty="0">
              <a:solidFill>
                <a:srgbClr val="0C1F24"/>
              </a:solidFill>
              <a:latin typeface="Arial"/>
              <a:cs typeface="Arial"/>
            </a:endParaRPr>
          </a:p>
          <a:p>
            <a:pPr marL="285750" indent="-285750">
              <a:buSzPct val="75000"/>
              <a:buFont typeface="Wingdings" charset="2"/>
              <a:buChar char=""/>
            </a:pPr>
            <a:r>
              <a:rPr lang="en-US" sz="1900" dirty="0">
                <a:solidFill>
                  <a:srgbClr val="0C1F24"/>
                </a:solidFill>
                <a:latin typeface="Arial"/>
                <a:cs typeface="Arial"/>
              </a:rPr>
              <a:t>WG Charter: </a:t>
            </a:r>
            <a:r>
              <a:rPr lang="en-US" sz="1900" dirty="0">
                <a:solidFill>
                  <a:srgbClr val="0C1F24"/>
                </a:solidFill>
                <a:latin typeface="Arial"/>
                <a:cs typeface="Arial"/>
                <a:hlinkClick r:id="rId8"/>
              </a:rPr>
              <a:t>https://gnso.icann.org/en/issues/new-gtlds/subsequent-procedures-charter-21jan16-en.pdf</a:t>
            </a:r>
            <a:r>
              <a:rPr lang="en-US" sz="1900" dirty="0">
                <a:solidFill>
                  <a:srgbClr val="0C1F24"/>
                </a:solidFill>
                <a:latin typeface="Arial"/>
                <a:cs typeface="Arial"/>
              </a:rPr>
              <a:t> </a:t>
            </a:r>
          </a:p>
          <a:p>
            <a:pPr marL="285750" indent="-285750">
              <a:buSzPct val="75000"/>
              <a:buFont typeface="Wingdings" charset="2"/>
              <a:buChar char=""/>
            </a:pPr>
            <a:r>
              <a:rPr lang="en-US" sz="1900" dirty="0">
                <a:solidFill>
                  <a:srgbClr val="0C1F24"/>
                </a:solidFill>
                <a:latin typeface="Arial"/>
                <a:cs typeface="Arial"/>
              </a:rPr>
              <a:t>WG Work Plan: </a:t>
            </a:r>
            <a:r>
              <a:rPr lang="en-US" sz="1900" dirty="0">
                <a:solidFill>
                  <a:srgbClr val="0C1F24"/>
                </a:solidFill>
                <a:latin typeface="Arial"/>
                <a:cs typeface="Arial"/>
                <a:hlinkClick r:id="rId9"/>
              </a:rPr>
              <a:t>https://</a:t>
            </a:r>
            <a:r>
              <a:rPr lang="en-US" sz="1900" dirty="0" smtClean="0">
                <a:solidFill>
                  <a:srgbClr val="0C1F24"/>
                </a:solidFill>
                <a:latin typeface="Arial"/>
                <a:cs typeface="Arial"/>
                <a:hlinkClick r:id="rId9"/>
              </a:rPr>
              <a:t>community.icann.org/x/NAp1Aw</a:t>
            </a:r>
            <a:endParaRPr lang="en-US" sz="1900" dirty="0" smtClean="0">
              <a:solidFill>
                <a:srgbClr val="0C1F24"/>
              </a:solidFill>
              <a:latin typeface="Arial"/>
              <a:cs typeface="Arial"/>
            </a:endParaRPr>
          </a:p>
        </p:txBody>
      </p:sp>
      <p:sp>
        <p:nvSpPr>
          <p:cNvPr id="4" name="Title 3"/>
          <p:cNvSpPr>
            <a:spLocks noGrp="1"/>
          </p:cNvSpPr>
          <p:nvPr>
            <p:ph type="title"/>
          </p:nvPr>
        </p:nvSpPr>
        <p:spPr>
          <a:prstGeom prst="rect">
            <a:avLst/>
          </a:prstGeom>
        </p:spPr>
        <p:txBody>
          <a:bodyPr/>
          <a:lstStyle/>
          <a:p>
            <a:r>
              <a:rPr lang="en-US" sz="3000" dirty="0" smtClean="0">
                <a:latin typeface="Arial"/>
                <a:cs typeface="Arial"/>
              </a:rPr>
              <a:t>Sessions at ICANN58 and Further Information</a:t>
            </a:r>
            <a:endParaRPr lang="en-US" sz="3000" dirty="0">
              <a:latin typeface="Arial"/>
              <a:cs typeface="Arial"/>
            </a:endParaRPr>
          </a:p>
        </p:txBody>
      </p:sp>
    </p:spTree>
    <p:extLst>
      <p:ext uri="{BB962C8B-B14F-4D97-AF65-F5344CB8AC3E}">
        <p14:creationId xmlns:p14="http://schemas.microsoft.com/office/powerpoint/2010/main" val="3239612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7179627" cy="1728788"/>
          </a:xfrm>
        </p:spPr>
        <p:txBody>
          <a:bodyPr/>
          <a:lstStyle/>
          <a:p>
            <a:r>
              <a:rPr lang="en-US" b="1" dirty="0" smtClean="0"/>
              <a:t>Appendix A: WG Subjects</a:t>
            </a:r>
            <a:endParaRPr lang="en-US" i="1" dirty="0"/>
          </a:p>
        </p:txBody>
      </p:sp>
    </p:spTree>
    <p:extLst>
      <p:ext uri="{BB962C8B-B14F-4D97-AF65-F5344CB8AC3E}">
        <p14:creationId xmlns:p14="http://schemas.microsoft.com/office/powerpoint/2010/main" val="7513934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WG Subjects</a:t>
            </a:r>
            <a:endParaRPr lang="en-US" dirty="0"/>
          </a:p>
        </p:txBody>
      </p:sp>
      <p:pic>
        <p:nvPicPr>
          <p:cNvPr id="5" name="Picture 4"/>
          <p:cNvPicPr>
            <a:picLocks noChangeAspect="1"/>
          </p:cNvPicPr>
          <p:nvPr/>
        </p:nvPicPr>
        <p:blipFill>
          <a:blip r:embed="rId2"/>
          <a:stretch>
            <a:fillRect/>
          </a:stretch>
        </p:blipFill>
        <p:spPr>
          <a:xfrm>
            <a:off x="2030730" y="3168449"/>
            <a:ext cx="6860704" cy="2726690"/>
          </a:xfrm>
          <a:prstGeom prst="rect">
            <a:avLst/>
          </a:prstGeom>
        </p:spPr>
      </p:pic>
      <p:pic>
        <p:nvPicPr>
          <p:cNvPr id="7" name="Picture 6"/>
          <p:cNvPicPr>
            <a:picLocks noChangeAspect="1"/>
          </p:cNvPicPr>
          <p:nvPr/>
        </p:nvPicPr>
        <p:blipFill>
          <a:blip r:embed="rId3"/>
          <a:stretch>
            <a:fillRect/>
          </a:stretch>
        </p:blipFill>
        <p:spPr>
          <a:xfrm>
            <a:off x="339090" y="1015063"/>
            <a:ext cx="6934200" cy="1841500"/>
          </a:xfrm>
          <a:prstGeom prst="rect">
            <a:avLst/>
          </a:prstGeom>
        </p:spPr>
      </p:pic>
    </p:spTree>
    <p:extLst>
      <p:ext uri="{BB962C8B-B14F-4D97-AF65-F5344CB8AC3E}">
        <p14:creationId xmlns:p14="http://schemas.microsoft.com/office/powerpoint/2010/main" val="883323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Subjects</a:t>
            </a:r>
            <a:r>
              <a:rPr lang="en-US" dirty="0" smtClean="0"/>
              <a:t>, </a:t>
            </a:r>
            <a:r>
              <a:rPr lang="en-US" dirty="0"/>
              <a:t>cont.</a:t>
            </a:r>
          </a:p>
        </p:txBody>
      </p:sp>
      <p:pic>
        <p:nvPicPr>
          <p:cNvPr id="3" name="Picture 2"/>
          <p:cNvPicPr>
            <a:picLocks noChangeAspect="1"/>
          </p:cNvPicPr>
          <p:nvPr/>
        </p:nvPicPr>
        <p:blipFill>
          <a:blip r:embed="rId2"/>
          <a:stretch>
            <a:fillRect/>
          </a:stretch>
        </p:blipFill>
        <p:spPr>
          <a:xfrm>
            <a:off x="472440" y="1090930"/>
            <a:ext cx="6934200" cy="3213100"/>
          </a:xfrm>
          <a:prstGeom prst="rect">
            <a:avLst/>
          </a:prstGeom>
        </p:spPr>
      </p:pic>
    </p:spTree>
    <p:extLst>
      <p:ext uri="{BB962C8B-B14F-4D97-AF65-F5344CB8AC3E}">
        <p14:creationId xmlns:p14="http://schemas.microsoft.com/office/powerpoint/2010/main" val="1822499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Subjects</a:t>
            </a:r>
            <a:r>
              <a:rPr lang="en-US" dirty="0" smtClean="0"/>
              <a:t>, cont.</a:t>
            </a:r>
            <a:endParaRPr lang="en-US" dirty="0"/>
          </a:p>
        </p:txBody>
      </p:sp>
      <p:pic>
        <p:nvPicPr>
          <p:cNvPr id="3" name="Picture 2"/>
          <p:cNvPicPr>
            <a:picLocks noChangeAspect="1"/>
          </p:cNvPicPr>
          <p:nvPr/>
        </p:nvPicPr>
        <p:blipFill>
          <a:blip r:embed="rId2"/>
          <a:stretch>
            <a:fillRect/>
          </a:stretch>
        </p:blipFill>
        <p:spPr>
          <a:xfrm>
            <a:off x="293370" y="1182370"/>
            <a:ext cx="6934200" cy="2298700"/>
          </a:xfrm>
          <a:prstGeom prst="rect">
            <a:avLst/>
          </a:prstGeom>
        </p:spPr>
      </p:pic>
      <p:pic>
        <p:nvPicPr>
          <p:cNvPr id="4" name="Picture 3"/>
          <p:cNvPicPr>
            <a:picLocks noChangeAspect="1"/>
          </p:cNvPicPr>
          <p:nvPr/>
        </p:nvPicPr>
        <p:blipFill>
          <a:blip r:embed="rId3"/>
          <a:stretch>
            <a:fillRect/>
          </a:stretch>
        </p:blipFill>
        <p:spPr>
          <a:xfrm>
            <a:off x="2030730" y="3960263"/>
            <a:ext cx="6934200" cy="1612900"/>
          </a:xfrm>
          <a:prstGeom prst="rect">
            <a:avLst/>
          </a:prstGeom>
        </p:spPr>
      </p:pic>
    </p:spTree>
    <p:extLst>
      <p:ext uri="{BB962C8B-B14F-4D97-AF65-F5344CB8AC3E}">
        <p14:creationId xmlns:p14="http://schemas.microsoft.com/office/powerpoint/2010/main" val="1521802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2" y="2377590"/>
            <a:ext cx="8666451" cy="1728788"/>
          </a:xfrm>
        </p:spPr>
        <p:txBody>
          <a:bodyPr/>
          <a:lstStyle/>
          <a:p>
            <a:r>
              <a:rPr lang="en-US" b="1" dirty="0" smtClean="0">
                <a:latin typeface="Source Sans Pro"/>
                <a:cs typeface="Source Sans Pro"/>
              </a:rPr>
              <a:t>4. Review of all Rights Protection Mechanisms in all </a:t>
            </a:r>
            <a:r>
              <a:rPr lang="en-US" b="1" dirty="0" err="1" smtClean="0">
                <a:latin typeface="Source Sans Pro"/>
                <a:cs typeface="Source Sans Pro"/>
              </a:rPr>
              <a:t>gTLDs</a:t>
            </a:r>
            <a:r>
              <a:rPr lang="en-US" b="1" dirty="0" smtClean="0">
                <a:latin typeface="Source Sans Pro"/>
                <a:cs typeface="Source Sans Pro"/>
              </a:rPr>
              <a:t> PDP</a:t>
            </a:r>
          </a:p>
          <a:p>
            <a:r>
              <a:rPr lang="en-US" dirty="0" smtClean="0">
                <a:latin typeface="Source Sans Pro Light"/>
                <a:cs typeface="Source Sans Pro Light"/>
              </a:rPr>
              <a:t>Kathy </a:t>
            </a:r>
            <a:r>
              <a:rPr lang="en-US" dirty="0" err="1" smtClean="0">
                <a:latin typeface="Source Sans Pro Light"/>
                <a:cs typeface="Source Sans Pro Light"/>
              </a:rPr>
              <a:t>Kleiman</a:t>
            </a:r>
            <a:r>
              <a:rPr lang="en-US" dirty="0" smtClean="0">
                <a:latin typeface="Source Sans Pro Light"/>
                <a:cs typeface="Source Sans Pro Light"/>
              </a:rPr>
              <a:t>, Philip Corwin, and J. Scott Evans</a:t>
            </a:r>
            <a:endParaRPr lang="en-US" dirty="0">
              <a:latin typeface="Source Sans Pro Light"/>
              <a:cs typeface="Source Sans Pro Light"/>
            </a:endParaRPr>
          </a:p>
        </p:txBody>
      </p:sp>
    </p:spTree>
    <p:extLst>
      <p:ext uri="{BB962C8B-B14F-4D97-AF65-F5344CB8AC3E}">
        <p14:creationId xmlns:p14="http://schemas.microsoft.com/office/powerpoint/2010/main" val="359913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646331"/>
          </a:xfrm>
          <a:prstGeom prst="rect">
            <a:avLst/>
          </a:prstGeom>
          <a:noFill/>
        </p:spPr>
        <p:txBody>
          <a:bodyPr wrap="square" rtlCol="0">
            <a:spAutoFit/>
          </a:bodyPr>
          <a:lstStyle/>
          <a:p>
            <a:pPr algn="ctr"/>
            <a:r>
              <a:rPr lang="en-US" dirty="0">
                <a:solidFill>
                  <a:schemeClr val="bg1"/>
                </a:solidFill>
              </a:rPr>
              <a:t>IGO-INGO Curative Rights PDP</a:t>
            </a:r>
            <a:endParaRPr lang="en-US" dirty="0">
              <a:solidFill>
                <a:schemeClr val="bg1"/>
              </a:solidFill>
              <a:latin typeface="Source Sans Pro"/>
              <a:cs typeface="Source Sans Pro"/>
            </a:endParaRPr>
          </a:p>
        </p:txBody>
      </p:sp>
      <p:sp>
        <p:nvSpPr>
          <p:cNvPr id="28" name="TextBox 27"/>
          <p:cNvSpPr txBox="1"/>
          <p:nvPr/>
        </p:nvSpPr>
        <p:spPr>
          <a:xfrm>
            <a:off x="3579874" y="1982152"/>
            <a:ext cx="2080048" cy="369332"/>
          </a:xfrm>
          <a:prstGeom prst="rect">
            <a:avLst/>
          </a:prstGeom>
          <a:noFill/>
        </p:spPr>
        <p:txBody>
          <a:bodyPr wrap="square" rtlCol="0">
            <a:spAutoFit/>
          </a:bodyPr>
          <a:lstStyle/>
          <a:p>
            <a:pPr algn="ctr"/>
            <a:r>
              <a:rPr lang="en-US" dirty="0">
                <a:solidFill>
                  <a:schemeClr val="bg1"/>
                </a:solidFill>
              </a:rPr>
              <a:t>Next-Gen RDS PDP</a:t>
            </a:r>
            <a:endParaRPr lang="en-US" dirty="0">
              <a:solidFill>
                <a:schemeClr val="bg1"/>
              </a:solidFill>
              <a:latin typeface="Source Sans Pro"/>
              <a:cs typeface="Source Sans Pro"/>
            </a:endParaRPr>
          </a:p>
        </p:txBody>
      </p:sp>
      <p:sp>
        <p:nvSpPr>
          <p:cNvPr id="29" name="TextBox 28"/>
          <p:cNvSpPr txBox="1"/>
          <p:nvPr/>
        </p:nvSpPr>
        <p:spPr>
          <a:xfrm>
            <a:off x="6283988" y="1982152"/>
            <a:ext cx="2080048" cy="923330"/>
          </a:xfrm>
          <a:prstGeom prst="rect">
            <a:avLst/>
          </a:prstGeom>
          <a:noFill/>
        </p:spPr>
        <p:txBody>
          <a:bodyPr wrap="square" rtlCol="0">
            <a:spAutoFit/>
          </a:bodyPr>
          <a:lstStyle/>
          <a:p>
            <a:pPr algn="ctr"/>
            <a:r>
              <a:rPr lang="en-US" dirty="0">
                <a:solidFill>
                  <a:schemeClr val="bg1"/>
                </a:solidFill>
              </a:rPr>
              <a:t>New </a:t>
            </a:r>
            <a:r>
              <a:rPr lang="en-US" dirty="0" err="1">
                <a:solidFill>
                  <a:schemeClr val="bg1"/>
                </a:solidFill>
              </a:rPr>
              <a:t>gTLDs</a:t>
            </a:r>
            <a:r>
              <a:rPr lang="en-US" dirty="0">
                <a:solidFill>
                  <a:schemeClr val="bg1"/>
                </a:solidFill>
              </a:rPr>
              <a:t> Subsequent Procedures PDP</a:t>
            </a:r>
            <a:endParaRPr lang="en-US" dirty="0">
              <a:solidFill>
                <a:schemeClr val="bg1"/>
              </a:solidFill>
              <a:latin typeface="Source Sans Pro"/>
              <a:cs typeface="Source Sans Pro"/>
            </a:endParaRPr>
          </a:p>
        </p:txBody>
      </p:sp>
      <p:sp>
        <p:nvSpPr>
          <p:cNvPr id="43" name="TextBox 42"/>
          <p:cNvSpPr txBox="1"/>
          <p:nvPr/>
        </p:nvSpPr>
        <p:spPr>
          <a:xfrm>
            <a:off x="886759" y="4364806"/>
            <a:ext cx="2080048" cy="369332"/>
          </a:xfrm>
          <a:prstGeom prst="rect">
            <a:avLst/>
          </a:prstGeom>
          <a:noFill/>
        </p:spPr>
        <p:txBody>
          <a:bodyPr wrap="square" rtlCol="0">
            <a:spAutoFit/>
          </a:bodyPr>
          <a:lstStyle/>
          <a:p>
            <a:pPr algn="ctr"/>
            <a:r>
              <a:rPr lang="en-US" dirty="0">
                <a:solidFill>
                  <a:schemeClr val="bg1"/>
                </a:solidFill>
              </a:rPr>
              <a:t>RPM Review PDP</a:t>
            </a:r>
            <a:endParaRPr lang="en-US" dirty="0">
              <a:solidFill>
                <a:schemeClr val="bg1"/>
              </a:solidFill>
              <a:latin typeface="Source Sans Pro"/>
              <a:cs typeface="Source Sans Pro"/>
            </a:endParaRPr>
          </a:p>
        </p:txBody>
      </p:sp>
      <p:sp>
        <p:nvSpPr>
          <p:cNvPr id="44" name="TextBox 43"/>
          <p:cNvSpPr txBox="1"/>
          <p:nvPr/>
        </p:nvSpPr>
        <p:spPr>
          <a:xfrm>
            <a:off x="3579874" y="4364806"/>
            <a:ext cx="2080048" cy="646331"/>
          </a:xfrm>
          <a:prstGeom prst="rect">
            <a:avLst/>
          </a:prstGeom>
          <a:noFill/>
        </p:spPr>
        <p:txBody>
          <a:bodyPr wrap="square" rtlCol="0">
            <a:spAutoFit/>
          </a:bodyPr>
          <a:lstStyle/>
          <a:p>
            <a:pPr algn="ctr"/>
            <a:r>
              <a:rPr lang="en-US" dirty="0">
                <a:solidFill>
                  <a:schemeClr val="bg1"/>
                </a:solidFill>
              </a:rPr>
              <a:t>Privacy/Proxy Accreditation IRT</a:t>
            </a:r>
            <a:endParaRPr lang="en-US" dirty="0">
              <a:solidFill>
                <a:schemeClr val="bg1"/>
              </a:solidFill>
              <a:latin typeface="Source Sans Pro"/>
              <a:cs typeface="Source Sans Pro"/>
            </a:endParaRPr>
          </a:p>
        </p:txBody>
      </p:sp>
      <p:sp>
        <p:nvSpPr>
          <p:cNvPr id="45" name="TextBox 44"/>
          <p:cNvSpPr txBox="1"/>
          <p:nvPr/>
        </p:nvSpPr>
        <p:spPr>
          <a:xfrm>
            <a:off x="6283988" y="4364806"/>
            <a:ext cx="2080048" cy="646331"/>
          </a:xfrm>
          <a:prstGeom prst="rect">
            <a:avLst/>
          </a:prstGeom>
          <a:noFill/>
        </p:spPr>
        <p:txBody>
          <a:bodyPr wrap="square" rtlCol="0">
            <a:spAutoFit/>
          </a:bodyPr>
          <a:lstStyle/>
          <a:p>
            <a:pPr algn="ctr"/>
            <a:r>
              <a:rPr lang="en-US" dirty="0">
                <a:solidFill>
                  <a:schemeClr val="bg1"/>
                </a:solidFill>
              </a:rPr>
              <a:t>Discussion of motions</a:t>
            </a:r>
            <a:endParaRPr lang="en-US" dirty="0">
              <a:solidFill>
                <a:schemeClr val="bg1"/>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a:t>
            </a:r>
            <a:endParaRPr lang="en-US" dirty="0"/>
          </a:p>
        </p:txBody>
      </p:sp>
    </p:spTree>
    <p:extLst>
      <p:ext uri="{BB962C8B-B14F-4D97-AF65-F5344CB8AC3E}">
        <p14:creationId xmlns:p14="http://schemas.microsoft.com/office/powerpoint/2010/main" val="29625808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1215420" y="3214858"/>
            <a:ext cx="6284345" cy="7985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solidFill>
                <a:schemeClr val="tx1"/>
              </a:solidFill>
              <a:latin typeface="Arial"/>
              <a:cs typeface="Arial"/>
            </a:endParaRPr>
          </a:p>
        </p:txBody>
      </p:sp>
      <p:sp>
        <p:nvSpPr>
          <p:cNvPr id="7" name="Oval 6"/>
          <p:cNvSpPr/>
          <p:nvPr/>
        </p:nvSpPr>
        <p:spPr>
          <a:xfrm>
            <a:off x="1481061" y="3177640"/>
            <a:ext cx="138549" cy="138549"/>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sp>
        <p:nvSpPr>
          <p:cNvPr id="15" name="Oval 14"/>
          <p:cNvSpPr/>
          <p:nvPr/>
        </p:nvSpPr>
        <p:spPr>
          <a:xfrm>
            <a:off x="3550808" y="3177640"/>
            <a:ext cx="138549" cy="138549"/>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sp>
        <p:nvSpPr>
          <p:cNvPr id="16" name="Oval 15"/>
          <p:cNvSpPr/>
          <p:nvPr/>
        </p:nvSpPr>
        <p:spPr>
          <a:xfrm>
            <a:off x="4591309" y="3177640"/>
            <a:ext cx="138549" cy="138549"/>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sp>
        <p:nvSpPr>
          <p:cNvPr id="33" name="Oval 32"/>
          <p:cNvSpPr/>
          <p:nvPr/>
        </p:nvSpPr>
        <p:spPr>
          <a:xfrm>
            <a:off x="5603431" y="3177640"/>
            <a:ext cx="138549" cy="138549"/>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sp>
        <p:nvSpPr>
          <p:cNvPr id="17" name="Oval 16"/>
          <p:cNvSpPr/>
          <p:nvPr/>
        </p:nvSpPr>
        <p:spPr>
          <a:xfrm>
            <a:off x="6620855" y="3177640"/>
            <a:ext cx="138549" cy="138549"/>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grpSp>
        <p:nvGrpSpPr>
          <p:cNvPr id="14" name="Group 13"/>
          <p:cNvGrpSpPr/>
          <p:nvPr/>
        </p:nvGrpSpPr>
        <p:grpSpPr>
          <a:xfrm>
            <a:off x="1025521" y="1807985"/>
            <a:ext cx="1049626" cy="1049626"/>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12" name="TextBox 11"/>
            <p:cNvSpPr txBox="1"/>
            <p:nvPr/>
          </p:nvSpPr>
          <p:spPr>
            <a:xfrm>
              <a:off x="594800" y="2386020"/>
              <a:ext cx="1273358" cy="563080"/>
            </a:xfrm>
            <a:prstGeom prst="rect">
              <a:avLst/>
            </a:prstGeom>
            <a:noFill/>
          </p:spPr>
          <p:txBody>
            <a:bodyPr wrap="square" rtlCol="0">
              <a:spAutoFit/>
            </a:bodyPr>
            <a:lstStyle/>
            <a:p>
              <a:pPr algn="ctr"/>
              <a:r>
                <a:rPr lang="en-US" sz="1126" dirty="0">
                  <a:solidFill>
                    <a:schemeClr val="bg1"/>
                  </a:solidFill>
                  <a:latin typeface="Arial"/>
                  <a:cs typeface="Arial"/>
                </a:rPr>
                <a:t>Mar</a:t>
              </a:r>
            </a:p>
            <a:p>
              <a:pPr algn="ctr"/>
              <a:r>
                <a:rPr lang="en-US" sz="1126" dirty="0">
                  <a:solidFill>
                    <a:schemeClr val="bg1"/>
                  </a:solidFill>
                  <a:latin typeface="Arial"/>
                  <a:cs typeface="Arial"/>
                </a:rPr>
                <a:t>2016</a:t>
              </a:r>
            </a:p>
          </p:txBody>
        </p:sp>
      </p:grpSp>
      <p:grpSp>
        <p:nvGrpSpPr>
          <p:cNvPr id="18" name="Group 17"/>
          <p:cNvGrpSpPr/>
          <p:nvPr/>
        </p:nvGrpSpPr>
        <p:grpSpPr>
          <a:xfrm>
            <a:off x="2053481" y="1837692"/>
            <a:ext cx="1049626" cy="1478499"/>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a:latin typeface="Arial"/>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24" name="TextBox 23"/>
              <p:cNvSpPr txBox="1"/>
              <p:nvPr/>
            </p:nvSpPr>
            <p:spPr>
              <a:xfrm>
                <a:off x="594800" y="2386020"/>
                <a:ext cx="1273358" cy="563081"/>
              </a:xfrm>
              <a:prstGeom prst="rect">
                <a:avLst/>
              </a:prstGeom>
              <a:noFill/>
            </p:spPr>
            <p:txBody>
              <a:bodyPr wrap="square" rtlCol="0">
                <a:spAutoFit/>
              </a:bodyPr>
              <a:lstStyle/>
              <a:p>
                <a:pPr algn="ctr"/>
                <a:r>
                  <a:rPr lang="en-US" sz="1126" dirty="0">
                    <a:solidFill>
                      <a:schemeClr val="bg1"/>
                    </a:solidFill>
                    <a:latin typeface="Arial"/>
                    <a:cs typeface="Arial"/>
                  </a:rPr>
                  <a:t>Jun 2016 (ICANN56)</a:t>
                </a:r>
              </a:p>
            </p:txBody>
          </p:sp>
        </p:grpSp>
      </p:grpSp>
      <p:grpSp>
        <p:nvGrpSpPr>
          <p:cNvPr id="25" name="Group 24"/>
          <p:cNvGrpSpPr/>
          <p:nvPr/>
        </p:nvGrpSpPr>
        <p:grpSpPr>
          <a:xfrm>
            <a:off x="3081440" y="1807985"/>
            <a:ext cx="1108508" cy="1049626"/>
            <a:chOff x="569487" y="2043501"/>
            <a:chExt cx="1422345"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28" name="TextBox 27"/>
            <p:cNvSpPr txBox="1"/>
            <p:nvPr/>
          </p:nvSpPr>
          <p:spPr>
            <a:xfrm>
              <a:off x="594799" y="2386020"/>
              <a:ext cx="1397033" cy="785384"/>
            </a:xfrm>
            <a:prstGeom prst="rect">
              <a:avLst/>
            </a:prstGeom>
            <a:noFill/>
          </p:spPr>
          <p:txBody>
            <a:bodyPr wrap="square" rtlCol="0">
              <a:spAutoFit/>
            </a:bodyPr>
            <a:lstStyle/>
            <a:p>
              <a:pPr algn="ctr"/>
              <a:r>
                <a:rPr lang="en-US" sz="1126" dirty="0">
                  <a:solidFill>
                    <a:schemeClr val="bg1"/>
                  </a:solidFill>
                  <a:latin typeface="Arial"/>
                  <a:cs typeface="Arial"/>
                </a:rPr>
                <a:t>Nov</a:t>
              </a:r>
            </a:p>
            <a:p>
              <a:pPr algn="ctr"/>
              <a:r>
                <a:rPr lang="en-US" sz="1126" dirty="0">
                  <a:solidFill>
                    <a:schemeClr val="bg1"/>
                  </a:solidFill>
                  <a:latin typeface="Arial"/>
                  <a:cs typeface="Arial"/>
                </a:rPr>
                <a:t>2016 (ICANN57)</a:t>
              </a:r>
            </a:p>
          </p:txBody>
        </p:sp>
      </p:grpSp>
      <p:grpSp>
        <p:nvGrpSpPr>
          <p:cNvPr id="29" name="Group 28"/>
          <p:cNvGrpSpPr/>
          <p:nvPr/>
        </p:nvGrpSpPr>
        <p:grpSpPr>
          <a:xfrm>
            <a:off x="4109399" y="1807985"/>
            <a:ext cx="1049626" cy="1049626"/>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34" name="TextBox 33"/>
            <p:cNvSpPr txBox="1"/>
            <p:nvPr/>
          </p:nvSpPr>
          <p:spPr>
            <a:xfrm>
              <a:off x="594800" y="2386020"/>
              <a:ext cx="1273358" cy="563080"/>
            </a:xfrm>
            <a:prstGeom prst="rect">
              <a:avLst/>
            </a:prstGeom>
            <a:noFill/>
          </p:spPr>
          <p:txBody>
            <a:bodyPr wrap="square" rtlCol="0">
              <a:spAutoFit/>
            </a:bodyPr>
            <a:lstStyle/>
            <a:p>
              <a:pPr algn="ctr"/>
              <a:r>
                <a:rPr lang="en-US" sz="1126" dirty="0">
                  <a:solidFill>
                    <a:schemeClr val="bg1"/>
                  </a:solidFill>
                  <a:latin typeface="Arial"/>
                  <a:cs typeface="Arial"/>
                </a:rPr>
                <a:t>Mar 2017 (ICANN58)</a:t>
              </a:r>
            </a:p>
          </p:txBody>
        </p:sp>
      </p:grpSp>
      <p:grpSp>
        <p:nvGrpSpPr>
          <p:cNvPr id="43" name="Group 42"/>
          <p:cNvGrpSpPr/>
          <p:nvPr/>
        </p:nvGrpSpPr>
        <p:grpSpPr>
          <a:xfrm>
            <a:off x="5137358" y="1807985"/>
            <a:ext cx="1049626" cy="1049626"/>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45" name="TextBox 44"/>
            <p:cNvSpPr txBox="1"/>
            <p:nvPr/>
          </p:nvSpPr>
          <p:spPr>
            <a:xfrm>
              <a:off x="594800" y="2386020"/>
              <a:ext cx="1273358" cy="563080"/>
            </a:xfrm>
            <a:prstGeom prst="rect">
              <a:avLst/>
            </a:prstGeom>
            <a:noFill/>
          </p:spPr>
          <p:txBody>
            <a:bodyPr wrap="square" rtlCol="0">
              <a:spAutoFit/>
            </a:bodyPr>
            <a:lstStyle/>
            <a:p>
              <a:pPr algn="ctr"/>
              <a:r>
                <a:rPr lang="en-US" sz="1126" dirty="0">
                  <a:solidFill>
                    <a:schemeClr val="bg1"/>
                  </a:solidFill>
                  <a:latin typeface="Arial"/>
                  <a:cs typeface="Arial"/>
                </a:rPr>
                <a:t>Jun 2017 (ICANN59)</a:t>
              </a:r>
            </a:p>
          </p:txBody>
        </p:sp>
      </p:grpSp>
      <p:grpSp>
        <p:nvGrpSpPr>
          <p:cNvPr id="35" name="Group 34"/>
          <p:cNvGrpSpPr/>
          <p:nvPr/>
        </p:nvGrpSpPr>
        <p:grpSpPr>
          <a:xfrm>
            <a:off x="6165316" y="1807985"/>
            <a:ext cx="1049626" cy="1049626"/>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6" dirty="0">
                <a:latin typeface="Arial"/>
                <a:cs typeface="Arial"/>
              </a:endParaRPr>
            </a:p>
          </p:txBody>
        </p:sp>
        <p:sp>
          <p:nvSpPr>
            <p:cNvPr id="37" name="TextBox 36"/>
            <p:cNvSpPr txBox="1"/>
            <p:nvPr/>
          </p:nvSpPr>
          <p:spPr>
            <a:xfrm>
              <a:off x="594800" y="2386020"/>
              <a:ext cx="1273358" cy="563080"/>
            </a:xfrm>
            <a:prstGeom prst="rect">
              <a:avLst/>
            </a:prstGeom>
            <a:noFill/>
          </p:spPr>
          <p:txBody>
            <a:bodyPr wrap="square" rtlCol="0">
              <a:spAutoFit/>
            </a:bodyPr>
            <a:lstStyle/>
            <a:p>
              <a:pPr algn="ctr"/>
              <a:r>
                <a:rPr lang="en-US" sz="1126" dirty="0">
                  <a:solidFill>
                    <a:schemeClr val="bg1"/>
                  </a:solidFill>
                  <a:latin typeface="Arial"/>
                  <a:cs typeface="Arial"/>
                </a:rPr>
                <a:t>Oct 2017 (ICANN60)</a:t>
              </a:r>
            </a:p>
          </p:txBody>
        </p:sp>
      </p:grpSp>
      <p:sp>
        <p:nvSpPr>
          <p:cNvPr id="19" name="TextBox 18"/>
          <p:cNvSpPr txBox="1"/>
          <p:nvPr/>
        </p:nvSpPr>
        <p:spPr>
          <a:xfrm>
            <a:off x="7528902" y="2088891"/>
            <a:ext cx="1072371" cy="2939266"/>
          </a:xfrm>
          <a:prstGeom prst="rect">
            <a:avLst/>
          </a:prstGeom>
          <a:noFill/>
        </p:spPr>
        <p:txBody>
          <a:bodyPr wrap="square" rtlCol="0">
            <a:spAutoFit/>
          </a:bodyPr>
          <a:lstStyle/>
          <a:p>
            <a:pPr>
              <a:spcAft>
                <a:spcPts val="600"/>
              </a:spcAft>
            </a:pPr>
            <a:r>
              <a:rPr lang="en-US" sz="1200" b="1" dirty="0">
                <a:solidFill>
                  <a:srgbClr val="154A78"/>
                </a:solidFill>
                <a:latin typeface="Arial"/>
                <a:cs typeface="Arial"/>
              </a:rPr>
              <a:t>Publish Phase One report for Public Comment (end-2017/early 2018)</a:t>
            </a:r>
          </a:p>
          <a:p>
            <a:pPr>
              <a:spcAft>
                <a:spcPts val="600"/>
              </a:spcAft>
            </a:pPr>
            <a:r>
              <a:rPr lang="en-US" sz="1200" b="1" dirty="0">
                <a:solidFill>
                  <a:srgbClr val="154A78"/>
                </a:solidFill>
                <a:latin typeface="Arial"/>
                <a:cs typeface="Arial"/>
              </a:rPr>
              <a:t>Commence Phase Two (Uniform Dispute Resolution </a:t>
            </a:r>
            <a:r>
              <a:rPr lang="en-US" sz="1200" b="1" dirty="0" smtClean="0">
                <a:solidFill>
                  <a:srgbClr val="154A78"/>
                </a:solidFill>
                <a:latin typeface="Arial"/>
                <a:cs typeface="Arial"/>
              </a:rPr>
              <a:t>Policy; early 2018)</a:t>
            </a:r>
            <a:endParaRPr lang="en-US" sz="1200" b="1" dirty="0">
              <a:solidFill>
                <a:srgbClr val="154A78"/>
              </a:solidFill>
              <a:latin typeface="Arial"/>
              <a:cs typeface="Arial"/>
            </a:endParaRPr>
          </a:p>
        </p:txBody>
      </p:sp>
      <p:sp>
        <p:nvSpPr>
          <p:cNvPr id="38" name="TextBox 37"/>
          <p:cNvSpPr txBox="1"/>
          <p:nvPr/>
        </p:nvSpPr>
        <p:spPr>
          <a:xfrm>
            <a:off x="1054140" y="3452420"/>
            <a:ext cx="992394" cy="553998"/>
          </a:xfrm>
          <a:prstGeom prst="rect">
            <a:avLst/>
          </a:prstGeom>
          <a:noFill/>
        </p:spPr>
        <p:txBody>
          <a:bodyPr wrap="square" rtlCol="0">
            <a:spAutoFit/>
          </a:bodyPr>
          <a:lstStyle/>
          <a:p>
            <a:r>
              <a:rPr lang="en-US" sz="1000" dirty="0">
                <a:latin typeface="Arial"/>
                <a:cs typeface="Arial"/>
              </a:rPr>
              <a:t>WG chartered by GNSO Council</a:t>
            </a:r>
          </a:p>
        </p:txBody>
      </p:sp>
      <p:sp>
        <p:nvSpPr>
          <p:cNvPr id="39" name="TextBox 38"/>
          <p:cNvSpPr txBox="1"/>
          <p:nvPr/>
        </p:nvSpPr>
        <p:spPr>
          <a:xfrm>
            <a:off x="2093431" y="3452420"/>
            <a:ext cx="992394" cy="707886"/>
          </a:xfrm>
          <a:prstGeom prst="rect">
            <a:avLst/>
          </a:prstGeom>
          <a:noFill/>
        </p:spPr>
        <p:txBody>
          <a:bodyPr wrap="square" rtlCol="0">
            <a:spAutoFit/>
          </a:bodyPr>
          <a:lstStyle/>
          <a:p>
            <a:r>
              <a:rPr lang="en-US" sz="1000" dirty="0">
                <a:latin typeface="Arial"/>
                <a:cs typeface="Arial"/>
              </a:rPr>
              <a:t>Community discussion of Charter/PDP scope</a:t>
            </a:r>
          </a:p>
        </p:txBody>
      </p:sp>
      <p:sp>
        <p:nvSpPr>
          <p:cNvPr id="40" name="TextBox 39"/>
          <p:cNvSpPr txBox="1"/>
          <p:nvPr/>
        </p:nvSpPr>
        <p:spPr>
          <a:xfrm>
            <a:off x="3127641" y="3452420"/>
            <a:ext cx="1276155" cy="861774"/>
          </a:xfrm>
          <a:prstGeom prst="rect">
            <a:avLst/>
          </a:prstGeom>
          <a:noFill/>
        </p:spPr>
        <p:txBody>
          <a:bodyPr wrap="square" rtlCol="0">
            <a:spAutoFit/>
          </a:bodyPr>
          <a:lstStyle/>
          <a:p>
            <a:r>
              <a:rPr lang="en-US" sz="1000" dirty="0">
                <a:latin typeface="Arial"/>
                <a:cs typeface="Arial"/>
              </a:rPr>
              <a:t>Complete Trademark PDDRP initial review; discuss TMCH Charter questions</a:t>
            </a:r>
          </a:p>
        </p:txBody>
      </p:sp>
      <p:sp>
        <p:nvSpPr>
          <p:cNvPr id="41" name="TextBox 40"/>
          <p:cNvSpPr txBox="1"/>
          <p:nvPr/>
        </p:nvSpPr>
        <p:spPr>
          <a:xfrm>
            <a:off x="4274941" y="3456244"/>
            <a:ext cx="992394" cy="1015663"/>
          </a:xfrm>
          <a:prstGeom prst="rect">
            <a:avLst/>
          </a:prstGeom>
          <a:noFill/>
        </p:spPr>
        <p:txBody>
          <a:bodyPr wrap="square" rtlCol="0">
            <a:spAutoFit/>
          </a:bodyPr>
          <a:lstStyle/>
          <a:p>
            <a:r>
              <a:rPr lang="en-US" sz="1000" dirty="0">
                <a:latin typeface="Arial"/>
                <a:cs typeface="Arial"/>
              </a:rPr>
              <a:t>TMCH review </a:t>
            </a:r>
            <a:r>
              <a:rPr lang="en-US" sz="1000" dirty="0" smtClean="0">
                <a:latin typeface="Arial"/>
                <a:cs typeface="Arial"/>
              </a:rPr>
              <a:t>ongoing; discuss plan to start Sunrise &amp; Claims </a:t>
            </a:r>
            <a:r>
              <a:rPr lang="en-US" sz="1000" dirty="0">
                <a:latin typeface="Arial"/>
                <a:cs typeface="Arial"/>
              </a:rPr>
              <a:t>review</a:t>
            </a:r>
          </a:p>
        </p:txBody>
      </p:sp>
      <p:sp>
        <p:nvSpPr>
          <p:cNvPr id="42" name="TextBox 41"/>
          <p:cNvSpPr txBox="1"/>
          <p:nvPr/>
        </p:nvSpPr>
        <p:spPr>
          <a:xfrm>
            <a:off x="5177616" y="3452420"/>
            <a:ext cx="992394" cy="553998"/>
          </a:xfrm>
          <a:prstGeom prst="rect">
            <a:avLst/>
          </a:prstGeom>
          <a:noFill/>
        </p:spPr>
        <p:txBody>
          <a:bodyPr wrap="square" rtlCol="0">
            <a:spAutoFit/>
          </a:bodyPr>
          <a:lstStyle/>
          <a:p>
            <a:r>
              <a:rPr lang="en-US" sz="1000" dirty="0">
                <a:latin typeface="Arial"/>
                <a:cs typeface="Arial"/>
              </a:rPr>
              <a:t>Completing Claims Notice initial review</a:t>
            </a:r>
          </a:p>
        </p:txBody>
      </p:sp>
      <p:sp>
        <p:nvSpPr>
          <p:cNvPr id="47" name="TextBox 46"/>
          <p:cNvSpPr txBox="1"/>
          <p:nvPr/>
        </p:nvSpPr>
        <p:spPr>
          <a:xfrm>
            <a:off x="1062004" y="4865124"/>
            <a:ext cx="6370323" cy="964367"/>
          </a:xfrm>
          <a:prstGeom prst="rect">
            <a:avLst/>
          </a:prstGeom>
          <a:noFill/>
        </p:spPr>
        <p:txBody>
          <a:bodyPr wrap="square" rtlCol="0">
            <a:spAutoFit/>
          </a:bodyPr>
          <a:lstStyle/>
          <a:p>
            <a:pPr>
              <a:lnSpc>
                <a:spcPts val="1650"/>
              </a:lnSpc>
            </a:pPr>
            <a:r>
              <a:rPr lang="en-US" sz="1200" dirty="0">
                <a:solidFill>
                  <a:srgbClr val="154A78"/>
                </a:solidFill>
                <a:latin typeface="Arial"/>
                <a:cs typeface="Arial"/>
              </a:rPr>
              <a:t>This PDP was chartered by the GNSO Council to review all the Rights Protection Mechanisms (RPMs) that are currently in </a:t>
            </a:r>
            <a:r>
              <a:rPr lang="en-US" sz="1200" dirty="0" smtClean="0">
                <a:solidFill>
                  <a:srgbClr val="154A78"/>
                </a:solidFill>
                <a:latin typeface="Arial"/>
                <a:cs typeface="Arial"/>
              </a:rPr>
              <a:t>operation</a:t>
            </a:r>
          </a:p>
          <a:p>
            <a:pPr marL="171450" indent="-171450">
              <a:lnSpc>
                <a:spcPts val="1650"/>
              </a:lnSpc>
              <a:buFont typeface="Arial" charset="0"/>
              <a:buChar char="•"/>
            </a:pPr>
            <a:r>
              <a:rPr lang="en-US" sz="1200" dirty="0" smtClean="0">
                <a:solidFill>
                  <a:srgbClr val="154A78"/>
                </a:solidFill>
                <a:latin typeface="Arial"/>
                <a:cs typeface="Arial"/>
              </a:rPr>
              <a:t>Phase </a:t>
            </a:r>
            <a:r>
              <a:rPr lang="en-US" sz="1200" dirty="0">
                <a:solidFill>
                  <a:srgbClr val="154A78"/>
                </a:solidFill>
                <a:latin typeface="Arial"/>
                <a:cs typeface="Arial"/>
              </a:rPr>
              <a:t>One focuses on the RPMs created for the 2012 New </a:t>
            </a:r>
            <a:r>
              <a:rPr lang="en-US" sz="1200" dirty="0" err="1">
                <a:solidFill>
                  <a:srgbClr val="154A78"/>
                </a:solidFill>
                <a:latin typeface="Arial"/>
                <a:cs typeface="Arial"/>
              </a:rPr>
              <a:t>gTLD</a:t>
            </a:r>
            <a:r>
              <a:rPr lang="en-US" sz="1200" dirty="0">
                <a:solidFill>
                  <a:srgbClr val="154A78"/>
                </a:solidFill>
                <a:latin typeface="Arial"/>
                <a:cs typeface="Arial"/>
              </a:rPr>
              <a:t> </a:t>
            </a:r>
            <a:r>
              <a:rPr lang="en-US" sz="1200" dirty="0" smtClean="0">
                <a:solidFill>
                  <a:srgbClr val="154A78"/>
                </a:solidFill>
                <a:latin typeface="Arial"/>
                <a:cs typeface="Arial"/>
              </a:rPr>
              <a:t>Program</a:t>
            </a:r>
          </a:p>
          <a:p>
            <a:pPr marL="171450" indent="-171450">
              <a:lnSpc>
                <a:spcPts val="1650"/>
              </a:lnSpc>
              <a:buFont typeface="Arial" charset="0"/>
              <a:buChar char="•"/>
            </a:pPr>
            <a:r>
              <a:rPr lang="en-US" sz="1200" dirty="0" smtClean="0">
                <a:solidFill>
                  <a:srgbClr val="154A78"/>
                </a:solidFill>
                <a:latin typeface="Arial"/>
                <a:cs typeface="Arial"/>
              </a:rPr>
              <a:t>Phase </a:t>
            </a:r>
            <a:r>
              <a:rPr lang="en-US" sz="1200" dirty="0">
                <a:solidFill>
                  <a:srgbClr val="154A78"/>
                </a:solidFill>
                <a:latin typeface="Arial"/>
                <a:cs typeface="Arial"/>
              </a:rPr>
              <a:t>Two on the 1999 Uniform Dispute Resolution Policy (which applies to all </a:t>
            </a:r>
            <a:r>
              <a:rPr lang="en-US" sz="1200" dirty="0" err="1">
                <a:solidFill>
                  <a:srgbClr val="154A78"/>
                </a:solidFill>
                <a:latin typeface="Arial"/>
                <a:cs typeface="Arial"/>
              </a:rPr>
              <a:t>gTLDs</a:t>
            </a:r>
            <a:r>
              <a:rPr lang="en-US" sz="1200" dirty="0">
                <a:solidFill>
                  <a:srgbClr val="154A78"/>
                </a:solidFill>
                <a:latin typeface="Arial"/>
                <a:cs typeface="Arial"/>
              </a:rPr>
              <a:t>).</a:t>
            </a:r>
          </a:p>
        </p:txBody>
      </p:sp>
      <p:sp>
        <p:nvSpPr>
          <p:cNvPr id="48" name="TextBox 47"/>
          <p:cNvSpPr txBox="1"/>
          <p:nvPr/>
        </p:nvSpPr>
        <p:spPr>
          <a:xfrm>
            <a:off x="1062004" y="4533150"/>
            <a:ext cx="5979509" cy="310341"/>
          </a:xfrm>
          <a:prstGeom prst="rect">
            <a:avLst/>
          </a:prstGeom>
          <a:noFill/>
        </p:spPr>
        <p:txBody>
          <a:bodyPr wrap="square" rtlCol="0">
            <a:spAutoFit/>
          </a:bodyPr>
          <a:lstStyle/>
          <a:p>
            <a:pPr>
              <a:lnSpc>
                <a:spcPts val="1650"/>
              </a:lnSpc>
            </a:pPr>
            <a:r>
              <a:rPr lang="en-US" sz="1667" b="1" dirty="0">
                <a:solidFill>
                  <a:srgbClr val="154A78"/>
                </a:solidFill>
                <a:latin typeface="Arial"/>
                <a:cs typeface="Arial"/>
              </a:rPr>
              <a:t>WHAT THIS PROJECT IS ABOUT</a:t>
            </a:r>
          </a:p>
        </p:txBody>
      </p:sp>
      <p:sp>
        <p:nvSpPr>
          <p:cNvPr id="2" name="Title 1"/>
          <p:cNvSpPr>
            <a:spLocks noGrp="1"/>
          </p:cNvSpPr>
          <p:nvPr>
            <p:ph type="title"/>
          </p:nvPr>
        </p:nvSpPr>
        <p:spPr/>
        <p:txBody>
          <a:bodyPr>
            <a:normAutofit/>
          </a:bodyPr>
          <a:lstStyle/>
          <a:p>
            <a:r>
              <a:rPr lang="en-US" sz="2333" dirty="0"/>
              <a:t>OVERVIEW: Project Timeline &amp; Major Milestones</a:t>
            </a:r>
          </a:p>
        </p:txBody>
      </p:sp>
      <p:sp>
        <p:nvSpPr>
          <p:cNvPr id="46" name="TextBox 45"/>
          <p:cNvSpPr txBox="1"/>
          <p:nvPr/>
        </p:nvSpPr>
        <p:spPr>
          <a:xfrm>
            <a:off x="6205681" y="3453670"/>
            <a:ext cx="992394" cy="861774"/>
          </a:xfrm>
          <a:prstGeom prst="rect">
            <a:avLst/>
          </a:prstGeom>
          <a:noFill/>
        </p:spPr>
        <p:txBody>
          <a:bodyPr wrap="square" rtlCol="0">
            <a:spAutoFit/>
          </a:bodyPr>
          <a:lstStyle/>
          <a:p>
            <a:r>
              <a:rPr lang="en-US" sz="1000" dirty="0">
                <a:latin typeface="Arial"/>
                <a:cs typeface="Arial"/>
              </a:rPr>
              <a:t>Completing Uniform Rapid Suspension initial review</a:t>
            </a:r>
          </a:p>
        </p:txBody>
      </p:sp>
    </p:spTree>
    <p:extLst>
      <p:ext uri="{BB962C8B-B14F-4D97-AF65-F5344CB8AC3E}">
        <p14:creationId xmlns:p14="http://schemas.microsoft.com/office/powerpoint/2010/main" val="7472389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8"/>
            <a:ext cx="6752560" cy="400110"/>
          </a:xfrm>
          <a:prstGeom prst="rect">
            <a:avLst/>
          </a:prstGeom>
        </p:spPr>
        <p:txBody>
          <a:bodyPr wrap="square">
            <a:spAutoFit/>
          </a:bodyPr>
          <a:lstStyle/>
          <a:p>
            <a:pPr marL="238123" marR="0" lvl="0" indent="-238123" defTabSz="914400" eaLnBrk="1" fontAlgn="auto" latinLnBrk="0" hangingPunct="1">
              <a:lnSpc>
                <a:spcPct val="100000"/>
              </a:lnSpc>
              <a:spcBef>
                <a:spcPts val="0"/>
              </a:spcBef>
              <a:spcAft>
                <a:spcPts val="600"/>
              </a:spcAft>
              <a:buClrTx/>
              <a:buSzPct val="75000"/>
              <a:buFont typeface="Wingdings" charset="2"/>
              <a:buNone/>
              <a:tabLst/>
              <a:defRPr/>
            </a:pPr>
            <a:endParaRPr lang="en-US" sz="2000" dirty="0">
              <a:solidFill>
                <a:srgbClr val="0C1F24"/>
              </a:solidFill>
              <a:latin typeface="Arial" charset="0"/>
              <a:ea typeface="Arial" charset="0"/>
              <a:cs typeface="Arial" charset="0"/>
            </a:endParaRPr>
          </a:p>
        </p:txBody>
      </p:sp>
      <p:sp>
        <p:nvSpPr>
          <p:cNvPr id="4" name="Title 3"/>
          <p:cNvSpPr>
            <a:spLocks noGrp="1"/>
          </p:cNvSpPr>
          <p:nvPr>
            <p:ph type="title"/>
          </p:nvPr>
        </p:nvSpPr>
        <p:spPr>
          <a:prstGeom prst="rect">
            <a:avLst/>
          </a:prstGeom>
        </p:spPr>
        <p:txBody>
          <a:bodyPr>
            <a:normAutofit/>
          </a:bodyPr>
          <a:lstStyle/>
          <a:p>
            <a:r>
              <a:rPr lang="en-US" sz="2333" smtClean="0"/>
              <a:t>What are the current challenges &amp; issues under discussion?</a:t>
            </a:r>
            <a:endParaRPr lang="en-US" sz="2333" dirty="0"/>
          </a:p>
        </p:txBody>
      </p:sp>
      <p:sp>
        <p:nvSpPr>
          <p:cNvPr id="13" name="Rectangle 12"/>
          <p:cNvSpPr/>
          <p:nvPr/>
        </p:nvSpPr>
        <p:spPr>
          <a:xfrm>
            <a:off x="1195720" y="1051465"/>
            <a:ext cx="6752560" cy="4955203"/>
          </a:xfrm>
          <a:prstGeom prst="rect">
            <a:avLst/>
          </a:prstGeom>
        </p:spPr>
        <p:txBody>
          <a:bodyPr wrap="square">
            <a:spAutoFit/>
          </a:bodyPr>
          <a:lstStyle/>
          <a:p>
            <a:pPr marL="238123" indent="-238123">
              <a:spcAft>
                <a:spcPts val="600"/>
              </a:spcAft>
              <a:buSzPct val="75000"/>
              <a:buFont typeface="Wingdings" charset="2"/>
              <a:buChar char=""/>
            </a:pPr>
            <a:r>
              <a:rPr lang="en-US" sz="1600" dirty="0">
                <a:solidFill>
                  <a:srgbClr val="0C1F24"/>
                </a:solidFill>
                <a:latin typeface="Arial"/>
                <a:cs typeface="Arial"/>
              </a:rPr>
              <a:t>Timelines </a:t>
            </a:r>
            <a:r>
              <a:rPr lang="en-US" sz="1600" dirty="0" smtClean="0">
                <a:solidFill>
                  <a:srgbClr val="0C1F24"/>
                </a:solidFill>
                <a:latin typeface="Arial"/>
                <a:cs typeface="Arial"/>
              </a:rPr>
              <a:t>remain </a:t>
            </a:r>
            <a:r>
              <a:rPr lang="en-US" sz="1600" dirty="0">
                <a:solidFill>
                  <a:srgbClr val="0C1F24"/>
                </a:solidFill>
                <a:latin typeface="Arial"/>
                <a:cs typeface="Arial"/>
              </a:rPr>
              <a:t>aggressive, though not unreasonable</a:t>
            </a:r>
          </a:p>
          <a:p>
            <a:pPr marL="628650" lvl="1" indent="-285750">
              <a:spcAft>
                <a:spcPts val="600"/>
              </a:spcAft>
              <a:buSzPct val="75000"/>
              <a:buFont typeface="Courier New" charset="0"/>
              <a:buChar char="o"/>
            </a:pPr>
            <a:r>
              <a:rPr lang="en-US" sz="1400" i="1" dirty="0">
                <a:solidFill>
                  <a:srgbClr val="0C1F24"/>
                </a:solidFill>
                <a:latin typeface="Arial"/>
                <a:cs typeface="Arial"/>
              </a:rPr>
              <a:t>Phase One needs to be completed prior to launch of next expansion round</a:t>
            </a:r>
          </a:p>
          <a:p>
            <a:pPr marL="238123" indent="-238123">
              <a:spcAft>
                <a:spcPts val="600"/>
              </a:spcAft>
              <a:buSzPct val="75000"/>
              <a:buFont typeface="Wingdings" charset="2"/>
              <a:buChar char=""/>
            </a:pPr>
            <a:r>
              <a:rPr lang="en-US" sz="1600" dirty="0">
                <a:solidFill>
                  <a:srgbClr val="0C1F24"/>
                </a:solidFill>
                <a:latin typeface="Arial"/>
                <a:cs typeface="Arial"/>
              </a:rPr>
              <a:t>Need to coordinate with other parallel efforts</a:t>
            </a:r>
          </a:p>
          <a:p>
            <a:pPr marL="628650" lvl="1" indent="-285750">
              <a:spcAft>
                <a:spcPts val="600"/>
              </a:spcAft>
              <a:buSzPct val="75000"/>
              <a:buFont typeface="Courier New" charset="0"/>
              <a:buChar char="o"/>
            </a:pPr>
            <a:r>
              <a:rPr lang="en-US" sz="1400" i="1" dirty="0" smtClean="0">
                <a:solidFill>
                  <a:srgbClr val="0C1F24"/>
                </a:solidFill>
                <a:latin typeface="Arial"/>
                <a:cs typeface="Arial"/>
              </a:rPr>
              <a:t>E.g.: </a:t>
            </a:r>
            <a:r>
              <a:rPr lang="en-US" sz="1400" i="1" dirty="0">
                <a:solidFill>
                  <a:srgbClr val="0C1F24"/>
                </a:solidFill>
                <a:latin typeface="Arial"/>
                <a:cs typeface="Arial"/>
              </a:rPr>
              <a:t>the ongoing PDP on New </a:t>
            </a:r>
            <a:r>
              <a:rPr lang="en-US" sz="1400" i="1" dirty="0" err="1">
                <a:solidFill>
                  <a:srgbClr val="0C1F24"/>
                </a:solidFill>
                <a:latin typeface="Arial"/>
                <a:cs typeface="Arial"/>
              </a:rPr>
              <a:t>gTLD</a:t>
            </a:r>
            <a:r>
              <a:rPr lang="en-US" sz="1400" i="1" dirty="0">
                <a:solidFill>
                  <a:srgbClr val="0C1F24"/>
                </a:solidFill>
                <a:latin typeface="Arial"/>
                <a:cs typeface="Arial"/>
              </a:rPr>
              <a:t> Subsequent Procedures</a:t>
            </a:r>
          </a:p>
          <a:p>
            <a:pPr marL="628650" lvl="1" indent="-285750">
              <a:spcAft>
                <a:spcPts val="600"/>
              </a:spcAft>
              <a:buSzPct val="75000"/>
              <a:buFont typeface="Courier New" charset="0"/>
              <a:buChar char="o"/>
            </a:pPr>
            <a:r>
              <a:rPr lang="en-US" sz="1400" i="1" dirty="0" smtClean="0">
                <a:solidFill>
                  <a:srgbClr val="0C1F24"/>
                </a:solidFill>
                <a:latin typeface="Arial"/>
                <a:cs typeface="Arial"/>
              </a:rPr>
              <a:t>Current need to review recent Final Report on </a:t>
            </a:r>
            <a:r>
              <a:rPr lang="en-US" sz="1400" i="1" dirty="0">
                <a:solidFill>
                  <a:srgbClr val="0C1F24"/>
                </a:solidFill>
                <a:latin typeface="Arial"/>
                <a:cs typeface="Arial"/>
              </a:rPr>
              <a:t>Trademark Clearinghouse (TMCH) Independent </a:t>
            </a:r>
            <a:r>
              <a:rPr lang="en-US" sz="1400" i="1" dirty="0" smtClean="0">
                <a:solidFill>
                  <a:srgbClr val="0C1F24"/>
                </a:solidFill>
                <a:latin typeface="Arial"/>
                <a:cs typeface="Arial"/>
              </a:rPr>
              <a:t>Review</a:t>
            </a:r>
            <a:endParaRPr lang="en-US" sz="1583" i="1" dirty="0">
              <a:solidFill>
                <a:srgbClr val="1A87C9"/>
              </a:solidFill>
              <a:latin typeface="Arial"/>
              <a:cs typeface="Arial"/>
            </a:endParaRPr>
          </a:p>
          <a:p>
            <a:pPr marL="238123" indent="-238123">
              <a:spcAft>
                <a:spcPts val="600"/>
              </a:spcAft>
              <a:buSzPct val="75000"/>
              <a:buFont typeface="Wingdings" charset="2"/>
              <a:buChar char=""/>
            </a:pPr>
            <a:r>
              <a:rPr lang="en-US" sz="1600" dirty="0" smtClean="0">
                <a:solidFill>
                  <a:srgbClr val="0C1F24"/>
                </a:solidFill>
                <a:latin typeface="Arial"/>
                <a:cs typeface="Arial"/>
              </a:rPr>
              <a:t>Continuing need to obtain reliable </a:t>
            </a:r>
            <a:r>
              <a:rPr lang="en-US" sz="1600" dirty="0">
                <a:solidFill>
                  <a:srgbClr val="0C1F24"/>
                </a:solidFill>
                <a:latin typeface="Arial"/>
                <a:cs typeface="Arial"/>
              </a:rPr>
              <a:t>data</a:t>
            </a:r>
          </a:p>
          <a:p>
            <a:pPr marL="628650" lvl="1" indent="-285750">
              <a:spcAft>
                <a:spcPts val="600"/>
              </a:spcAft>
              <a:buSzPct val="75000"/>
              <a:buFont typeface="Courier New" charset="0"/>
              <a:buChar char="o"/>
            </a:pPr>
            <a:r>
              <a:rPr lang="en-US" sz="1400" i="1" dirty="0" smtClean="0">
                <a:solidFill>
                  <a:srgbClr val="0C1F24"/>
                </a:solidFill>
                <a:latin typeface="Arial"/>
                <a:cs typeface="Arial"/>
              </a:rPr>
              <a:t>Not </a:t>
            </a:r>
            <a:r>
              <a:rPr lang="en-US" sz="1400" i="1" dirty="0">
                <a:solidFill>
                  <a:srgbClr val="0C1F24"/>
                </a:solidFill>
                <a:latin typeface="Arial"/>
                <a:cs typeface="Arial"/>
              </a:rPr>
              <a:t>clear that all sources will necessarily be able or willing to provide needed data (e.g. confidentiality issues</a:t>
            </a:r>
            <a:r>
              <a:rPr lang="en-US" sz="1400" i="1" dirty="0" smtClean="0">
                <a:solidFill>
                  <a:srgbClr val="0C1F24"/>
                </a:solidFill>
                <a:latin typeface="Arial"/>
                <a:cs typeface="Arial"/>
              </a:rPr>
              <a:t>); lack of response to initial outreach to SO/AC/SG/Constituencies (with some exceptions)</a:t>
            </a:r>
            <a:endParaRPr lang="en-US" sz="1400" i="1" dirty="0">
              <a:solidFill>
                <a:srgbClr val="0C1F24"/>
              </a:solidFill>
              <a:latin typeface="Arial"/>
              <a:cs typeface="Arial"/>
            </a:endParaRPr>
          </a:p>
          <a:p>
            <a:pPr marL="238123" indent="-238123">
              <a:spcAft>
                <a:spcPts val="600"/>
              </a:spcAft>
              <a:buSzPct val="75000"/>
              <a:buFont typeface="Wingdings" charset="2"/>
              <a:buChar char=""/>
            </a:pPr>
            <a:r>
              <a:rPr lang="en-US" sz="1600" dirty="0">
                <a:solidFill>
                  <a:srgbClr val="0C1F24"/>
                </a:solidFill>
                <a:latin typeface="Arial"/>
                <a:cs typeface="Arial"/>
              </a:rPr>
              <a:t>PDP deals with complex issues where there are likely to be strong and divergent </a:t>
            </a:r>
            <a:r>
              <a:rPr lang="en-US" sz="1600" dirty="0" smtClean="0">
                <a:solidFill>
                  <a:srgbClr val="0C1F24"/>
                </a:solidFill>
                <a:latin typeface="Arial"/>
                <a:cs typeface="Arial"/>
              </a:rPr>
              <a:t>views</a:t>
            </a:r>
          </a:p>
          <a:p>
            <a:pPr marL="742950" lvl="1" indent="-285750">
              <a:spcAft>
                <a:spcPts val="600"/>
              </a:spcAft>
              <a:buSzPct val="75000"/>
              <a:buFont typeface="Courier New" charset="0"/>
              <a:buChar char="o"/>
            </a:pPr>
            <a:r>
              <a:rPr lang="en-US" sz="1400" i="1" dirty="0" smtClean="0">
                <a:solidFill>
                  <a:srgbClr val="0C1F24"/>
                </a:solidFill>
                <a:latin typeface="Arial"/>
                <a:cs typeface="Arial"/>
              </a:rPr>
              <a:t>Especially </a:t>
            </a:r>
            <a:r>
              <a:rPr lang="en-US" sz="1400" i="1" dirty="0">
                <a:solidFill>
                  <a:srgbClr val="0C1F24"/>
                </a:solidFill>
                <a:latin typeface="Arial"/>
                <a:cs typeface="Arial"/>
              </a:rPr>
              <a:t>on longstanding issues that have divided parts of the </a:t>
            </a:r>
            <a:r>
              <a:rPr lang="en-US" sz="1400" i="1" dirty="0" smtClean="0">
                <a:solidFill>
                  <a:srgbClr val="0C1F24"/>
                </a:solidFill>
                <a:latin typeface="Arial"/>
                <a:cs typeface="Arial"/>
              </a:rPr>
              <a:t>community since the topic of trademark protection was first identified as an overarching issue for the 2012 New </a:t>
            </a:r>
            <a:r>
              <a:rPr lang="en-US" sz="1400" i="1" dirty="0" err="1" smtClean="0">
                <a:solidFill>
                  <a:srgbClr val="0C1F24"/>
                </a:solidFill>
                <a:latin typeface="Arial"/>
                <a:cs typeface="Arial"/>
              </a:rPr>
              <a:t>gTLD</a:t>
            </a:r>
            <a:r>
              <a:rPr lang="en-US" sz="1400" i="1" dirty="0" smtClean="0">
                <a:solidFill>
                  <a:srgbClr val="0C1F24"/>
                </a:solidFill>
                <a:latin typeface="Arial"/>
                <a:cs typeface="Arial"/>
              </a:rPr>
              <a:t> Program</a:t>
            </a:r>
            <a:endParaRPr lang="en-US" sz="1400" i="1" dirty="0">
              <a:solidFill>
                <a:srgbClr val="0C1F24"/>
              </a:solidFill>
              <a:latin typeface="Arial"/>
              <a:cs typeface="Arial"/>
            </a:endParaRPr>
          </a:p>
          <a:p>
            <a:pPr marL="238123" indent="-238123">
              <a:spcAft>
                <a:spcPts val="600"/>
              </a:spcAft>
              <a:buSzPct val="75000"/>
              <a:buFont typeface="Wingdings" charset="2"/>
              <a:buChar char=""/>
            </a:pPr>
            <a:r>
              <a:rPr lang="en-US" sz="1600" dirty="0">
                <a:solidFill>
                  <a:srgbClr val="0C1F24"/>
                </a:solidFill>
                <a:latin typeface="Arial"/>
                <a:cs typeface="Arial"/>
              </a:rPr>
              <a:t>Large numbers of Members and Observers, but not clear that more than a core number are able to participate actively or </a:t>
            </a:r>
            <a:r>
              <a:rPr lang="en-US" sz="1600" dirty="0" smtClean="0">
                <a:solidFill>
                  <a:srgbClr val="0C1F24"/>
                </a:solidFill>
                <a:latin typeface="Arial"/>
                <a:cs typeface="Arial"/>
              </a:rPr>
              <a:t>regularly</a:t>
            </a:r>
          </a:p>
          <a:p>
            <a:pPr marL="742950" lvl="1" indent="-285750">
              <a:spcAft>
                <a:spcPts val="600"/>
              </a:spcAft>
              <a:buSzPct val="75000"/>
              <a:buFont typeface="Courier New" charset="0"/>
              <a:buChar char="o"/>
            </a:pPr>
            <a:r>
              <a:rPr lang="en-US" sz="1400" i="1" dirty="0" smtClean="0">
                <a:solidFill>
                  <a:srgbClr val="0C1F24"/>
                </a:solidFill>
                <a:latin typeface="Arial"/>
                <a:cs typeface="Arial"/>
              </a:rPr>
              <a:t>Likely increase in use of Sub Teams may exacerbate this problem</a:t>
            </a:r>
            <a:endParaRPr lang="en-US" sz="1400" i="1" dirty="0">
              <a:solidFill>
                <a:srgbClr val="0C1F24"/>
              </a:solidFill>
              <a:latin typeface="Arial"/>
              <a:cs typeface="Arial"/>
            </a:endParaRPr>
          </a:p>
        </p:txBody>
      </p:sp>
    </p:spTree>
    <p:extLst>
      <p:ext uri="{BB962C8B-B14F-4D97-AF65-F5344CB8AC3E}">
        <p14:creationId xmlns:p14="http://schemas.microsoft.com/office/powerpoint/2010/main" val="2010031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p:cNvSpPr>
          <p:nvPr/>
        </p:nvSpPr>
        <p:spPr>
          <a:xfrm>
            <a:off x="1485578" y="1080070"/>
            <a:ext cx="6172843" cy="4546822"/>
          </a:xfrm>
          <a:prstGeom prst="rect">
            <a:avLst/>
          </a:prstGeom>
        </p:spPr>
        <p:txBody>
          <a:bodyPr wrap="square">
            <a:spAutoFit/>
          </a:bodyPr>
          <a:lstStyle/>
          <a:p>
            <a:pPr marL="238123" indent="-238123">
              <a:spcAft>
                <a:spcPts val="600"/>
              </a:spcAft>
              <a:buSzPct val="75000"/>
              <a:buFont typeface="Wingdings" charset="2"/>
              <a:buChar char=""/>
            </a:pPr>
            <a:r>
              <a:rPr lang="en-US" sz="1600" dirty="0">
                <a:solidFill>
                  <a:srgbClr val="0C1F24"/>
                </a:solidFill>
                <a:latin typeface="Arial"/>
                <a:cs typeface="Arial"/>
              </a:rPr>
              <a:t>Working Group has identified data gathering (possibly including professional survey design) as a priority</a:t>
            </a:r>
          </a:p>
          <a:p>
            <a:pPr marL="628650" lvl="1" indent="-285750">
              <a:spcAft>
                <a:spcPts val="600"/>
              </a:spcAft>
              <a:buSzPct val="75000"/>
              <a:buFont typeface="Courier New" charset="0"/>
              <a:buChar char="o"/>
            </a:pPr>
            <a:r>
              <a:rPr lang="en-US" sz="1400" i="1" dirty="0">
                <a:solidFill>
                  <a:srgbClr val="0C1F24"/>
                </a:solidFill>
                <a:latin typeface="Arial"/>
                <a:cs typeface="Arial"/>
              </a:rPr>
              <a:t>This may require budget and additional resources (e.g. using the new GNSO Data &amp; Metrics Request process)</a:t>
            </a:r>
            <a:endParaRPr lang="en-US" sz="1583" dirty="0">
              <a:solidFill>
                <a:srgbClr val="0C1F24"/>
              </a:solidFill>
              <a:latin typeface="Arial"/>
              <a:cs typeface="Arial"/>
            </a:endParaRPr>
          </a:p>
          <a:p>
            <a:pPr marL="238123" indent="-238123">
              <a:spcAft>
                <a:spcPts val="600"/>
              </a:spcAft>
              <a:buSzPct val="75000"/>
              <a:buFont typeface="Wingdings" charset="2"/>
              <a:buChar char=""/>
            </a:pPr>
            <a:r>
              <a:rPr lang="en-US" sz="1600" dirty="0">
                <a:solidFill>
                  <a:srgbClr val="0C1F24"/>
                </a:solidFill>
                <a:latin typeface="Arial"/>
                <a:cs typeface="Arial"/>
              </a:rPr>
              <a:t>Working Group will be seeking information periodically from Service Providers, Registries, Registrars, Registrants and other ICANN SO/ACs</a:t>
            </a:r>
          </a:p>
          <a:p>
            <a:pPr marL="628650" lvl="1" indent="-285750">
              <a:spcAft>
                <a:spcPts val="600"/>
              </a:spcAft>
              <a:buSzPct val="75000"/>
              <a:buFont typeface="Courier New" charset="0"/>
              <a:buChar char="o"/>
            </a:pPr>
            <a:r>
              <a:rPr lang="en-US" sz="1400" i="1" dirty="0" smtClean="0">
                <a:solidFill>
                  <a:srgbClr val="0C1F24"/>
                </a:solidFill>
                <a:latin typeface="Arial"/>
                <a:cs typeface="Arial"/>
              </a:rPr>
              <a:t>Need to </a:t>
            </a:r>
            <a:r>
              <a:rPr lang="en-US" sz="1400" i="1" dirty="0">
                <a:solidFill>
                  <a:srgbClr val="0C1F24"/>
                </a:solidFill>
                <a:latin typeface="Arial"/>
                <a:cs typeface="Arial"/>
              </a:rPr>
              <a:t>minimize too many </a:t>
            </a:r>
            <a:r>
              <a:rPr lang="en-US" sz="1400" i="1" dirty="0" smtClean="0">
                <a:solidFill>
                  <a:srgbClr val="0C1F24"/>
                </a:solidFill>
                <a:latin typeface="Arial"/>
                <a:cs typeface="Arial"/>
              </a:rPr>
              <a:t>outreach </a:t>
            </a:r>
            <a:r>
              <a:rPr lang="en-US" sz="1400" i="1" dirty="0">
                <a:solidFill>
                  <a:srgbClr val="0C1F24"/>
                </a:solidFill>
                <a:latin typeface="Arial"/>
                <a:cs typeface="Arial"/>
              </a:rPr>
              <a:t>requests and manage their </a:t>
            </a:r>
            <a:r>
              <a:rPr lang="en-US" sz="1400" i="1" dirty="0" smtClean="0">
                <a:solidFill>
                  <a:srgbClr val="0C1F24"/>
                </a:solidFill>
                <a:latin typeface="Arial"/>
                <a:cs typeface="Arial"/>
              </a:rPr>
              <a:t>timing, important </a:t>
            </a:r>
            <a:r>
              <a:rPr lang="en-US" sz="1400" i="1" dirty="0">
                <a:solidFill>
                  <a:srgbClr val="0C1F24"/>
                </a:solidFill>
                <a:latin typeface="Arial"/>
                <a:cs typeface="Arial"/>
              </a:rPr>
              <a:t>that affected users provide responses</a:t>
            </a:r>
          </a:p>
          <a:p>
            <a:pPr marL="238123" indent="-238123">
              <a:spcAft>
                <a:spcPts val="600"/>
              </a:spcAft>
              <a:buSzPct val="75000"/>
              <a:buFont typeface="Wingdings" charset="2"/>
              <a:buChar char=""/>
            </a:pPr>
            <a:r>
              <a:rPr lang="en-US" sz="1600" dirty="0">
                <a:solidFill>
                  <a:srgbClr val="0C1F24"/>
                </a:solidFill>
                <a:latin typeface="Arial"/>
                <a:cs typeface="Arial"/>
              </a:rPr>
              <a:t>Working Group </a:t>
            </a:r>
            <a:r>
              <a:rPr lang="en-US" sz="1600" dirty="0" smtClean="0">
                <a:solidFill>
                  <a:srgbClr val="0C1F24"/>
                </a:solidFill>
                <a:latin typeface="Arial"/>
                <a:cs typeface="Arial"/>
              </a:rPr>
              <a:t>to review need for additional face to face meetings to complete Phase One</a:t>
            </a:r>
            <a:endParaRPr lang="en-US" sz="1600" dirty="0">
              <a:solidFill>
                <a:srgbClr val="0C1F24"/>
              </a:solidFill>
              <a:latin typeface="Arial"/>
              <a:cs typeface="Arial"/>
            </a:endParaRPr>
          </a:p>
          <a:p>
            <a:pPr marL="628650" lvl="1" indent="-285750">
              <a:spcAft>
                <a:spcPts val="600"/>
              </a:spcAft>
              <a:buSzPct val="75000"/>
              <a:buFont typeface="Courier New" charset="0"/>
              <a:buChar char="o"/>
            </a:pPr>
            <a:r>
              <a:rPr lang="en-US" sz="1400" i="1" dirty="0">
                <a:solidFill>
                  <a:srgbClr val="0C1F24"/>
                </a:solidFill>
                <a:latin typeface="Arial"/>
                <a:cs typeface="Arial"/>
              </a:rPr>
              <a:t>GNSO Council requested to give any such request from the Working Group due consideration</a:t>
            </a:r>
            <a:endParaRPr lang="en-US" sz="1583" dirty="0">
              <a:solidFill>
                <a:srgbClr val="0C1F24"/>
              </a:solidFill>
              <a:latin typeface="Arial"/>
              <a:cs typeface="Arial"/>
            </a:endParaRPr>
          </a:p>
          <a:p>
            <a:pPr marL="238123" indent="-238123">
              <a:spcAft>
                <a:spcPts val="600"/>
              </a:spcAft>
              <a:buSzPct val="75000"/>
              <a:buFont typeface="Wingdings" charset="2"/>
              <a:buChar char=""/>
            </a:pPr>
            <a:r>
              <a:rPr lang="en-US" sz="1600" dirty="0" smtClean="0">
                <a:solidFill>
                  <a:srgbClr val="0C1F24"/>
                </a:solidFill>
                <a:latin typeface="Arial"/>
                <a:cs typeface="Arial"/>
              </a:rPr>
              <a:t>Working Group to consider how to best use Council and community liaisons</a:t>
            </a:r>
            <a:endParaRPr lang="en-US" sz="1600" dirty="0">
              <a:solidFill>
                <a:srgbClr val="0C1F24"/>
              </a:solidFill>
              <a:latin typeface="Arial"/>
              <a:cs typeface="Arial"/>
            </a:endParaRPr>
          </a:p>
          <a:p>
            <a:pPr marL="628650" lvl="1" indent="-285750">
              <a:spcAft>
                <a:spcPts val="600"/>
              </a:spcAft>
              <a:buSzPct val="75000"/>
              <a:buFont typeface="Courier New" charset="0"/>
              <a:buChar char="o"/>
            </a:pPr>
            <a:r>
              <a:rPr lang="en-US" sz="1400" i="1" dirty="0">
                <a:solidFill>
                  <a:srgbClr val="0C1F24"/>
                </a:solidFill>
                <a:latin typeface="Arial"/>
                <a:cs typeface="Arial"/>
              </a:rPr>
              <a:t>GNSO Council can provide guidance on how </a:t>
            </a:r>
            <a:r>
              <a:rPr lang="en-US" sz="1400" i="1" dirty="0" smtClean="0">
                <a:solidFill>
                  <a:srgbClr val="0C1F24"/>
                </a:solidFill>
                <a:latin typeface="Arial"/>
                <a:cs typeface="Arial"/>
              </a:rPr>
              <a:t>Council and community </a:t>
            </a:r>
            <a:r>
              <a:rPr lang="en-US" sz="1400" i="1" dirty="0">
                <a:solidFill>
                  <a:srgbClr val="0C1F24"/>
                </a:solidFill>
                <a:latin typeface="Arial"/>
                <a:cs typeface="Arial"/>
              </a:rPr>
              <a:t>liaisons should </a:t>
            </a:r>
            <a:r>
              <a:rPr lang="en-US" sz="1400" i="1" dirty="0" smtClean="0">
                <a:solidFill>
                  <a:srgbClr val="0C1F24"/>
                </a:solidFill>
                <a:latin typeface="Arial"/>
                <a:cs typeface="Arial"/>
              </a:rPr>
              <a:t>function</a:t>
            </a:r>
            <a:endParaRPr lang="en-US" sz="1400" i="1"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normAutofit/>
          </a:bodyPr>
          <a:lstStyle/>
          <a:p>
            <a:r>
              <a:rPr lang="en-US" sz="2000" dirty="0"/>
              <a:t>How can the GNSO Council &amp; ICANN community assist?</a:t>
            </a:r>
          </a:p>
        </p:txBody>
      </p:sp>
    </p:spTree>
    <p:extLst>
      <p:ext uri="{BB962C8B-B14F-4D97-AF65-F5344CB8AC3E}">
        <p14:creationId xmlns:p14="http://schemas.microsoft.com/office/powerpoint/2010/main" val="20252598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5720" y="1260187"/>
            <a:ext cx="6752560" cy="4801314"/>
          </a:xfrm>
          <a:prstGeom prst="rect">
            <a:avLst/>
          </a:prstGeom>
        </p:spPr>
        <p:txBody>
          <a:bodyPr wrap="square">
            <a:spAutoFit/>
          </a:bodyPr>
          <a:lstStyle/>
          <a:p>
            <a:pPr marL="285750" indent="-285750">
              <a:buSzPct val="75000"/>
              <a:buFont typeface="Courier New" charset="0"/>
              <a:buChar char="o"/>
            </a:pPr>
            <a:r>
              <a:rPr lang="en-US" dirty="0">
                <a:solidFill>
                  <a:srgbClr val="0C1F24"/>
                </a:solidFill>
                <a:latin typeface="Arial"/>
                <a:cs typeface="Arial"/>
              </a:rPr>
              <a:t>Open Working Group meeting/community </a:t>
            </a:r>
            <a:r>
              <a:rPr lang="en-US" dirty="0" smtClean="0">
                <a:solidFill>
                  <a:srgbClr val="0C1F24"/>
                </a:solidFill>
                <a:latin typeface="Arial"/>
                <a:cs typeface="Arial"/>
              </a:rPr>
              <a:t>session</a:t>
            </a:r>
            <a:r>
              <a:rPr lang="en-US" dirty="0">
                <a:solidFill>
                  <a:srgbClr val="0C1F24"/>
                </a:solidFill>
                <a:latin typeface="Arial"/>
                <a:cs typeface="Arial"/>
              </a:rPr>
              <a:t> </a:t>
            </a:r>
            <a:r>
              <a:rPr lang="en-US" dirty="0" smtClean="0">
                <a:solidFill>
                  <a:srgbClr val="0C1F24"/>
                </a:solidFill>
                <a:latin typeface="Arial"/>
                <a:cs typeface="Arial"/>
              </a:rPr>
              <a:t>on</a:t>
            </a:r>
            <a:r>
              <a:rPr lang="en-US" dirty="0">
                <a:solidFill>
                  <a:srgbClr val="0C1F24"/>
                </a:solidFill>
                <a:latin typeface="Arial"/>
                <a:cs typeface="Arial"/>
              </a:rPr>
              <a:t> </a:t>
            </a:r>
            <a:r>
              <a:rPr lang="en-US" b="1" dirty="0">
                <a:solidFill>
                  <a:srgbClr val="0C1F24"/>
                </a:solidFill>
                <a:latin typeface="Arial"/>
                <a:cs typeface="Arial"/>
              </a:rPr>
              <a:t>Wednesday 15 March 2017, 0900 – 1030, Hall C1.4</a:t>
            </a:r>
            <a:r>
              <a:rPr lang="en-US" dirty="0">
                <a:solidFill>
                  <a:srgbClr val="0C1F24"/>
                </a:solidFill>
                <a:latin typeface="Arial"/>
                <a:cs typeface="Arial"/>
              </a:rPr>
              <a:t>: </a:t>
            </a:r>
            <a:r>
              <a:rPr lang="en-US" dirty="0">
                <a:solidFill>
                  <a:srgbClr val="0C1F24"/>
                </a:solidFill>
                <a:latin typeface="Arial"/>
                <a:cs typeface="Arial"/>
                <a:hlinkClick r:id="rId3"/>
              </a:rPr>
              <a:t>http://</a:t>
            </a:r>
            <a:r>
              <a:rPr lang="en-US" dirty="0" smtClean="0">
                <a:solidFill>
                  <a:srgbClr val="0C1F24"/>
                </a:solidFill>
                <a:latin typeface="Arial"/>
                <a:cs typeface="Arial"/>
                <a:hlinkClick r:id="rId3"/>
              </a:rPr>
              <a:t>sched.co/9npd</a:t>
            </a:r>
            <a:r>
              <a:rPr lang="en-US" dirty="0" smtClean="0">
                <a:solidFill>
                  <a:srgbClr val="0C1F24"/>
                </a:solidFill>
                <a:latin typeface="Arial"/>
                <a:cs typeface="Arial"/>
              </a:rPr>
              <a:t> </a:t>
            </a:r>
            <a:endParaRPr lang="en-US" dirty="0">
              <a:solidFill>
                <a:srgbClr val="0C1F24"/>
              </a:solidFill>
              <a:latin typeface="Arial"/>
              <a:cs typeface="Arial"/>
            </a:endParaRPr>
          </a:p>
          <a:p>
            <a:pPr marL="285750" indent="-285750">
              <a:buSzPct val="75000"/>
              <a:buFont typeface="Courier New" charset="0"/>
              <a:buChar char="o"/>
            </a:pPr>
            <a:endParaRPr lang="en-US" dirty="0">
              <a:solidFill>
                <a:srgbClr val="0C1F24"/>
              </a:solidFill>
              <a:latin typeface="Arial"/>
              <a:cs typeface="Arial"/>
            </a:endParaRPr>
          </a:p>
          <a:p>
            <a:pPr marL="285750" indent="-285750">
              <a:buSzPct val="75000"/>
              <a:buFont typeface="Courier New" charset="0"/>
              <a:buChar char="o"/>
            </a:pPr>
            <a:r>
              <a:rPr lang="en-US" dirty="0">
                <a:solidFill>
                  <a:srgbClr val="0C1F24"/>
                </a:solidFill>
                <a:latin typeface="Arial"/>
                <a:cs typeface="Arial"/>
              </a:rPr>
              <a:t>Background information</a:t>
            </a:r>
            <a:r>
              <a:rPr lang="en-US" dirty="0" smtClean="0">
                <a:solidFill>
                  <a:srgbClr val="0C1F24"/>
                </a:solidFill>
                <a:latin typeface="Arial"/>
                <a:cs typeface="Arial"/>
              </a:rPr>
              <a:t>: </a:t>
            </a:r>
            <a:r>
              <a:rPr lang="en-US" dirty="0">
                <a:solidFill>
                  <a:srgbClr val="0C1F24"/>
                </a:solidFill>
                <a:latin typeface="Arial"/>
                <a:cs typeface="Arial"/>
                <a:hlinkClick r:id="rId4"/>
              </a:rPr>
              <a:t>https://gnso.icann.org/en/group-activities/active/rpm</a:t>
            </a:r>
            <a:r>
              <a:rPr lang="en-US" dirty="0">
                <a:solidFill>
                  <a:srgbClr val="0C1F24"/>
                </a:solidFill>
                <a:latin typeface="Arial"/>
                <a:cs typeface="Arial"/>
              </a:rPr>
              <a:t> </a:t>
            </a:r>
          </a:p>
          <a:p>
            <a:pPr marL="285750" indent="-285750">
              <a:buSzPct val="75000"/>
              <a:buFont typeface="Courier New" charset="0"/>
              <a:buChar char="o"/>
            </a:pPr>
            <a:endParaRPr lang="en-US" dirty="0">
              <a:solidFill>
                <a:srgbClr val="0C1F24"/>
              </a:solidFill>
              <a:latin typeface="Arial"/>
              <a:cs typeface="Arial"/>
            </a:endParaRPr>
          </a:p>
          <a:p>
            <a:pPr marL="285750" indent="-285750">
              <a:buSzPct val="75000"/>
              <a:buFont typeface="Courier New" charset="0"/>
              <a:buChar char="o"/>
            </a:pPr>
            <a:r>
              <a:rPr lang="en-US" dirty="0" smtClean="0">
                <a:solidFill>
                  <a:srgbClr val="0C1F24"/>
                </a:solidFill>
                <a:latin typeface="Arial"/>
                <a:cs typeface="Arial"/>
              </a:rPr>
              <a:t>ICANN58 </a:t>
            </a:r>
            <a:r>
              <a:rPr lang="en-US" dirty="0">
                <a:solidFill>
                  <a:srgbClr val="0C1F24"/>
                </a:solidFill>
                <a:latin typeface="Arial"/>
                <a:cs typeface="Arial"/>
              </a:rPr>
              <a:t>Background Briefing Paper: </a:t>
            </a:r>
            <a:r>
              <a:rPr lang="en-US" dirty="0">
                <a:solidFill>
                  <a:srgbClr val="0C1F24"/>
                </a:solidFill>
                <a:latin typeface="Arial"/>
                <a:cs typeface="Arial"/>
                <a:hlinkClick r:id="rId5"/>
              </a:rPr>
              <a:t>https://</a:t>
            </a:r>
            <a:r>
              <a:rPr lang="en-US" dirty="0" smtClean="0">
                <a:solidFill>
                  <a:srgbClr val="0C1F24"/>
                </a:solidFill>
                <a:latin typeface="Arial"/>
                <a:cs typeface="Arial"/>
                <a:hlinkClick r:id="rId5"/>
              </a:rPr>
              <a:t>gnso.icann.org/en/issues/policy-briefing-rpm-review-27feb17-en.pdf</a:t>
            </a:r>
            <a:r>
              <a:rPr lang="en-US" dirty="0" smtClean="0">
                <a:solidFill>
                  <a:srgbClr val="0C1F24"/>
                </a:solidFill>
                <a:latin typeface="Arial"/>
                <a:cs typeface="Arial"/>
              </a:rPr>
              <a:t> </a:t>
            </a:r>
          </a:p>
          <a:p>
            <a:pPr marL="285750" indent="-285750">
              <a:buSzPct val="75000"/>
              <a:buFont typeface="Courier New" charset="0"/>
              <a:buChar char="o"/>
            </a:pPr>
            <a:endParaRPr lang="en-US" dirty="0">
              <a:solidFill>
                <a:srgbClr val="0C1F24"/>
              </a:solidFill>
              <a:latin typeface="Arial"/>
              <a:cs typeface="Arial"/>
            </a:endParaRPr>
          </a:p>
          <a:p>
            <a:pPr marL="285750" indent="-285750">
              <a:buSzPct val="75000"/>
              <a:buFont typeface="Courier New" charset="0"/>
              <a:buChar char="o"/>
            </a:pPr>
            <a:r>
              <a:rPr lang="en-US" dirty="0">
                <a:solidFill>
                  <a:srgbClr val="0C1F24"/>
                </a:solidFill>
                <a:latin typeface="Arial"/>
                <a:cs typeface="Arial"/>
              </a:rPr>
              <a:t>Working Group Charter</a:t>
            </a:r>
            <a:r>
              <a:rPr lang="en-US" dirty="0" smtClean="0">
                <a:solidFill>
                  <a:srgbClr val="0C1F24"/>
                </a:solidFill>
                <a:latin typeface="Arial"/>
                <a:cs typeface="Arial"/>
              </a:rPr>
              <a:t>: </a:t>
            </a:r>
            <a:r>
              <a:rPr lang="en-US" dirty="0">
                <a:solidFill>
                  <a:srgbClr val="0C1F24"/>
                </a:solidFill>
                <a:latin typeface="Arial"/>
                <a:cs typeface="Arial"/>
                <a:hlinkClick r:id="rId6"/>
              </a:rPr>
              <a:t>https://community.icann.org/x/2CWAAw</a:t>
            </a:r>
            <a:r>
              <a:rPr lang="en-US" dirty="0">
                <a:solidFill>
                  <a:srgbClr val="0C1F24"/>
                </a:solidFill>
                <a:latin typeface="Arial"/>
                <a:cs typeface="Arial"/>
              </a:rPr>
              <a:t> </a:t>
            </a:r>
          </a:p>
          <a:p>
            <a:pPr marL="285750" indent="-285750">
              <a:buSzPct val="75000"/>
              <a:buFont typeface="Courier New" charset="0"/>
              <a:buChar char="o"/>
            </a:pPr>
            <a:endParaRPr lang="en-US" dirty="0">
              <a:solidFill>
                <a:srgbClr val="0C1F24"/>
              </a:solidFill>
              <a:latin typeface="Arial"/>
              <a:cs typeface="Arial"/>
            </a:endParaRPr>
          </a:p>
          <a:p>
            <a:pPr marL="285750" indent="-285750">
              <a:buSzPct val="75000"/>
              <a:buFont typeface="Courier New" charset="0"/>
              <a:buChar char="o"/>
            </a:pPr>
            <a:r>
              <a:rPr lang="en-US" dirty="0">
                <a:solidFill>
                  <a:srgbClr val="0C1F24"/>
                </a:solidFill>
                <a:latin typeface="Arial"/>
                <a:cs typeface="Arial"/>
              </a:rPr>
              <a:t>Working Group online wiki space (with meeting transcripts, call recordings, draft documents and background materials</a:t>
            </a:r>
            <a:r>
              <a:rPr lang="en-US" dirty="0" smtClean="0">
                <a:solidFill>
                  <a:srgbClr val="0C1F24"/>
                </a:solidFill>
                <a:latin typeface="Arial"/>
                <a:cs typeface="Arial"/>
              </a:rPr>
              <a:t>): </a:t>
            </a:r>
            <a:r>
              <a:rPr lang="en-US" dirty="0">
                <a:solidFill>
                  <a:srgbClr val="0C1F24"/>
                </a:solidFill>
                <a:latin typeface="Arial"/>
                <a:cs typeface="Arial"/>
                <a:hlinkClick r:id="rId7"/>
              </a:rPr>
              <a:t>https://community.icann.org/x/wCWAAw</a:t>
            </a:r>
            <a:r>
              <a:rPr lang="en-US" dirty="0">
                <a:solidFill>
                  <a:srgbClr val="0C1F24"/>
                </a:solidFill>
                <a:latin typeface="Arial"/>
                <a:cs typeface="Arial"/>
              </a:rPr>
              <a:t> </a:t>
            </a:r>
          </a:p>
        </p:txBody>
      </p:sp>
      <p:sp>
        <p:nvSpPr>
          <p:cNvPr id="4" name="Title 3"/>
          <p:cNvSpPr>
            <a:spLocks noGrp="1"/>
          </p:cNvSpPr>
          <p:nvPr>
            <p:ph type="title"/>
          </p:nvPr>
        </p:nvSpPr>
        <p:spPr>
          <a:prstGeom prst="rect">
            <a:avLst/>
          </a:prstGeom>
        </p:spPr>
        <p:txBody>
          <a:bodyPr>
            <a:normAutofit/>
          </a:bodyPr>
          <a:lstStyle/>
          <a:p>
            <a:r>
              <a:rPr lang="en-US" sz="2000" dirty="0"/>
              <a:t>Sessions at </a:t>
            </a:r>
            <a:r>
              <a:rPr lang="en-US" sz="2000" dirty="0" smtClean="0"/>
              <a:t>ICANN58 </a:t>
            </a:r>
            <a:r>
              <a:rPr lang="en-US" sz="2000" dirty="0"/>
              <a:t>and Further Information</a:t>
            </a:r>
          </a:p>
        </p:txBody>
      </p:sp>
    </p:spTree>
    <p:extLst>
      <p:ext uri="{BB962C8B-B14F-4D97-AF65-F5344CB8AC3E}">
        <p14:creationId xmlns:p14="http://schemas.microsoft.com/office/powerpoint/2010/main" val="17632667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5. Privacy and Proxy Services Accreditation IRT</a:t>
            </a:r>
          </a:p>
          <a:p>
            <a:r>
              <a:rPr lang="en-US" dirty="0" smtClean="0"/>
              <a:t>Darcy </a:t>
            </a:r>
            <a:r>
              <a:rPr lang="en-US" dirty="0" err="1" smtClean="0"/>
              <a:t>Southwell</a:t>
            </a:r>
            <a:endParaRPr lang="en-US" dirty="0"/>
          </a:p>
        </p:txBody>
      </p:sp>
    </p:spTree>
    <p:extLst>
      <p:ext uri="{BB962C8B-B14F-4D97-AF65-F5344CB8AC3E}">
        <p14:creationId xmlns:p14="http://schemas.microsoft.com/office/powerpoint/2010/main" val="39568970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Background/Project Status</a:t>
            </a:r>
            <a:endParaRPr lang="en-US" dirty="0"/>
          </a:p>
        </p:txBody>
      </p:sp>
    </p:spTree>
    <p:extLst>
      <p:ext uri="{BB962C8B-B14F-4D97-AF65-F5344CB8AC3E}">
        <p14:creationId xmlns:p14="http://schemas.microsoft.com/office/powerpoint/2010/main" val="15081537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Overview</a:t>
            </a:r>
            <a:endParaRPr lang="en-US" dirty="0"/>
          </a:p>
        </p:txBody>
      </p:sp>
      <p:sp>
        <p:nvSpPr>
          <p:cNvPr id="2" name="TextBox 1"/>
          <p:cNvSpPr txBox="1"/>
          <p:nvPr/>
        </p:nvSpPr>
        <p:spPr>
          <a:xfrm>
            <a:off x="112955" y="871368"/>
            <a:ext cx="9194331" cy="5693866"/>
          </a:xfrm>
          <a:prstGeom prst="rect">
            <a:avLst/>
          </a:prstGeom>
          <a:noFill/>
        </p:spPr>
        <p:txBody>
          <a:bodyPr wrap="square" rtlCol="0">
            <a:spAutoFit/>
          </a:bodyPr>
          <a:lstStyle/>
          <a:p>
            <a:pPr marL="285750" indent="-285750">
              <a:buFont typeface="Arial" panose="020B0604020202020204" pitchFamily="34" charset="0"/>
              <a:buChar char="•"/>
            </a:pPr>
            <a:r>
              <a:rPr lang="en-US" sz="2600" b="1" dirty="0" smtClean="0">
                <a:latin typeface="Source Sans Pro"/>
                <a:cs typeface="Source Sans Pro"/>
              </a:rPr>
              <a:t>Project Summary: </a:t>
            </a:r>
            <a:r>
              <a:rPr lang="en-US" sz="2600" dirty="0" smtClean="0">
                <a:latin typeface="Source Sans Pro"/>
                <a:cs typeface="Source Sans Pro"/>
              </a:rPr>
              <a:t>Privacy and Proxy Service Provider Accreditation Program IRT is working with the ICANN organization to implement a new accreditation program pursuant to Final PDP Recommendations.</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b="1" dirty="0" smtClean="0">
                <a:latin typeface="Source Sans Pro"/>
                <a:cs typeface="Source Sans Pro"/>
              </a:rPr>
              <a:t>Impact: </a:t>
            </a:r>
            <a:r>
              <a:rPr lang="en-US" sz="2600" dirty="0" smtClean="0">
                <a:latin typeface="Source Sans Pro"/>
                <a:cs typeface="Source Sans Pro"/>
              </a:rPr>
              <a:t>This new accreditation program will impact Registrants, P/P Providers, Registrars and Third Parties who use the Registration Data Directory Service to locate information about and contact Registrants.</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b="1" dirty="0" smtClean="0">
                <a:latin typeface="Source Sans Pro"/>
                <a:cs typeface="Source Sans Pro"/>
              </a:rPr>
              <a:t>Benefits: </a:t>
            </a:r>
            <a:r>
              <a:rPr lang="en-US" sz="2600" dirty="0" smtClean="0">
                <a:latin typeface="Source Sans Pro"/>
                <a:cs typeface="Source Sans Pro"/>
              </a:rPr>
              <a:t>Benefits of this new program will include increased consistency/predictability among P/P Providers’ practices and Compliance enforcement of contractual requirements.</a:t>
            </a:r>
            <a:endParaRPr lang="en-US" sz="2600" b="1" dirty="0" smtClean="0">
              <a:latin typeface="Source Sans Pro"/>
              <a:cs typeface="Source Sans Pro"/>
            </a:endParaRPr>
          </a:p>
          <a:p>
            <a:pPr marL="285750" indent="-285750">
              <a:buFont typeface="Arial" panose="020B0604020202020204" pitchFamily="34" charset="0"/>
              <a:buChar char="•"/>
            </a:pPr>
            <a:endParaRPr lang="en-US" sz="2600" dirty="0" smtClean="0">
              <a:latin typeface="Source Sans Pro"/>
              <a:cs typeface="Source Sans Pro"/>
            </a:endParaRPr>
          </a:p>
        </p:txBody>
      </p:sp>
    </p:spTree>
    <p:extLst>
      <p:ext uri="{BB962C8B-B14F-4D97-AF65-F5344CB8AC3E}">
        <p14:creationId xmlns:p14="http://schemas.microsoft.com/office/powerpoint/2010/main" val="11502378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Background</a:t>
            </a:r>
            <a:endParaRPr lang="en-US" dirty="0"/>
          </a:p>
        </p:txBody>
      </p:sp>
      <p:sp>
        <p:nvSpPr>
          <p:cNvPr id="2" name="TextBox 1"/>
          <p:cNvSpPr txBox="1"/>
          <p:nvPr/>
        </p:nvSpPr>
        <p:spPr>
          <a:xfrm>
            <a:off x="225911" y="871368"/>
            <a:ext cx="8584602" cy="3693319"/>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hlinkClick r:id="rId3"/>
              </a:rPr>
              <a:t>Final Recommendations </a:t>
            </a:r>
            <a:r>
              <a:rPr lang="en-US" sz="2600" dirty="0" smtClean="0">
                <a:latin typeface="Source Sans Pro"/>
                <a:cs typeface="Source Sans Pro"/>
              </a:rPr>
              <a:t>adopted by GNSO Council in January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ICANN Board approved Final Recommendations 9 August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Implementation Review Team convened in October 2016</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meets weekly, on Tuesdays at 15:00 UTC</a:t>
            </a:r>
          </a:p>
        </p:txBody>
      </p:sp>
    </p:spTree>
    <p:extLst>
      <p:ext uri="{BB962C8B-B14F-4D97-AF65-F5344CB8AC3E}">
        <p14:creationId xmlns:p14="http://schemas.microsoft.com/office/powerpoint/2010/main" val="16301308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IRT Accomplishments</a:t>
            </a:r>
            <a:endParaRPr lang="en-US" dirty="0"/>
          </a:p>
        </p:txBody>
      </p:sp>
      <p:sp>
        <p:nvSpPr>
          <p:cNvPr id="4" name="TextBox 3"/>
          <p:cNvSpPr txBox="1"/>
          <p:nvPr/>
        </p:nvSpPr>
        <p:spPr>
          <a:xfrm>
            <a:off x="213328" y="832757"/>
            <a:ext cx="8717344" cy="529375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rPr>
              <a:t>Relatively large IRT (43 members) has been very active (50%+ present at each meeting)</a:t>
            </a:r>
          </a:p>
          <a:p>
            <a:pPr marL="285750" indent="-285750">
              <a:buFont typeface="Arial" panose="020B0604020202020204" pitchFamily="34" charset="0"/>
              <a:buChar char="•"/>
            </a:pPr>
            <a:endParaRPr lang="en-US" sz="2600" dirty="0" smtClean="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has had 10 working meetings (plus half-day session at ICANN58)</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IRT has: </a:t>
            </a:r>
          </a:p>
          <a:p>
            <a:pPr marL="914400" lvl="1" indent="-457200">
              <a:buFont typeface="Courier New" panose="02070309020205020404" pitchFamily="49" charset="0"/>
              <a:buChar char="o"/>
            </a:pPr>
            <a:r>
              <a:rPr lang="en-US" sz="2600" dirty="0" smtClean="0">
                <a:latin typeface="Source Sans Pro"/>
                <a:cs typeface="Source Sans Pro"/>
              </a:rPr>
              <a:t>discussed all of ICANN org’s initial questions related to the Policy document;</a:t>
            </a:r>
          </a:p>
          <a:p>
            <a:pPr marL="914400" lvl="1" indent="-457200">
              <a:buFont typeface="Courier New" panose="02070309020205020404" pitchFamily="49" charset="0"/>
              <a:buChar char="o"/>
            </a:pPr>
            <a:r>
              <a:rPr lang="en-US" sz="2600" dirty="0" smtClean="0">
                <a:latin typeface="Source Sans Pro"/>
                <a:cs typeface="Source Sans Pro"/>
              </a:rPr>
              <a:t>reviewed proposal on WHOIS labeling;</a:t>
            </a:r>
            <a:endParaRPr lang="en-US" sz="2600" dirty="0">
              <a:latin typeface="Source Sans Pro"/>
              <a:cs typeface="Source Sans Pro"/>
            </a:endParaRPr>
          </a:p>
          <a:p>
            <a:pPr marL="914400" lvl="1" indent="-457200">
              <a:buFont typeface="Courier New" panose="02070309020205020404" pitchFamily="49" charset="0"/>
              <a:buChar char="o"/>
            </a:pPr>
            <a:r>
              <a:rPr lang="en-US" sz="2600" dirty="0" smtClean="0">
                <a:latin typeface="Source Sans Pro"/>
                <a:cs typeface="Source Sans Pro"/>
              </a:rPr>
              <a:t>reviewed proposals on data retention and escrow; and</a:t>
            </a:r>
            <a:endParaRPr lang="en-US" sz="2600" dirty="0">
              <a:latin typeface="Source Sans Pro"/>
              <a:cs typeface="Source Sans Pro"/>
            </a:endParaRPr>
          </a:p>
          <a:p>
            <a:pPr marL="914400" lvl="1" indent="-457200">
              <a:buFont typeface="Courier New" panose="02070309020205020404" pitchFamily="49" charset="0"/>
              <a:buChar char="o"/>
            </a:pPr>
            <a:r>
              <a:rPr lang="en-US" sz="2600" dirty="0" smtClean="0">
                <a:latin typeface="Source Sans Pro"/>
                <a:cs typeface="Source Sans Pro"/>
              </a:rPr>
              <a:t>provided input to ICANN on initial operational questions.</a:t>
            </a:r>
          </a:p>
        </p:txBody>
      </p:sp>
    </p:spTree>
    <p:extLst>
      <p:ext uri="{BB962C8B-B14F-4D97-AF65-F5344CB8AC3E}">
        <p14:creationId xmlns:p14="http://schemas.microsoft.com/office/powerpoint/2010/main" val="2244008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Project Timeline</a:t>
            </a:r>
            <a:endParaRPr lang="en-US" dirty="0">
              <a:latin typeface="Source Sans Pro Light"/>
              <a:cs typeface="Source Sans Pro Light"/>
            </a:endParaRPr>
          </a:p>
        </p:txBody>
      </p:sp>
    </p:spTree>
    <p:extLst>
      <p:ext uri="{BB962C8B-B14F-4D97-AF65-F5344CB8AC3E}">
        <p14:creationId xmlns:p14="http://schemas.microsoft.com/office/powerpoint/2010/main" val="2015909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955149" cy="1728788"/>
          </a:xfrm>
        </p:spPr>
        <p:txBody>
          <a:bodyPr/>
          <a:lstStyle/>
          <a:p>
            <a:r>
              <a:rPr lang="en-US" b="1" dirty="0" smtClean="0"/>
              <a:t>1. IGO-INGO Access to Curative Rights Protections PDP</a:t>
            </a:r>
            <a:endParaRPr lang="en-US" b="1" dirty="0"/>
          </a:p>
          <a:p>
            <a:r>
              <a:rPr lang="en-US" dirty="0" smtClean="0"/>
              <a:t>Philip Corwin and </a:t>
            </a:r>
            <a:r>
              <a:rPr lang="en-US" dirty="0" err="1" smtClean="0"/>
              <a:t>Petter</a:t>
            </a:r>
            <a:r>
              <a:rPr lang="en-US" dirty="0" smtClean="0"/>
              <a:t> </a:t>
            </a:r>
            <a:r>
              <a:rPr lang="en-US" dirty="0" err="1" smtClean="0"/>
              <a:t>Rindforth</a:t>
            </a:r>
            <a:endParaRPr lang="en-US" b="1" dirty="0" smtClean="0">
              <a:latin typeface="Source Sans Pro"/>
              <a:cs typeface="Source Sans Pro"/>
            </a:endParaRPr>
          </a:p>
        </p:txBody>
      </p:sp>
    </p:spTree>
    <p:extLst>
      <p:ext uri="{BB962C8B-B14F-4D97-AF65-F5344CB8AC3E}">
        <p14:creationId xmlns:p14="http://schemas.microsoft.com/office/powerpoint/2010/main" val="20229667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Timeline</a:t>
            </a:r>
            <a:endParaRPr lang="en-US" dirty="0"/>
          </a:p>
        </p:txBody>
      </p:sp>
      <p:sp>
        <p:nvSpPr>
          <p:cNvPr id="2" name="TextBox 1"/>
          <p:cNvSpPr txBox="1"/>
          <p:nvPr/>
        </p:nvSpPr>
        <p:spPr>
          <a:xfrm>
            <a:off x="225911" y="871368"/>
            <a:ext cx="8584602" cy="5293757"/>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Source Sans Pro"/>
                <a:cs typeface="Source Sans Pro"/>
              </a:rPr>
              <a:t>Originally projected Policy Effective Date: 1 January 2019</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Increased pace, at IRT recommendation, to better align with expiration of interim Registrar Accreditation Agreement specification (1 January 2018)</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Estimated posting of draft Policy and Contract for public comment: September 2017</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Final announcement date will depend on extent of changes needed based on public comments</a:t>
            </a:r>
          </a:p>
          <a:p>
            <a:pPr marL="285750" indent="-285750">
              <a:buFont typeface="Arial" panose="020B0604020202020204" pitchFamily="34" charset="0"/>
              <a:buChar char="•"/>
            </a:pPr>
            <a:endParaRPr lang="en-US" sz="2600" dirty="0">
              <a:latin typeface="Source Sans Pro"/>
              <a:cs typeface="Source Sans Pro"/>
            </a:endParaRPr>
          </a:p>
          <a:p>
            <a:pPr marL="285750" indent="-285750">
              <a:buFont typeface="Arial" panose="020B0604020202020204" pitchFamily="34" charset="0"/>
              <a:buChar char="•"/>
            </a:pPr>
            <a:r>
              <a:rPr lang="en-US" sz="2600" dirty="0" smtClean="0">
                <a:latin typeface="Source Sans Pro"/>
                <a:cs typeface="Source Sans Pro"/>
              </a:rPr>
              <a:t>Will assess timeline status quarterly</a:t>
            </a:r>
          </a:p>
        </p:txBody>
      </p:sp>
    </p:spTree>
    <p:extLst>
      <p:ext uri="{BB962C8B-B14F-4D97-AF65-F5344CB8AC3E}">
        <p14:creationId xmlns:p14="http://schemas.microsoft.com/office/powerpoint/2010/main" val="1081014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March 2017</a:t>
              </a: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April</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May</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June</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July</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August</a:t>
              </a:r>
            </a:p>
            <a:p>
              <a:pPr algn="ctr"/>
              <a:r>
                <a:rPr lang="en-US" sz="2000" dirty="0" smtClean="0">
                  <a:solidFill>
                    <a:schemeClr val="bg1"/>
                  </a:solidFill>
                  <a:latin typeface="Source Sans Pro"/>
                  <a:cs typeface="Source Sans Pro"/>
                </a:rPr>
                <a:t>2017</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465467" cy="830997"/>
          </a:xfrm>
          <a:prstGeom prst="rect">
            <a:avLst/>
          </a:prstGeom>
          <a:noFill/>
        </p:spPr>
        <p:txBody>
          <a:bodyPr wrap="square" rtlCol="0">
            <a:spAutoFit/>
          </a:bodyPr>
          <a:lstStyle/>
          <a:p>
            <a:pPr algn="ctr"/>
            <a:r>
              <a:rPr lang="en-US" sz="2400" dirty="0" smtClean="0">
                <a:solidFill>
                  <a:srgbClr val="154A78"/>
                </a:solidFill>
              </a:rPr>
              <a:t>Public Comment</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Review of Policy Document</a:t>
            </a:r>
            <a:endParaRPr lang="en-US" sz="1400" dirty="0">
              <a:latin typeface="Source Sans Pro Light"/>
              <a:cs typeface="Source Sans Pro Light"/>
            </a:endParaRPr>
          </a:p>
        </p:txBody>
      </p:sp>
      <p:sp>
        <p:nvSpPr>
          <p:cNvPr id="39" name="TextBox 38"/>
          <p:cNvSpPr txBox="1"/>
          <p:nvPr/>
        </p:nvSpPr>
        <p:spPr>
          <a:xfrm>
            <a:off x="1597714" y="34571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Policy Review; Contract Questions</a:t>
            </a:r>
            <a:endParaRPr lang="en-US" sz="1400" dirty="0">
              <a:latin typeface="Source Sans Pro Light"/>
              <a:cs typeface="Source Sans Pro Light"/>
            </a:endParaRPr>
          </a:p>
        </p:txBody>
      </p:sp>
      <p:sp>
        <p:nvSpPr>
          <p:cNvPr id="40" name="TextBox 39"/>
          <p:cNvSpPr txBox="1"/>
          <p:nvPr/>
        </p:nvSpPr>
        <p:spPr>
          <a:xfrm>
            <a:off x="2838766" y="3457102"/>
            <a:ext cx="1320279" cy="1169551"/>
          </a:xfrm>
          <a:prstGeom prst="rect">
            <a:avLst/>
          </a:prstGeom>
          <a:noFill/>
        </p:spPr>
        <p:txBody>
          <a:bodyPr wrap="square" rtlCol="0">
            <a:spAutoFit/>
          </a:bodyPr>
          <a:lstStyle/>
          <a:p>
            <a:pPr algn="ctr"/>
            <a:r>
              <a:rPr lang="en-US" sz="1400" dirty="0" smtClean="0">
                <a:latin typeface="Source Sans Pro Light"/>
                <a:cs typeface="Source Sans Pro Light"/>
              </a:rPr>
              <a:t>LEA Framework; De-Accreditation/Transfers</a:t>
            </a:r>
            <a:endParaRPr lang="en-US" sz="1400" dirty="0">
              <a:latin typeface="Source Sans Pro Light"/>
              <a:cs typeface="Source Sans Pro Light"/>
            </a:endParaRPr>
          </a:p>
        </p:txBody>
      </p:sp>
      <p:sp>
        <p:nvSpPr>
          <p:cNvPr id="41" name="TextBox 40"/>
          <p:cNvSpPr txBox="1"/>
          <p:nvPr/>
        </p:nvSpPr>
        <p:spPr>
          <a:xfrm>
            <a:off x="4087489" y="3457102"/>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Contract Review</a:t>
            </a:r>
            <a:endParaRPr lang="en-US" sz="1400" dirty="0">
              <a:latin typeface="Source Sans Pro Light"/>
              <a:cs typeface="Source Sans Pro Light"/>
            </a:endParaRPr>
          </a:p>
        </p:txBody>
      </p:sp>
      <p:sp>
        <p:nvSpPr>
          <p:cNvPr id="42" name="TextBox 41"/>
          <p:cNvSpPr txBox="1"/>
          <p:nvPr/>
        </p:nvSpPr>
        <p:spPr>
          <a:xfrm>
            <a:off x="5298737" y="3457102"/>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Contract Review</a:t>
            </a:r>
            <a:endParaRPr lang="en-US" sz="1400" dirty="0">
              <a:latin typeface="Source Sans Pro Light"/>
              <a:cs typeface="Source Sans Pro Light"/>
            </a:endParaRPr>
          </a:p>
        </p:txBody>
      </p:sp>
      <p:sp>
        <p:nvSpPr>
          <p:cNvPr id="2" name="Title 1"/>
          <p:cNvSpPr>
            <a:spLocks noGrp="1"/>
          </p:cNvSpPr>
          <p:nvPr>
            <p:ph type="title"/>
          </p:nvPr>
        </p:nvSpPr>
        <p:spPr/>
        <p:txBody>
          <a:bodyPr/>
          <a:lstStyle/>
          <a:p>
            <a:r>
              <a:rPr lang="en-US" dirty="0" smtClean="0"/>
              <a:t>Steps to Public Comment: Projected</a:t>
            </a:r>
            <a:endParaRPr lang="en-US" dirty="0"/>
          </a:p>
        </p:txBody>
      </p:sp>
      <p:sp>
        <p:nvSpPr>
          <p:cNvPr id="46" name="TextBox 45"/>
          <p:cNvSpPr txBox="1"/>
          <p:nvPr/>
        </p:nvSpPr>
        <p:spPr>
          <a:xfrm>
            <a:off x="6532415" y="34586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Finalize Materials for Public Comment</a:t>
            </a:r>
            <a:endParaRPr lang="en-US" sz="1400" dirty="0">
              <a:latin typeface="Source Sans Pro Light"/>
              <a:cs typeface="Source Sans Pro Light"/>
            </a:endParaRPr>
          </a:p>
        </p:txBody>
      </p:sp>
    </p:spTree>
    <p:extLst>
      <p:ext uri="{BB962C8B-B14F-4D97-AF65-F5344CB8AC3E}">
        <p14:creationId xmlns:p14="http://schemas.microsoft.com/office/powerpoint/2010/main" val="20872342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1357874" y="1955504"/>
            <a:ext cx="6431178" cy="1152525"/>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1389049" y="3411639"/>
            <a:ext cx="6400002"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2548525"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3" name="Rectangle 20"/>
          <p:cNvSpPr>
            <a:spLocks noChangeArrowheads="1"/>
          </p:cNvSpPr>
          <p:nvPr/>
        </p:nvSpPr>
        <p:spPr bwMode="auto">
          <a:xfrm>
            <a:off x="2400822"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Mar</a:t>
            </a:r>
          </a:p>
        </p:txBody>
      </p:sp>
      <p:sp>
        <p:nvSpPr>
          <p:cNvPr id="54" name="Oval 53"/>
          <p:cNvSpPr>
            <a:spLocks noChangeAspect="1"/>
          </p:cNvSpPr>
          <p:nvPr/>
        </p:nvSpPr>
        <p:spPr bwMode="auto">
          <a:xfrm>
            <a:off x="3123258" y="3375920"/>
            <a:ext cx="7262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4" name="Rectangle 102"/>
          <p:cNvSpPr>
            <a:spLocks noChangeArrowheads="1"/>
          </p:cNvSpPr>
          <p:nvPr/>
        </p:nvSpPr>
        <p:spPr bwMode="auto">
          <a:xfrm>
            <a:off x="2983766" y="3503320"/>
            <a:ext cx="351379"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Apr</a:t>
            </a:r>
          </a:p>
        </p:txBody>
      </p:sp>
      <p:sp>
        <p:nvSpPr>
          <p:cNvPr id="55" name="Oval 54"/>
          <p:cNvSpPr>
            <a:spLocks noChangeAspect="1"/>
          </p:cNvSpPr>
          <p:nvPr/>
        </p:nvSpPr>
        <p:spPr bwMode="auto">
          <a:xfrm>
            <a:off x="3700053" y="3375920"/>
            <a:ext cx="72629"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5" name="Rectangle 104"/>
          <p:cNvSpPr>
            <a:spLocks noChangeArrowheads="1"/>
          </p:cNvSpPr>
          <p:nvPr/>
        </p:nvSpPr>
        <p:spPr bwMode="auto">
          <a:xfrm>
            <a:off x="3546794" y="3503320"/>
            <a:ext cx="381836"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May</a:t>
            </a:r>
          </a:p>
        </p:txBody>
      </p:sp>
      <p:sp>
        <p:nvSpPr>
          <p:cNvPr id="56" name="Oval 55"/>
          <p:cNvSpPr>
            <a:spLocks noChangeAspect="1"/>
          </p:cNvSpPr>
          <p:nvPr/>
        </p:nvSpPr>
        <p:spPr bwMode="auto">
          <a:xfrm>
            <a:off x="4282923" y="3375920"/>
            <a:ext cx="7262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66" name="Rectangle 105"/>
          <p:cNvSpPr>
            <a:spLocks noChangeArrowheads="1"/>
          </p:cNvSpPr>
          <p:nvPr/>
        </p:nvSpPr>
        <p:spPr bwMode="auto">
          <a:xfrm>
            <a:off x="4138676" y="3503320"/>
            <a:ext cx="364202"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Jun</a:t>
            </a:r>
          </a:p>
        </p:txBody>
      </p:sp>
      <p:sp>
        <p:nvSpPr>
          <p:cNvPr id="61" name="Oval 60"/>
          <p:cNvSpPr>
            <a:spLocks noChangeAspect="1"/>
          </p:cNvSpPr>
          <p:nvPr/>
        </p:nvSpPr>
        <p:spPr bwMode="auto">
          <a:xfrm>
            <a:off x="7137167"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7" name="Rectangle 106"/>
          <p:cNvSpPr>
            <a:spLocks noChangeArrowheads="1"/>
          </p:cNvSpPr>
          <p:nvPr/>
        </p:nvSpPr>
        <p:spPr bwMode="auto">
          <a:xfrm>
            <a:off x="6984916" y="3503320"/>
            <a:ext cx="375424"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Nov</a:t>
            </a:r>
          </a:p>
        </p:txBody>
      </p:sp>
      <p:sp>
        <p:nvSpPr>
          <p:cNvPr id="60" name="Oval 59"/>
          <p:cNvSpPr>
            <a:spLocks noChangeAspect="1"/>
          </p:cNvSpPr>
          <p:nvPr/>
        </p:nvSpPr>
        <p:spPr bwMode="auto">
          <a:xfrm>
            <a:off x="6564803" y="3375920"/>
            <a:ext cx="72629"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8" name="Rectangle 107"/>
          <p:cNvSpPr>
            <a:spLocks noChangeArrowheads="1"/>
          </p:cNvSpPr>
          <p:nvPr/>
        </p:nvSpPr>
        <p:spPr bwMode="auto">
          <a:xfrm>
            <a:off x="6424767" y="3503320"/>
            <a:ext cx="352982"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Oct</a:t>
            </a:r>
          </a:p>
        </p:txBody>
      </p:sp>
      <p:sp>
        <p:nvSpPr>
          <p:cNvPr id="59" name="Oval 58"/>
          <p:cNvSpPr>
            <a:spLocks noChangeAspect="1"/>
          </p:cNvSpPr>
          <p:nvPr/>
        </p:nvSpPr>
        <p:spPr bwMode="auto">
          <a:xfrm>
            <a:off x="5997538"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69" name="Rectangle 108"/>
          <p:cNvSpPr>
            <a:spLocks noChangeArrowheads="1"/>
          </p:cNvSpPr>
          <p:nvPr/>
        </p:nvSpPr>
        <p:spPr bwMode="auto">
          <a:xfrm>
            <a:off x="5847433"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Sep</a:t>
            </a:r>
          </a:p>
        </p:txBody>
      </p:sp>
      <p:sp>
        <p:nvSpPr>
          <p:cNvPr id="58" name="Oval 57"/>
          <p:cNvSpPr>
            <a:spLocks noChangeAspect="1"/>
          </p:cNvSpPr>
          <p:nvPr/>
        </p:nvSpPr>
        <p:spPr bwMode="auto">
          <a:xfrm>
            <a:off x="5410795"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70" name="Rectangle 109"/>
          <p:cNvSpPr>
            <a:spLocks noChangeArrowheads="1"/>
          </p:cNvSpPr>
          <p:nvPr/>
        </p:nvSpPr>
        <p:spPr bwMode="auto">
          <a:xfrm>
            <a:off x="5262886" y="3503320"/>
            <a:ext cx="367408"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Aug</a:t>
            </a:r>
          </a:p>
        </p:txBody>
      </p:sp>
      <p:sp>
        <p:nvSpPr>
          <p:cNvPr id="57" name="Oval 56"/>
          <p:cNvSpPr>
            <a:spLocks noChangeAspect="1"/>
          </p:cNvSpPr>
          <p:nvPr/>
        </p:nvSpPr>
        <p:spPr bwMode="auto">
          <a:xfrm>
            <a:off x="4845681"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71" name="Rectangle 110"/>
          <p:cNvSpPr>
            <a:spLocks noChangeArrowheads="1"/>
          </p:cNvSpPr>
          <p:nvPr/>
        </p:nvSpPr>
        <p:spPr bwMode="auto">
          <a:xfrm>
            <a:off x="4716011" y="3503320"/>
            <a:ext cx="33054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Jul</a:t>
            </a:r>
          </a:p>
        </p:txBody>
      </p:sp>
      <p:sp>
        <p:nvSpPr>
          <p:cNvPr id="72" name="Rounded Rectangle 71"/>
          <p:cNvSpPr/>
          <p:nvPr/>
        </p:nvSpPr>
        <p:spPr>
          <a:xfrm>
            <a:off x="3943945" y="2721039"/>
            <a:ext cx="1342025" cy="204524"/>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3" name="Rounded Rectangle 72"/>
          <p:cNvSpPr/>
          <p:nvPr/>
        </p:nvSpPr>
        <p:spPr>
          <a:xfrm>
            <a:off x="1346907" y="2424608"/>
            <a:ext cx="2353146" cy="176495"/>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4" name="Rounded Rectangle 73"/>
          <p:cNvSpPr/>
          <p:nvPr/>
        </p:nvSpPr>
        <p:spPr>
          <a:xfrm>
            <a:off x="2032829" y="1892547"/>
            <a:ext cx="1739853" cy="161973"/>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5" name="Rounded Rectangle 74"/>
          <p:cNvSpPr/>
          <p:nvPr/>
        </p:nvSpPr>
        <p:spPr>
          <a:xfrm>
            <a:off x="5607211" y="2992300"/>
            <a:ext cx="957593" cy="19395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6" name="Rounded Rectangle 75"/>
          <p:cNvSpPr/>
          <p:nvPr/>
        </p:nvSpPr>
        <p:spPr>
          <a:xfrm>
            <a:off x="1349574" y="2137668"/>
            <a:ext cx="1761224" cy="155360"/>
          </a:xfrm>
          <a:prstGeom prst="roundRect">
            <a:avLst>
              <a:gd name="adj" fmla="val 5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sp>
        <p:nvSpPr>
          <p:cNvPr id="77" name="Rounded Rectangle 76"/>
          <p:cNvSpPr/>
          <p:nvPr/>
        </p:nvSpPr>
        <p:spPr>
          <a:xfrm>
            <a:off x="7318470" y="3008531"/>
            <a:ext cx="470582" cy="16643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a:solidFill>
                <a:prstClr val="white"/>
              </a:solidFill>
            </a:endParaRPr>
          </a:p>
        </p:txBody>
      </p:sp>
      <p:grpSp>
        <p:nvGrpSpPr>
          <p:cNvPr id="96" name="Group 95"/>
          <p:cNvGrpSpPr/>
          <p:nvPr/>
        </p:nvGrpSpPr>
        <p:grpSpPr>
          <a:xfrm>
            <a:off x="1349575" y="3913671"/>
            <a:ext cx="1198949" cy="761747"/>
            <a:chOff x="278704" y="4136871"/>
            <a:chExt cx="1126021" cy="1015663"/>
          </a:xfrm>
        </p:grpSpPr>
        <p:sp>
          <p:nvSpPr>
            <p:cNvPr id="79" name="Rectangle 78"/>
            <p:cNvSpPr>
              <a:spLocks noChangeArrowheads="1"/>
            </p:cNvSpPr>
            <p:nvPr/>
          </p:nvSpPr>
          <p:spPr bwMode="auto">
            <a:xfrm>
              <a:off x="624246" y="4136871"/>
              <a:ext cx="780479" cy="1015663"/>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5B9BD5"/>
                  </a:solidFill>
                  <a:latin typeface="Source Sans Pro" charset="0"/>
                  <a:ea typeface="Segoe UI" charset="0"/>
                  <a:cs typeface="Segoe UI Semilight" charset="0"/>
                </a:rPr>
                <a:t>ICANN Drafting: PPAA</a:t>
              </a:r>
            </a:p>
          </p:txBody>
        </p:sp>
        <p:sp>
          <p:nvSpPr>
            <p:cNvPr id="78" name="Oval 77"/>
            <p:cNvSpPr/>
            <p:nvPr/>
          </p:nvSpPr>
          <p:spPr>
            <a:xfrm>
              <a:off x="278704" y="4217818"/>
              <a:ext cx="230535" cy="3654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5" name="Group 94"/>
          <p:cNvGrpSpPr/>
          <p:nvPr/>
        </p:nvGrpSpPr>
        <p:grpSpPr>
          <a:xfrm>
            <a:off x="2791007" y="3958225"/>
            <a:ext cx="1641959" cy="507831"/>
            <a:chOff x="1812272" y="4194243"/>
            <a:chExt cx="2052033" cy="783183"/>
          </a:xfrm>
        </p:grpSpPr>
        <p:sp>
          <p:nvSpPr>
            <p:cNvPr id="81" name="Rectangle 80"/>
            <p:cNvSpPr>
              <a:spLocks noChangeArrowheads="1"/>
            </p:cNvSpPr>
            <p:nvPr/>
          </p:nvSpPr>
          <p:spPr bwMode="auto">
            <a:xfrm>
              <a:off x="2268725" y="4194243"/>
              <a:ext cx="1595580" cy="7831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70AD47">
                      <a:lumMod val="50000"/>
                    </a:srgbClr>
                  </a:solidFill>
                  <a:latin typeface="Source Sans Pro" charset="0"/>
                  <a:ea typeface="Segoe UI" charset="0"/>
                  <a:cs typeface="Segoe UI Semilight" charset="0"/>
                </a:rPr>
                <a:t>LEA Proposal Drafting</a:t>
              </a:r>
            </a:p>
          </p:txBody>
        </p:sp>
        <p:sp>
          <p:nvSpPr>
            <p:cNvPr id="80" name="Oval 79"/>
            <p:cNvSpPr/>
            <p:nvPr/>
          </p:nvSpPr>
          <p:spPr>
            <a:xfrm>
              <a:off x="1812272" y="4217818"/>
              <a:ext cx="324709" cy="424054"/>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4" name="Group 93"/>
          <p:cNvGrpSpPr/>
          <p:nvPr/>
        </p:nvGrpSpPr>
        <p:grpSpPr>
          <a:xfrm>
            <a:off x="4839233" y="3899152"/>
            <a:ext cx="1478932" cy="507831"/>
            <a:chOff x="3096201" y="4158415"/>
            <a:chExt cx="1389017" cy="677108"/>
          </a:xfrm>
        </p:grpSpPr>
        <p:sp>
          <p:nvSpPr>
            <p:cNvPr id="83" name="Rectangle 82"/>
            <p:cNvSpPr>
              <a:spLocks noChangeArrowheads="1"/>
            </p:cNvSpPr>
            <p:nvPr/>
          </p:nvSpPr>
          <p:spPr bwMode="auto">
            <a:xfrm>
              <a:off x="3505494" y="4158415"/>
              <a:ext cx="979724" cy="677108"/>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ED7D31">
                      <a:lumMod val="75000"/>
                    </a:srgbClr>
                  </a:solidFill>
                  <a:latin typeface="Source Sans Pro" charset="0"/>
                  <a:ea typeface="Segoe UI" charset="0"/>
                  <a:cs typeface="Segoe UI Semilight" charset="0"/>
                </a:rPr>
                <a:t>IRT Policy Review</a:t>
              </a:r>
            </a:p>
          </p:txBody>
        </p:sp>
        <p:sp>
          <p:nvSpPr>
            <p:cNvPr id="82" name="Oval 81"/>
            <p:cNvSpPr/>
            <p:nvPr/>
          </p:nvSpPr>
          <p:spPr>
            <a:xfrm>
              <a:off x="3096201" y="4217818"/>
              <a:ext cx="294729" cy="38700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grpSp>
        <p:nvGrpSpPr>
          <p:cNvPr id="93" name="Group 92"/>
          <p:cNvGrpSpPr/>
          <p:nvPr/>
        </p:nvGrpSpPr>
        <p:grpSpPr>
          <a:xfrm>
            <a:off x="6576401" y="3913673"/>
            <a:ext cx="1443973" cy="507831"/>
            <a:chOff x="4502895" y="4136871"/>
            <a:chExt cx="1033910" cy="677108"/>
          </a:xfrm>
        </p:grpSpPr>
        <p:sp>
          <p:nvSpPr>
            <p:cNvPr id="85" name="Rectangle 84"/>
            <p:cNvSpPr>
              <a:spLocks noChangeArrowheads="1"/>
            </p:cNvSpPr>
            <p:nvPr/>
          </p:nvSpPr>
          <p:spPr bwMode="auto">
            <a:xfrm>
              <a:off x="4809361" y="4136871"/>
              <a:ext cx="727444" cy="6771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4472C4"/>
                  </a:solidFill>
                  <a:latin typeface="Source Sans Pro" charset="0"/>
                  <a:ea typeface="Segoe UI" charset="0"/>
                  <a:cs typeface="Segoe UI Semilight" charset="0"/>
                </a:rPr>
                <a:t>IRT Review: PPAA</a:t>
              </a:r>
            </a:p>
          </p:txBody>
        </p:sp>
        <p:sp>
          <p:nvSpPr>
            <p:cNvPr id="84" name="Oval 83"/>
            <p:cNvSpPr/>
            <p:nvPr/>
          </p:nvSpPr>
          <p:spPr>
            <a:xfrm>
              <a:off x="4502895" y="4217818"/>
              <a:ext cx="213180" cy="3654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AU" sz="900" dirty="0">
                <a:solidFill>
                  <a:prstClr val="white"/>
                </a:solidFill>
                <a:latin typeface="Source Sans Pro"/>
              </a:endParaRPr>
            </a:p>
          </p:txBody>
        </p:sp>
      </p:grpSp>
      <p:sp>
        <p:nvSpPr>
          <p:cNvPr id="87" name="Rectangle 86"/>
          <p:cNvSpPr>
            <a:spLocks noChangeArrowheads="1"/>
          </p:cNvSpPr>
          <p:nvPr/>
        </p:nvSpPr>
        <p:spPr bwMode="auto">
          <a:xfrm>
            <a:off x="3168742" y="4668188"/>
            <a:ext cx="907347" cy="761747"/>
          </a:xfrm>
          <a:prstGeom prst="rect">
            <a:avLst/>
          </a:prstGeom>
          <a:noFill/>
          <a:ln>
            <a:noFill/>
          </a:ln>
          <a:extLst/>
        </p:spPr>
        <p:txBody>
          <a:bodyPr wrap="square" lIns="0" tIns="0" rIns="0" bIns="0">
            <a:spAutoFit/>
          </a:bodyPr>
          <a:lstStyle/>
          <a:p>
            <a:pPr defTabSz="341710">
              <a:spcBef>
                <a:spcPct val="20000"/>
              </a:spcBef>
            </a:pPr>
            <a:r>
              <a:rPr lang="en-AU" sz="1650" b="1" dirty="0">
                <a:solidFill>
                  <a:srgbClr val="ED7D31"/>
                </a:solidFill>
                <a:latin typeface="Source Sans Pro" charset="0"/>
                <a:ea typeface="Segoe UI" charset="0"/>
                <a:cs typeface="Segoe UI Semilight" charset="0"/>
              </a:rPr>
              <a:t>Public Comment Period</a:t>
            </a:r>
          </a:p>
        </p:txBody>
      </p:sp>
      <p:sp>
        <p:nvSpPr>
          <p:cNvPr id="86" name="Oval 85"/>
          <p:cNvSpPr/>
          <p:nvPr/>
        </p:nvSpPr>
        <p:spPr>
          <a:xfrm>
            <a:off x="2744546" y="4668188"/>
            <a:ext cx="262704" cy="2938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US" sz="900" dirty="0">
              <a:solidFill>
                <a:prstClr val="white"/>
              </a:solidFill>
            </a:endParaRPr>
          </a:p>
        </p:txBody>
      </p:sp>
      <p:sp>
        <p:nvSpPr>
          <p:cNvPr id="89" name="Rectangle 88"/>
          <p:cNvSpPr>
            <a:spLocks noChangeArrowheads="1"/>
          </p:cNvSpPr>
          <p:nvPr/>
        </p:nvSpPr>
        <p:spPr bwMode="auto">
          <a:xfrm>
            <a:off x="5912583" y="4552084"/>
            <a:ext cx="2398384"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defTabSz="341710">
              <a:spcBef>
                <a:spcPct val="20000"/>
              </a:spcBef>
            </a:pPr>
            <a:r>
              <a:rPr lang="en-AU" sz="1650" b="1" dirty="0">
                <a:solidFill>
                  <a:srgbClr val="1C6AAE"/>
                </a:solidFill>
                <a:latin typeface="Source Sans Pro" charset="0"/>
                <a:ea typeface="Segoe UI" charset="0"/>
                <a:cs typeface="Segoe UI Semilight" charset="0"/>
              </a:rPr>
              <a:t>Final Program Announced; Operational and Compliance Readiness (will extend into 2018</a:t>
            </a:r>
            <a:r>
              <a:rPr lang="en-AU" sz="1650" b="1" dirty="0" smtClean="0">
                <a:solidFill>
                  <a:srgbClr val="1C6AAE"/>
                </a:solidFill>
                <a:latin typeface="Source Sans Pro" charset="0"/>
                <a:ea typeface="Segoe UI" charset="0"/>
                <a:cs typeface="Segoe UI Semilight" charset="0"/>
              </a:rPr>
              <a:t>)*</a:t>
            </a:r>
            <a:endParaRPr lang="en-AU" sz="1650" b="1"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Privacy/Proxy IRT Timeline (updated February 2017)</a:t>
            </a:r>
            <a:endParaRPr lang="en-US" dirty="0"/>
          </a:p>
        </p:txBody>
      </p:sp>
      <p:sp>
        <p:nvSpPr>
          <p:cNvPr id="99" name="Oval 98"/>
          <p:cNvSpPr>
            <a:spLocks noChangeAspect="1"/>
          </p:cNvSpPr>
          <p:nvPr/>
        </p:nvSpPr>
        <p:spPr bwMode="auto">
          <a:xfrm>
            <a:off x="1389049"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100" name="Rectangle 20"/>
          <p:cNvSpPr>
            <a:spLocks noChangeArrowheads="1"/>
          </p:cNvSpPr>
          <p:nvPr/>
        </p:nvSpPr>
        <p:spPr bwMode="auto">
          <a:xfrm>
            <a:off x="1244551" y="3503320"/>
            <a:ext cx="360997"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prstClr val="black"/>
                </a:solidFill>
                <a:latin typeface="Source Sans Pro"/>
                <a:cs typeface="Source Sans Pro"/>
              </a:rPr>
              <a:t>Jan</a:t>
            </a:r>
          </a:p>
        </p:txBody>
      </p:sp>
      <p:sp>
        <p:nvSpPr>
          <p:cNvPr id="102" name="Oval 101"/>
          <p:cNvSpPr>
            <a:spLocks noChangeAspect="1"/>
          </p:cNvSpPr>
          <p:nvPr/>
        </p:nvSpPr>
        <p:spPr bwMode="auto">
          <a:xfrm>
            <a:off x="1968787"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endParaRPr>
          </a:p>
        </p:txBody>
      </p:sp>
      <p:sp>
        <p:nvSpPr>
          <p:cNvPr id="103" name="Rectangle 20"/>
          <p:cNvSpPr>
            <a:spLocks noChangeArrowheads="1"/>
          </p:cNvSpPr>
          <p:nvPr/>
        </p:nvSpPr>
        <p:spPr bwMode="auto">
          <a:xfrm>
            <a:off x="1823488" y="3503320"/>
            <a:ext cx="36260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Feb</a:t>
            </a:r>
          </a:p>
        </p:txBody>
      </p:sp>
      <p:sp>
        <p:nvSpPr>
          <p:cNvPr id="105" name="Oval 104"/>
          <p:cNvSpPr>
            <a:spLocks noChangeAspect="1"/>
          </p:cNvSpPr>
          <p:nvPr/>
        </p:nvSpPr>
        <p:spPr bwMode="auto">
          <a:xfrm>
            <a:off x="7717613" y="3375920"/>
            <a:ext cx="71438" cy="71438"/>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013" b="1">
              <a:solidFill>
                <a:prstClr val="white"/>
              </a:solidFill>
              <a:latin typeface="Source Sans Pro"/>
              <a:cs typeface="Source Sans Pro"/>
            </a:endParaRPr>
          </a:p>
        </p:txBody>
      </p:sp>
      <p:sp>
        <p:nvSpPr>
          <p:cNvPr id="106" name="Rectangle 20"/>
          <p:cNvSpPr>
            <a:spLocks noChangeArrowheads="1"/>
          </p:cNvSpPr>
          <p:nvPr/>
        </p:nvSpPr>
        <p:spPr bwMode="auto">
          <a:xfrm>
            <a:off x="7570712" y="3503320"/>
            <a:ext cx="365806"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defTabSz="685800"/>
            <a:r>
              <a:rPr lang="en-US" sz="900" b="1" dirty="0">
                <a:solidFill>
                  <a:srgbClr val="0A304B"/>
                </a:solidFill>
                <a:latin typeface="Source Sans Pro"/>
                <a:cs typeface="Source Sans Pro"/>
              </a:rPr>
              <a:t>Dec</a:t>
            </a:r>
          </a:p>
        </p:txBody>
      </p:sp>
      <p:sp>
        <p:nvSpPr>
          <p:cNvPr id="62" name="Oval 61"/>
          <p:cNvSpPr/>
          <p:nvPr/>
        </p:nvSpPr>
        <p:spPr>
          <a:xfrm>
            <a:off x="5501805" y="4668188"/>
            <a:ext cx="275188" cy="293803"/>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lnSpc>
                <a:spcPts val="975"/>
              </a:lnSpc>
              <a:defRPr/>
            </a:pPr>
            <a:endParaRPr lang="en-US" sz="900" dirty="0">
              <a:solidFill>
                <a:prstClr val="white"/>
              </a:solidFill>
            </a:endParaRPr>
          </a:p>
        </p:txBody>
      </p:sp>
      <p:sp>
        <p:nvSpPr>
          <p:cNvPr id="2" name="TextBox 1"/>
          <p:cNvSpPr txBox="1"/>
          <p:nvPr/>
        </p:nvSpPr>
        <p:spPr>
          <a:xfrm>
            <a:off x="176981" y="5678052"/>
            <a:ext cx="8745793" cy="646331"/>
          </a:xfrm>
          <a:prstGeom prst="rect">
            <a:avLst/>
          </a:prstGeom>
          <a:noFill/>
        </p:spPr>
        <p:txBody>
          <a:bodyPr wrap="square" rtlCol="0">
            <a:spAutoFit/>
          </a:bodyPr>
          <a:lstStyle/>
          <a:p>
            <a:r>
              <a:rPr lang="en-US" dirty="0" smtClean="0"/>
              <a:t>* Timing could be impacted significantly by scope of work required after public comment period.</a:t>
            </a:r>
            <a:endParaRPr lang="en-US" dirty="0"/>
          </a:p>
        </p:txBody>
      </p:sp>
    </p:spTree>
    <p:extLst>
      <p:ext uri="{BB962C8B-B14F-4D97-AF65-F5344CB8AC3E}">
        <p14:creationId xmlns:p14="http://schemas.microsoft.com/office/powerpoint/2010/main" val="20782456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448167"/>
            <a:ext cx="5653056" cy="1066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smtClean="0">
                <a:solidFill>
                  <a:schemeClr val="bg1"/>
                </a:solidFill>
                <a:latin typeface="Source Sans Pro"/>
                <a:cs typeface="Source Sans Pro"/>
              </a:rPr>
              <a:t>IRT </a:t>
            </a:r>
            <a:r>
              <a:rPr lang="en-US" sz="2000" dirty="0">
                <a:solidFill>
                  <a:schemeClr val="bg1"/>
                </a:solidFill>
                <a:latin typeface="Source Sans Pro"/>
                <a:cs typeface="Source Sans Pro"/>
              </a:rPr>
              <a:t>wiki: https://community.icann.org/display/IRT/Privacy+and+Proxy+Services+Accreditation+Implementation</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21479" y="903384"/>
            <a:ext cx="4808999"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26" name="Picture 2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sp>
        <p:nvSpPr>
          <p:cNvPr id="27" name="Text Placeholder 32"/>
          <p:cNvSpPr txBox="1">
            <a:spLocks/>
          </p:cNvSpPr>
          <p:nvPr/>
        </p:nvSpPr>
        <p:spPr>
          <a:xfrm>
            <a:off x="1235726" y="593747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linkedin.com</a:t>
            </a:r>
            <a:r>
              <a:rPr lang="en-US" sz="1500" dirty="0">
                <a:solidFill>
                  <a:srgbClr val="0A304B"/>
                </a:solidFill>
                <a:latin typeface="Source Sans Pro"/>
                <a:ea typeface="Segoe UI" panose="020B0502040204020203" pitchFamily="34" charset="0"/>
                <a:cs typeface="Source Sans Pro"/>
              </a:rPr>
              <a:t>/company/</a:t>
            </a:r>
            <a:r>
              <a:rPr lang="en-US" sz="1500" dirty="0" err="1">
                <a:solidFill>
                  <a:srgbClr val="0A304B"/>
                </a:solidFill>
                <a:latin typeface="Source Sans Pro"/>
                <a:ea typeface="Segoe UI" panose="020B0502040204020203" pitchFamily="34" charset="0"/>
                <a:cs typeface="Source Sans Pro"/>
              </a:rPr>
              <a:t>icann</a:t>
            </a:r>
            <a:endParaRPr lang="en-US" sz="1500" dirty="0">
              <a:solidFill>
                <a:srgbClr val="0A304B"/>
              </a:solidFill>
              <a:latin typeface="Source Sans Pro"/>
              <a:ea typeface="Segoe UI" panose="020B0502040204020203" pitchFamily="34" charset="0"/>
              <a:cs typeface="Source Sans Pro"/>
            </a:endParaRPr>
          </a:p>
        </p:txBody>
      </p:sp>
      <p:pic>
        <p:nvPicPr>
          <p:cNvPr id="28" name="Picture 27"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sp>
        <p:nvSpPr>
          <p:cNvPr id="29" name="Text Placeholder 32"/>
          <p:cNvSpPr txBox="1">
            <a:spLocks/>
          </p:cNvSpPr>
          <p:nvPr/>
        </p:nvSpPr>
        <p:spPr>
          <a:xfrm>
            <a:off x="1235727" y="343893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twitter.com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
            </a:r>
            <a:endParaRPr lang="en-US" sz="1500" dirty="0">
              <a:solidFill>
                <a:srgbClr val="0A304B"/>
              </a:solidFill>
              <a:latin typeface="Source Sans Pro"/>
              <a:ea typeface="Segoe UI" panose="020B0502040204020203" pitchFamily="34" charset="0"/>
              <a:cs typeface="Source Sans Pro"/>
            </a:endParaRPr>
          </a:p>
        </p:txBody>
      </p:sp>
      <p:pic>
        <p:nvPicPr>
          <p:cNvPr id="30" name="Picture 29" descr="1420948433_social_style_3_twiter-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sp>
        <p:nvSpPr>
          <p:cNvPr id="37" name="Text Placeholder 32"/>
          <p:cNvSpPr txBox="1">
            <a:spLocks/>
          </p:cNvSpPr>
          <p:nvPr/>
        </p:nvSpPr>
        <p:spPr>
          <a:xfrm>
            <a:off x="1235726" y="425849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facebook.com</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icannorg</a:t>
            </a:r>
            <a:endParaRPr lang="en-US" sz="1500" dirty="0">
              <a:solidFill>
                <a:srgbClr val="0A304B"/>
              </a:solidFill>
              <a:latin typeface="Source Sans Pro"/>
              <a:ea typeface="Segoe UI" panose="020B0502040204020203" pitchFamily="34" charset="0"/>
              <a:cs typeface="Source Sans Pro"/>
            </a:endParaRPr>
          </a:p>
        </p:txBody>
      </p:sp>
      <p:pic>
        <p:nvPicPr>
          <p:cNvPr id="38" name="Picture 37" descr="1420948141_social_style_3_facebook-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sp>
        <p:nvSpPr>
          <p:cNvPr id="44" name="Text Placeholder 32"/>
          <p:cNvSpPr txBox="1">
            <a:spLocks/>
          </p:cNvSpPr>
          <p:nvPr/>
        </p:nvSpPr>
        <p:spPr>
          <a:xfrm>
            <a:off x="5325979" y="4258499"/>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weibo.com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ICANNorg</a:t>
            </a:r>
            <a:endParaRPr lang="en-US" sz="1500" dirty="0">
              <a:solidFill>
                <a:srgbClr val="0A304B"/>
              </a:solidFill>
              <a:latin typeface="Source Sans Pro"/>
              <a:ea typeface="Segoe UI" panose="020B0502040204020203" pitchFamily="34" charset="0"/>
              <a:cs typeface="Source Sans Pro"/>
            </a:endParaRPr>
          </a:p>
        </p:txBody>
      </p:sp>
      <p:pic>
        <p:nvPicPr>
          <p:cNvPr id="49" name="Picture 48" descr="1420948525_cssi_sina_weibo-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5325977" y="3889776"/>
            <a:ext cx="365762" cy="365760"/>
          </a:xfrm>
          <a:prstGeom prst="rect">
            <a:avLst/>
          </a:prstGeom>
        </p:spPr>
      </p:pic>
      <p:pic>
        <p:nvPicPr>
          <p:cNvPr id="50" name="Picture 49"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51" name="Text Placeholder 32"/>
          <p:cNvSpPr txBox="1">
            <a:spLocks/>
          </p:cNvSpPr>
          <p:nvPr/>
        </p:nvSpPr>
        <p:spPr>
          <a:xfrm>
            <a:off x="1235726" y="508032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youtube.com</a:t>
            </a:r>
            <a:r>
              <a:rPr lang="en-US" sz="1500" dirty="0">
                <a:solidFill>
                  <a:srgbClr val="0A304B"/>
                </a:solidFill>
                <a:latin typeface="Source Sans Pro"/>
                <a:ea typeface="Segoe UI" panose="020B0502040204020203" pitchFamily="34" charset="0"/>
                <a:cs typeface="Source Sans Pro"/>
              </a:rPr>
              <a:t>/user/</a:t>
            </a:r>
            <a:r>
              <a:rPr lang="en-US" sz="1500" dirty="0" err="1">
                <a:solidFill>
                  <a:srgbClr val="0A304B"/>
                </a:solidFill>
                <a:latin typeface="Source Sans Pro"/>
                <a:ea typeface="Segoe UI" panose="020B0502040204020203" pitchFamily="34" charset="0"/>
                <a:cs typeface="Source Sans Pro"/>
              </a:rPr>
              <a:t>icannnews</a:t>
            </a:r>
            <a:endParaRPr lang="en-US" sz="1500" dirty="0">
              <a:solidFill>
                <a:srgbClr val="0A304B"/>
              </a:solidFill>
              <a:latin typeface="Source Sans Pro"/>
              <a:ea typeface="Segoe UI" panose="020B0502040204020203" pitchFamily="34" charset="0"/>
              <a:cs typeface="Source Sans Pro"/>
            </a:endParaRPr>
          </a:p>
        </p:txBody>
      </p:sp>
      <p:pic>
        <p:nvPicPr>
          <p:cNvPr id="52" name="Picture 51"/>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5325979" y="5571713"/>
            <a:ext cx="1247889" cy="365760"/>
          </a:xfrm>
          <a:prstGeom prst="rect">
            <a:avLst/>
          </a:prstGeom>
        </p:spPr>
      </p:pic>
      <p:sp>
        <p:nvSpPr>
          <p:cNvPr id="53" name="Text Placeholder 32"/>
          <p:cNvSpPr txBox="1">
            <a:spLocks/>
          </p:cNvSpPr>
          <p:nvPr/>
        </p:nvSpPr>
        <p:spPr>
          <a:xfrm>
            <a:off x="5325979" y="593747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slideshare.net</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icannpresentations</a:t>
            </a:r>
            <a:endParaRPr lang="en-US" sz="1500" dirty="0">
              <a:solidFill>
                <a:srgbClr val="0A304B"/>
              </a:solidFill>
              <a:latin typeface="Source Sans Pro"/>
              <a:ea typeface="Segoe UI" panose="020B0502040204020203" pitchFamily="34" charset="0"/>
              <a:cs typeface="Source Sans Pro"/>
            </a:endParaRPr>
          </a:p>
        </p:txBody>
      </p:sp>
      <p:sp>
        <p:nvSpPr>
          <p:cNvPr id="54" name="Text Placeholder 32"/>
          <p:cNvSpPr txBox="1">
            <a:spLocks/>
          </p:cNvSpPr>
          <p:nvPr/>
        </p:nvSpPr>
        <p:spPr>
          <a:xfrm>
            <a:off x="5325979" y="508032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Source Sans Pro"/>
                <a:ea typeface="Segoe UI" panose="020B0502040204020203" pitchFamily="34" charset="0"/>
                <a:cs typeface="Source Sans Pro"/>
              </a:rPr>
              <a:t>flickr.com</a:t>
            </a:r>
            <a:r>
              <a:rPr lang="en-US" sz="1400" dirty="0">
                <a:solidFill>
                  <a:srgbClr val="0A304B"/>
                </a:solidFill>
                <a:latin typeface="Source Sans Pro"/>
                <a:ea typeface="Segoe UI" panose="020B0502040204020203" pitchFamily="34" charset="0"/>
                <a:cs typeface="Source Sans Pro"/>
              </a:rPr>
              <a:t>/photos/</a:t>
            </a:r>
            <a:r>
              <a:rPr lang="en-US" sz="1400" dirty="0" err="1">
                <a:solidFill>
                  <a:srgbClr val="0A304B"/>
                </a:solidFill>
                <a:latin typeface="Source Sans Pro"/>
                <a:ea typeface="Segoe UI" panose="020B0502040204020203" pitchFamily="34" charset="0"/>
                <a:cs typeface="Source Sans Pro"/>
              </a:rPr>
              <a:t>icann</a:t>
            </a:r>
            <a:endParaRPr lang="en-US" sz="1400" dirty="0">
              <a:solidFill>
                <a:srgbClr val="0A304B"/>
              </a:solidFill>
              <a:latin typeface="Source Sans Pro"/>
              <a:ea typeface="Segoe UI" panose="020B0502040204020203" pitchFamily="34" charset="0"/>
              <a:cs typeface="Source Sans Pro"/>
            </a:endParaRPr>
          </a:p>
        </p:txBody>
      </p:sp>
      <p:sp>
        <p:nvSpPr>
          <p:cNvPr id="24" name="Text Placeholder 32"/>
          <p:cNvSpPr txBox="1">
            <a:spLocks/>
          </p:cNvSpPr>
          <p:nvPr/>
        </p:nvSpPr>
        <p:spPr>
          <a:xfrm>
            <a:off x="5325979" y="343893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a:ea typeface="Segoe UI" panose="020B0502040204020203" pitchFamily="34" charset="0"/>
                <a:cs typeface="Source Sans Pro"/>
              </a:rPr>
              <a:t>soundcloud.com</a:t>
            </a:r>
            <a:r>
              <a:rPr lang="en-US" sz="1500" dirty="0">
                <a:solidFill>
                  <a:srgbClr val="0A304B"/>
                </a:solidFill>
                <a:latin typeface="Source Sans Pro"/>
                <a:ea typeface="Segoe UI" panose="020B0502040204020203" pitchFamily="34" charset="0"/>
                <a:cs typeface="Source Sans Pro"/>
              </a:rPr>
              <a:t>/</a:t>
            </a:r>
            <a:r>
              <a:rPr lang="en-US" sz="1500" dirty="0" err="1">
                <a:solidFill>
                  <a:srgbClr val="0A304B"/>
                </a:solidFill>
                <a:latin typeface="Source Sans Pro"/>
                <a:ea typeface="Segoe UI" panose="020B0502040204020203" pitchFamily="34" charset="0"/>
                <a:cs typeface="Source Sans Pro"/>
              </a:rPr>
              <a:t>icann</a:t>
            </a:r>
            <a:endParaRPr lang="en-US" sz="1500" dirty="0" smtClean="0">
              <a:solidFill>
                <a:srgbClr val="0A304B"/>
              </a:solidFill>
              <a:latin typeface="Source Sans Pro"/>
              <a:ea typeface="Segoe UI" panose="020B0502040204020203" pitchFamily="34" charset="0"/>
              <a:cs typeface="Source Sans Pro"/>
            </a:endParaRPr>
          </a:p>
        </p:txBody>
      </p:sp>
      <p:pic>
        <p:nvPicPr>
          <p:cNvPr id="25" name="Picture 24"/>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spTree>
    <p:extLst>
      <p:ext uri="{BB962C8B-B14F-4D97-AF65-F5344CB8AC3E}">
        <p14:creationId xmlns:p14="http://schemas.microsoft.com/office/powerpoint/2010/main" val="4392913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6. Discussion of Motions</a:t>
            </a:r>
          </a:p>
        </p:txBody>
      </p:sp>
    </p:spTree>
    <p:extLst>
      <p:ext uri="{BB962C8B-B14F-4D97-AF65-F5344CB8AC3E}">
        <p14:creationId xmlns:p14="http://schemas.microsoft.com/office/powerpoint/2010/main" val="23694727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1143551"/>
          </a:xfrm>
        </p:spPr>
        <p:txBody>
          <a:bodyPr/>
          <a:lstStyle/>
          <a:p>
            <a:r>
              <a:rPr lang="en-US" dirty="0"/>
              <a:t>Motion – Preliminary Adoption of GNSO Standing Selection Committee (SSC) Charter</a:t>
            </a:r>
          </a:p>
        </p:txBody>
      </p:sp>
      <p:sp>
        <p:nvSpPr>
          <p:cNvPr id="2" name="TextBox 1"/>
          <p:cNvSpPr txBox="1"/>
          <p:nvPr/>
        </p:nvSpPr>
        <p:spPr>
          <a:xfrm>
            <a:off x="138546" y="1136073"/>
            <a:ext cx="8885382" cy="4832092"/>
          </a:xfrm>
          <a:prstGeom prst="rect">
            <a:avLst/>
          </a:prstGeom>
          <a:noFill/>
        </p:spPr>
        <p:txBody>
          <a:bodyPr wrap="square" rtlCol="0">
            <a:spAutoFit/>
          </a:bodyPr>
          <a:lstStyle/>
          <a:p>
            <a:r>
              <a:rPr lang="en-US" sz="1400" dirty="0" smtClean="0"/>
              <a:t>Full language of the motion is available at https</a:t>
            </a:r>
            <a:r>
              <a:rPr lang="en-US" sz="1400" dirty="0"/>
              <a:t>://</a:t>
            </a:r>
            <a:r>
              <a:rPr lang="en-US" sz="1400" dirty="0" err="1"/>
              <a:t>community.icann.org</a:t>
            </a:r>
            <a:r>
              <a:rPr lang="en-US" sz="1400" dirty="0"/>
              <a:t>/x/</a:t>
            </a:r>
            <a:r>
              <a:rPr lang="en-US" sz="1400" dirty="0" err="1"/>
              <a:t>lJvRAw</a:t>
            </a:r>
            <a:endParaRPr lang="en-US" sz="1400" dirty="0"/>
          </a:p>
          <a:p>
            <a:endParaRPr lang="en-US" sz="1400" dirty="0"/>
          </a:p>
          <a:p>
            <a:endParaRPr lang="en-US" sz="1400" dirty="0" smtClean="0"/>
          </a:p>
          <a:p>
            <a:r>
              <a:rPr lang="en-US" sz="1400" b="1" dirty="0" smtClean="0"/>
              <a:t>Resolved</a:t>
            </a:r>
            <a:r>
              <a:rPr lang="en-US" sz="1400" b="1" dirty="0"/>
              <a:t>,</a:t>
            </a:r>
          </a:p>
          <a:p>
            <a:r>
              <a:rPr lang="en-US" sz="1400" b="1" dirty="0"/>
              <a:t> </a:t>
            </a:r>
          </a:p>
          <a:p>
            <a:r>
              <a:rPr lang="en-US" sz="1400" b="1" dirty="0"/>
              <a:t>The GNSO Council adopts the GNSO Standing Selection Committee (SSC) Charter on an interim basis (see [include link] and instructs the GNSO Secretariat to launch a call for volunteers per the membership criteria outlined in the SSC Charter as soon as possible with a view to establishing the SSC no later than X date</a:t>
            </a:r>
            <a:r>
              <a:rPr lang="en-US" sz="1400" b="1" dirty="0" smtClean="0"/>
              <a:t>.</a:t>
            </a:r>
          </a:p>
          <a:p>
            <a:endParaRPr lang="en-US" sz="1400" b="1" dirty="0"/>
          </a:p>
          <a:p>
            <a:r>
              <a:rPr lang="en-US" sz="1400" b="1" dirty="0"/>
              <a:t>The GNSO Council tasks the SSC to carry out the review and selection of GNSO endorsed candidates for the Registration Directory Service Review Team for Council consideration at the latest by its 20 April 2017 meeting</a:t>
            </a:r>
            <a:r>
              <a:rPr lang="en-US" sz="1400" b="1" dirty="0" smtClean="0"/>
              <a:t>.</a:t>
            </a:r>
          </a:p>
          <a:p>
            <a:endParaRPr lang="en-US" sz="1400" b="1" dirty="0"/>
          </a:p>
          <a:p>
            <a:r>
              <a:rPr lang="en-US" sz="1400" b="1" dirty="0"/>
              <a:t>The GNSO Council tasks the SSC to develop the criteria and the process for the selection of the GNSO Representative to the Empowered Community for GNSO Council consideration by its June 2017 meeting, and following the approval by the GNSO Council, carry out the selection process</a:t>
            </a:r>
            <a:r>
              <a:rPr lang="en-US" sz="1400" b="1" dirty="0" smtClean="0"/>
              <a:t>.</a:t>
            </a:r>
          </a:p>
          <a:p>
            <a:endParaRPr lang="en-US" sz="1400" b="1" dirty="0"/>
          </a:p>
          <a:p>
            <a:r>
              <a:rPr lang="en-US" sz="1400" b="1" dirty="0"/>
              <a:t>Following the completion of two selection processes , the GNSO Council requests the SSC to report back to the GNSO Council with its assessment of whether the charter provides sufficient guidance and flexibility to carry out its work, and/or whether any modifications should be considered</a:t>
            </a:r>
            <a:r>
              <a:rPr lang="en-US" sz="1400" b="1" dirty="0" smtClean="0"/>
              <a:t>.</a:t>
            </a:r>
          </a:p>
          <a:p>
            <a:endParaRPr lang="en-US" sz="1400" b="1" dirty="0"/>
          </a:p>
          <a:p>
            <a:r>
              <a:rPr lang="en-US" sz="1400" b="1" dirty="0"/>
              <a:t>The GNSO Council thanks the small group of volunteers, Susan Kawaguchi, Ed Morris and the GNSO Council leadership team, for its work on the charter.</a:t>
            </a:r>
          </a:p>
        </p:txBody>
      </p:sp>
    </p:spTree>
    <p:extLst>
      <p:ext uri="{BB962C8B-B14F-4D97-AF65-F5344CB8AC3E}">
        <p14:creationId xmlns:p14="http://schemas.microsoft.com/office/powerpoint/2010/main" val="218724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76428" y="3157651"/>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Nov</a:t>
              </a:r>
            </a:p>
            <a:p>
              <a:pPr algn="ctr"/>
              <a:r>
                <a:rPr lang="en-US" sz="2000" dirty="0" smtClean="0">
                  <a:solidFill>
                    <a:schemeClr val="bg1"/>
                  </a:solidFill>
                  <a:latin typeface="Source Sans Pro"/>
                  <a:cs typeface="Source Sans Pro"/>
                </a:rPr>
                <a:t>2013</a:t>
              </a:r>
              <a:endParaRPr lang="en-US" sz="2000" dirty="0">
                <a:solidFill>
                  <a:schemeClr val="bg1"/>
                </a:solidFill>
                <a:latin typeface="Source Sans Pro"/>
                <a:cs typeface="Source Sans Pro"/>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Jun</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Jan – Apr 2015</a:t>
              </a:r>
              <a:endParaRPr lang="en-US" sz="2000" dirty="0">
                <a:solidFill>
                  <a:schemeClr val="bg1"/>
                </a:solidFill>
                <a:latin typeface="Source Sans Pro"/>
                <a:cs typeface="Source Sans Pro"/>
              </a:endParaRPr>
            </a:p>
          </p:txBody>
        </p:sp>
      </p:grpSp>
      <p:grpSp>
        <p:nvGrpSpPr>
          <p:cNvPr id="43" name="Group 42"/>
          <p:cNvGrpSpPr/>
          <p:nvPr/>
        </p:nvGrpSpPr>
        <p:grpSpPr>
          <a:xfrm>
            <a:off x="4016824" y="1515295"/>
            <a:ext cx="1259550" cy="1335994"/>
            <a:chOff x="569487" y="2043501"/>
            <a:chExt cx="1346792" cy="1428531"/>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1086012"/>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 </a:t>
              </a:r>
              <a:r>
                <a:rPr lang="en-US" sz="2000" smtClean="0">
                  <a:solidFill>
                    <a:schemeClr val="bg1"/>
                  </a:solidFill>
                  <a:latin typeface="Source Sans Pro"/>
                  <a:cs typeface="Source Sans Pro"/>
                </a:rPr>
                <a:t>2015 – Nov 2016</a:t>
              </a:r>
              <a:endParaRPr lang="en-US" sz="2000" dirty="0">
                <a:solidFill>
                  <a:schemeClr val="bg1"/>
                </a:solidFill>
                <a:latin typeface="Source Sans Pro"/>
                <a:cs typeface="Source Sans Pro"/>
              </a:endParaRPr>
            </a:p>
          </p:txBody>
        </p:sp>
      </p:grpSp>
      <p:grpSp>
        <p:nvGrpSpPr>
          <p:cNvPr id="35" name="Group 34"/>
          <p:cNvGrpSpPr/>
          <p:nvPr/>
        </p:nvGrpSpPr>
        <p:grpSpPr>
          <a:xfrm>
            <a:off x="6448710" y="1519426"/>
            <a:ext cx="1330088" cy="1259549"/>
            <a:chOff x="531775" y="2043501"/>
            <a:chExt cx="1422216"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31775" y="2333796"/>
              <a:ext cx="1422216" cy="756918"/>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ICANN58 </a:t>
              </a:r>
            </a:p>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sp>
        <p:nvSpPr>
          <p:cNvPr id="19" name="TextBox 18"/>
          <p:cNvSpPr txBox="1"/>
          <p:nvPr/>
        </p:nvSpPr>
        <p:spPr>
          <a:xfrm>
            <a:off x="7808796" y="2765865"/>
            <a:ext cx="1286845" cy="2554545"/>
          </a:xfrm>
          <a:prstGeom prst="rect">
            <a:avLst/>
          </a:prstGeom>
          <a:noFill/>
        </p:spPr>
        <p:txBody>
          <a:bodyPr wrap="square" rtlCol="0">
            <a:spAutoFit/>
          </a:bodyPr>
          <a:lstStyle/>
          <a:p>
            <a:r>
              <a:rPr lang="en-US" sz="1600" b="1" dirty="0" smtClean="0">
                <a:solidFill>
                  <a:srgbClr val="154A78"/>
                </a:solidFill>
              </a:rPr>
              <a:t>Timing may align with completion of outstanding GAC-GNSO discussions on IGO acronym protections</a:t>
            </a:r>
            <a:endParaRPr lang="en-US" sz="1600" b="1" dirty="0">
              <a:solidFill>
                <a:srgbClr val="154A78"/>
              </a:solidFill>
            </a:endParaRPr>
          </a:p>
        </p:txBody>
      </p:sp>
      <p:sp>
        <p:nvSpPr>
          <p:cNvPr id="38" name="TextBox 37"/>
          <p:cNvSpPr txBox="1"/>
          <p:nvPr/>
        </p:nvSpPr>
        <p:spPr>
          <a:xfrm>
            <a:off x="339898" y="3470916"/>
            <a:ext cx="1257816" cy="2246769"/>
          </a:xfrm>
          <a:prstGeom prst="rect">
            <a:avLst/>
          </a:prstGeom>
          <a:noFill/>
        </p:spPr>
        <p:txBody>
          <a:bodyPr wrap="square" rtlCol="0">
            <a:spAutoFit/>
          </a:bodyPr>
          <a:lstStyle/>
          <a:p>
            <a:r>
              <a:rPr lang="en-US" sz="1400" dirty="0" smtClean="0">
                <a:latin typeface="Source Sans Pro Light"/>
                <a:cs typeface="Source Sans Pro Light"/>
              </a:rPr>
              <a:t>Original GNSO PDP: Some preventative protections recommended</a:t>
            </a:r>
          </a:p>
          <a:p>
            <a:endParaRPr lang="en-US" sz="1400" dirty="0">
              <a:latin typeface="Source Sans Pro Light"/>
              <a:cs typeface="Source Sans Pro Light"/>
            </a:endParaRPr>
          </a:p>
          <a:p>
            <a:r>
              <a:rPr lang="en-US" sz="1400" dirty="0" smtClean="0">
                <a:latin typeface="Source Sans Pro Light"/>
                <a:cs typeface="Source Sans Pro Light"/>
              </a:rPr>
              <a:t>Issue Report on IGO-INGO curative rights recommended</a:t>
            </a:r>
            <a:endParaRPr lang="en-US" sz="1400" dirty="0">
              <a:latin typeface="Source Sans Pro Light"/>
              <a:cs typeface="Source Sans Pro Light"/>
            </a:endParaRPr>
          </a:p>
        </p:txBody>
      </p:sp>
      <p:sp>
        <p:nvSpPr>
          <p:cNvPr id="39" name="TextBox 38"/>
          <p:cNvSpPr txBox="1"/>
          <p:nvPr/>
        </p:nvSpPr>
        <p:spPr>
          <a:xfrm>
            <a:off x="1567410" y="3470916"/>
            <a:ext cx="1190873" cy="1169551"/>
          </a:xfrm>
          <a:prstGeom prst="rect">
            <a:avLst/>
          </a:prstGeom>
          <a:noFill/>
        </p:spPr>
        <p:txBody>
          <a:bodyPr wrap="square" rtlCol="0">
            <a:spAutoFit/>
          </a:bodyPr>
          <a:lstStyle/>
          <a:p>
            <a:r>
              <a:rPr lang="en-US" sz="1400" dirty="0" smtClean="0">
                <a:latin typeface="Source Sans Pro Light"/>
                <a:cs typeface="Source Sans Pro Light"/>
              </a:rPr>
              <a:t>This PDP initiated on IGO-INGO curative rights</a:t>
            </a:r>
            <a:endParaRPr lang="en-US" sz="1400" dirty="0">
              <a:latin typeface="Source Sans Pro Light"/>
              <a:cs typeface="Source Sans Pro Light"/>
            </a:endParaRPr>
          </a:p>
        </p:txBody>
      </p:sp>
      <p:sp>
        <p:nvSpPr>
          <p:cNvPr id="40" name="TextBox 39"/>
          <p:cNvSpPr txBox="1"/>
          <p:nvPr/>
        </p:nvSpPr>
        <p:spPr>
          <a:xfrm>
            <a:off x="2794922" y="3468424"/>
            <a:ext cx="1200918" cy="2462213"/>
          </a:xfrm>
          <a:prstGeom prst="rect">
            <a:avLst/>
          </a:prstGeom>
          <a:noFill/>
        </p:spPr>
        <p:txBody>
          <a:bodyPr wrap="square" rtlCol="0">
            <a:spAutoFit/>
          </a:bodyPr>
          <a:lstStyle/>
          <a:p>
            <a:r>
              <a:rPr lang="en-US" sz="1400" dirty="0">
                <a:latin typeface="Source Sans Pro Light"/>
                <a:cs typeface="Source Sans Pro Light"/>
              </a:rPr>
              <a:t>PDP WG solicits early input </a:t>
            </a:r>
            <a:r>
              <a:rPr lang="en-US" sz="1400" dirty="0" smtClean="0">
                <a:latin typeface="Source Sans Pro Light"/>
                <a:cs typeface="Source Sans Pro Light"/>
              </a:rPr>
              <a:t>from </a:t>
            </a:r>
            <a:r>
              <a:rPr lang="en-US" sz="1400" dirty="0">
                <a:latin typeface="Source Sans Pro Light"/>
                <a:cs typeface="Source Sans Pro Light"/>
              </a:rPr>
              <a:t>all SO/ACs</a:t>
            </a:r>
          </a:p>
          <a:p>
            <a:endParaRPr lang="en-US" sz="1400" dirty="0">
              <a:latin typeface="Source Sans Pro Light"/>
              <a:cs typeface="Source Sans Pro Light"/>
            </a:endParaRPr>
          </a:p>
          <a:p>
            <a:r>
              <a:rPr lang="en-US" sz="1400" dirty="0">
                <a:latin typeface="Source Sans Pro Light"/>
                <a:cs typeface="Source Sans Pro Light"/>
              </a:rPr>
              <a:t>Input received from SSAC, GAC, several GNSO SG/Cs, </a:t>
            </a:r>
            <a:r>
              <a:rPr lang="en-US" sz="1400" dirty="0" smtClean="0">
                <a:latin typeface="Source Sans Pro Light"/>
                <a:cs typeface="Source Sans Pro Light"/>
              </a:rPr>
              <a:t>and IGOs</a:t>
            </a:r>
            <a:endParaRPr lang="en-US" sz="1400" dirty="0">
              <a:latin typeface="Source Sans Pro Light"/>
              <a:cs typeface="Source Sans Pro Light"/>
            </a:endParaRPr>
          </a:p>
        </p:txBody>
      </p:sp>
      <p:sp>
        <p:nvSpPr>
          <p:cNvPr id="42" name="TextBox 41"/>
          <p:cNvSpPr txBox="1"/>
          <p:nvPr/>
        </p:nvSpPr>
        <p:spPr>
          <a:xfrm>
            <a:off x="4090426" y="3468424"/>
            <a:ext cx="1300039" cy="2031325"/>
          </a:xfrm>
          <a:prstGeom prst="rect">
            <a:avLst/>
          </a:prstGeom>
          <a:noFill/>
        </p:spPr>
        <p:txBody>
          <a:bodyPr wrap="square" rtlCol="0">
            <a:spAutoFit/>
          </a:bodyPr>
          <a:lstStyle/>
          <a:p>
            <a:r>
              <a:rPr lang="en-US" sz="1400" dirty="0" smtClean="0">
                <a:latin typeface="Source Sans Pro Light"/>
                <a:cs typeface="Source Sans Pro Light"/>
              </a:rPr>
              <a:t>PDP WG consults external legal expert</a:t>
            </a:r>
          </a:p>
          <a:p>
            <a:endParaRPr lang="en-US" sz="1400" dirty="0" smtClean="0">
              <a:latin typeface="Source Sans Pro Light"/>
              <a:cs typeface="Source Sans Pro Light"/>
            </a:endParaRPr>
          </a:p>
          <a:p>
            <a:r>
              <a:rPr lang="en-US" sz="1400" dirty="0" smtClean="0">
                <a:latin typeface="Source Sans Pro Light"/>
                <a:cs typeface="Source Sans Pro Light"/>
              </a:rPr>
              <a:t>PDP Working Group reviews IGO Small Group </a:t>
            </a:r>
            <a:r>
              <a:rPr lang="en-US" sz="1400" dirty="0" err="1" smtClean="0">
                <a:latin typeface="Source Sans Pro Light"/>
                <a:cs typeface="Source Sans Pro Light"/>
              </a:rPr>
              <a:t>Proosal</a:t>
            </a:r>
            <a:endParaRPr lang="en-US" sz="1400" dirty="0">
              <a:latin typeface="Source Sans Pro Light"/>
              <a:cs typeface="Source Sans Pro Light"/>
            </a:endParaRPr>
          </a:p>
        </p:txBody>
      </p:sp>
      <p:sp>
        <p:nvSpPr>
          <p:cNvPr id="2" name="Title 1"/>
          <p:cNvSpPr>
            <a:spLocks noGrp="1"/>
          </p:cNvSpPr>
          <p:nvPr>
            <p:ph type="title"/>
          </p:nvPr>
        </p:nvSpPr>
        <p:spPr/>
        <p:txBody>
          <a:bodyPr>
            <a:normAutofit/>
          </a:bodyPr>
          <a:lstStyle/>
          <a:p>
            <a:r>
              <a:rPr lang="en-US" sz="2400" b="1" dirty="0" smtClean="0">
                <a:latin typeface="Arial" charset="0"/>
                <a:ea typeface="Arial" charset="0"/>
                <a:cs typeface="Arial" charset="0"/>
              </a:rPr>
              <a:t>OVERVIEW: Project Timeline &amp; Major Milestones</a:t>
            </a:r>
            <a:endParaRPr lang="en-US" sz="2400" b="1" dirty="0">
              <a:latin typeface="Arial" charset="0"/>
              <a:ea typeface="Arial" charset="0"/>
              <a:cs typeface="Arial" charset="0"/>
            </a:endParaRPr>
          </a:p>
        </p:txBody>
      </p:sp>
      <p:sp>
        <p:nvSpPr>
          <p:cNvPr id="46" name="TextBox 45"/>
          <p:cNvSpPr txBox="1"/>
          <p:nvPr/>
        </p:nvSpPr>
        <p:spPr>
          <a:xfrm>
            <a:off x="6558045" y="3468424"/>
            <a:ext cx="1260300" cy="738664"/>
          </a:xfrm>
          <a:prstGeom prst="rect">
            <a:avLst/>
          </a:prstGeom>
          <a:noFill/>
        </p:spPr>
        <p:txBody>
          <a:bodyPr wrap="square" rtlCol="0">
            <a:spAutoFit/>
          </a:bodyPr>
          <a:lstStyle/>
          <a:p>
            <a:r>
              <a:rPr lang="en-US" sz="1400" dirty="0" smtClean="0">
                <a:latin typeface="Source Sans Pro Light"/>
                <a:cs typeface="Source Sans Pro Light"/>
              </a:rPr>
              <a:t>PDP WG completes Final Report</a:t>
            </a:r>
            <a:endParaRPr lang="en-US" sz="1400" dirty="0">
              <a:latin typeface="Source Sans Pro Light"/>
              <a:cs typeface="Source Sans Pro Light"/>
            </a:endParaRPr>
          </a:p>
        </p:txBody>
      </p:sp>
      <p:sp>
        <p:nvSpPr>
          <p:cNvPr id="47" name="Oval 46"/>
          <p:cNvSpPr>
            <a:spLocks noChangeAspect="1"/>
          </p:cNvSpPr>
          <p:nvPr/>
        </p:nvSpPr>
        <p:spPr>
          <a:xfrm>
            <a:off x="4575854" y="3107264"/>
            <a:ext cx="164592" cy="183869"/>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3" name="Group 32"/>
          <p:cNvGrpSpPr/>
          <p:nvPr/>
        </p:nvGrpSpPr>
        <p:grpSpPr>
          <a:xfrm>
            <a:off x="5273993" y="1528280"/>
            <a:ext cx="1259550" cy="1259549"/>
            <a:chOff x="569487" y="2043501"/>
            <a:chExt cx="1346792" cy="1346792"/>
          </a:xfrm>
        </p:grpSpPr>
        <p:sp>
          <p:nvSpPr>
            <p:cNvPr id="34" name="Teardrop 33"/>
            <p:cNvSpPr/>
            <p:nvPr/>
          </p:nvSpPr>
          <p:spPr>
            <a:xfrm rot="8100000">
              <a:off x="569487" y="2043501"/>
              <a:ext cx="1346792" cy="1346792"/>
            </a:xfrm>
            <a:prstGeom prst="teardrop">
              <a:avLst>
                <a:gd name="adj" fmla="val 96125"/>
              </a:avLst>
            </a:prstGeom>
            <a:solidFill>
              <a:srgbClr val="9C24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1" name="TextBox 40"/>
            <p:cNvSpPr txBox="1"/>
            <p:nvPr/>
          </p:nvSpPr>
          <p:spPr>
            <a:xfrm>
              <a:off x="594532" y="2316451"/>
              <a:ext cx="1122661" cy="756918"/>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Jan 2017</a:t>
              </a:r>
              <a:endParaRPr lang="en-US" sz="2000" dirty="0">
                <a:solidFill>
                  <a:schemeClr val="bg1"/>
                </a:solidFill>
                <a:latin typeface="Source Sans Pro"/>
                <a:cs typeface="Source Sans Pro"/>
              </a:endParaRPr>
            </a:p>
          </p:txBody>
        </p:sp>
      </p:grpSp>
      <p:sp>
        <p:nvSpPr>
          <p:cNvPr id="48" name="Oval 47"/>
          <p:cNvSpPr/>
          <p:nvPr/>
        </p:nvSpPr>
        <p:spPr>
          <a:xfrm flipH="1">
            <a:off x="5914186" y="3107264"/>
            <a:ext cx="164592" cy="182880"/>
          </a:xfrm>
          <a:prstGeom prst="ellipse">
            <a:avLst/>
          </a:prstGeom>
          <a:solidFill>
            <a:srgbClr val="9C24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TextBox 49"/>
          <p:cNvSpPr txBox="1"/>
          <p:nvPr/>
        </p:nvSpPr>
        <p:spPr>
          <a:xfrm>
            <a:off x="5420219" y="3458363"/>
            <a:ext cx="1300039" cy="1600438"/>
          </a:xfrm>
          <a:prstGeom prst="rect">
            <a:avLst/>
          </a:prstGeom>
          <a:noFill/>
        </p:spPr>
        <p:txBody>
          <a:bodyPr wrap="square" rtlCol="0">
            <a:spAutoFit/>
          </a:bodyPr>
          <a:lstStyle/>
          <a:p>
            <a:r>
              <a:rPr lang="en-US" sz="1400" dirty="0" smtClean="0">
                <a:latin typeface="Source Sans Pro Light"/>
                <a:cs typeface="Source Sans Pro Light"/>
              </a:rPr>
              <a:t>PDP WG publishes Initial Report for Public Comment (closing </a:t>
            </a:r>
            <a:r>
              <a:rPr lang="en-US" sz="1400" b="1" dirty="0" smtClean="0">
                <a:latin typeface="Source Sans Pro Light"/>
                <a:cs typeface="Source Sans Pro Light"/>
              </a:rPr>
              <a:t>30 March 2017</a:t>
            </a:r>
            <a:r>
              <a:rPr lang="en-US" sz="1400" dirty="0" smtClean="0">
                <a:latin typeface="Source Sans Pro Light"/>
                <a:cs typeface="Source Sans Pro Light"/>
              </a:rPr>
              <a:t>)</a:t>
            </a:r>
            <a:endParaRPr lang="en-US" sz="1400" dirty="0">
              <a:latin typeface="Source Sans Pro Light"/>
              <a:cs typeface="Source Sans Pro Light"/>
            </a:endParaRPr>
          </a:p>
        </p:txBody>
      </p:sp>
    </p:spTree>
    <p:extLst>
      <p:ext uri="{BB962C8B-B14F-4D97-AF65-F5344CB8AC3E}">
        <p14:creationId xmlns:p14="http://schemas.microsoft.com/office/powerpoint/2010/main" val="1343366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7020" y="973407"/>
            <a:ext cx="6752560" cy="5219057"/>
          </a:xfrm>
          <a:prstGeom prst="rect">
            <a:avLst/>
          </a:prstGeom>
        </p:spPr>
        <p:txBody>
          <a:bodyPr wrap="square">
            <a:spAutoFit/>
          </a:bodyPr>
          <a:lstStyle/>
          <a:p>
            <a:pPr marL="238123" indent="-238123">
              <a:spcAft>
                <a:spcPts val="600"/>
              </a:spcAft>
              <a:buSzPct val="75000"/>
              <a:buFont typeface="Wingdings" charset="2"/>
              <a:buChar char=""/>
            </a:pPr>
            <a:r>
              <a:rPr lang="en-US" sz="1583" b="1" dirty="0" smtClean="0">
                <a:solidFill>
                  <a:srgbClr val="0C1F24"/>
                </a:solidFill>
                <a:latin typeface="Arial"/>
                <a:cs typeface="Arial"/>
              </a:rPr>
              <a:t>Ongoing Board-facilitated GAC-GNSO dialogue on IGO acronym protections is broader than this PDP scope but includes curative rights topics</a:t>
            </a:r>
          </a:p>
          <a:p>
            <a:pPr marL="695323" lvl="1" indent="-238123">
              <a:spcAft>
                <a:spcPts val="600"/>
              </a:spcAft>
              <a:buSzPct val="75000"/>
              <a:buFont typeface="Wingdings" charset="2"/>
              <a:buChar char=""/>
            </a:pPr>
            <a:r>
              <a:rPr lang="en-US" sz="1400" i="1" dirty="0" smtClean="0">
                <a:solidFill>
                  <a:srgbClr val="0C1F24"/>
                </a:solidFill>
                <a:latin typeface="Arial"/>
                <a:cs typeface="Arial"/>
              </a:rPr>
              <a:t>IGO Small Group Proposal includes both preventative and curative rights recommendations</a:t>
            </a:r>
          </a:p>
          <a:p>
            <a:pPr marL="695323" lvl="1" indent="-238123">
              <a:spcAft>
                <a:spcPts val="600"/>
              </a:spcAft>
              <a:buSzPct val="75000"/>
              <a:buFont typeface="Wingdings" charset="2"/>
              <a:buChar char=""/>
            </a:pPr>
            <a:r>
              <a:rPr lang="en-US" sz="1400" i="1" dirty="0" smtClean="0">
                <a:solidFill>
                  <a:srgbClr val="0C1F24"/>
                </a:solidFill>
                <a:latin typeface="Arial"/>
                <a:cs typeface="Arial"/>
              </a:rPr>
              <a:t>But within the GNSO, issues relating to </a:t>
            </a:r>
            <a:r>
              <a:rPr lang="en-US" sz="1400" i="1" dirty="0">
                <a:solidFill>
                  <a:srgbClr val="0C1F24"/>
                </a:solidFill>
                <a:latin typeface="Arial"/>
                <a:cs typeface="Arial"/>
              </a:rPr>
              <a:t>Curative Rights </a:t>
            </a:r>
            <a:r>
              <a:rPr lang="en-US" sz="1400" i="1" dirty="0" smtClean="0">
                <a:solidFill>
                  <a:srgbClr val="0C1F24"/>
                </a:solidFill>
                <a:latin typeface="Arial"/>
                <a:cs typeface="Arial"/>
              </a:rPr>
              <a:t>and </a:t>
            </a:r>
            <a:r>
              <a:rPr lang="en-US" sz="1400" i="1" dirty="0">
                <a:solidFill>
                  <a:srgbClr val="0C1F24"/>
                </a:solidFill>
                <a:latin typeface="Arial"/>
                <a:cs typeface="Arial"/>
              </a:rPr>
              <a:t>Preventative </a:t>
            </a:r>
            <a:r>
              <a:rPr lang="en-US" sz="1400" i="1" dirty="0" smtClean="0">
                <a:solidFill>
                  <a:srgbClr val="0C1F24"/>
                </a:solidFill>
                <a:latin typeface="Arial"/>
                <a:cs typeface="Arial"/>
              </a:rPr>
              <a:t>Protections have been dealt with </a:t>
            </a:r>
            <a:r>
              <a:rPr lang="en-US" sz="1400" i="1" dirty="0">
                <a:solidFill>
                  <a:srgbClr val="0C1F24"/>
                </a:solidFill>
                <a:latin typeface="Arial"/>
                <a:cs typeface="Arial"/>
              </a:rPr>
              <a:t>under distinct GNSO processes </a:t>
            </a:r>
            <a:r>
              <a:rPr lang="en-US" sz="1400" i="1" dirty="0" smtClean="0">
                <a:solidFill>
                  <a:srgbClr val="0C1F24"/>
                </a:solidFill>
                <a:latin typeface="Arial"/>
                <a:cs typeface="Arial"/>
              </a:rPr>
              <a:t>(i.e. two separate, sequential PDPs)</a:t>
            </a:r>
          </a:p>
          <a:p>
            <a:pPr marL="695323" lvl="1" indent="-238123">
              <a:spcAft>
                <a:spcPts val="600"/>
              </a:spcAft>
              <a:buSzPct val="75000"/>
              <a:buFont typeface="Wingdings" charset="2"/>
              <a:buChar char=""/>
            </a:pPr>
            <a:r>
              <a:rPr lang="en-US" sz="1400" i="1" dirty="0" smtClean="0">
                <a:solidFill>
                  <a:srgbClr val="0C1F24"/>
                </a:solidFill>
                <a:latin typeface="Arial"/>
                <a:cs typeface="Arial"/>
              </a:rPr>
              <a:t>However, WG </a:t>
            </a:r>
            <a:r>
              <a:rPr lang="en-US" sz="1400" i="1" dirty="0">
                <a:solidFill>
                  <a:srgbClr val="0C1F24"/>
                </a:solidFill>
                <a:latin typeface="Arial"/>
                <a:cs typeface="Arial"/>
              </a:rPr>
              <a:t>recognizes that IGOs deserve meaningful curative rights protections that allow preventative protections (e.g. IGO notified when a third party registers a domain matching the IGO’s acronym) to be effective</a:t>
            </a:r>
          </a:p>
          <a:p>
            <a:pPr marL="238123" indent="-238123">
              <a:spcAft>
                <a:spcPts val="600"/>
              </a:spcAft>
              <a:buSzPct val="75000"/>
              <a:buFont typeface="Wingdings" charset="2"/>
              <a:buChar char=""/>
            </a:pPr>
            <a:r>
              <a:rPr lang="en-US" sz="1583" b="1" dirty="0" smtClean="0">
                <a:solidFill>
                  <a:srgbClr val="0C1F24"/>
                </a:solidFill>
                <a:latin typeface="Arial"/>
                <a:cs typeface="Arial"/>
              </a:rPr>
              <a:t>Final outcome and timing of reconciliation of GAC advice and adopted GNSO policy unclear</a:t>
            </a:r>
          </a:p>
          <a:p>
            <a:pPr marL="695323" lvl="1" indent="-238123">
              <a:spcAft>
                <a:spcPts val="600"/>
              </a:spcAft>
              <a:buSzPct val="75000"/>
              <a:buFont typeface="Wingdings" charset="2"/>
              <a:buChar char=""/>
            </a:pPr>
            <a:r>
              <a:rPr lang="en-US" sz="1400" i="1" dirty="0" smtClean="0">
                <a:solidFill>
                  <a:srgbClr val="0C1F24"/>
                </a:solidFill>
                <a:latin typeface="Arial"/>
                <a:cs typeface="Arial"/>
              </a:rPr>
              <a:t>Any agreed principles from the facilitated discussions need to be reviewed and approved through the respective GAC and GNSO processes – takes time and may require public comment</a:t>
            </a:r>
          </a:p>
          <a:p>
            <a:pPr marL="695323" lvl="1" indent="-238123">
              <a:spcAft>
                <a:spcPts val="600"/>
              </a:spcAft>
              <a:buSzPct val="75000"/>
              <a:buFont typeface="Wingdings" charset="2"/>
              <a:buChar char=""/>
            </a:pPr>
            <a:r>
              <a:rPr lang="en-US" sz="1400" i="1" dirty="0" smtClean="0">
                <a:solidFill>
                  <a:srgbClr val="0C1F24"/>
                </a:solidFill>
                <a:latin typeface="Arial"/>
                <a:cs typeface="Arial"/>
              </a:rPr>
              <a:t>These must still be factored into the final recommendations from this PDP</a:t>
            </a:r>
          </a:p>
          <a:p>
            <a:pPr marL="238123" indent="-238123">
              <a:spcAft>
                <a:spcPts val="600"/>
              </a:spcAft>
              <a:buSzPct val="75000"/>
              <a:buFont typeface="Wingdings" charset="2"/>
              <a:buChar char=""/>
            </a:pPr>
            <a:r>
              <a:rPr lang="en-US" sz="1600" b="1" dirty="0" smtClean="0">
                <a:solidFill>
                  <a:srgbClr val="0C1F24"/>
                </a:solidFill>
                <a:latin typeface="Arial"/>
                <a:cs typeface="Arial"/>
              </a:rPr>
              <a:t>Current PDP recommendations differ from IGO Small Group Proposal</a:t>
            </a:r>
          </a:p>
          <a:p>
            <a:pPr marL="695323" lvl="1" indent="-238123">
              <a:spcAft>
                <a:spcPts val="600"/>
              </a:spcAft>
              <a:buSzPct val="75000"/>
              <a:buFont typeface="Wingdings" charset="2"/>
              <a:buChar char=""/>
            </a:pPr>
            <a:r>
              <a:rPr lang="en-US" sz="1400" i="1" dirty="0" smtClean="0">
                <a:solidFill>
                  <a:srgbClr val="0C1F24"/>
                </a:solidFill>
                <a:latin typeface="Arial"/>
                <a:cs typeface="Arial"/>
              </a:rPr>
              <a:t>WG beginning to review public comments received</a:t>
            </a:r>
            <a:endParaRPr lang="en-US" sz="1400" i="1"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normAutofit/>
          </a:bodyPr>
          <a:lstStyle/>
          <a:p>
            <a:r>
              <a:rPr lang="en-US" sz="2333" dirty="0"/>
              <a:t>What are the current challenges &amp; issues under </a:t>
            </a:r>
            <a:r>
              <a:rPr lang="en-US" sz="2333" dirty="0" smtClean="0"/>
              <a:t>discussion? (1/2)</a:t>
            </a:r>
            <a:endParaRPr lang="en-US" sz="2333" dirty="0"/>
          </a:p>
        </p:txBody>
      </p:sp>
    </p:spTree>
    <p:extLst>
      <p:ext uri="{BB962C8B-B14F-4D97-AF65-F5344CB8AC3E}">
        <p14:creationId xmlns:p14="http://schemas.microsoft.com/office/powerpoint/2010/main" val="169054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8"/>
            <a:ext cx="6752560" cy="400110"/>
          </a:xfrm>
          <a:prstGeom prst="rect">
            <a:avLst/>
          </a:prstGeom>
        </p:spPr>
        <p:txBody>
          <a:bodyPr wrap="square">
            <a:spAutoFit/>
          </a:bodyPr>
          <a:lstStyle/>
          <a:p>
            <a:pPr marL="238123" marR="0" lvl="0" indent="-238123" defTabSz="914400" eaLnBrk="1" fontAlgn="auto" latinLnBrk="0" hangingPunct="1">
              <a:lnSpc>
                <a:spcPct val="100000"/>
              </a:lnSpc>
              <a:spcBef>
                <a:spcPts val="0"/>
              </a:spcBef>
              <a:spcAft>
                <a:spcPts val="600"/>
              </a:spcAft>
              <a:buClrTx/>
              <a:buSzPct val="75000"/>
              <a:buFont typeface="Wingdings" charset="2"/>
              <a:buNone/>
              <a:tabLst/>
              <a:defRPr/>
            </a:pPr>
            <a:endParaRPr lang="en-US" sz="2000" dirty="0">
              <a:solidFill>
                <a:srgbClr val="0C1F24"/>
              </a:solidFill>
              <a:latin typeface="Arial" charset="0"/>
              <a:ea typeface="Arial" charset="0"/>
              <a:cs typeface="Arial" charset="0"/>
            </a:endParaRPr>
          </a:p>
        </p:txBody>
      </p:sp>
      <p:sp>
        <p:nvSpPr>
          <p:cNvPr id="4" name="Title 3"/>
          <p:cNvSpPr>
            <a:spLocks noGrp="1"/>
          </p:cNvSpPr>
          <p:nvPr>
            <p:ph type="title"/>
          </p:nvPr>
        </p:nvSpPr>
        <p:spPr>
          <a:prstGeom prst="rect">
            <a:avLst/>
          </a:prstGeom>
        </p:spPr>
        <p:txBody>
          <a:bodyPr>
            <a:normAutofit/>
          </a:bodyPr>
          <a:lstStyle/>
          <a:p>
            <a:r>
              <a:rPr lang="en-US" sz="2333" dirty="0" smtClean="0"/>
              <a:t>What are the current challenges &amp; issues under discussion? (2/2)</a:t>
            </a:r>
            <a:endParaRPr lang="en-US" sz="2333" dirty="0"/>
          </a:p>
        </p:txBody>
      </p:sp>
      <p:sp>
        <p:nvSpPr>
          <p:cNvPr id="13" name="Rectangle 12"/>
          <p:cNvSpPr/>
          <p:nvPr/>
        </p:nvSpPr>
        <p:spPr>
          <a:xfrm>
            <a:off x="1195720" y="1051465"/>
            <a:ext cx="6752560" cy="5067798"/>
          </a:xfrm>
          <a:prstGeom prst="rect">
            <a:avLst/>
          </a:prstGeom>
        </p:spPr>
        <p:txBody>
          <a:bodyPr wrap="square">
            <a:spAutoFit/>
          </a:bodyPr>
          <a:lstStyle/>
          <a:p>
            <a:pPr marL="238123" indent="-238123">
              <a:spcAft>
                <a:spcPts val="600"/>
              </a:spcAft>
              <a:buSzPct val="75000"/>
              <a:buFont typeface="Wingdings" charset="2"/>
              <a:buChar char=""/>
            </a:pPr>
            <a:r>
              <a:rPr lang="en-US" sz="1583" b="1" dirty="0">
                <a:solidFill>
                  <a:srgbClr val="0C1F24"/>
                </a:solidFill>
                <a:latin typeface="Arial"/>
                <a:cs typeface="Arial"/>
              </a:rPr>
              <a:t>Working Group’s preliminary recommendations </a:t>
            </a:r>
            <a:r>
              <a:rPr lang="en-US" sz="1583" b="1" dirty="0" smtClean="0">
                <a:solidFill>
                  <a:srgbClr val="0C1F24"/>
                </a:solidFill>
                <a:latin typeface="Arial"/>
                <a:cs typeface="Arial"/>
              </a:rPr>
              <a:t>differ </a:t>
            </a:r>
            <a:r>
              <a:rPr lang="en-US" sz="1583" b="1" dirty="0">
                <a:solidFill>
                  <a:srgbClr val="0C1F24"/>
                </a:solidFill>
                <a:latin typeface="Arial"/>
                <a:cs typeface="Arial"/>
              </a:rPr>
              <a:t>from the IGO Small Group </a:t>
            </a:r>
            <a:r>
              <a:rPr lang="en-US" sz="1583" b="1" dirty="0" smtClean="0">
                <a:solidFill>
                  <a:srgbClr val="0C1F24"/>
                </a:solidFill>
                <a:latin typeface="Arial"/>
                <a:cs typeface="Arial"/>
              </a:rPr>
              <a:t>Proposal supported by governments:</a:t>
            </a:r>
          </a:p>
          <a:p>
            <a:pPr marL="581023" lvl="1" indent="-238123">
              <a:spcAft>
                <a:spcPts val="600"/>
              </a:spcAft>
              <a:buSzPct val="75000"/>
              <a:buFont typeface="Wingdings" charset="2"/>
              <a:buChar char=""/>
            </a:pPr>
            <a:r>
              <a:rPr lang="en-US" sz="1583" dirty="0">
                <a:solidFill>
                  <a:srgbClr val="0C1F24"/>
                </a:solidFill>
                <a:latin typeface="Arial"/>
                <a:cs typeface="Arial"/>
              </a:rPr>
              <a:t>Small Group Proposal is for: </a:t>
            </a:r>
          </a:p>
          <a:p>
            <a:pPr marL="971550" lvl="2" indent="-285750">
              <a:spcAft>
                <a:spcPts val="600"/>
              </a:spcAft>
              <a:buSzPct val="75000"/>
              <a:buFont typeface="Wingdings" charset="2"/>
              <a:buChar char="§"/>
            </a:pPr>
            <a:r>
              <a:rPr lang="en-US" sz="1400" i="1" dirty="0">
                <a:solidFill>
                  <a:srgbClr val="0C1F24"/>
                </a:solidFill>
                <a:latin typeface="Arial"/>
                <a:cs typeface="Arial"/>
              </a:rPr>
              <a:t>Post-registration </a:t>
            </a:r>
            <a:r>
              <a:rPr lang="en-US" sz="1400" i="1" dirty="0" smtClean="0">
                <a:solidFill>
                  <a:srgbClr val="0C1F24"/>
                </a:solidFill>
                <a:latin typeface="Arial"/>
                <a:cs typeface="Arial"/>
              </a:rPr>
              <a:t>notice only to </a:t>
            </a:r>
            <a:r>
              <a:rPr lang="en-US" sz="1400" i="1" dirty="0">
                <a:solidFill>
                  <a:srgbClr val="0C1F24"/>
                </a:solidFill>
                <a:latin typeface="Arial"/>
                <a:cs typeface="Arial"/>
              </a:rPr>
              <a:t>an affected IGO when a third party registers a domain matching or containing the IGO </a:t>
            </a:r>
            <a:r>
              <a:rPr lang="en-US" sz="1400" i="1" dirty="0" smtClean="0">
                <a:solidFill>
                  <a:srgbClr val="0C1F24"/>
                </a:solidFill>
                <a:latin typeface="Arial"/>
                <a:cs typeface="Arial"/>
              </a:rPr>
              <a:t>acronym (no pre-registration notice to a potential registrant);</a:t>
            </a:r>
            <a:endParaRPr lang="en-US" sz="1400" i="1" dirty="0">
              <a:solidFill>
                <a:srgbClr val="0C1F24"/>
              </a:solidFill>
              <a:latin typeface="Arial"/>
              <a:cs typeface="Arial"/>
            </a:endParaRPr>
          </a:p>
          <a:p>
            <a:pPr marL="971550" lvl="2" indent="-285750">
              <a:spcAft>
                <a:spcPts val="600"/>
              </a:spcAft>
              <a:buSzPct val="75000"/>
              <a:buFont typeface="Wingdings" charset="2"/>
              <a:buChar char="§"/>
            </a:pPr>
            <a:r>
              <a:rPr lang="en-US" sz="1400" i="1" dirty="0">
                <a:solidFill>
                  <a:srgbClr val="0C1F24"/>
                </a:solidFill>
                <a:latin typeface="Arial"/>
                <a:cs typeface="Arial"/>
              </a:rPr>
              <a:t>Separate dispute resolution procedure (appealable via arbitration) </a:t>
            </a:r>
          </a:p>
          <a:p>
            <a:pPr marL="971550" lvl="2" indent="-285750">
              <a:spcAft>
                <a:spcPts val="600"/>
              </a:spcAft>
              <a:buSzPct val="75000"/>
              <a:buFont typeface="Wingdings" charset="2"/>
              <a:buChar char="§"/>
            </a:pPr>
            <a:r>
              <a:rPr lang="en-US" sz="1400" i="1" dirty="0">
                <a:solidFill>
                  <a:srgbClr val="0C1F24"/>
                </a:solidFill>
                <a:latin typeface="Arial"/>
                <a:cs typeface="Arial"/>
              </a:rPr>
              <a:t>Rapid relief mechanism modeled after the </a:t>
            </a:r>
            <a:r>
              <a:rPr lang="en-US" sz="1400" i="1" dirty="0" smtClean="0">
                <a:solidFill>
                  <a:srgbClr val="0C1F24"/>
                </a:solidFill>
                <a:latin typeface="Arial"/>
                <a:cs typeface="Arial"/>
              </a:rPr>
              <a:t>URS</a:t>
            </a:r>
            <a:endParaRPr lang="en-US" sz="1583" b="1" dirty="0">
              <a:solidFill>
                <a:srgbClr val="0C1F24"/>
              </a:solidFill>
              <a:latin typeface="Arial"/>
              <a:cs typeface="Arial"/>
            </a:endParaRPr>
          </a:p>
          <a:p>
            <a:pPr marL="581023" lvl="1" indent="-238123">
              <a:spcAft>
                <a:spcPts val="600"/>
              </a:spcAft>
              <a:buSzPct val="75000"/>
              <a:buFont typeface="Wingdings" charset="2"/>
              <a:buChar char=""/>
            </a:pPr>
            <a:r>
              <a:rPr lang="en-US" sz="1583" dirty="0" smtClean="0">
                <a:solidFill>
                  <a:srgbClr val="0C1F24"/>
                </a:solidFill>
                <a:latin typeface="Arial"/>
                <a:cs typeface="Arial"/>
              </a:rPr>
              <a:t>Preliminary PDP recommendations are:</a:t>
            </a:r>
          </a:p>
          <a:p>
            <a:pPr marL="971550" lvl="2" indent="-285750">
              <a:spcAft>
                <a:spcPts val="600"/>
              </a:spcAft>
              <a:buSzPct val="75000"/>
              <a:buFont typeface="Arial" charset="0"/>
              <a:buChar char="•"/>
            </a:pPr>
            <a:r>
              <a:rPr lang="en-US" sz="1400" i="1" dirty="0">
                <a:solidFill>
                  <a:srgbClr val="0C1F24"/>
                </a:solidFill>
                <a:latin typeface="Arial"/>
                <a:cs typeface="Arial"/>
              </a:rPr>
              <a:t>N</a:t>
            </a:r>
            <a:r>
              <a:rPr lang="en-US" sz="1400" i="1" dirty="0" smtClean="0">
                <a:solidFill>
                  <a:srgbClr val="0C1F24"/>
                </a:solidFill>
                <a:latin typeface="Arial"/>
                <a:cs typeface="Arial"/>
              </a:rPr>
              <a:t>o </a:t>
            </a:r>
            <a:r>
              <a:rPr lang="en-US" sz="1400" i="1" dirty="0">
                <a:solidFill>
                  <a:srgbClr val="0C1F24"/>
                </a:solidFill>
                <a:latin typeface="Arial"/>
                <a:cs typeface="Arial"/>
              </a:rPr>
              <a:t>new dispute resolution procedure </a:t>
            </a:r>
          </a:p>
          <a:p>
            <a:pPr marL="971550" lvl="2" indent="-285750">
              <a:spcAft>
                <a:spcPts val="600"/>
              </a:spcAft>
              <a:buSzPct val="75000"/>
              <a:buFont typeface="Arial" charset="0"/>
              <a:buChar char="•"/>
            </a:pPr>
            <a:r>
              <a:rPr lang="en-US" sz="1400" i="1" dirty="0">
                <a:solidFill>
                  <a:srgbClr val="0C1F24"/>
                </a:solidFill>
                <a:latin typeface="Arial"/>
                <a:cs typeface="Arial"/>
              </a:rPr>
              <a:t>N</a:t>
            </a:r>
            <a:r>
              <a:rPr lang="en-US" sz="1400" i="1" dirty="0" smtClean="0">
                <a:solidFill>
                  <a:srgbClr val="0C1F24"/>
                </a:solidFill>
                <a:latin typeface="Arial"/>
                <a:cs typeface="Arial"/>
              </a:rPr>
              <a:t>o </a:t>
            </a:r>
            <a:r>
              <a:rPr lang="en-US" sz="1400" i="1" dirty="0">
                <a:solidFill>
                  <a:srgbClr val="0C1F24"/>
                </a:solidFill>
                <a:latin typeface="Arial"/>
                <a:cs typeface="Arial"/>
              </a:rPr>
              <a:t>essential substantive </a:t>
            </a:r>
            <a:r>
              <a:rPr lang="en-US" sz="1400" i="1" dirty="0" smtClean="0">
                <a:solidFill>
                  <a:srgbClr val="0C1F24"/>
                </a:solidFill>
                <a:latin typeface="Arial"/>
                <a:cs typeface="Arial"/>
              </a:rPr>
              <a:t>changes </a:t>
            </a:r>
            <a:r>
              <a:rPr lang="en-US" sz="1400" i="1" dirty="0">
                <a:solidFill>
                  <a:srgbClr val="0C1F24"/>
                </a:solidFill>
                <a:latin typeface="Arial"/>
                <a:cs typeface="Arial"/>
              </a:rPr>
              <a:t>to the UDRP and URS</a:t>
            </a:r>
          </a:p>
          <a:p>
            <a:pPr marL="971550" lvl="2" indent="-285750">
              <a:spcAft>
                <a:spcPts val="600"/>
              </a:spcAft>
              <a:buSzPct val="75000"/>
              <a:buFont typeface="Arial" charset="0"/>
              <a:buChar char="•"/>
            </a:pPr>
            <a:r>
              <a:rPr lang="en-US" sz="1400" i="1" dirty="0" smtClean="0">
                <a:solidFill>
                  <a:srgbClr val="0C1F24"/>
                </a:solidFill>
                <a:latin typeface="Arial"/>
                <a:cs typeface="Arial"/>
              </a:rPr>
              <a:t>No change to Mutual Jurisdiction clause of UDRP and URS:</a:t>
            </a:r>
          </a:p>
          <a:p>
            <a:pPr marL="1428750" lvl="3" indent="-285750">
              <a:spcAft>
                <a:spcPts val="600"/>
              </a:spcAft>
              <a:buSzPct val="75000"/>
              <a:buFont typeface="Courier New" charset="0"/>
              <a:buChar char="o"/>
            </a:pPr>
            <a:r>
              <a:rPr lang="en-US" sz="1400" i="1" dirty="0" smtClean="0">
                <a:solidFill>
                  <a:srgbClr val="0C1F24"/>
                </a:solidFill>
                <a:latin typeface="Arial"/>
                <a:cs typeface="Arial"/>
              </a:rPr>
              <a:t>Standing </a:t>
            </a:r>
            <a:r>
              <a:rPr lang="en-US" sz="1400" i="1" dirty="0">
                <a:solidFill>
                  <a:srgbClr val="0C1F24"/>
                </a:solidFill>
                <a:latin typeface="Arial"/>
                <a:cs typeface="Arial"/>
              </a:rPr>
              <a:t>to file </a:t>
            </a:r>
            <a:r>
              <a:rPr lang="en-US" sz="1400" i="1" dirty="0" smtClean="0">
                <a:solidFill>
                  <a:srgbClr val="0C1F24"/>
                </a:solidFill>
                <a:latin typeface="Arial"/>
                <a:cs typeface="Arial"/>
              </a:rPr>
              <a:t>to be </a:t>
            </a:r>
            <a:r>
              <a:rPr lang="en-US" sz="1400" i="1" dirty="0">
                <a:solidFill>
                  <a:srgbClr val="0C1F24"/>
                </a:solidFill>
                <a:latin typeface="Arial"/>
                <a:cs typeface="Arial"/>
              </a:rPr>
              <a:t>shown by an IGO’s having followed the requisite notification process under Article 6ter of the Paris Convention for the Protection of Industrial Property </a:t>
            </a:r>
            <a:r>
              <a:rPr lang="en-US" sz="1400" i="1" dirty="0" smtClean="0">
                <a:solidFill>
                  <a:srgbClr val="0C1F24"/>
                </a:solidFill>
                <a:latin typeface="Arial"/>
                <a:cs typeface="Arial"/>
              </a:rPr>
              <a:t>- broadening </a:t>
            </a:r>
            <a:r>
              <a:rPr lang="en-US" sz="1400" i="1" dirty="0">
                <a:solidFill>
                  <a:srgbClr val="0C1F24"/>
                </a:solidFill>
                <a:latin typeface="Arial"/>
                <a:cs typeface="Arial"/>
              </a:rPr>
              <a:t>the scope and availability of UDRP/URS to IGOs </a:t>
            </a:r>
            <a:endParaRPr lang="en-US" sz="1400" i="1" dirty="0" smtClean="0">
              <a:solidFill>
                <a:srgbClr val="0C1F24"/>
              </a:solidFill>
              <a:latin typeface="Arial"/>
              <a:cs typeface="Arial"/>
            </a:endParaRPr>
          </a:p>
          <a:p>
            <a:pPr marL="1428750" lvl="3" indent="-285750">
              <a:spcAft>
                <a:spcPts val="600"/>
              </a:spcAft>
              <a:buSzPct val="75000"/>
              <a:buFont typeface="Courier New" charset="0"/>
              <a:buChar char="o"/>
            </a:pPr>
            <a:r>
              <a:rPr lang="en-US" sz="1400" i="1" dirty="0" smtClean="0">
                <a:solidFill>
                  <a:srgbClr val="0C1F24"/>
                </a:solidFill>
                <a:latin typeface="Arial"/>
                <a:cs typeface="Arial"/>
              </a:rPr>
              <a:t>Recommendation made based </a:t>
            </a:r>
            <a:r>
              <a:rPr lang="en-US" sz="1400" i="1" dirty="0">
                <a:solidFill>
                  <a:srgbClr val="0C1F24"/>
                </a:solidFill>
                <a:latin typeface="Arial"/>
                <a:cs typeface="Arial"/>
              </a:rPr>
              <a:t>on external legal expert opinion that there is no uniform international law on </a:t>
            </a:r>
            <a:r>
              <a:rPr lang="en-US" sz="1400" i="1" dirty="0" smtClean="0">
                <a:solidFill>
                  <a:srgbClr val="0C1F24"/>
                </a:solidFill>
                <a:latin typeface="Arial"/>
                <a:cs typeface="Arial"/>
              </a:rPr>
              <a:t>IGO jurisdictional immunity</a:t>
            </a:r>
            <a:endParaRPr lang="en-US" sz="1400" i="1" dirty="0">
              <a:solidFill>
                <a:srgbClr val="0C1F24"/>
              </a:solidFill>
              <a:latin typeface="Arial"/>
              <a:cs typeface="Arial"/>
            </a:endParaRPr>
          </a:p>
        </p:txBody>
      </p:sp>
    </p:spTree>
    <p:extLst>
      <p:ext uri="{BB962C8B-B14F-4D97-AF65-F5344CB8AC3E}">
        <p14:creationId xmlns:p14="http://schemas.microsoft.com/office/powerpoint/2010/main" val="1244273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8171" y="1263339"/>
            <a:ext cx="6752560" cy="4539704"/>
          </a:xfrm>
          <a:prstGeom prst="rect">
            <a:avLst/>
          </a:prstGeom>
        </p:spPr>
        <p:txBody>
          <a:bodyPr wrap="square">
            <a:spAutoFit/>
          </a:bodyPr>
          <a:lstStyle/>
          <a:p>
            <a:pPr marL="238123" indent="-238123">
              <a:spcAft>
                <a:spcPts val="600"/>
              </a:spcAft>
              <a:buSzPct val="75000"/>
              <a:buFont typeface="Wingdings" charset="2"/>
              <a:buChar char=""/>
            </a:pPr>
            <a:r>
              <a:rPr lang="en-US" sz="1600" b="1" dirty="0">
                <a:solidFill>
                  <a:srgbClr val="0C1F24"/>
                </a:solidFill>
                <a:latin typeface="Arial"/>
                <a:cs typeface="Arial"/>
              </a:rPr>
              <a:t>GNSO </a:t>
            </a:r>
            <a:r>
              <a:rPr lang="en-US" sz="1600" b="1" dirty="0" smtClean="0">
                <a:solidFill>
                  <a:srgbClr val="0C1F24"/>
                </a:solidFill>
                <a:latin typeface="Arial"/>
                <a:cs typeface="Arial"/>
              </a:rPr>
              <a:t>Delegation participating in Board-facilitated GAC-GNSO dialogue </a:t>
            </a:r>
            <a:r>
              <a:rPr lang="en-US" sz="1600" b="1" dirty="0">
                <a:solidFill>
                  <a:srgbClr val="0C1F24"/>
                </a:solidFill>
                <a:latin typeface="Arial"/>
                <a:cs typeface="Arial"/>
              </a:rPr>
              <a:t>on reconciling inconsistent GAC advice and previously-adopted GNSO policy (from the 2013 IGO-INGO PDP)</a:t>
            </a:r>
          </a:p>
          <a:p>
            <a:pPr marL="514350" lvl="1" indent="-285750">
              <a:spcAft>
                <a:spcPts val="600"/>
              </a:spcAft>
              <a:buSzPct val="75000"/>
              <a:buFont typeface="Wingdings" charset="2"/>
              <a:buChar char="§"/>
            </a:pPr>
            <a:r>
              <a:rPr lang="en-US" sz="1400" dirty="0" smtClean="0">
                <a:solidFill>
                  <a:srgbClr val="0C1F24"/>
                </a:solidFill>
                <a:latin typeface="Arial"/>
                <a:cs typeface="Arial"/>
              </a:rPr>
              <a:t>Preventative </a:t>
            </a:r>
            <a:r>
              <a:rPr lang="en-US" sz="1400" dirty="0">
                <a:solidFill>
                  <a:srgbClr val="0C1F24"/>
                </a:solidFill>
                <a:latin typeface="Arial"/>
                <a:cs typeface="Arial"/>
              </a:rPr>
              <a:t>protections </a:t>
            </a:r>
            <a:r>
              <a:rPr lang="en-US" sz="1400" dirty="0" smtClean="0">
                <a:solidFill>
                  <a:srgbClr val="0C1F24"/>
                </a:solidFill>
                <a:latin typeface="Arial"/>
                <a:cs typeface="Arial"/>
              </a:rPr>
              <a:t>(including any potential modification of the original 2013 PDP recommendations) should </a:t>
            </a:r>
            <a:r>
              <a:rPr lang="en-US" sz="1400" dirty="0">
                <a:solidFill>
                  <a:srgbClr val="0C1F24"/>
                </a:solidFill>
                <a:latin typeface="Arial"/>
                <a:cs typeface="Arial"/>
              </a:rPr>
              <a:t>be aligned with appropriate curative rights </a:t>
            </a:r>
            <a:r>
              <a:rPr lang="en-US" sz="1400" dirty="0" smtClean="0">
                <a:solidFill>
                  <a:srgbClr val="0C1F24"/>
                </a:solidFill>
                <a:latin typeface="Arial"/>
                <a:cs typeface="Arial"/>
              </a:rPr>
              <a:t>mechanisms</a:t>
            </a:r>
            <a:endParaRPr lang="en-US" sz="1400" i="1" dirty="0" smtClean="0">
              <a:solidFill>
                <a:srgbClr val="0C1F24"/>
              </a:solidFill>
              <a:latin typeface="Arial"/>
              <a:cs typeface="Arial"/>
            </a:endParaRPr>
          </a:p>
          <a:p>
            <a:pPr marL="971550" lvl="2" indent="-285750">
              <a:spcAft>
                <a:spcPts val="600"/>
              </a:spcAft>
              <a:buSzPct val="75000"/>
              <a:buFont typeface="Wingdings" charset="2"/>
              <a:buChar char="§"/>
            </a:pPr>
            <a:r>
              <a:rPr lang="en-US" sz="1400" i="1" dirty="0" smtClean="0">
                <a:solidFill>
                  <a:srgbClr val="0C1F24"/>
                </a:solidFill>
                <a:latin typeface="Arial"/>
                <a:cs typeface="Arial"/>
              </a:rPr>
              <a:t>However, any </a:t>
            </a:r>
            <a:r>
              <a:rPr lang="en-US" sz="1400" i="1" dirty="0">
                <a:solidFill>
                  <a:srgbClr val="0C1F24"/>
                </a:solidFill>
                <a:latin typeface="Arial"/>
                <a:cs typeface="Arial"/>
              </a:rPr>
              <a:t>final solution regarding adequate IGO protections in all </a:t>
            </a:r>
            <a:r>
              <a:rPr lang="en-US" sz="1400" i="1" dirty="0" err="1">
                <a:solidFill>
                  <a:srgbClr val="0C1F24"/>
                </a:solidFill>
                <a:latin typeface="Arial"/>
                <a:cs typeface="Arial"/>
              </a:rPr>
              <a:t>gTLDs</a:t>
            </a:r>
            <a:r>
              <a:rPr lang="en-US" sz="1400" i="1" dirty="0">
                <a:solidFill>
                  <a:srgbClr val="0C1F24"/>
                </a:solidFill>
                <a:latin typeface="Arial"/>
                <a:cs typeface="Arial"/>
              </a:rPr>
              <a:t> should include consideration of the deliberations and recommendations from this PDP</a:t>
            </a:r>
          </a:p>
          <a:p>
            <a:pPr marL="285750" indent="-285750">
              <a:spcAft>
                <a:spcPts val="600"/>
              </a:spcAft>
              <a:buSzPct val="75000"/>
              <a:buFont typeface="HiraMinProN-W3" charset="-128"/>
              <a:buChar char="⦿"/>
            </a:pPr>
            <a:r>
              <a:rPr lang="en-US" sz="1600" b="1" dirty="0" smtClean="0">
                <a:solidFill>
                  <a:srgbClr val="0C1F24"/>
                </a:solidFill>
                <a:latin typeface="Arial"/>
                <a:cs typeface="Arial"/>
              </a:rPr>
              <a:t>Monitoring and managing timelines for the two work tracks – ongoing reconciliation of inconsistent advice and completion of this PDP</a:t>
            </a:r>
            <a:endParaRPr lang="en-US" sz="1600" b="1" dirty="0">
              <a:solidFill>
                <a:srgbClr val="0C1F24"/>
              </a:solidFill>
              <a:latin typeface="Arial"/>
              <a:cs typeface="Arial"/>
            </a:endParaRPr>
          </a:p>
          <a:p>
            <a:pPr marL="628650" lvl="1" indent="-285750">
              <a:spcAft>
                <a:spcPts val="600"/>
              </a:spcAft>
              <a:buSzPct val="75000"/>
              <a:buFont typeface="HiraMinProN-W3" charset="-128"/>
              <a:buChar char="⦿"/>
            </a:pPr>
            <a:r>
              <a:rPr lang="en-US" sz="1400" i="1" dirty="0" smtClean="0">
                <a:solidFill>
                  <a:srgbClr val="0C1F24"/>
                </a:solidFill>
                <a:latin typeface="Arial"/>
                <a:cs typeface="Arial"/>
              </a:rPr>
              <a:t>Timely community input </a:t>
            </a:r>
            <a:r>
              <a:rPr lang="en-US" sz="1400" i="1" dirty="0">
                <a:solidFill>
                  <a:srgbClr val="0C1F24"/>
                </a:solidFill>
                <a:latin typeface="Arial"/>
                <a:cs typeface="Arial"/>
              </a:rPr>
              <a:t>for consideration by the Working Group in preparing its Final </a:t>
            </a:r>
            <a:r>
              <a:rPr lang="en-US" sz="1400" i="1" dirty="0" smtClean="0">
                <a:solidFill>
                  <a:srgbClr val="0C1F24"/>
                </a:solidFill>
                <a:latin typeface="Arial"/>
                <a:cs typeface="Arial"/>
              </a:rPr>
              <a:t>Report will be very helpful</a:t>
            </a:r>
          </a:p>
          <a:p>
            <a:pPr marL="628650" lvl="1" indent="-285750">
              <a:spcAft>
                <a:spcPts val="600"/>
              </a:spcAft>
              <a:buSzPct val="75000"/>
              <a:buFont typeface="HiraMinProN-W3" charset="-128"/>
              <a:buChar char="⦿"/>
            </a:pPr>
            <a:r>
              <a:rPr lang="en-US" sz="1400" i="1" dirty="0" smtClean="0">
                <a:solidFill>
                  <a:srgbClr val="0C1F24"/>
                </a:solidFill>
                <a:latin typeface="Arial"/>
                <a:cs typeface="Arial"/>
              </a:rPr>
              <a:t>Note that implementation of any and all final solutions may need to be integrated into a third, ongoing work track – implementation of the preventative protections from the original 2013 PDP – for efficiency and consistency</a:t>
            </a:r>
            <a:endParaRPr lang="en-US" sz="1400" i="1"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normAutofit/>
          </a:bodyPr>
          <a:lstStyle/>
          <a:p>
            <a:r>
              <a:rPr lang="en-US" sz="2400" dirty="0"/>
              <a:t>How can the GNSO Council &amp; ICANN community assist?</a:t>
            </a:r>
            <a:endParaRPr lang="en-US" sz="2333" dirty="0"/>
          </a:p>
        </p:txBody>
      </p:sp>
    </p:spTree>
    <p:extLst>
      <p:ext uri="{BB962C8B-B14F-4D97-AF65-F5344CB8AC3E}">
        <p14:creationId xmlns:p14="http://schemas.microsoft.com/office/powerpoint/2010/main" val="1110612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5720" y="1260187"/>
            <a:ext cx="6752560" cy="3693319"/>
          </a:xfrm>
          <a:prstGeom prst="rect">
            <a:avLst/>
          </a:prstGeom>
        </p:spPr>
        <p:txBody>
          <a:bodyPr wrap="square">
            <a:spAutoFit/>
          </a:bodyPr>
          <a:lstStyle/>
          <a:p>
            <a:pPr marL="285750" indent="-285750">
              <a:buSzPct val="75000"/>
              <a:buFont typeface="Courier New" charset="0"/>
              <a:buChar char="o"/>
            </a:pPr>
            <a:r>
              <a:rPr lang="en-US" dirty="0">
                <a:solidFill>
                  <a:srgbClr val="0C1F24"/>
                </a:solidFill>
                <a:latin typeface="Arial"/>
                <a:cs typeface="Arial"/>
              </a:rPr>
              <a:t>Open Working Group </a:t>
            </a:r>
            <a:r>
              <a:rPr lang="en-US" dirty="0" smtClean="0">
                <a:solidFill>
                  <a:srgbClr val="0C1F24"/>
                </a:solidFill>
                <a:latin typeface="Arial"/>
                <a:cs typeface="Arial"/>
              </a:rPr>
              <a:t>community session</a:t>
            </a:r>
            <a:r>
              <a:rPr lang="en-US" dirty="0">
                <a:solidFill>
                  <a:srgbClr val="0C1F24"/>
                </a:solidFill>
                <a:latin typeface="Arial"/>
                <a:cs typeface="Arial"/>
              </a:rPr>
              <a:t> </a:t>
            </a:r>
            <a:r>
              <a:rPr lang="en-US" dirty="0" smtClean="0">
                <a:solidFill>
                  <a:srgbClr val="0C1F24"/>
                </a:solidFill>
                <a:latin typeface="Arial"/>
                <a:cs typeface="Arial"/>
              </a:rPr>
              <a:t>on</a:t>
            </a:r>
            <a:r>
              <a:rPr lang="en-US" dirty="0">
                <a:solidFill>
                  <a:srgbClr val="0C1F24"/>
                </a:solidFill>
                <a:latin typeface="Arial"/>
                <a:cs typeface="Arial"/>
              </a:rPr>
              <a:t> </a:t>
            </a:r>
            <a:r>
              <a:rPr lang="en-US" b="1" dirty="0">
                <a:solidFill>
                  <a:srgbClr val="0C1F24"/>
                </a:solidFill>
                <a:latin typeface="Arial"/>
                <a:cs typeface="Arial"/>
              </a:rPr>
              <a:t>Wednesday 15 March 2017, </a:t>
            </a:r>
            <a:r>
              <a:rPr lang="en-US" b="1" dirty="0" smtClean="0">
                <a:solidFill>
                  <a:srgbClr val="0C1F24"/>
                </a:solidFill>
                <a:latin typeface="Arial"/>
                <a:cs typeface="Arial"/>
              </a:rPr>
              <a:t>1345 </a:t>
            </a:r>
            <a:r>
              <a:rPr lang="en-US" b="1" dirty="0">
                <a:solidFill>
                  <a:srgbClr val="0C1F24"/>
                </a:solidFill>
                <a:latin typeface="Arial"/>
                <a:cs typeface="Arial"/>
              </a:rPr>
              <a:t>– </a:t>
            </a:r>
            <a:r>
              <a:rPr lang="en-US" b="1" dirty="0" smtClean="0">
                <a:solidFill>
                  <a:srgbClr val="0C1F24"/>
                </a:solidFill>
                <a:latin typeface="Arial"/>
                <a:cs typeface="Arial"/>
              </a:rPr>
              <a:t>1500, </a:t>
            </a:r>
            <a:r>
              <a:rPr lang="en-US" b="1" dirty="0">
                <a:solidFill>
                  <a:srgbClr val="0C1F24"/>
                </a:solidFill>
                <a:latin typeface="Arial"/>
                <a:cs typeface="Arial"/>
              </a:rPr>
              <a:t>Hall </a:t>
            </a:r>
            <a:r>
              <a:rPr lang="en-US" b="1" dirty="0" smtClean="0">
                <a:solidFill>
                  <a:srgbClr val="0C1F24"/>
                </a:solidFill>
                <a:latin typeface="Arial"/>
                <a:cs typeface="Arial"/>
              </a:rPr>
              <a:t>B4.2</a:t>
            </a:r>
            <a:r>
              <a:rPr lang="en-US" dirty="0">
                <a:solidFill>
                  <a:srgbClr val="0C1F24"/>
                </a:solidFill>
                <a:latin typeface="Arial"/>
                <a:cs typeface="Arial"/>
              </a:rPr>
              <a:t>: </a:t>
            </a:r>
            <a:r>
              <a:rPr lang="en-US" dirty="0">
                <a:solidFill>
                  <a:srgbClr val="0C1F24"/>
                </a:solidFill>
                <a:latin typeface="Arial"/>
                <a:cs typeface="Arial"/>
                <a:hlinkClick r:id="rId3"/>
              </a:rPr>
              <a:t>http://</a:t>
            </a:r>
            <a:r>
              <a:rPr lang="en-US" dirty="0" smtClean="0">
                <a:solidFill>
                  <a:srgbClr val="0C1F24"/>
                </a:solidFill>
                <a:latin typeface="Arial"/>
                <a:cs typeface="Arial"/>
                <a:hlinkClick r:id="rId3"/>
              </a:rPr>
              <a:t>sched.co/9nms</a:t>
            </a:r>
            <a:r>
              <a:rPr lang="en-US" dirty="0" smtClean="0">
                <a:solidFill>
                  <a:srgbClr val="0C1F24"/>
                </a:solidFill>
                <a:latin typeface="Arial"/>
                <a:cs typeface="Arial"/>
              </a:rPr>
              <a:t>  </a:t>
            </a:r>
            <a:endParaRPr lang="en-US" dirty="0">
              <a:solidFill>
                <a:srgbClr val="0C1F24"/>
              </a:solidFill>
              <a:latin typeface="Arial"/>
              <a:cs typeface="Arial"/>
            </a:endParaRPr>
          </a:p>
          <a:p>
            <a:pPr marL="285750" indent="-285750">
              <a:buSzPct val="75000"/>
              <a:buFont typeface="Courier New" charset="0"/>
              <a:buChar char="o"/>
            </a:pPr>
            <a:endParaRPr lang="en-US" dirty="0">
              <a:solidFill>
                <a:srgbClr val="0C1F24"/>
              </a:solidFill>
              <a:latin typeface="Arial"/>
              <a:cs typeface="Arial"/>
            </a:endParaRPr>
          </a:p>
          <a:p>
            <a:pPr marL="285750" indent="-285750">
              <a:buSzPct val="75000"/>
              <a:buFont typeface="Courier New" charset="0"/>
              <a:buChar char="o"/>
            </a:pPr>
            <a:r>
              <a:rPr lang="en-US" dirty="0">
                <a:solidFill>
                  <a:srgbClr val="0C1F24"/>
                </a:solidFill>
                <a:latin typeface="Arial"/>
                <a:cs typeface="Arial"/>
              </a:rPr>
              <a:t>Background information</a:t>
            </a:r>
            <a:r>
              <a:rPr lang="en-US" dirty="0" smtClean="0">
                <a:solidFill>
                  <a:srgbClr val="0C1F24"/>
                </a:solidFill>
                <a:latin typeface="Arial"/>
                <a:cs typeface="Arial"/>
              </a:rPr>
              <a:t>: </a:t>
            </a:r>
            <a:r>
              <a:rPr lang="en-US" dirty="0">
                <a:solidFill>
                  <a:srgbClr val="0C1F24"/>
                </a:solidFill>
                <a:latin typeface="Arial"/>
                <a:cs typeface="Arial"/>
                <a:hlinkClick r:id="rId4"/>
              </a:rPr>
              <a:t>https://gnso.icann.org/en/group-activities/active/igo-ingo-crp-access</a:t>
            </a:r>
            <a:r>
              <a:rPr lang="en-US" dirty="0">
                <a:solidFill>
                  <a:srgbClr val="0C1F24"/>
                </a:solidFill>
                <a:latin typeface="Arial"/>
                <a:cs typeface="Arial"/>
              </a:rPr>
              <a:t> </a:t>
            </a:r>
            <a:r>
              <a:rPr lang="en-US" dirty="0" smtClean="0">
                <a:solidFill>
                  <a:srgbClr val="0C1F24"/>
                </a:solidFill>
                <a:latin typeface="Arial"/>
                <a:cs typeface="Arial"/>
              </a:rPr>
              <a:t> </a:t>
            </a:r>
          </a:p>
          <a:p>
            <a:pPr>
              <a:buSzPct val="75000"/>
            </a:pPr>
            <a:endParaRPr lang="en-US" dirty="0">
              <a:solidFill>
                <a:srgbClr val="0C1F24"/>
              </a:solidFill>
              <a:latin typeface="Arial"/>
              <a:cs typeface="Arial"/>
            </a:endParaRPr>
          </a:p>
          <a:p>
            <a:pPr marL="285750" indent="-285750">
              <a:buSzPct val="75000"/>
              <a:buFont typeface="Courier New" charset="0"/>
              <a:buChar char="o"/>
            </a:pPr>
            <a:r>
              <a:rPr lang="en-US" dirty="0" smtClean="0">
                <a:solidFill>
                  <a:srgbClr val="0C1F24"/>
                </a:solidFill>
                <a:latin typeface="Arial"/>
                <a:cs typeface="Arial"/>
              </a:rPr>
              <a:t>ICANN58 </a:t>
            </a:r>
            <a:r>
              <a:rPr lang="en-US" dirty="0">
                <a:solidFill>
                  <a:srgbClr val="0C1F24"/>
                </a:solidFill>
                <a:latin typeface="Arial"/>
                <a:cs typeface="Arial"/>
              </a:rPr>
              <a:t>Background Briefing Paper: </a:t>
            </a:r>
            <a:r>
              <a:rPr lang="en-US" dirty="0">
                <a:solidFill>
                  <a:srgbClr val="0C1F24"/>
                </a:solidFill>
                <a:latin typeface="Arial"/>
                <a:cs typeface="Arial"/>
                <a:hlinkClick r:id="rId5"/>
              </a:rPr>
              <a:t>https://</a:t>
            </a:r>
            <a:r>
              <a:rPr lang="en-US" dirty="0" smtClean="0">
                <a:solidFill>
                  <a:srgbClr val="0C1F24"/>
                </a:solidFill>
                <a:latin typeface="Arial"/>
                <a:cs typeface="Arial"/>
                <a:hlinkClick r:id="rId5"/>
              </a:rPr>
              <a:t>gnso.icann.org/en/issues/policy-briefing-igo-ingo-crp-access-27feb17-en.pdf</a:t>
            </a:r>
            <a:r>
              <a:rPr lang="en-US" dirty="0" smtClean="0">
                <a:solidFill>
                  <a:srgbClr val="0C1F24"/>
                </a:solidFill>
                <a:latin typeface="Arial"/>
                <a:cs typeface="Arial"/>
              </a:rPr>
              <a:t> </a:t>
            </a:r>
          </a:p>
          <a:p>
            <a:pPr>
              <a:buSzPct val="75000"/>
            </a:pPr>
            <a:endParaRPr lang="en-US" dirty="0">
              <a:solidFill>
                <a:srgbClr val="0C1F24"/>
              </a:solidFill>
              <a:latin typeface="Arial"/>
              <a:cs typeface="Arial"/>
            </a:endParaRPr>
          </a:p>
          <a:p>
            <a:pPr marL="285750" indent="-285750">
              <a:buSzPct val="75000"/>
              <a:buFont typeface="Courier New" charset="0"/>
              <a:buChar char="o"/>
            </a:pPr>
            <a:r>
              <a:rPr lang="en-US" dirty="0">
                <a:solidFill>
                  <a:srgbClr val="0C1F24"/>
                </a:solidFill>
                <a:latin typeface="Arial"/>
                <a:cs typeface="Arial"/>
              </a:rPr>
              <a:t>Working Group online wiki space (with meeting transcripts, call recordings, draft documents and background materials</a:t>
            </a:r>
            <a:r>
              <a:rPr lang="en-US" dirty="0" smtClean="0">
                <a:solidFill>
                  <a:srgbClr val="0C1F24"/>
                </a:solidFill>
                <a:latin typeface="Arial"/>
                <a:cs typeface="Arial"/>
              </a:rPr>
              <a:t>): </a:t>
            </a:r>
            <a:r>
              <a:rPr lang="en-US" dirty="0">
                <a:solidFill>
                  <a:srgbClr val="0C1F24"/>
                </a:solidFill>
                <a:latin typeface="Arial"/>
                <a:cs typeface="Arial"/>
                <a:hlinkClick r:id="rId6"/>
              </a:rPr>
              <a:t>https://community.icann.org/x/37rhAg</a:t>
            </a:r>
            <a:r>
              <a:rPr lang="en-US" dirty="0">
                <a:solidFill>
                  <a:srgbClr val="0C1F24"/>
                </a:solidFill>
                <a:latin typeface="Arial"/>
                <a:cs typeface="Arial"/>
              </a:rPr>
              <a:t> </a:t>
            </a:r>
            <a:r>
              <a:rPr lang="en-US" dirty="0" smtClean="0">
                <a:solidFill>
                  <a:srgbClr val="0C1F24"/>
                </a:solidFill>
                <a:latin typeface="Arial"/>
                <a:cs typeface="Arial"/>
              </a:rPr>
              <a:t> </a:t>
            </a:r>
            <a:endParaRPr lang="en-US" dirty="0">
              <a:solidFill>
                <a:srgbClr val="0C1F24"/>
              </a:solidFill>
              <a:latin typeface="Arial"/>
              <a:cs typeface="Arial"/>
            </a:endParaRPr>
          </a:p>
        </p:txBody>
      </p:sp>
      <p:sp>
        <p:nvSpPr>
          <p:cNvPr id="4" name="Title 3"/>
          <p:cNvSpPr>
            <a:spLocks noGrp="1"/>
          </p:cNvSpPr>
          <p:nvPr>
            <p:ph type="title"/>
          </p:nvPr>
        </p:nvSpPr>
        <p:spPr>
          <a:prstGeom prst="rect">
            <a:avLst/>
          </a:prstGeom>
        </p:spPr>
        <p:txBody>
          <a:bodyPr>
            <a:normAutofit/>
          </a:bodyPr>
          <a:lstStyle/>
          <a:p>
            <a:r>
              <a:rPr lang="en-US" sz="2000" dirty="0"/>
              <a:t>Sessions at </a:t>
            </a:r>
            <a:r>
              <a:rPr lang="en-US" sz="2000" dirty="0" smtClean="0"/>
              <a:t>ICANN58 </a:t>
            </a:r>
            <a:r>
              <a:rPr lang="en-US" sz="2000" dirty="0"/>
              <a:t>and Further Information</a:t>
            </a:r>
          </a:p>
        </p:txBody>
      </p:sp>
    </p:spTree>
    <p:extLst>
      <p:ext uri="{BB962C8B-B14F-4D97-AF65-F5344CB8AC3E}">
        <p14:creationId xmlns:p14="http://schemas.microsoft.com/office/powerpoint/2010/main" val="760122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7376</TotalTime>
  <Words>3532</Words>
  <Application>Microsoft Macintosh PowerPoint</Application>
  <PresentationFormat>On-screen Show (4:3)</PresentationFormat>
  <Paragraphs>483</Paragraphs>
  <Slides>45</Slides>
  <Notes>38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45</vt:i4>
      </vt:variant>
    </vt:vector>
  </HeadingPairs>
  <TitlesOfParts>
    <vt:vector size="56" baseType="lpstr">
      <vt:lpstr>Calibri</vt:lpstr>
      <vt:lpstr>Courier New</vt:lpstr>
      <vt:lpstr>HiraMinProN-W3</vt:lpstr>
      <vt:lpstr>ＭＳ Ｐゴシック</vt:lpstr>
      <vt:lpstr>Segoe UI</vt:lpstr>
      <vt:lpstr>Segoe UI Semilight</vt:lpstr>
      <vt:lpstr>Source Sans Pro</vt:lpstr>
      <vt:lpstr>Source Sans Pro Light</vt:lpstr>
      <vt:lpstr>Wingdings</vt:lpstr>
      <vt:lpstr>Arial</vt:lpstr>
      <vt:lpstr>Office Theme</vt:lpstr>
      <vt:lpstr>PowerPoint Presentation</vt:lpstr>
      <vt:lpstr>PowerPoint Presentation</vt:lpstr>
      <vt:lpstr>Agenda</vt:lpstr>
      <vt:lpstr>PowerPoint Presentation</vt:lpstr>
      <vt:lpstr>OVERVIEW: Project Timeline &amp; Major Milestones</vt:lpstr>
      <vt:lpstr>What are the current challenges &amp; issues under discussion? (1/2)</vt:lpstr>
      <vt:lpstr>What are the current challenges &amp; issues under discussion? (2/2)</vt:lpstr>
      <vt:lpstr>How can the GNSO Council &amp; ICANN community assist?</vt:lpstr>
      <vt:lpstr>Sessions at ICANN58 and Further Information</vt:lpstr>
      <vt:lpstr>PowerPoint Presentation</vt:lpstr>
      <vt:lpstr>RDS PDP: Project Timeline &amp; Major Milestones</vt:lpstr>
      <vt:lpstr>What are the current challenges &amp; issues under discussion?</vt:lpstr>
      <vt:lpstr>How can the GNSO Council &amp; ICANN community assist?</vt:lpstr>
      <vt:lpstr>Sessions at ICANN58 and Further Information</vt:lpstr>
      <vt:lpstr>             </vt:lpstr>
      <vt:lpstr>Initial points of rough consensus (iterative deliberation on-going)</vt:lpstr>
      <vt:lpstr>Initial points of rough consensus (iterative deliberation on-going)</vt:lpstr>
      <vt:lpstr>Phase 1 Workplan</vt:lpstr>
      <vt:lpstr>Phase 1 approach to reach consensus</vt:lpstr>
      <vt:lpstr>PowerPoint Presentation</vt:lpstr>
      <vt:lpstr>Timeline</vt:lpstr>
      <vt:lpstr>What are the current challenges &amp; issues under discussion?</vt:lpstr>
      <vt:lpstr>How can the GNSO Council &amp; ICANN community assist?</vt:lpstr>
      <vt:lpstr>Sessions at ICANN58 and Further Information</vt:lpstr>
      <vt:lpstr>PowerPoint Presentation</vt:lpstr>
      <vt:lpstr>WG Subjects</vt:lpstr>
      <vt:lpstr>WG Subjects, cont.</vt:lpstr>
      <vt:lpstr>WG Subjects, cont.</vt:lpstr>
      <vt:lpstr>PowerPoint Presentation</vt:lpstr>
      <vt:lpstr>OVERVIEW: Project Timeline &amp; Major Milestones</vt:lpstr>
      <vt:lpstr>What are the current challenges &amp; issues under discussion?</vt:lpstr>
      <vt:lpstr>How can the GNSO Council &amp; ICANN community assist?</vt:lpstr>
      <vt:lpstr>Sessions at ICANN58 and Further Information</vt:lpstr>
      <vt:lpstr>PowerPoint Presentation</vt:lpstr>
      <vt:lpstr>PowerPoint Presentation</vt:lpstr>
      <vt:lpstr>Overview</vt:lpstr>
      <vt:lpstr>Project Background</vt:lpstr>
      <vt:lpstr>IRT Accomplishments</vt:lpstr>
      <vt:lpstr>PowerPoint Presentation</vt:lpstr>
      <vt:lpstr>Project Timeline</vt:lpstr>
      <vt:lpstr>Steps to Public Comment: Projected</vt:lpstr>
      <vt:lpstr>Privacy/Proxy IRT Timeline (updated February 2017)</vt:lpstr>
      <vt:lpstr>Engage with ICANN</vt:lpstr>
      <vt:lpstr>PowerPoint Presentation</vt:lpstr>
      <vt:lpstr>Motion – Preliminary Adoption of GNSO Standing Selection Committee (SSC) Charter</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Emily Barabas</cp:lastModifiedBy>
  <cp:revision>234</cp:revision>
  <cp:lastPrinted>2015-04-13T15:10:57Z</cp:lastPrinted>
  <dcterms:created xsi:type="dcterms:W3CDTF">2015-01-07T16:11:05Z</dcterms:created>
  <dcterms:modified xsi:type="dcterms:W3CDTF">2017-03-12T07:30:51Z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LatestUserAccountName">
    <vt:lpwstr>emily.barabas@icann.org</vt:lpwstr>
  </property>
  <property fmtid="{D5CDD505-2E9C-101B-9397-08002B2CF9AE}" pid="3" name="Offisync_UniqueId">
    <vt:lpwstr>14431</vt:lpwstr>
  </property>
  <property fmtid="{D5CDD505-2E9C-101B-9397-08002B2CF9AE}" pid="4" name="Offisync_ServerID">
    <vt:lpwstr>f1a3e59a-4990-4d5e-9ace-4d146556dde0</vt:lpwstr>
  </property>
  <property fmtid="{D5CDD505-2E9C-101B-9397-08002B2CF9AE}" pid="5" name="Offisync_UpdateToken">
    <vt:lpwstr>3</vt:lpwstr>
  </property>
  <property fmtid="{D5CDD505-2E9C-101B-9397-08002B2CF9AE}" pid="6" name="Jive_VersionGuid">
    <vt:lpwstr>000524a0-1127-4aea-83c5-4e896e63a307</vt:lpwstr>
  </property>
  <property fmtid="{D5CDD505-2E9C-101B-9397-08002B2CF9AE}" pid="7" name="Offisync_ProviderInitializationData">
    <vt:lpwstr>https://wecann.icann.org</vt:lpwstr>
  </property>
</Properties>
</file>