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9" r:id="rId2"/>
  </p:sldMasterIdLst>
  <p:notesMasterIdLst>
    <p:notesMasterId r:id="rId14"/>
  </p:notesMasterIdLst>
  <p:handoutMasterIdLst>
    <p:handoutMasterId r:id="rId15"/>
  </p:handoutMasterIdLst>
  <p:sldIdLst>
    <p:sldId id="345" r:id="rId3"/>
    <p:sldId id="256" r:id="rId4"/>
    <p:sldId id="293" r:id="rId5"/>
    <p:sldId id="368" r:id="rId6"/>
    <p:sldId id="365" r:id="rId7"/>
    <p:sldId id="367" r:id="rId8"/>
    <p:sldId id="291" r:id="rId9"/>
    <p:sldId id="324" r:id="rId10"/>
    <p:sldId id="296" r:id="rId11"/>
    <p:sldId id="364"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y Bivins" initials="AB" lastIdx="2" clrIdx="0">
    <p:extLst/>
  </p:cmAuthor>
  <p:cmAuthor id="2" name="Jennifer Gore" initials="JG" lastIdx="1" clrIdx="1">
    <p:extLst/>
  </p:cmAuthor>
  <p:cmAuthor id="3" name="Jennifer Gore" initials="JG [2]"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32" autoAdjust="0"/>
    <p:restoredTop sz="64634" autoAdjust="0"/>
  </p:normalViewPr>
  <p:slideViewPr>
    <p:cSldViewPr snapToGrid="0" snapToObjects="1">
      <p:cViewPr varScale="1">
        <p:scale>
          <a:sx n="71" d="100"/>
          <a:sy n="71" d="100"/>
        </p:scale>
        <p:origin x="3080" y="168"/>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3/8/17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3/8/17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1711305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2116645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802722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IRT has completed a significant</a:t>
            </a:r>
            <a:r>
              <a:rPr lang="en-US" baseline="0" dirty="0" smtClean="0"/>
              <a:t> amount of work in a very short period of time. Current pace of project requires significant volunteer resources, but volunteers seem to be keeping up.</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290434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2407714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Topics we know must be covered in the IRT before Policy document and contract can be posted for public comment:</a:t>
            </a:r>
          </a:p>
          <a:p>
            <a:endParaRPr lang="en-US" baseline="0" dirty="0" smtClean="0"/>
          </a:p>
          <a:p>
            <a:r>
              <a:rPr lang="en-US" baseline="0" dirty="0" smtClean="0"/>
              <a:t>&gt;Review/Discussion of v2 Policy document (initial discussion on high-level questions complete)</a:t>
            </a:r>
          </a:p>
          <a:p>
            <a:r>
              <a:rPr lang="en-US" baseline="0" dirty="0" smtClean="0"/>
              <a:t>&gt;Review/discussion of PPAA (currently being drafted by ICANN org)</a:t>
            </a:r>
          </a:p>
          <a:p>
            <a:r>
              <a:rPr lang="en-US" baseline="0" dirty="0" smtClean="0"/>
              <a:t>&gt;Development of LEA disclosure framework (initial proposal in development by GAC PSWG)</a:t>
            </a:r>
          </a:p>
          <a:p>
            <a:r>
              <a:rPr lang="en-US" baseline="0" dirty="0" smtClean="0"/>
              <a:t>&gt;Discussion of Transfer issues and de-accreditation processes</a:t>
            </a:r>
          </a:p>
          <a:p>
            <a:endParaRPr lang="en-US" baseline="0" dirty="0" smtClean="0"/>
          </a:p>
          <a:p>
            <a:endParaRPr lang="en-US" baseline="0" dirty="0" smtClean="0"/>
          </a:p>
          <a:p>
            <a:r>
              <a:rPr lang="en-US" baseline="0" dirty="0" smtClean="0"/>
              <a:t>Based on our current pace, we may be able to finish these topics and be ready for public comment in late August or early September.  However, this timeline is only an estimate and will be impacted by the length of IRT discussions on particular topics and, possibly, external factors (if additional work is added on Transfer Policy, for example, this could impact timeline).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1983007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is an extended timeline showing steps after public comment. The actual implementation date of this program will be impacted heavily by the scope of changes required based on public comments. This timeline would reflect a scenario where there are very few changes required—more significant, substantive changes could take additional time.</a:t>
            </a:r>
            <a:endParaRPr lang="en-US" b="1" dirty="0"/>
          </a:p>
        </p:txBody>
      </p:sp>
      <p:sp>
        <p:nvSpPr>
          <p:cNvPr id="4" name="Slide Number Placeholder 3"/>
          <p:cNvSpPr>
            <a:spLocks noGrp="1"/>
          </p:cNvSpPr>
          <p:nvPr>
            <p:ph type="sldNum" sz="quarter" idx="10"/>
          </p:nvPr>
        </p:nvSpPr>
        <p:spPr/>
        <p:txBody>
          <a:bodyPr/>
          <a:lstStyle/>
          <a:p>
            <a:fld id="{7E002FF9-4628-B146-9948-95257A430692}"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243735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980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81567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67902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7085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7217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5452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7926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244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622991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83398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6318497"/>
            <a:ext cx="9152141" cy="547644"/>
          </a:xfrm>
          <a:prstGeom prst="rect">
            <a:avLst/>
          </a:prstGeom>
        </p:spPr>
      </p:pic>
      <p:sp>
        <p:nvSpPr>
          <p:cNvPr id="16" name="Slide Number Placeholder 5"/>
          <p:cNvSpPr txBox="1">
            <a:spLocks/>
          </p:cNvSpPr>
          <p:nvPr userDrawn="1"/>
        </p:nvSpPr>
        <p:spPr>
          <a:xfrm>
            <a:off x="6826732" y="6414966"/>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smtClean="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31407358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FF02A38-9571-8943-B1EC-5DD787849B1C}" type="datetimeFigureOut">
              <a:rPr lang="en-US" smtClean="0"/>
              <a:t>3/8/17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3F4635-328A-4942-B933-9316327A6A92}" type="slidenum">
              <a:rPr lang="en-US" smtClean="0"/>
              <a:t>‹#›</a:t>
            </a:fld>
            <a:endParaRPr lang="en-US"/>
          </a:p>
        </p:txBody>
      </p:sp>
    </p:spTree>
    <p:extLst>
      <p:ext uri="{BB962C8B-B14F-4D97-AF65-F5344CB8AC3E}">
        <p14:creationId xmlns:p14="http://schemas.microsoft.com/office/powerpoint/2010/main" val="3714592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55E013-5123-4625-B082-27EF7BF46852}" type="datetimeFigureOut">
              <a:rPr lang="en-US" smtClean="0">
                <a:solidFill>
                  <a:prstClr val="black">
                    <a:tint val="75000"/>
                  </a:prstClr>
                </a:solidFill>
              </a:rPr>
              <a:pPr/>
              <a:t>3/8/17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4712483-8C77-4C4C-9312-66414F0DEA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31369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9.xml"/><Relationship Id="rId12" Type="http://schemas.openxmlformats.org/officeDocument/2006/relationships/slideLayout" Target="../slideLayouts/slideLayout20.xml"/><Relationship Id="rId13" Type="http://schemas.openxmlformats.org/officeDocument/2006/relationships/theme" Target="../theme/theme2.xml"/><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 Id="rId9" Type="http://schemas.openxmlformats.org/officeDocument/2006/relationships/slideLayout" Target="../slideLayouts/slideLayout17.xml"/><Relationship Id="rId10"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8" r:id="rId8"/>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B855E013-5123-4625-B082-27EF7BF46852}" type="datetimeFigureOut">
              <a:rPr lang="en-US" smtClean="0">
                <a:solidFill>
                  <a:prstClr val="black">
                    <a:tint val="75000"/>
                  </a:prstClr>
                </a:solidFill>
              </a:rPr>
              <a:pPr defTabSz="685800"/>
              <a:t>3/8/17</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F4712483-8C77-4C4C-9312-66414F0DEAF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44844595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jpeg"/><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1" Type="http://schemas.openxmlformats.org/officeDocument/2006/relationships/image" Target="../media/image11.png"/><Relationship Id="rId12" Type="http://schemas.openxmlformats.org/officeDocument/2006/relationships/hyperlink" Target="weibo.com/ICANNorg" TargetMode="External"/><Relationship Id="rId13" Type="http://schemas.openxmlformats.org/officeDocument/2006/relationships/image" Target="../media/image12.png"/><Relationship Id="rId14" Type="http://schemas.openxmlformats.org/officeDocument/2006/relationships/hyperlink" Target="youtube.com/user/ICANNnews" TargetMode="External"/><Relationship Id="rId15" Type="http://schemas.openxmlformats.org/officeDocument/2006/relationships/image" Target="../media/image13.png"/><Relationship Id="rId16" Type="http://schemas.openxmlformats.org/officeDocument/2006/relationships/image" Target="../media/image14.png"/><Relationship Id="rId17"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emf"/><Relationship Id="rId4" Type="http://schemas.openxmlformats.org/officeDocument/2006/relationships/hyperlink" Target="flickr.com/photos/icann" TargetMode="External"/><Relationship Id="rId5" Type="http://schemas.openxmlformats.org/officeDocument/2006/relationships/image" Target="../media/image8.png"/><Relationship Id="rId6" Type="http://schemas.openxmlformats.org/officeDocument/2006/relationships/hyperlink" Target="linkedin.com/company/icann" TargetMode="External"/><Relationship Id="rId7" Type="http://schemas.openxmlformats.org/officeDocument/2006/relationships/image" Target="../media/image9.png"/><Relationship Id="rId8" Type="http://schemas.openxmlformats.org/officeDocument/2006/relationships/hyperlink" Target="twitter.com/icann" TargetMode="External"/><Relationship Id="rId9" Type="http://schemas.openxmlformats.org/officeDocument/2006/relationships/image" Target="../media/image10.png"/><Relationship Id="rId10" Type="http://schemas.openxmlformats.org/officeDocument/2006/relationships/hyperlink" Target="facebook.com/icann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gnso.icann.org/en/issues/raa/ppsai-final-07dec15-en.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ANN58_Copenhagen_4x3_horizontal_photo.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0" name="Picture 9" descr="ICANN58_Copenhagen_Marker_White_Horizontal.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1345" y="316539"/>
            <a:ext cx="4587094" cy="2736966"/>
          </a:xfrm>
          <a:prstGeom prst="rect">
            <a:avLst/>
          </a:prstGeom>
        </p:spPr>
      </p:pic>
    </p:spTree>
    <p:extLst>
      <p:ext uri="{BB962C8B-B14F-4D97-AF65-F5344CB8AC3E}">
        <p14:creationId xmlns:p14="http://schemas.microsoft.com/office/powerpoint/2010/main" val="3086507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357874" y="1955504"/>
            <a:ext cx="6431178" cy="1152525"/>
            <a:chOff x="774700" y="1464339"/>
            <a:chExt cx="7553325" cy="1536700"/>
          </a:xfrm>
        </p:grpSpPr>
        <p:cxnSp>
          <p:nvCxnSpPr>
            <p:cNvPr id="46" name="Straight Connector 45"/>
            <p:cNvCxnSpPr/>
            <p:nvPr/>
          </p:nvCxnSpPr>
          <p:spPr bwMode="auto">
            <a:xfrm>
              <a:off x="774700" y="30010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a:off x="774700" y="2616864"/>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774700" y="2234277"/>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774700" y="1850102"/>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774700" y="14643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99" idx="2"/>
            <a:endCxn id="105" idx="6"/>
          </p:cNvCxnSpPr>
          <p:nvPr/>
        </p:nvCxnSpPr>
        <p:spPr bwMode="auto">
          <a:xfrm>
            <a:off x="1389049" y="3411639"/>
            <a:ext cx="6400002" cy="0"/>
          </a:xfrm>
          <a:prstGeom prst="line">
            <a:avLst/>
          </a:prstGeom>
          <a:solidFill>
            <a:srgbClr val="C2C0C4"/>
          </a:solidFill>
          <a:ln w="22225">
            <a:solidFill>
              <a:srgbClr val="0A304B"/>
            </a:solidFill>
          </a:ln>
        </p:spPr>
        <p:style>
          <a:lnRef idx="1">
            <a:schemeClr val="accent1"/>
          </a:lnRef>
          <a:fillRef idx="0">
            <a:schemeClr val="accent1"/>
          </a:fillRef>
          <a:effectRef idx="0">
            <a:schemeClr val="accent1"/>
          </a:effectRef>
          <a:fontRef idx="minor">
            <a:schemeClr val="tx1"/>
          </a:fontRef>
        </p:style>
      </p:cxnSp>
      <p:sp>
        <p:nvSpPr>
          <p:cNvPr id="53" name="Oval 52"/>
          <p:cNvSpPr>
            <a:spLocks noChangeAspect="1"/>
          </p:cNvSpPr>
          <p:nvPr/>
        </p:nvSpPr>
        <p:spPr bwMode="auto">
          <a:xfrm>
            <a:off x="2548525"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63" name="Rectangle 20"/>
          <p:cNvSpPr>
            <a:spLocks noChangeArrowheads="1"/>
          </p:cNvSpPr>
          <p:nvPr/>
        </p:nvSpPr>
        <p:spPr bwMode="auto">
          <a:xfrm>
            <a:off x="2400822" y="3503320"/>
            <a:ext cx="367408"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Mar</a:t>
            </a:r>
          </a:p>
        </p:txBody>
      </p:sp>
      <p:sp>
        <p:nvSpPr>
          <p:cNvPr id="54" name="Oval 53"/>
          <p:cNvSpPr>
            <a:spLocks noChangeAspect="1"/>
          </p:cNvSpPr>
          <p:nvPr/>
        </p:nvSpPr>
        <p:spPr bwMode="auto">
          <a:xfrm>
            <a:off x="3123258" y="3375920"/>
            <a:ext cx="7262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64" name="Rectangle 102"/>
          <p:cNvSpPr>
            <a:spLocks noChangeArrowheads="1"/>
          </p:cNvSpPr>
          <p:nvPr/>
        </p:nvSpPr>
        <p:spPr bwMode="auto">
          <a:xfrm>
            <a:off x="2983766" y="3503320"/>
            <a:ext cx="351379"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Apr</a:t>
            </a:r>
          </a:p>
        </p:txBody>
      </p:sp>
      <p:sp>
        <p:nvSpPr>
          <p:cNvPr id="55" name="Oval 54"/>
          <p:cNvSpPr>
            <a:spLocks noChangeAspect="1"/>
          </p:cNvSpPr>
          <p:nvPr/>
        </p:nvSpPr>
        <p:spPr bwMode="auto">
          <a:xfrm>
            <a:off x="3700053" y="3375920"/>
            <a:ext cx="72629"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65" name="Rectangle 104"/>
          <p:cNvSpPr>
            <a:spLocks noChangeArrowheads="1"/>
          </p:cNvSpPr>
          <p:nvPr/>
        </p:nvSpPr>
        <p:spPr bwMode="auto">
          <a:xfrm>
            <a:off x="3546794" y="3503320"/>
            <a:ext cx="381836"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May</a:t>
            </a:r>
          </a:p>
        </p:txBody>
      </p:sp>
      <p:sp>
        <p:nvSpPr>
          <p:cNvPr id="56" name="Oval 55"/>
          <p:cNvSpPr>
            <a:spLocks noChangeAspect="1"/>
          </p:cNvSpPr>
          <p:nvPr/>
        </p:nvSpPr>
        <p:spPr bwMode="auto">
          <a:xfrm>
            <a:off x="4282923" y="3375920"/>
            <a:ext cx="7262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66" name="Rectangle 105"/>
          <p:cNvSpPr>
            <a:spLocks noChangeArrowheads="1"/>
          </p:cNvSpPr>
          <p:nvPr/>
        </p:nvSpPr>
        <p:spPr bwMode="auto">
          <a:xfrm>
            <a:off x="4138676" y="3503320"/>
            <a:ext cx="364202"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Jun</a:t>
            </a:r>
          </a:p>
        </p:txBody>
      </p:sp>
      <p:sp>
        <p:nvSpPr>
          <p:cNvPr id="61" name="Oval 60"/>
          <p:cNvSpPr>
            <a:spLocks noChangeAspect="1"/>
          </p:cNvSpPr>
          <p:nvPr/>
        </p:nvSpPr>
        <p:spPr bwMode="auto">
          <a:xfrm>
            <a:off x="7137167"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67" name="Rectangle 106"/>
          <p:cNvSpPr>
            <a:spLocks noChangeArrowheads="1"/>
          </p:cNvSpPr>
          <p:nvPr/>
        </p:nvSpPr>
        <p:spPr bwMode="auto">
          <a:xfrm>
            <a:off x="6984916" y="3503320"/>
            <a:ext cx="375424"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Nov</a:t>
            </a:r>
          </a:p>
        </p:txBody>
      </p:sp>
      <p:sp>
        <p:nvSpPr>
          <p:cNvPr id="60" name="Oval 59"/>
          <p:cNvSpPr>
            <a:spLocks noChangeAspect="1"/>
          </p:cNvSpPr>
          <p:nvPr/>
        </p:nvSpPr>
        <p:spPr bwMode="auto">
          <a:xfrm>
            <a:off x="6564803" y="3375920"/>
            <a:ext cx="72629"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68" name="Rectangle 107"/>
          <p:cNvSpPr>
            <a:spLocks noChangeArrowheads="1"/>
          </p:cNvSpPr>
          <p:nvPr/>
        </p:nvSpPr>
        <p:spPr bwMode="auto">
          <a:xfrm>
            <a:off x="6424767" y="3503320"/>
            <a:ext cx="352982"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Oct</a:t>
            </a:r>
          </a:p>
        </p:txBody>
      </p:sp>
      <p:sp>
        <p:nvSpPr>
          <p:cNvPr id="59" name="Oval 58"/>
          <p:cNvSpPr>
            <a:spLocks noChangeAspect="1"/>
          </p:cNvSpPr>
          <p:nvPr/>
        </p:nvSpPr>
        <p:spPr bwMode="auto">
          <a:xfrm>
            <a:off x="5997538"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69" name="Rectangle 108"/>
          <p:cNvSpPr>
            <a:spLocks noChangeArrowheads="1"/>
          </p:cNvSpPr>
          <p:nvPr/>
        </p:nvSpPr>
        <p:spPr bwMode="auto">
          <a:xfrm>
            <a:off x="5847433" y="3503320"/>
            <a:ext cx="367408"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Sep</a:t>
            </a:r>
          </a:p>
        </p:txBody>
      </p:sp>
      <p:sp>
        <p:nvSpPr>
          <p:cNvPr id="58" name="Oval 57"/>
          <p:cNvSpPr>
            <a:spLocks noChangeAspect="1"/>
          </p:cNvSpPr>
          <p:nvPr/>
        </p:nvSpPr>
        <p:spPr bwMode="auto">
          <a:xfrm>
            <a:off x="5410795"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70" name="Rectangle 109"/>
          <p:cNvSpPr>
            <a:spLocks noChangeArrowheads="1"/>
          </p:cNvSpPr>
          <p:nvPr/>
        </p:nvSpPr>
        <p:spPr bwMode="auto">
          <a:xfrm>
            <a:off x="5262886" y="3503320"/>
            <a:ext cx="367408"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Aug</a:t>
            </a:r>
          </a:p>
        </p:txBody>
      </p:sp>
      <p:sp>
        <p:nvSpPr>
          <p:cNvPr id="57" name="Oval 56"/>
          <p:cNvSpPr>
            <a:spLocks noChangeAspect="1"/>
          </p:cNvSpPr>
          <p:nvPr/>
        </p:nvSpPr>
        <p:spPr bwMode="auto">
          <a:xfrm>
            <a:off x="4845681"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71" name="Rectangle 110"/>
          <p:cNvSpPr>
            <a:spLocks noChangeArrowheads="1"/>
          </p:cNvSpPr>
          <p:nvPr/>
        </p:nvSpPr>
        <p:spPr bwMode="auto">
          <a:xfrm>
            <a:off x="4716011" y="3503320"/>
            <a:ext cx="33054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Jul</a:t>
            </a:r>
          </a:p>
        </p:txBody>
      </p:sp>
      <p:sp>
        <p:nvSpPr>
          <p:cNvPr id="72" name="Rounded Rectangle 71"/>
          <p:cNvSpPr/>
          <p:nvPr/>
        </p:nvSpPr>
        <p:spPr>
          <a:xfrm>
            <a:off x="3943945" y="2721039"/>
            <a:ext cx="1342025" cy="20452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3" name="Rounded Rectangle 72"/>
          <p:cNvSpPr/>
          <p:nvPr/>
        </p:nvSpPr>
        <p:spPr>
          <a:xfrm>
            <a:off x="1346907" y="2424608"/>
            <a:ext cx="2353146" cy="176495"/>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4" name="Rounded Rectangle 73"/>
          <p:cNvSpPr/>
          <p:nvPr/>
        </p:nvSpPr>
        <p:spPr>
          <a:xfrm>
            <a:off x="2032829" y="1892547"/>
            <a:ext cx="1739853" cy="161973"/>
          </a:xfrm>
          <a:prstGeom prst="roundRect">
            <a:avLst>
              <a:gd name="adj" fmla="val 50000"/>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5" name="Rounded Rectangle 74"/>
          <p:cNvSpPr/>
          <p:nvPr/>
        </p:nvSpPr>
        <p:spPr>
          <a:xfrm>
            <a:off x="5607211" y="2992300"/>
            <a:ext cx="957593" cy="19395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6" name="Rounded Rectangle 75"/>
          <p:cNvSpPr/>
          <p:nvPr/>
        </p:nvSpPr>
        <p:spPr>
          <a:xfrm>
            <a:off x="1349574" y="2137668"/>
            <a:ext cx="1761224" cy="155360"/>
          </a:xfrm>
          <a:prstGeom prst="roundRect">
            <a:avLst>
              <a:gd name="adj" fmla="val 5000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7" name="Rounded Rectangle 76"/>
          <p:cNvSpPr/>
          <p:nvPr/>
        </p:nvSpPr>
        <p:spPr>
          <a:xfrm>
            <a:off x="7318470" y="3008531"/>
            <a:ext cx="470582" cy="166435"/>
          </a:xfrm>
          <a:prstGeom prst="roundRect">
            <a:avLst>
              <a:gd name="adj" fmla="val 50000"/>
            </a:avLst>
          </a:prstGeom>
          <a:solidFill>
            <a:srgbClr val="1C6A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grpSp>
        <p:nvGrpSpPr>
          <p:cNvPr id="96" name="Group 95"/>
          <p:cNvGrpSpPr/>
          <p:nvPr/>
        </p:nvGrpSpPr>
        <p:grpSpPr>
          <a:xfrm>
            <a:off x="1349575" y="3913671"/>
            <a:ext cx="1198949" cy="761747"/>
            <a:chOff x="278704" y="4136871"/>
            <a:chExt cx="1126021" cy="1015663"/>
          </a:xfrm>
        </p:grpSpPr>
        <p:sp>
          <p:nvSpPr>
            <p:cNvPr id="79" name="Rectangle 78"/>
            <p:cNvSpPr>
              <a:spLocks noChangeArrowheads="1"/>
            </p:cNvSpPr>
            <p:nvPr/>
          </p:nvSpPr>
          <p:spPr bwMode="auto">
            <a:xfrm>
              <a:off x="624246" y="4136871"/>
              <a:ext cx="780479" cy="1015663"/>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5B9BD5"/>
                  </a:solidFill>
                  <a:latin typeface="Source Sans Pro" charset="0"/>
                  <a:ea typeface="Segoe UI" charset="0"/>
                  <a:cs typeface="Segoe UI Semilight" charset="0"/>
                </a:rPr>
                <a:t>ICANN Drafting: PPAA</a:t>
              </a:r>
            </a:p>
          </p:txBody>
        </p:sp>
        <p:sp>
          <p:nvSpPr>
            <p:cNvPr id="78" name="Oval 77"/>
            <p:cNvSpPr/>
            <p:nvPr/>
          </p:nvSpPr>
          <p:spPr>
            <a:xfrm>
              <a:off x="278704" y="4217818"/>
              <a:ext cx="230535" cy="3654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AU" sz="900" dirty="0">
                <a:solidFill>
                  <a:prstClr val="white"/>
                </a:solidFill>
                <a:latin typeface="Source Sans Pro"/>
              </a:endParaRPr>
            </a:p>
          </p:txBody>
        </p:sp>
      </p:grpSp>
      <p:grpSp>
        <p:nvGrpSpPr>
          <p:cNvPr id="95" name="Group 94"/>
          <p:cNvGrpSpPr/>
          <p:nvPr/>
        </p:nvGrpSpPr>
        <p:grpSpPr>
          <a:xfrm>
            <a:off x="2791007" y="3958225"/>
            <a:ext cx="1641959" cy="507831"/>
            <a:chOff x="1812272" y="4194243"/>
            <a:chExt cx="2052033" cy="783183"/>
          </a:xfrm>
        </p:grpSpPr>
        <p:sp>
          <p:nvSpPr>
            <p:cNvPr id="81" name="Rectangle 80"/>
            <p:cNvSpPr>
              <a:spLocks noChangeArrowheads="1"/>
            </p:cNvSpPr>
            <p:nvPr/>
          </p:nvSpPr>
          <p:spPr bwMode="auto">
            <a:xfrm>
              <a:off x="2268725" y="4194243"/>
              <a:ext cx="1595580" cy="7831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70AD47">
                      <a:lumMod val="50000"/>
                    </a:srgbClr>
                  </a:solidFill>
                  <a:latin typeface="Source Sans Pro" charset="0"/>
                  <a:ea typeface="Segoe UI" charset="0"/>
                  <a:cs typeface="Segoe UI Semilight" charset="0"/>
                </a:rPr>
                <a:t>LEA Proposal Drafting</a:t>
              </a:r>
            </a:p>
          </p:txBody>
        </p:sp>
        <p:sp>
          <p:nvSpPr>
            <p:cNvPr id="80" name="Oval 79"/>
            <p:cNvSpPr/>
            <p:nvPr/>
          </p:nvSpPr>
          <p:spPr>
            <a:xfrm>
              <a:off x="1812272" y="4217818"/>
              <a:ext cx="324709" cy="424054"/>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AU" sz="900" dirty="0">
                <a:solidFill>
                  <a:prstClr val="white"/>
                </a:solidFill>
                <a:latin typeface="Source Sans Pro"/>
              </a:endParaRPr>
            </a:p>
          </p:txBody>
        </p:sp>
      </p:grpSp>
      <p:grpSp>
        <p:nvGrpSpPr>
          <p:cNvPr id="94" name="Group 93"/>
          <p:cNvGrpSpPr/>
          <p:nvPr/>
        </p:nvGrpSpPr>
        <p:grpSpPr>
          <a:xfrm>
            <a:off x="4839233" y="3899152"/>
            <a:ext cx="1478932" cy="507831"/>
            <a:chOff x="3096201" y="4158415"/>
            <a:chExt cx="1389017" cy="677108"/>
          </a:xfrm>
        </p:grpSpPr>
        <p:sp>
          <p:nvSpPr>
            <p:cNvPr id="83" name="Rectangle 82"/>
            <p:cNvSpPr>
              <a:spLocks noChangeArrowheads="1"/>
            </p:cNvSpPr>
            <p:nvPr/>
          </p:nvSpPr>
          <p:spPr bwMode="auto">
            <a:xfrm>
              <a:off x="3505494" y="4158415"/>
              <a:ext cx="979724" cy="677108"/>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ED7D31">
                      <a:lumMod val="75000"/>
                    </a:srgbClr>
                  </a:solidFill>
                  <a:latin typeface="Source Sans Pro" charset="0"/>
                  <a:ea typeface="Segoe UI" charset="0"/>
                  <a:cs typeface="Segoe UI Semilight" charset="0"/>
                </a:rPr>
                <a:t>IRT Policy Review</a:t>
              </a:r>
            </a:p>
          </p:txBody>
        </p:sp>
        <p:sp>
          <p:nvSpPr>
            <p:cNvPr id="82" name="Oval 81"/>
            <p:cNvSpPr/>
            <p:nvPr/>
          </p:nvSpPr>
          <p:spPr>
            <a:xfrm>
              <a:off x="3096201" y="4217818"/>
              <a:ext cx="294729" cy="38700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AU" sz="900" dirty="0">
                <a:solidFill>
                  <a:prstClr val="white"/>
                </a:solidFill>
                <a:latin typeface="Source Sans Pro"/>
              </a:endParaRPr>
            </a:p>
          </p:txBody>
        </p:sp>
      </p:grpSp>
      <p:grpSp>
        <p:nvGrpSpPr>
          <p:cNvPr id="93" name="Group 92"/>
          <p:cNvGrpSpPr/>
          <p:nvPr/>
        </p:nvGrpSpPr>
        <p:grpSpPr>
          <a:xfrm>
            <a:off x="6576401" y="3913673"/>
            <a:ext cx="1443973" cy="507831"/>
            <a:chOff x="4502895" y="4136871"/>
            <a:chExt cx="1033910" cy="677108"/>
          </a:xfrm>
        </p:grpSpPr>
        <p:sp>
          <p:nvSpPr>
            <p:cNvPr id="85" name="Rectangle 84"/>
            <p:cNvSpPr>
              <a:spLocks noChangeArrowheads="1"/>
            </p:cNvSpPr>
            <p:nvPr/>
          </p:nvSpPr>
          <p:spPr bwMode="auto">
            <a:xfrm>
              <a:off x="4809361" y="4136871"/>
              <a:ext cx="727444" cy="6771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4472C4"/>
                  </a:solidFill>
                  <a:latin typeface="Source Sans Pro" charset="0"/>
                  <a:ea typeface="Segoe UI" charset="0"/>
                  <a:cs typeface="Segoe UI Semilight" charset="0"/>
                </a:rPr>
                <a:t>IRT Review: PPAA</a:t>
              </a:r>
            </a:p>
          </p:txBody>
        </p:sp>
        <p:sp>
          <p:nvSpPr>
            <p:cNvPr id="84" name="Oval 83"/>
            <p:cNvSpPr/>
            <p:nvPr/>
          </p:nvSpPr>
          <p:spPr>
            <a:xfrm>
              <a:off x="4502895" y="4217818"/>
              <a:ext cx="213180" cy="3654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AU" sz="900" dirty="0">
                <a:solidFill>
                  <a:prstClr val="white"/>
                </a:solidFill>
                <a:latin typeface="Source Sans Pro"/>
              </a:endParaRPr>
            </a:p>
          </p:txBody>
        </p:sp>
      </p:grpSp>
      <p:sp>
        <p:nvSpPr>
          <p:cNvPr id="87" name="Rectangle 86"/>
          <p:cNvSpPr>
            <a:spLocks noChangeArrowheads="1"/>
          </p:cNvSpPr>
          <p:nvPr/>
        </p:nvSpPr>
        <p:spPr bwMode="auto">
          <a:xfrm>
            <a:off x="3168742" y="4668188"/>
            <a:ext cx="907347" cy="761747"/>
          </a:xfrm>
          <a:prstGeom prst="rect">
            <a:avLst/>
          </a:prstGeom>
          <a:noFill/>
          <a:ln>
            <a:noFill/>
          </a:ln>
          <a:extLst/>
        </p:spPr>
        <p:txBody>
          <a:bodyPr wrap="square" lIns="0" tIns="0" rIns="0" bIns="0">
            <a:spAutoFit/>
          </a:bodyPr>
          <a:lstStyle/>
          <a:p>
            <a:pPr defTabSz="341710">
              <a:spcBef>
                <a:spcPct val="20000"/>
              </a:spcBef>
            </a:pPr>
            <a:r>
              <a:rPr lang="en-AU" sz="1650" b="1" dirty="0">
                <a:solidFill>
                  <a:srgbClr val="ED7D31"/>
                </a:solidFill>
                <a:latin typeface="Source Sans Pro" charset="0"/>
                <a:ea typeface="Segoe UI" charset="0"/>
                <a:cs typeface="Segoe UI Semilight" charset="0"/>
              </a:rPr>
              <a:t>Public Comment Period</a:t>
            </a:r>
          </a:p>
        </p:txBody>
      </p:sp>
      <p:sp>
        <p:nvSpPr>
          <p:cNvPr id="86" name="Oval 85"/>
          <p:cNvSpPr/>
          <p:nvPr/>
        </p:nvSpPr>
        <p:spPr>
          <a:xfrm>
            <a:off x="2744546" y="4668188"/>
            <a:ext cx="262704" cy="2938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US" sz="900" dirty="0">
              <a:solidFill>
                <a:prstClr val="white"/>
              </a:solidFill>
            </a:endParaRPr>
          </a:p>
        </p:txBody>
      </p:sp>
      <p:sp>
        <p:nvSpPr>
          <p:cNvPr id="89" name="Rectangle 88"/>
          <p:cNvSpPr>
            <a:spLocks noChangeArrowheads="1"/>
          </p:cNvSpPr>
          <p:nvPr/>
        </p:nvSpPr>
        <p:spPr bwMode="auto">
          <a:xfrm>
            <a:off x="5912583" y="4552084"/>
            <a:ext cx="2398384"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1C6AAE"/>
                </a:solidFill>
                <a:latin typeface="Source Sans Pro" charset="0"/>
                <a:ea typeface="Segoe UI" charset="0"/>
                <a:cs typeface="Segoe UI Semilight" charset="0"/>
              </a:rPr>
              <a:t>Final Program Announced; Operational and Compliance Readiness (will extend into 2018</a:t>
            </a:r>
            <a:r>
              <a:rPr lang="en-AU" sz="1650" b="1" dirty="0" smtClean="0">
                <a:solidFill>
                  <a:srgbClr val="1C6AAE"/>
                </a:solidFill>
                <a:latin typeface="Source Sans Pro" charset="0"/>
                <a:ea typeface="Segoe UI" charset="0"/>
                <a:cs typeface="Segoe UI Semilight" charset="0"/>
              </a:rPr>
              <a:t>)*</a:t>
            </a:r>
            <a:endParaRPr lang="en-AU" sz="1650" b="1" dirty="0">
              <a:solidFill>
                <a:srgbClr val="1C6AAE"/>
              </a:solidFill>
              <a:latin typeface="Source Sans Pro" charset="0"/>
              <a:ea typeface="Segoe UI" charset="0"/>
              <a:cs typeface="Segoe UI Semilight" charset="0"/>
            </a:endParaRPr>
          </a:p>
        </p:txBody>
      </p:sp>
      <p:sp>
        <p:nvSpPr>
          <p:cNvPr id="3" name="Title 2"/>
          <p:cNvSpPr>
            <a:spLocks noGrp="1"/>
          </p:cNvSpPr>
          <p:nvPr>
            <p:ph type="title"/>
          </p:nvPr>
        </p:nvSpPr>
        <p:spPr/>
        <p:txBody>
          <a:bodyPr/>
          <a:lstStyle/>
          <a:p>
            <a:r>
              <a:rPr lang="en-US" dirty="0" smtClean="0"/>
              <a:t>Privacy/Proxy IRT Timeline (updated February 2017)</a:t>
            </a:r>
            <a:endParaRPr lang="en-US" dirty="0"/>
          </a:p>
        </p:txBody>
      </p:sp>
      <p:sp>
        <p:nvSpPr>
          <p:cNvPr id="99" name="Oval 98"/>
          <p:cNvSpPr>
            <a:spLocks noChangeAspect="1"/>
          </p:cNvSpPr>
          <p:nvPr/>
        </p:nvSpPr>
        <p:spPr bwMode="auto">
          <a:xfrm>
            <a:off x="1389049"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100" name="Rectangle 20"/>
          <p:cNvSpPr>
            <a:spLocks noChangeArrowheads="1"/>
          </p:cNvSpPr>
          <p:nvPr/>
        </p:nvSpPr>
        <p:spPr bwMode="auto">
          <a:xfrm>
            <a:off x="1244551" y="3503320"/>
            <a:ext cx="360997"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prstClr val="black"/>
                </a:solidFill>
                <a:latin typeface="Source Sans Pro"/>
                <a:cs typeface="Source Sans Pro"/>
              </a:rPr>
              <a:t>Jan</a:t>
            </a:r>
          </a:p>
        </p:txBody>
      </p:sp>
      <p:sp>
        <p:nvSpPr>
          <p:cNvPr id="102" name="Oval 101"/>
          <p:cNvSpPr>
            <a:spLocks noChangeAspect="1"/>
          </p:cNvSpPr>
          <p:nvPr/>
        </p:nvSpPr>
        <p:spPr bwMode="auto">
          <a:xfrm>
            <a:off x="1968787"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103" name="Rectangle 20"/>
          <p:cNvSpPr>
            <a:spLocks noChangeArrowheads="1"/>
          </p:cNvSpPr>
          <p:nvPr/>
        </p:nvSpPr>
        <p:spPr bwMode="auto">
          <a:xfrm>
            <a:off x="1823488" y="3503320"/>
            <a:ext cx="36260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Feb</a:t>
            </a:r>
          </a:p>
        </p:txBody>
      </p:sp>
      <p:sp>
        <p:nvSpPr>
          <p:cNvPr id="105" name="Oval 104"/>
          <p:cNvSpPr>
            <a:spLocks noChangeAspect="1"/>
          </p:cNvSpPr>
          <p:nvPr/>
        </p:nvSpPr>
        <p:spPr bwMode="auto">
          <a:xfrm>
            <a:off x="7717613"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106" name="Rectangle 20"/>
          <p:cNvSpPr>
            <a:spLocks noChangeArrowheads="1"/>
          </p:cNvSpPr>
          <p:nvPr/>
        </p:nvSpPr>
        <p:spPr bwMode="auto">
          <a:xfrm>
            <a:off x="7570712" y="3503320"/>
            <a:ext cx="365806"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Dec</a:t>
            </a:r>
          </a:p>
        </p:txBody>
      </p:sp>
      <p:sp>
        <p:nvSpPr>
          <p:cNvPr id="62" name="Oval 61"/>
          <p:cNvSpPr/>
          <p:nvPr/>
        </p:nvSpPr>
        <p:spPr>
          <a:xfrm>
            <a:off x="5501805" y="4668188"/>
            <a:ext cx="275188" cy="293803"/>
          </a:xfrm>
          <a:prstGeom prst="ellipse">
            <a:avLst/>
          </a:prstGeom>
          <a:solidFill>
            <a:srgbClr val="206B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US" sz="900" dirty="0">
              <a:solidFill>
                <a:prstClr val="white"/>
              </a:solidFill>
            </a:endParaRPr>
          </a:p>
        </p:txBody>
      </p:sp>
      <p:sp>
        <p:nvSpPr>
          <p:cNvPr id="2" name="TextBox 1"/>
          <p:cNvSpPr txBox="1"/>
          <p:nvPr/>
        </p:nvSpPr>
        <p:spPr>
          <a:xfrm>
            <a:off x="176981" y="5678052"/>
            <a:ext cx="8745793" cy="646331"/>
          </a:xfrm>
          <a:prstGeom prst="rect">
            <a:avLst/>
          </a:prstGeom>
          <a:noFill/>
        </p:spPr>
        <p:txBody>
          <a:bodyPr wrap="square" rtlCol="0">
            <a:spAutoFit/>
          </a:bodyPr>
          <a:lstStyle/>
          <a:p>
            <a:r>
              <a:rPr lang="en-US" dirty="0" smtClean="0"/>
              <a:t>* Timing could be impacted significantly by scope of work required after public comment period.</a:t>
            </a:r>
            <a:endParaRPr lang="en-US" dirty="0"/>
          </a:p>
        </p:txBody>
      </p:sp>
    </p:spTree>
    <p:extLst>
      <p:ext uri="{BB962C8B-B14F-4D97-AF65-F5344CB8AC3E}">
        <p14:creationId xmlns:p14="http://schemas.microsoft.com/office/powerpoint/2010/main" val="1601953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448167"/>
            <a:ext cx="5653056" cy="1066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smtClean="0">
                <a:solidFill>
                  <a:schemeClr val="bg1"/>
                </a:solidFill>
                <a:latin typeface="Source Sans Pro"/>
                <a:cs typeface="Source Sans Pro"/>
              </a:rPr>
              <a:t>IRT </a:t>
            </a:r>
            <a:r>
              <a:rPr lang="en-US" sz="2000" dirty="0">
                <a:solidFill>
                  <a:schemeClr val="bg1"/>
                </a:solidFill>
                <a:latin typeface="Source Sans Pro"/>
                <a:cs typeface="Source Sans Pro"/>
              </a:rPr>
              <a:t>wiki: https://community.icann.org/display/IRT/Privacy+and+Proxy+Services+Accreditation+Implementation</a:t>
            </a:r>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21479" y="903384"/>
            <a:ext cx="4808999"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39" name="Title 38"/>
          <p:cNvSpPr>
            <a:spLocks noGrp="1"/>
          </p:cNvSpPr>
          <p:nvPr>
            <p:ph type="title"/>
          </p:nvPr>
        </p:nvSpPr>
        <p:spPr>
          <a:prstGeom prst="rect">
            <a:avLst/>
          </a:prstGeom>
        </p:spPr>
        <p:txBody>
          <a:bodyPr/>
          <a:lstStyle/>
          <a:p>
            <a:r>
              <a:rPr lang="en-US" dirty="0" smtClean="0"/>
              <a:t>Engage with ICANN</a:t>
            </a:r>
            <a:endParaRPr lang="en-US"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26" name="Picture 25"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sp>
        <p:nvSpPr>
          <p:cNvPr id="27" name="Text Placeholder 32"/>
          <p:cNvSpPr txBox="1">
            <a:spLocks/>
          </p:cNvSpPr>
          <p:nvPr/>
        </p:nvSpPr>
        <p:spPr>
          <a:xfrm>
            <a:off x="1235726" y="593747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linkedin.com</a:t>
            </a:r>
            <a:r>
              <a:rPr lang="en-US" sz="1500" dirty="0">
                <a:solidFill>
                  <a:srgbClr val="0A304B"/>
                </a:solidFill>
                <a:latin typeface="Source Sans Pro"/>
                <a:ea typeface="Segoe UI" panose="020B0502040204020203" pitchFamily="34" charset="0"/>
                <a:cs typeface="Source Sans Pro"/>
              </a:rPr>
              <a:t>/company/</a:t>
            </a:r>
            <a:r>
              <a:rPr lang="en-US" sz="1500" dirty="0" err="1">
                <a:solidFill>
                  <a:srgbClr val="0A304B"/>
                </a:solidFill>
                <a:latin typeface="Source Sans Pro"/>
                <a:ea typeface="Segoe UI" panose="020B0502040204020203" pitchFamily="34" charset="0"/>
                <a:cs typeface="Source Sans Pro"/>
              </a:rPr>
              <a:t>icann</a:t>
            </a:r>
            <a:endParaRPr lang="en-US" sz="1500" dirty="0">
              <a:solidFill>
                <a:srgbClr val="0A304B"/>
              </a:solidFill>
              <a:latin typeface="Source Sans Pro"/>
              <a:ea typeface="Segoe UI" panose="020B0502040204020203" pitchFamily="34" charset="0"/>
              <a:cs typeface="Source Sans Pro"/>
            </a:endParaRPr>
          </a:p>
        </p:txBody>
      </p:sp>
      <p:pic>
        <p:nvPicPr>
          <p:cNvPr id="28" name="Picture 27"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sp>
        <p:nvSpPr>
          <p:cNvPr id="29" name="Text Placeholder 32"/>
          <p:cNvSpPr txBox="1">
            <a:spLocks/>
          </p:cNvSpPr>
          <p:nvPr/>
        </p:nvSpPr>
        <p:spPr>
          <a:xfrm>
            <a:off x="1235727" y="343893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twitter.com</a:t>
            </a:r>
            <a:r>
              <a:rPr lang="en-US" sz="1500" dirty="0" smtClean="0">
                <a:solidFill>
                  <a:srgbClr val="0A304B"/>
                </a:solidFill>
                <a:latin typeface="Source Sans Pro"/>
                <a:ea typeface="Segoe UI" panose="020B0502040204020203" pitchFamily="34" charset="0"/>
                <a:cs typeface="Source Sans Pro"/>
              </a:rPr>
              <a:t>/</a:t>
            </a:r>
            <a:r>
              <a:rPr lang="en-US" sz="1500" dirty="0" err="1" smtClean="0">
                <a:solidFill>
                  <a:srgbClr val="0A304B"/>
                </a:solidFill>
                <a:latin typeface="Source Sans Pro"/>
                <a:ea typeface="Segoe UI" panose="020B0502040204020203" pitchFamily="34" charset="0"/>
                <a:cs typeface="Source Sans Pro"/>
              </a:rPr>
              <a:t>icann</a:t>
            </a:r>
            <a:endParaRPr lang="en-US" sz="1500" dirty="0">
              <a:solidFill>
                <a:srgbClr val="0A304B"/>
              </a:solidFill>
              <a:latin typeface="Source Sans Pro"/>
              <a:ea typeface="Segoe UI" panose="020B0502040204020203" pitchFamily="34" charset="0"/>
              <a:cs typeface="Source Sans Pro"/>
            </a:endParaRPr>
          </a:p>
        </p:txBody>
      </p:sp>
      <p:pic>
        <p:nvPicPr>
          <p:cNvPr id="30" name="Picture 29" descr="1420948433_social_style_3_twiter-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sp>
        <p:nvSpPr>
          <p:cNvPr id="37" name="Text Placeholder 32"/>
          <p:cNvSpPr txBox="1">
            <a:spLocks/>
          </p:cNvSpPr>
          <p:nvPr/>
        </p:nvSpPr>
        <p:spPr>
          <a:xfrm>
            <a:off x="1235726" y="425849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facebook.com</a:t>
            </a:r>
            <a:r>
              <a:rPr lang="en-US" sz="1500" dirty="0">
                <a:solidFill>
                  <a:srgbClr val="0A304B"/>
                </a:solidFill>
                <a:latin typeface="Source Sans Pro"/>
                <a:ea typeface="Segoe UI" panose="020B0502040204020203" pitchFamily="34" charset="0"/>
                <a:cs typeface="Source Sans Pro"/>
              </a:rPr>
              <a:t>/</a:t>
            </a:r>
            <a:r>
              <a:rPr lang="en-US" sz="1500" dirty="0" err="1">
                <a:solidFill>
                  <a:srgbClr val="0A304B"/>
                </a:solidFill>
                <a:latin typeface="Source Sans Pro"/>
                <a:ea typeface="Segoe UI" panose="020B0502040204020203" pitchFamily="34" charset="0"/>
                <a:cs typeface="Source Sans Pro"/>
              </a:rPr>
              <a:t>icannorg</a:t>
            </a:r>
            <a:endParaRPr lang="en-US" sz="1500" dirty="0">
              <a:solidFill>
                <a:srgbClr val="0A304B"/>
              </a:solidFill>
              <a:latin typeface="Source Sans Pro"/>
              <a:ea typeface="Segoe UI" panose="020B0502040204020203" pitchFamily="34" charset="0"/>
              <a:cs typeface="Source Sans Pro"/>
            </a:endParaRPr>
          </a:p>
        </p:txBody>
      </p:sp>
      <p:pic>
        <p:nvPicPr>
          <p:cNvPr id="38" name="Picture 37" descr="1420948141_social_style_3_facebook-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sp>
        <p:nvSpPr>
          <p:cNvPr id="44" name="Text Placeholder 32"/>
          <p:cNvSpPr txBox="1">
            <a:spLocks/>
          </p:cNvSpPr>
          <p:nvPr/>
        </p:nvSpPr>
        <p:spPr>
          <a:xfrm>
            <a:off x="5325979" y="4258499"/>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weibo.com</a:t>
            </a:r>
            <a:r>
              <a:rPr lang="en-US" sz="1500" dirty="0" smtClean="0">
                <a:solidFill>
                  <a:srgbClr val="0A304B"/>
                </a:solidFill>
                <a:latin typeface="Source Sans Pro"/>
                <a:ea typeface="Segoe UI" panose="020B0502040204020203" pitchFamily="34" charset="0"/>
                <a:cs typeface="Source Sans Pro"/>
              </a:rPr>
              <a:t>/</a:t>
            </a:r>
            <a:r>
              <a:rPr lang="en-US" sz="1500" dirty="0" err="1" smtClean="0">
                <a:solidFill>
                  <a:srgbClr val="0A304B"/>
                </a:solidFill>
                <a:latin typeface="Source Sans Pro"/>
                <a:ea typeface="Segoe UI" panose="020B0502040204020203" pitchFamily="34" charset="0"/>
                <a:cs typeface="Source Sans Pro"/>
              </a:rPr>
              <a:t>ICANNorg</a:t>
            </a:r>
            <a:endParaRPr lang="en-US" sz="1500" dirty="0">
              <a:solidFill>
                <a:srgbClr val="0A304B"/>
              </a:solidFill>
              <a:latin typeface="Source Sans Pro"/>
              <a:ea typeface="Segoe UI" panose="020B0502040204020203" pitchFamily="34" charset="0"/>
              <a:cs typeface="Source Sans Pro"/>
            </a:endParaRPr>
          </a:p>
        </p:txBody>
      </p:sp>
      <p:pic>
        <p:nvPicPr>
          <p:cNvPr id="49" name="Picture 48" descr="1420948525_cssi_sina_weibo-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5325977" y="3889776"/>
            <a:ext cx="365762" cy="365760"/>
          </a:xfrm>
          <a:prstGeom prst="rect">
            <a:avLst/>
          </a:prstGeom>
        </p:spPr>
      </p:pic>
      <p:pic>
        <p:nvPicPr>
          <p:cNvPr id="50" name="Picture 49" descr="1420948149_social_style_3_youtube-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51" name="Text Placeholder 32"/>
          <p:cNvSpPr txBox="1">
            <a:spLocks/>
          </p:cNvSpPr>
          <p:nvPr/>
        </p:nvSpPr>
        <p:spPr>
          <a:xfrm>
            <a:off x="1235726" y="508032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youtube.com</a:t>
            </a:r>
            <a:r>
              <a:rPr lang="en-US" sz="1500" dirty="0">
                <a:solidFill>
                  <a:srgbClr val="0A304B"/>
                </a:solidFill>
                <a:latin typeface="Source Sans Pro"/>
                <a:ea typeface="Segoe UI" panose="020B0502040204020203" pitchFamily="34" charset="0"/>
                <a:cs typeface="Source Sans Pro"/>
              </a:rPr>
              <a:t>/user/</a:t>
            </a:r>
            <a:r>
              <a:rPr lang="en-US" sz="1500" dirty="0" err="1">
                <a:solidFill>
                  <a:srgbClr val="0A304B"/>
                </a:solidFill>
                <a:latin typeface="Source Sans Pro"/>
                <a:ea typeface="Segoe UI" panose="020B0502040204020203" pitchFamily="34" charset="0"/>
                <a:cs typeface="Source Sans Pro"/>
              </a:rPr>
              <a:t>icannnews</a:t>
            </a:r>
            <a:endParaRPr lang="en-US" sz="1500" dirty="0">
              <a:solidFill>
                <a:srgbClr val="0A304B"/>
              </a:solidFill>
              <a:latin typeface="Source Sans Pro"/>
              <a:ea typeface="Segoe UI" panose="020B0502040204020203" pitchFamily="34" charset="0"/>
              <a:cs typeface="Source Sans Pro"/>
            </a:endParaRPr>
          </a:p>
        </p:txBody>
      </p:sp>
      <p:pic>
        <p:nvPicPr>
          <p:cNvPr id="52" name="Picture 51"/>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5325979" y="5571713"/>
            <a:ext cx="1247889" cy="365760"/>
          </a:xfrm>
          <a:prstGeom prst="rect">
            <a:avLst/>
          </a:prstGeom>
        </p:spPr>
      </p:pic>
      <p:sp>
        <p:nvSpPr>
          <p:cNvPr id="53" name="Text Placeholder 32"/>
          <p:cNvSpPr txBox="1">
            <a:spLocks/>
          </p:cNvSpPr>
          <p:nvPr/>
        </p:nvSpPr>
        <p:spPr>
          <a:xfrm>
            <a:off x="5325979" y="593747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slideshare.net</a:t>
            </a:r>
            <a:r>
              <a:rPr lang="en-US" sz="1500" dirty="0">
                <a:solidFill>
                  <a:srgbClr val="0A304B"/>
                </a:solidFill>
                <a:latin typeface="Source Sans Pro"/>
                <a:ea typeface="Segoe UI" panose="020B0502040204020203" pitchFamily="34" charset="0"/>
                <a:cs typeface="Source Sans Pro"/>
              </a:rPr>
              <a:t>/</a:t>
            </a:r>
            <a:r>
              <a:rPr lang="en-US" sz="1500" dirty="0" err="1">
                <a:solidFill>
                  <a:srgbClr val="0A304B"/>
                </a:solidFill>
                <a:latin typeface="Source Sans Pro"/>
                <a:ea typeface="Segoe UI" panose="020B0502040204020203" pitchFamily="34" charset="0"/>
                <a:cs typeface="Source Sans Pro"/>
              </a:rPr>
              <a:t>icannpresentations</a:t>
            </a:r>
            <a:endParaRPr lang="en-US" sz="1500" dirty="0">
              <a:solidFill>
                <a:srgbClr val="0A304B"/>
              </a:solidFill>
              <a:latin typeface="Source Sans Pro"/>
              <a:ea typeface="Segoe UI" panose="020B0502040204020203" pitchFamily="34" charset="0"/>
              <a:cs typeface="Source Sans Pro"/>
            </a:endParaRPr>
          </a:p>
        </p:txBody>
      </p:sp>
      <p:sp>
        <p:nvSpPr>
          <p:cNvPr id="54" name="Text Placeholder 32"/>
          <p:cNvSpPr txBox="1">
            <a:spLocks/>
          </p:cNvSpPr>
          <p:nvPr/>
        </p:nvSpPr>
        <p:spPr>
          <a:xfrm>
            <a:off x="5325979" y="508032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Source Sans Pro"/>
                <a:ea typeface="Segoe UI" panose="020B0502040204020203" pitchFamily="34" charset="0"/>
                <a:cs typeface="Source Sans Pro"/>
              </a:rPr>
              <a:t>flickr.com</a:t>
            </a:r>
            <a:r>
              <a:rPr lang="en-US" sz="1400" dirty="0">
                <a:solidFill>
                  <a:srgbClr val="0A304B"/>
                </a:solidFill>
                <a:latin typeface="Source Sans Pro"/>
                <a:ea typeface="Segoe UI" panose="020B0502040204020203" pitchFamily="34" charset="0"/>
                <a:cs typeface="Source Sans Pro"/>
              </a:rPr>
              <a:t>/photos/</a:t>
            </a:r>
            <a:r>
              <a:rPr lang="en-US" sz="1400" dirty="0" err="1">
                <a:solidFill>
                  <a:srgbClr val="0A304B"/>
                </a:solidFill>
                <a:latin typeface="Source Sans Pro"/>
                <a:ea typeface="Segoe UI" panose="020B0502040204020203" pitchFamily="34" charset="0"/>
                <a:cs typeface="Source Sans Pro"/>
              </a:rPr>
              <a:t>icann</a:t>
            </a:r>
            <a:endParaRPr lang="en-US" sz="1400" dirty="0">
              <a:solidFill>
                <a:srgbClr val="0A304B"/>
              </a:solidFill>
              <a:latin typeface="Source Sans Pro"/>
              <a:ea typeface="Segoe UI" panose="020B0502040204020203" pitchFamily="34" charset="0"/>
              <a:cs typeface="Source Sans Pro"/>
            </a:endParaRPr>
          </a:p>
        </p:txBody>
      </p:sp>
      <p:sp>
        <p:nvSpPr>
          <p:cNvPr id="24" name="Text Placeholder 32"/>
          <p:cNvSpPr txBox="1">
            <a:spLocks/>
          </p:cNvSpPr>
          <p:nvPr/>
        </p:nvSpPr>
        <p:spPr>
          <a:xfrm>
            <a:off x="5325979" y="343893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soundcloud.com</a:t>
            </a:r>
            <a:r>
              <a:rPr lang="en-US" sz="1500" dirty="0">
                <a:solidFill>
                  <a:srgbClr val="0A304B"/>
                </a:solidFill>
                <a:latin typeface="Source Sans Pro"/>
                <a:ea typeface="Segoe UI" panose="020B0502040204020203" pitchFamily="34" charset="0"/>
                <a:cs typeface="Source Sans Pro"/>
              </a:rPr>
              <a:t>/</a:t>
            </a:r>
            <a:r>
              <a:rPr lang="en-US" sz="1500" dirty="0" err="1">
                <a:solidFill>
                  <a:srgbClr val="0A304B"/>
                </a:solidFill>
                <a:latin typeface="Source Sans Pro"/>
                <a:ea typeface="Segoe UI" panose="020B0502040204020203" pitchFamily="34" charset="0"/>
                <a:cs typeface="Source Sans Pro"/>
              </a:rPr>
              <a:t>icann</a:t>
            </a:r>
            <a:endParaRPr lang="en-US" sz="1500" dirty="0" smtClean="0">
              <a:solidFill>
                <a:srgbClr val="0A304B"/>
              </a:solidFill>
              <a:latin typeface="Source Sans Pro"/>
              <a:ea typeface="Segoe UI" panose="020B0502040204020203" pitchFamily="34" charset="0"/>
              <a:cs typeface="Source Sans Pro"/>
            </a:endParaRPr>
          </a:p>
        </p:txBody>
      </p:sp>
      <p:pic>
        <p:nvPicPr>
          <p:cNvPr id="25" name="Picture 24"/>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spTree>
    <p:extLst>
      <p:ext uri="{BB962C8B-B14F-4D97-AF65-F5344CB8AC3E}">
        <p14:creationId xmlns:p14="http://schemas.microsoft.com/office/powerpoint/2010/main" val="1653600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76114" y="4440316"/>
            <a:ext cx="6942926" cy="631263"/>
          </a:xfrm>
          <a:prstGeom prst="rect">
            <a:avLst/>
          </a:prstGeom>
          <a:noFill/>
        </p:spPr>
        <p:txBody>
          <a:bodyPr wrap="none" rtlCol="0">
            <a:spAutoFit/>
          </a:bodyPr>
          <a:lstStyle/>
          <a:p>
            <a:pPr>
              <a:lnSpc>
                <a:spcPts val="4700"/>
              </a:lnSpc>
            </a:pPr>
            <a:r>
              <a:rPr lang="en-US" sz="2600" dirty="0" smtClean="0">
                <a:solidFill>
                  <a:srgbClr val="FFFFFF"/>
                </a:solidFill>
                <a:latin typeface="Source Sans Pro"/>
                <a:cs typeface="Source Sans Pro"/>
              </a:rPr>
              <a:t>Privacy and Proxy Service Provider Accreditation</a:t>
            </a:r>
          </a:p>
        </p:txBody>
      </p:sp>
      <p:sp>
        <p:nvSpPr>
          <p:cNvPr id="4" name="TextBox 3"/>
          <p:cNvSpPr txBox="1"/>
          <p:nvPr/>
        </p:nvSpPr>
        <p:spPr>
          <a:xfrm>
            <a:off x="2076114" y="5152820"/>
            <a:ext cx="4347665" cy="400110"/>
          </a:xfrm>
          <a:prstGeom prst="rect">
            <a:avLst/>
          </a:prstGeom>
          <a:noFill/>
        </p:spPr>
        <p:txBody>
          <a:bodyPr wrap="none" rtlCol="0">
            <a:spAutoFit/>
          </a:bodyPr>
          <a:lstStyle/>
          <a:p>
            <a:r>
              <a:rPr lang="en-US" sz="2000" dirty="0" smtClean="0">
                <a:solidFill>
                  <a:srgbClr val="FFFFFF"/>
                </a:solidFill>
                <a:latin typeface="Source Sans Pro"/>
                <a:cs typeface="Source Sans Pro"/>
              </a:rPr>
              <a:t>GNSO Council Update </a:t>
            </a:r>
            <a:r>
              <a:rPr lang="en-US" sz="2000" dirty="0" smtClean="0">
                <a:solidFill>
                  <a:srgbClr val="FFFFFF"/>
                </a:solidFill>
                <a:latin typeface="Source Sans Pro"/>
                <a:ea typeface="Wingdings"/>
                <a:cs typeface="Source Sans Pro"/>
                <a:sym typeface="Wingdings"/>
              </a:rPr>
              <a:t>|  12 March 2017</a:t>
            </a:r>
            <a:endParaRPr lang="en-US" sz="2000" dirty="0">
              <a:solidFill>
                <a:srgbClr val="FFFFFF"/>
              </a:solidFill>
              <a:latin typeface="Source Sans Pro"/>
              <a:cs typeface="Source Sans Pro"/>
            </a:endParaRPr>
          </a:p>
        </p:txBody>
      </p:sp>
    </p:spTree>
    <p:extLst>
      <p:ext uri="{BB962C8B-B14F-4D97-AF65-F5344CB8AC3E}">
        <p14:creationId xmlns:p14="http://schemas.microsoft.com/office/powerpoint/2010/main" val="1367408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Background/Project Status</a:t>
            </a:r>
            <a:endParaRPr lang="en-US" dirty="0"/>
          </a:p>
        </p:txBody>
      </p:sp>
    </p:spTree>
    <p:extLst>
      <p:ext uri="{BB962C8B-B14F-4D97-AF65-F5344CB8AC3E}">
        <p14:creationId xmlns:p14="http://schemas.microsoft.com/office/powerpoint/2010/main" val="39568970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Overview</a:t>
            </a:r>
            <a:endParaRPr lang="en-US" dirty="0"/>
          </a:p>
        </p:txBody>
      </p:sp>
      <p:sp>
        <p:nvSpPr>
          <p:cNvPr id="2" name="TextBox 1"/>
          <p:cNvSpPr txBox="1"/>
          <p:nvPr/>
        </p:nvSpPr>
        <p:spPr>
          <a:xfrm>
            <a:off x="112955" y="871368"/>
            <a:ext cx="9194331" cy="5693866"/>
          </a:xfrm>
          <a:prstGeom prst="rect">
            <a:avLst/>
          </a:prstGeom>
          <a:noFill/>
        </p:spPr>
        <p:txBody>
          <a:bodyPr wrap="square" rtlCol="0">
            <a:spAutoFit/>
          </a:bodyPr>
          <a:lstStyle/>
          <a:p>
            <a:pPr marL="285750" indent="-285750">
              <a:buFont typeface="Arial" panose="020B0604020202020204" pitchFamily="34" charset="0"/>
              <a:buChar char="•"/>
            </a:pPr>
            <a:r>
              <a:rPr lang="en-US" sz="2600" b="1" dirty="0" smtClean="0">
                <a:latin typeface="Source Sans Pro"/>
                <a:cs typeface="Source Sans Pro"/>
              </a:rPr>
              <a:t>Project Summary: </a:t>
            </a:r>
            <a:r>
              <a:rPr lang="en-US" sz="2600" dirty="0" smtClean="0">
                <a:latin typeface="Source Sans Pro"/>
                <a:cs typeface="Source Sans Pro"/>
              </a:rPr>
              <a:t>Privacy and Proxy Service Provider Accreditation Program IRT is working with the ICANN organization to implement a new accreditation program pursuant to Final PDP Recommendations.</a:t>
            </a:r>
          </a:p>
          <a:p>
            <a:pPr marL="285750" indent="-285750">
              <a:buFont typeface="Arial" panose="020B0604020202020204" pitchFamily="34" charset="0"/>
              <a:buChar char="•"/>
            </a:pPr>
            <a:endParaRPr lang="en-US" sz="2600" dirty="0" smtClean="0">
              <a:latin typeface="Source Sans Pro"/>
              <a:cs typeface="Source Sans Pro"/>
            </a:endParaRPr>
          </a:p>
          <a:p>
            <a:pPr marL="285750" indent="-285750">
              <a:buFont typeface="Arial" panose="020B0604020202020204" pitchFamily="34" charset="0"/>
              <a:buChar char="•"/>
            </a:pPr>
            <a:r>
              <a:rPr lang="en-US" sz="2600" b="1" dirty="0" smtClean="0">
                <a:latin typeface="Source Sans Pro"/>
                <a:cs typeface="Source Sans Pro"/>
              </a:rPr>
              <a:t>Impact: </a:t>
            </a:r>
            <a:r>
              <a:rPr lang="en-US" sz="2600" dirty="0" smtClean="0">
                <a:latin typeface="Source Sans Pro"/>
                <a:cs typeface="Source Sans Pro"/>
              </a:rPr>
              <a:t>This new accreditation program will impact Registrants, P/P Providers, Registrars and Third Parties who use the Registration Data Directory Service to locate information about and contact Registrants.</a:t>
            </a:r>
          </a:p>
          <a:p>
            <a:pPr marL="285750" indent="-285750">
              <a:buFont typeface="Arial" panose="020B0604020202020204" pitchFamily="34" charset="0"/>
              <a:buChar char="•"/>
            </a:pPr>
            <a:endParaRPr lang="en-US" sz="2600" dirty="0" smtClean="0">
              <a:latin typeface="Source Sans Pro"/>
              <a:cs typeface="Source Sans Pro"/>
            </a:endParaRPr>
          </a:p>
          <a:p>
            <a:pPr marL="285750" indent="-285750">
              <a:buFont typeface="Arial" panose="020B0604020202020204" pitchFamily="34" charset="0"/>
              <a:buChar char="•"/>
            </a:pPr>
            <a:r>
              <a:rPr lang="en-US" sz="2600" b="1" dirty="0" smtClean="0">
                <a:latin typeface="Source Sans Pro"/>
                <a:cs typeface="Source Sans Pro"/>
              </a:rPr>
              <a:t>Benefits: </a:t>
            </a:r>
            <a:r>
              <a:rPr lang="en-US" sz="2600" dirty="0" smtClean="0">
                <a:latin typeface="Source Sans Pro"/>
                <a:cs typeface="Source Sans Pro"/>
              </a:rPr>
              <a:t>Benefits of this new program will include increased consistency/predictability among P/P Providers’ practices and Compliance enforcement of contractual requirements.</a:t>
            </a:r>
            <a:endParaRPr lang="en-US" sz="2600" b="1" dirty="0" smtClean="0">
              <a:latin typeface="Source Sans Pro"/>
              <a:cs typeface="Source Sans Pro"/>
            </a:endParaRPr>
          </a:p>
          <a:p>
            <a:pPr marL="285750" indent="-285750">
              <a:buFont typeface="Arial" panose="020B0604020202020204" pitchFamily="34" charset="0"/>
              <a:buChar char="•"/>
            </a:pPr>
            <a:endParaRPr lang="en-US" sz="2600" dirty="0" smtClean="0">
              <a:latin typeface="Source Sans Pro"/>
              <a:cs typeface="Source Sans Pro"/>
            </a:endParaRPr>
          </a:p>
        </p:txBody>
      </p:sp>
    </p:spTree>
    <p:extLst>
      <p:ext uri="{BB962C8B-B14F-4D97-AF65-F5344CB8AC3E}">
        <p14:creationId xmlns:p14="http://schemas.microsoft.com/office/powerpoint/2010/main" val="823751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Project Background</a:t>
            </a:r>
            <a:endParaRPr lang="en-US" dirty="0"/>
          </a:p>
        </p:txBody>
      </p:sp>
      <p:sp>
        <p:nvSpPr>
          <p:cNvPr id="2" name="TextBox 1"/>
          <p:cNvSpPr txBox="1"/>
          <p:nvPr/>
        </p:nvSpPr>
        <p:spPr>
          <a:xfrm>
            <a:off x="225911" y="871368"/>
            <a:ext cx="8584602" cy="3693319"/>
          </a:xfrm>
          <a:prstGeom prst="rect">
            <a:avLst/>
          </a:prstGeom>
          <a:noFill/>
        </p:spPr>
        <p:txBody>
          <a:bodyPr wrap="square" rtlCol="0">
            <a:spAutoFit/>
          </a:bodyPr>
          <a:lstStyle/>
          <a:p>
            <a:pPr marL="285750" indent="-285750">
              <a:buFont typeface="Arial" panose="020B0604020202020204" pitchFamily="34" charset="0"/>
              <a:buChar char="•"/>
            </a:pPr>
            <a:r>
              <a:rPr lang="en-US" sz="2600" dirty="0" smtClean="0">
                <a:latin typeface="Source Sans Pro"/>
                <a:cs typeface="Source Sans Pro"/>
                <a:hlinkClick r:id="rId3"/>
              </a:rPr>
              <a:t>Final Recommendations </a:t>
            </a:r>
            <a:r>
              <a:rPr lang="en-US" sz="2600" dirty="0" smtClean="0">
                <a:latin typeface="Source Sans Pro"/>
                <a:cs typeface="Source Sans Pro"/>
              </a:rPr>
              <a:t>adopted by GNSO Council in January 2016</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ICANN Board approved Final Recommendations 9 August 2016</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Implementation Review Team convened in October 2016</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IRT meets weekly, on Tuesdays at 15:00 UTC</a:t>
            </a:r>
          </a:p>
        </p:txBody>
      </p:sp>
    </p:spTree>
    <p:extLst>
      <p:ext uri="{BB962C8B-B14F-4D97-AF65-F5344CB8AC3E}">
        <p14:creationId xmlns:p14="http://schemas.microsoft.com/office/powerpoint/2010/main" val="29063080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IRT Accomplishments</a:t>
            </a:r>
            <a:endParaRPr lang="en-US" dirty="0"/>
          </a:p>
        </p:txBody>
      </p:sp>
      <p:sp>
        <p:nvSpPr>
          <p:cNvPr id="4" name="TextBox 3"/>
          <p:cNvSpPr txBox="1"/>
          <p:nvPr/>
        </p:nvSpPr>
        <p:spPr>
          <a:xfrm>
            <a:off x="213328" y="832757"/>
            <a:ext cx="8717344" cy="5293757"/>
          </a:xfrm>
          <a:prstGeom prst="rect">
            <a:avLst/>
          </a:prstGeom>
          <a:noFill/>
        </p:spPr>
        <p:txBody>
          <a:bodyPr wrap="square" rtlCol="0">
            <a:spAutoFit/>
          </a:bodyPr>
          <a:lstStyle/>
          <a:p>
            <a:pPr marL="285750" indent="-285750">
              <a:buFont typeface="Arial" panose="020B0604020202020204" pitchFamily="34" charset="0"/>
              <a:buChar char="•"/>
            </a:pPr>
            <a:r>
              <a:rPr lang="en-US" sz="2600" dirty="0" smtClean="0">
                <a:latin typeface="Source Sans Pro"/>
                <a:cs typeface="Source Sans Pro"/>
              </a:rPr>
              <a:t>Relatively large IRT (43 members) has been very active (50%+ present at each meeting)</a:t>
            </a:r>
          </a:p>
          <a:p>
            <a:pPr marL="285750" indent="-285750">
              <a:buFont typeface="Arial" panose="020B0604020202020204" pitchFamily="34" charset="0"/>
              <a:buChar char="•"/>
            </a:pPr>
            <a:endParaRPr lang="en-US" sz="2600" dirty="0" smtClean="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IRT has had 10 working meetings (plus half-day session at ICANN58)</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IRT has: </a:t>
            </a:r>
          </a:p>
          <a:p>
            <a:pPr marL="914400" lvl="1" indent="-457200">
              <a:buFont typeface="Courier New" panose="02070309020205020404" pitchFamily="49" charset="0"/>
              <a:buChar char="o"/>
            </a:pPr>
            <a:r>
              <a:rPr lang="en-US" sz="2600" dirty="0" smtClean="0">
                <a:latin typeface="Source Sans Pro"/>
                <a:cs typeface="Source Sans Pro"/>
              </a:rPr>
              <a:t>discussed all of ICANN org’s initial questions related to the Policy document;</a:t>
            </a:r>
          </a:p>
          <a:p>
            <a:pPr marL="914400" lvl="1" indent="-457200">
              <a:buFont typeface="Courier New" panose="02070309020205020404" pitchFamily="49" charset="0"/>
              <a:buChar char="o"/>
            </a:pPr>
            <a:r>
              <a:rPr lang="en-US" sz="2600" dirty="0" smtClean="0">
                <a:latin typeface="Source Sans Pro"/>
                <a:cs typeface="Source Sans Pro"/>
              </a:rPr>
              <a:t>reviewed proposal on WHOIS labeling;</a:t>
            </a:r>
            <a:endParaRPr lang="en-US" sz="2600" dirty="0">
              <a:latin typeface="Source Sans Pro"/>
              <a:cs typeface="Source Sans Pro"/>
            </a:endParaRPr>
          </a:p>
          <a:p>
            <a:pPr marL="914400" lvl="1" indent="-457200">
              <a:buFont typeface="Courier New" panose="02070309020205020404" pitchFamily="49" charset="0"/>
              <a:buChar char="o"/>
            </a:pPr>
            <a:r>
              <a:rPr lang="en-US" sz="2600" dirty="0" smtClean="0">
                <a:latin typeface="Source Sans Pro"/>
                <a:cs typeface="Source Sans Pro"/>
              </a:rPr>
              <a:t>reviewed proposals on data retention and escrow; and</a:t>
            </a:r>
            <a:endParaRPr lang="en-US" sz="2600" dirty="0">
              <a:latin typeface="Source Sans Pro"/>
              <a:cs typeface="Source Sans Pro"/>
            </a:endParaRPr>
          </a:p>
          <a:p>
            <a:pPr marL="914400" lvl="1" indent="-457200">
              <a:buFont typeface="Courier New" panose="02070309020205020404" pitchFamily="49" charset="0"/>
              <a:buChar char="o"/>
            </a:pPr>
            <a:r>
              <a:rPr lang="en-US" sz="2600" dirty="0" smtClean="0">
                <a:latin typeface="Source Sans Pro"/>
                <a:cs typeface="Source Sans Pro"/>
              </a:rPr>
              <a:t>provided input to ICANN on initial operational questions.</a:t>
            </a:r>
          </a:p>
        </p:txBody>
      </p:sp>
    </p:spTree>
    <p:extLst>
      <p:ext uri="{BB962C8B-B14F-4D97-AF65-F5344CB8AC3E}">
        <p14:creationId xmlns:p14="http://schemas.microsoft.com/office/powerpoint/2010/main" val="42140524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33000"/>
          </a:schemeClr>
        </a:solidFill>
        <a:effectLst/>
      </p:bgPr>
    </p:bg>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3" y="2377590"/>
            <a:ext cx="6256337" cy="1728788"/>
          </a:xfrm>
        </p:spPr>
        <p:txBody>
          <a:bodyPr/>
          <a:lstStyle/>
          <a:p>
            <a:r>
              <a:rPr lang="en-US" b="1" dirty="0" smtClean="0">
                <a:latin typeface="Source Sans Pro"/>
                <a:cs typeface="Source Sans Pro"/>
              </a:rPr>
              <a:t>Project Timeline</a:t>
            </a:r>
            <a:endParaRPr lang="en-US" dirty="0">
              <a:latin typeface="Source Sans Pro Light"/>
              <a:cs typeface="Source Sans Pro Light"/>
            </a:endParaRPr>
          </a:p>
        </p:txBody>
      </p:sp>
    </p:spTree>
    <p:extLst>
      <p:ext uri="{BB962C8B-B14F-4D97-AF65-F5344CB8AC3E}">
        <p14:creationId xmlns:p14="http://schemas.microsoft.com/office/powerpoint/2010/main" val="3599138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Project Timeline</a:t>
            </a:r>
            <a:endParaRPr lang="en-US" dirty="0"/>
          </a:p>
        </p:txBody>
      </p:sp>
      <p:sp>
        <p:nvSpPr>
          <p:cNvPr id="2" name="TextBox 1"/>
          <p:cNvSpPr txBox="1"/>
          <p:nvPr/>
        </p:nvSpPr>
        <p:spPr>
          <a:xfrm>
            <a:off x="225911" y="871368"/>
            <a:ext cx="8584602" cy="5293757"/>
          </a:xfrm>
          <a:prstGeom prst="rect">
            <a:avLst/>
          </a:prstGeom>
          <a:noFill/>
        </p:spPr>
        <p:txBody>
          <a:bodyPr wrap="square" rtlCol="0">
            <a:spAutoFit/>
          </a:bodyPr>
          <a:lstStyle/>
          <a:p>
            <a:pPr marL="285750" indent="-285750">
              <a:buFont typeface="Arial" panose="020B0604020202020204" pitchFamily="34" charset="0"/>
              <a:buChar char="•"/>
            </a:pPr>
            <a:r>
              <a:rPr lang="en-US" sz="2600" dirty="0" smtClean="0">
                <a:latin typeface="Source Sans Pro"/>
                <a:cs typeface="Source Sans Pro"/>
              </a:rPr>
              <a:t>Originally projected Policy Effective Date: 1 January 2019</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Increased pace, at IRT recommendation, to better align with expiration of interim Registrar Accreditation Agreement specification (1 January 2018)</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Estimated posting of draft Policy and Contract for public comment: September 2017</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Final announcement date will depend on extent of changes needed based on public comments</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Will assess timeline status quarterly</a:t>
            </a:r>
          </a:p>
        </p:txBody>
      </p:sp>
    </p:spTree>
    <p:extLst>
      <p:ext uri="{BB962C8B-B14F-4D97-AF65-F5344CB8AC3E}">
        <p14:creationId xmlns:p14="http://schemas.microsoft.com/office/powerpoint/2010/main" val="211583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346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4595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809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March 2017</a:t>
              </a:r>
            </a:p>
          </p:txBody>
        </p:sp>
      </p:grpSp>
      <p:grpSp>
        <p:nvGrpSpPr>
          <p:cNvPr id="18" name="Group 17"/>
          <p:cNvGrpSpPr/>
          <p:nvPr/>
        </p:nvGrpSpPr>
        <p:grpSpPr>
          <a:xfrm>
            <a:off x="1549777"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April</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grpSp>
      <p:grpSp>
        <p:nvGrpSpPr>
          <p:cNvPr id="25" name="Group 24"/>
          <p:cNvGrpSpPr/>
          <p:nvPr/>
        </p:nvGrpSpPr>
        <p:grpSpPr>
          <a:xfrm>
            <a:off x="2783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May</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grpSp>
        <p:nvGrpSpPr>
          <p:cNvPr id="29" name="Group 28"/>
          <p:cNvGrpSpPr/>
          <p:nvPr/>
        </p:nvGrpSpPr>
        <p:grpSpPr>
          <a:xfrm>
            <a:off x="4016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June</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grpSp>
        <p:nvGrpSpPr>
          <p:cNvPr id="43" name="Group 42"/>
          <p:cNvGrpSpPr/>
          <p:nvPr/>
        </p:nvGrpSpPr>
        <p:grpSpPr>
          <a:xfrm>
            <a:off x="5250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45" name="TextBox 44"/>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July</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August</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sp>
        <p:nvSpPr>
          <p:cNvPr id="19" name="TextBox 18"/>
          <p:cNvSpPr txBox="1"/>
          <p:nvPr/>
        </p:nvSpPr>
        <p:spPr>
          <a:xfrm>
            <a:off x="7593575" y="2774845"/>
            <a:ext cx="1465467" cy="830997"/>
          </a:xfrm>
          <a:prstGeom prst="rect">
            <a:avLst/>
          </a:prstGeom>
          <a:noFill/>
        </p:spPr>
        <p:txBody>
          <a:bodyPr wrap="square" rtlCol="0">
            <a:spAutoFit/>
          </a:bodyPr>
          <a:lstStyle/>
          <a:p>
            <a:pPr algn="ctr"/>
            <a:r>
              <a:rPr lang="en-US" sz="2400" dirty="0" smtClean="0">
                <a:solidFill>
                  <a:srgbClr val="154A78"/>
                </a:solidFill>
              </a:rPr>
              <a:t>Public Comment</a:t>
            </a:r>
            <a:endParaRPr lang="en-US" sz="2400" dirty="0">
              <a:solidFill>
                <a:srgbClr val="154A78"/>
              </a:solidFill>
            </a:endParaRPr>
          </a:p>
        </p:txBody>
      </p:sp>
      <p:sp>
        <p:nvSpPr>
          <p:cNvPr id="38" name="TextBox 37"/>
          <p:cNvSpPr txBox="1"/>
          <p:nvPr/>
        </p:nvSpPr>
        <p:spPr>
          <a:xfrm>
            <a:off x="350565"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Review of Policy Document</a:t>
            </a:r>
            <a:endParaRPr lang="en-US" sz="1400" dirty="0">
              <a:latin typeface="Source Sans Pro Light"/>
              <a:cs typeface="Source Sans Pro Light"/>
            </a:endParaRPr>
          </a:p>
        </p:txBody>
      </p:sp>
      <p:sp>
        <p:nvSpPr>
          <p:cNvPr id="39" name="TextBox 38"/>
          <p:cNvSpPr txBox="1"/>
          <p:nvPr/>
        </p:nvSpPr>
        <p:spPr>
          <a:xfrm>
            <a:off x="1597714" y="3457102"/>
            <a:ext cx="1190873" cy="954107"/>
          </a:xfrm>
          <a:prstGeom prst="rect">
            <a:avLst/>
          </a:prstGeom>
          <a:noFill/>
        </p:spPr>
        <p:txBody>
          <a:bodyPr wrap="square" rtlCol="0">
            <a:spAutoFit/>
          </a:bodyPr>
          <a:lstStyle/>
          <a:p>
            <a:pPr algn="ctr"/>
            <a:r>
              <a:rPr lang="en-US" sz="1400" dirty="0" smtClean="0">
                <a:latin typeface="Source Sans Pro Light"/>
                <a:cs typeface="Source Sans Pro Light"/>
              </a:rPr>
              <a:t>Policy Review; Contract Questions</a:t>
            </a:r>
            <a:endParaRPr lang="en-US" sz="1400" dirty="0">
              <a:latin typeface="Source Sans Pro Light"/>
              <a:cs typeface="Source Sans Pro Light"/>
            </a:endParaRPr>
          </a:p>
        </p:txBody>
      </p:sp>
      <p:sp>
        <p:nvSpPr>
          <p:cNvPr id="40" name="TextBox 39"/>
          <p:cNvSpPr txBox="1"/>
          <p:nvPr/>
        </p:nvSpPr>
        <p:spPr>
          <a:xfrm>
            <a:off x="2838766" y="3457102"/>
            <a:ext cx="1320279" cy="1169551"/>
          </a:xfrm>
          <a:prstGeom prst="rect">
            <a:avLst/>
          </a:prstGeom>
          <a:noFill/>
        </p:spPr>
        <p:txBody>
          <a:bodyPr wrap="square" rtlCol="0">
            <a:spAutoFit/>
          </a:bodyPr>
          <a:lstStyle/>
          <a:p>
            <a:pPr algn="ctr"/>
            <a:r>
              <a:rPr lang="en-US" sz="1400" dirty="0" smtClean="0">
                <a:latin typeface="Source Sans Pro Light"/>
                <a:cs typeface="Source Sans Pro Light"/>
              </a:rPr>
              <a:t>LEA Framework; De-Accreditation/Transfers</a:t>
            </a:r>
            <a:endParaRPr lang="en-US" sz="1400" dirty="0">
              <a:latin typeface="Source Sans Pro Light"/>
              <a:cs typeface="Source Sans Pro Light"/>
            </a:endParaRPr>
          </a:p>
        </p:txBody>
      </p:sp>
      <p:sp>
        <p:nvSpPr>
          <p:cNvPr id="41" name="TextBox 40"/>
          <p:cNvSpPr txBox="1"/>
          <p:nvPr/>
        </p:nvSpPr>
        <p:spPr>
          <a:xfrm>
            <a:off x="4087489" y="3457102"/>
            <a:ext cx="1190873" cy="523220"/>
          </a:xfrm>
          <a:prstGeom prst="rect">
            <a:avLst/>
          </a:prstGeom>
          <a:noFill/>
        </p:spPr>
        <p:txBody>
          <a:bodyPr wrap="square" rtlCol="0">
            <a:spAutoFit/>
          </a:bodyPr>
          <a:lstStyle/>
          <a:p>
            <a:pPr algn="ctr"/>
            <a:r>
              <a:rPr lang="en-US" sz="1400" dirty="0" smtClean="0">
                <a:latin typeface="Source Sans Pro Light"/>
                <a:cs typeface="Source Sans Pro Light"/>
              </a:rPr>
              <a:t>Contract Review</a:t>
            </a:r>
            <a:endParaRPr lang="en-US" sz="1400" dirty="0">
              <a:latin typeface="Source Sans Pro Light"/>
              <a:cs typeface="Source Sans Pro Light"/>
            </a:endParaRPr>
          </a:p>
        </p:txBody>
      </p:sp>
      <p:sp>
        <p:nvSpPr>
          <p:cNvPr id="42" name="TextBox 41"/>
          <p:cNvSpPr txBox="1"/>
          <p:nvPr/>
        </p:nvSpPr>
        <p:spPr>
          <a:xfrm>
            <a:off x="5298737" y="3457102"/>
            <a:ext cx="1190873" cy="523220"/>
          </a:xfrm>
          <a:prstGeom prst="rect">
            <a:avLst/>
          </a:prstGeom>
          <a:noFill/>
        </p:spPr>
        <p:txBody>
          <a:bodyPr wrap="square" rtlCol="0">
            <a:spAutoFit/>
          </a:bodyPr>
          <a:lstStyle/>
          <a:p>
            <a:pPr algn="ctr"/>
            <a:r>
              <a:rPr lang="en-US" sz="1400" dirty="0" smtClean="0">
                <a:latin typeface="Source Sans Pro Light"/>
                <a:cs typeface="Source Sans Pro Light"/>
              </a:rPr>
              <a:t>Contract Review</a:t>
            </a:r>
            <a:endParaRPr lang="en-US" sz="1400" dirty="0">
              <a:latin typeface="Source Sans Pro Light"/>
              <a:cs typeface="Source Sans Pro Light"/>
            </a:endParaRPr>
          </a:p>
        </p:txBody>
      </p:sp>
      <p:sp>
        <p:nvSpPr>
          <p:cNvPr id="2" name="Title 1"/>
          <p:cNvSpPr>
            <a:spLocks noGrp="1"/>
          </p:cNvSpPr>
          <p:nvPr>
            <p:ph type="title"/>
          </p:nvPr>
        </p:nvSpPr>
        <p:spPr/>
        <p:txBody>
          <a:bodyPr/>
          <a:lstStyle/>
          <a:p>
            <a:r>
              <a:rPr lang="en-US" dirty="0" smtClean="0"/>
              <a:t>Steps to Public Comment: Projected</a:t>
            </a:r>
            <a:endParaRPr lang="en-US" dirty="0"/>
          </a:p>
        </p:txBody>
      </p:sp>
      <p:sp>
        <p:nvSpPr>
          <p:cNvPr id="46" name="TextBox 45"/>
          <p:cNvSpPr txBox="1"/>
          <p:nvPr/>
        </p:nvSpPr>
        <p:spPr>
          <a:xfrm>
            <a:off x="6532415" y="3458602"/>
            <a:ext cx="1190873" cy="954107"/>
          </a:xfrm>
          <a:prstGeom prst="rect">
            <a:avLst/>
          </a:prstGeom>
          <a:noFill/>
        </p:spPr>
        <p:txBody>
          <a:bodyPr wrap="square" rtlCol="0">
            <a:spAutoFit/>
          </a:bodyPr>
          <a:lstStyle/>
          <a:p>
            <a:pPr algn="ctr"/>
            <a:r>
              <a:rPr lang="en-US" sz="1400" dirty="0" smtClean="0">
                <a:latin typeface="Source Sans Pro Light"/>
                <a:cs typeface="Source Sans Pro Light"/>
              </a:rPr>
              <a:t>Finalize Materials for Public Comment</a:t>
            </a:r>
            <a:endParaRPr lang="en-US" sz="1400" dirty="0">
              <a:latin typeface="Source Sans Pro Light"/>
              <a:cs typeface="Source Sans Pro Light"/>
            </a:endParaRPr>
          </a:p>
        </p:txBody>
      </p:sp>
    </p:spTree>
    <p:extLst>
      <p:ext uri="{BB962C8B-B14F-4D97-AF65-F5344CB8AC3E}">
        <p14:creationId xmlns:p14="http://schemas.microsoft.com/office/powerpoint/2010/main" val="40437455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8090</TotalTime>
  <Words>705</Words>
  <Application>Microsoft Macintosh PowerPoint</Application>
  <PresentationFormat>On-screen Show (4:3)</PresentationFormat>
  <Paragraphs>112</Paragraphs>
  <Slides>11</Slides>
  <Notes>10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11</vt:i4>
      </vt:variant>
    </vt:vector>
  </HeadingPairs>
  <TitlesOfParts>
    <vt:vector size="23" baseType="lpstr">
      <vt:lpstr>Calibri</vt:lpstr>
      <vt:lpstr>Calibri Light</vt:lpstr>
      <vt:lpstr>Courier New</vt:lpstr>
      <vt:lpstr>ＭＳ Ｐゴシック</vt:lpstr>
      <vt:lpstr>Segoe UI</vt:lpstr>
      <vt:lpstr>Segoe UI Semilight</vt:lpstr>
      <vt:lpstr>Source Sans Pro</vt:lpstr>
      <vt:lpstr>Source Sans Pro Light</vt:lpstr>
      <vt:lpstr>Wingdings</vt:lpstr>
      <vt:lpstr>Arial</vt:lpstr>
      <vt:lpstr>Office Theme</vt:lpstr>
      <vt:lpstr>1_Office Theme</vt:lpstr>
      <vt:lpstr>PowerPoint Presentation</vt:lpstr>
      <vt:lpstr>PowerPoint Presentation</vt:lpstr>
      <vt:lpstr>PowerPoint Presentation</vt:lpstr>
      <vt:lpstr>Overview</vt:lpstr>
      <vt:lpstr>Project Background</vt:lpstr>
      <vt:lpstr>IRT Accomplishments</vt:lpstr>
      <vt:lpstr>PowerPoint Presentation</vt:lpstr>
      <vt:lpstr>Project Timeline</vt:lpstr>
      <vt:lpstr>Steps to Public Comment: Projected</vt:lpstr>
      <vt:lpstr>Privacy/Proxy IRT Timeline (updated February 2017)</vt:lpstr>
      <vt:lpstr>Engage with ICANN</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Mary Wong</cp:lastModifiedBy>
  <cp:revision>290</cp:revision>
  <cp:lastPrinted>2015-04-13T15:10:57Z</cp:lastPrinted>
  <dcterms:created xsi:type="dcterms:W3CDTF">2015-01-07T16:11:05Z</dcterms:created>
  <dcterms:modified xsi:type="dcterms:W3CDTF">2017-03-08T15:20:24Z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ServerID">
    <vt:lpwstr>f1a3e59a-4990-4d5e-9ace-4d146556dde0</vt:lpwstr>
  </property>
  <property fmtid="{D5CDD505-2E9C-101B-9397-08002B2CF9AE}" pid="3" name="Offisync_UniqueId">
    <vt:lpwstr>14431</vt:lpwstr>
  </property>
  <property fmtid="{D5CDD505-2E9C-101B-9397-08002B2CF9AE}" pid="4" name="Offisync_ProviderInitializationData">
    <vt:lpwstr>https://wecann.icann.org</vt:lpwstr>
  </property>
  <property fmtid="{D5CDD505-2E9C-101B-9397-08002B2CF9AE}" pid="5" name="Jive_VersionGuid">
    <vt:lpwstr>da2fa665-0a3b-4760-87dc-9cf147301376</vt:lpwstr>
  </property>
  <property fmtid="{D5CDD505-2E9C-101B-9397-08002B2CF9AE}" pid="6" name="Offisync_UpdateToken">
    <vt:lpwstr>3</vt:lpwstr>
  </property>
  <property fmtid="{D5CDD505-2E9C-101B-9397-08002B2CF9AE}" pid="7" name="Jive_LatestUserAccountName">
    <vt:lpwstr>amy.bivins@icann.org</vt:lpwstr>
  </property>
</Properties>
</file>