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8"/>
  </p:notesMasterIdLst>
  <p:sldIdLst>
    <p:sldId id="257" r:id="rId2"/>
    <p:sldId id="262" r:id="rId3"/>
    <p:sldId id="263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65"/>
  </p:normalViewPr>
  <p:slideViewPr>
    <p:cSldViewPr snapToGrid="0" snapToObjects="1">
      <p:cViewPr varScale="1">
        <p:scale>
          <a:sx n="114" d="100"/>
          <a:sy n="114" d="100"/>
        </p:scale>
        <p:origin x="15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EB52A-DA75-6646-8501-6ADAFF4F983E}" type="datetimeFigureOut">
              <a:rPr lang="en-US" smtClean="0"/>
              <a:t>3/6/17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5BEB6-72C8-BA40-9610-8F864C2C9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1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0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and width of the arrow, click on the arrow, grab a corner, and lengthen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add a bubble, click on the bubble, ensure it is fully highlighted, COPY and PASTE.  Then drag the bubble to your preferred placement.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delete a bubble, click on the bubble, ensuring it is highlighted and click DELETE.  If you make a mistake, go to your top bar on PP and click EDIT, UNDO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437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282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72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6"/>
            <a:ext cx="9144000" cy="710654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43414" algn="l">
              <a:lnSpc>
                <a:spcPts val="3317"/>
              </a:lnSpc>
              <a:defRPr sz="2500" b="0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6318498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83" dirty="0" smtClean="0">
                <a:solidFill>
                  <a:srgbClr val="FFFFFF"/>
                </a:solidFill>
                <a:latin typeface="Arial"/>
                <a:cs typeface="Arial"/>
              </a:rPr>
              <a:t>   |   </a:t>
            </a:r>
            <a:fld id="{D43A6F16-D3CF-4F46-B6D9-B3CAB1B87938}" type="slidenum">
              <a:rPr lang="en-US" sz="1083" smtClean="0">
                <a:solidFill>
                  <a:srgbClr val="FFFFFF"/>
                </a:solidFill>
                <a:latin typeface="Arial"/>
                <a:cs typeface="Arial"/>
              </a:rPr>
              <a:pPr algn="r"/>
              <a:t>‹#›</a:t>
            </a:fld>
            <a:endParaRPr lang="en-US" sz="1083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9308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6"/>
            <a:ext cx="9144000" cy="710654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43414" algn="l">
              <a:lnSpc>
                <a:spcPts val="3317"/>
              </a:lnSpc>
              <a:defRPr sz="2500" b="0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6318498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83" dirty="0" smtClean="0">
                <a:solidFill>
                  <a:srgbClr val="FFFFFF"/>
                </a:solidFill>
                <a:latin typeface="Arial"/>
                <a:cs typeface="Arial"/>
              </a:rPr>
              <a:t>   |   </a:t>
            </a:r>
            <a:fld id="{D43A6F16-D3CF-4F46-B6D9-B3CAB1B87938}" type="slidenum">
              <a:rPr lang="en-US" sz="1083" smtClean="0">
                <a:solidFill>
                  <a:srgbClr val="FFFFFF"/>
                </a:solidFill>
                <a:latin typeface="Arial"/>
                <a:cs typeface="Arial"/>
              </a:rPr>
              <a:pPr algn="r"/>
              <a:t>‹#›</a:t>
            </a:fld>
            <a:endParaRPr lang="en-US" sz="1083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1348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1" y="-67734"/>
            <a:ext cx="9309518" cy="6954091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1" y="4130517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8" name="Rectangle 7"/>
          <p:cNvSpPr/>
          <p:nvPr userDrawn="1"/>
        </p:nvSpPr>
        <p:spPr>
          <a:xfrm>
            <a:off x="3" y="4130517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2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4"/>
            <a:ext cx="9309519" cy="116254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</p:spTree>
    <p:extLst>
      <p:ext uri="{BB962C8B-B14F-4D97-AF65-F5344CB8AC3E}">
        <p14:creationId xmlns:p14="http://schemas.microsoft.com/office/powerpoint/2010/main" val="129568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4A155-E015-434B-913C-72EB0C127E66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F01C5-A52F-B141-AA4A-71F949BDC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963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ched.co/9npd" TargetMode="External"/><Relationship Id="rId4" Type="http://schemas.openxmlformats.org/officeDocument/2006/relationships/hyperlink" Target="https://gnso.icann.org/en/group-activities/active/rpm" TargetMode="External"/><Relationship Id="rId5" Type="http://schemas.openxmlformats.org/officeDocument/2006/relationships/hyperlink" Target="https://gnso.icann.org/en/issues/policy-briefing-rpm-review-27feb17-en.pdf" TargetMode="External"/><Relationship Id="rId6" Type="http://schemas.openxmlformats.org/officeDocument/2006/relationships/hyperlink" Target="https://community.icann.org/x/2CWAAw" TargetMode="External"/><Relationship Id="rId7" Type="http://schemas.openxmlformats.org/officeDocument/2006/relationships/hyperlink" Target="https://community.icann.org/x/wCWAAw" TargetMode="External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ANN58_Copenhagen_4x3_horizontal_phot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Picture 9" descr="ICANN58_Copenhagen_Marker_White_Horizonta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346" y="316539"/>
            <a:ext cx="4587095" cy="273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30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04471" y="4271054"/>
            <a:ext cx="6810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Review of All Rights Protection Mechanisms in All </a:t>
            </a:r>
            <a:r>
              <a:rPr lang="en-US" sz="2400" b="1" dirty="0" err="1">
                <a:solidFill>
                  <a:srgbClr val="FFFFFF"/>
                </a:solidFill>
                <a:latin typeface="Arial"/>
                <a:cs typeface="Arial"/>
              </a:rPr>
              <a:t>gTLDs</a:t>
            </a:r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 Policy Development Process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04471" y="5102051"/>
            <a:ext cx="73476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Kathy </a:t>
            </a:r>
            <a:r>
              <a:rPr lang="en-US" sz="1600" dirty="0" err="1">
                <a:solidFill>
                  <a:srgbClr val="FFFFFF"/>
                </a:solidFill>
                <a:latin typeface="Arial"/>
                <a:cs typeface="Arial"/>
              </a:rPr>
              <a:t>Kleiman</a:t>
            </a: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 / Philip Corwin / J. Scott Evans (Working Group Co-Chairs)</a:t>
            </a:r>
          </a:p>
          <a:p>
            <a:r>
              <a:rPr lang="en-US" sz="1600" dirty="0" smtClean="0">
                <a:solidFill>
                  <a:srgbClr val="FFFFFF"/>
                </a:solidFill>
                <a:latin typeface="Arial"/>
                <a:ea typeface="Wingdings"/>
                <a:cs typeface="Arial"/>
                <a:sym typeface="Wingdings"/>
              </a:rPr>
              <a:t>12 March 2017</a:t>
            </a:r>
            <a:endParaRPr lang="en-US" sz="16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92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hevron 48"/>
          <p:cNvSpPr/>
          <p:nvPr/>
        </p:nvSpPr>
        <p:spPr>
          <a:xfrm>
            <a:off x="1215420" y="3214858"/>
            <a:ext cx="6284345" cy="79850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6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7" name="Oval 6"/>
          <p:cNvSpPr/>
          <p:nvPr/>
        </p:nvSpPr>
        <p:spPr>
          <a:xfrm>
            <a:off x="1481061" y="3177640"/>
            <a:ext cx="138549" cy="138549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6">
              <a:latin typeface="Arial"/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550808" y="3177640"/>
            <a:ext cx="138549" cy="138549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6">
              <a:latin typeface="Arial"/>
              <a:cs typeface="Arial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591309" y="3177640"/>
            <a:ext cx="138549" cy="138549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6">
              <a:latin typeface="Arial"/>
              <a:cs typeface="Arial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603431" y="3177640"/>
            <a:ext cx="138549" cy="13854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6">
              <a:latin typeface="Arial"/>
              <a:cs typeface="Arial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6620855" y="3177640"/>
            <a:ext cx="138549" cy="138549"/>
          </a:xfrm>
          <a:prstGeom prst="ellipse">
            <a:avLst/>
          </a:prstGeom>
          <a:solidFill>
            <a:srgbClr val="1768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6">
              <a:latin typeface="Arial"/>
              <a:cs typeface="Arial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5521" y="1807985"/>
            <a:ext cx="1049626" cy="1049626"/>
            <a:chOff x="569487" y="2043501"/>
            <a:chExt cx="1346792" cy="1346792"/>
          </a:xfrm>
        </p:grpSpPr>
        <p:sp>
          <p:nvSpPr>
            <p:cNvPr id="11" name="Teardrop 1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6" dirty="0">
                <a:latin typeface="Arial"/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4800" y="2386020"/>
              <a:ext cx="1273358" cy="563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6" dirty="0">
                  <a:solidFill>
                    <a:schemeClr val="bg1"/>
                  </a:solidFill>
                  <a:latin typeface="Arial"/>
                  <a:cs typeface="Arial"/>
                </a:rPr>
                <a:t>Mar</a:t>
              </a:r>
            </a:p>
            <a:p>
              <a:pPr algn="ctr"/>
              <a:r>
                <a:rPr lang="en-US" sz="1126" dirty="0">
                  <a:solidFill>
                    <a:schemeClr val="bg1"/>
                  </a:solidFill>
                  <a:latin typeface="Arial"/>
                  <a:cs typeface="Arial"/>
                </a:rPr>
                <a:t>2016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3481" y="1837692"/>
            <a:ext cx="1049626" cy="1478499"/>
            <a:chOff x="2105815" y="2043501"/>
            <a:chExt cx="1346792" cy="1897087"/>
          </a:xfrm>
        </p:grpSpPr>
        <p:sp>
          <p:nvSpPr>
            <p:cNvPr id="13" name="Oval 12"/>
            <p:cNvSpPr/>
            <p:nvPr/>
          </p:nvSpPr>
          <p:spPr>
            <a:xfrm>
              <a:off x="2690831" y="3762814"/>
              <a:ext cx="177774" cy="177774"/>
            </a:xfrm>
            <a:prstGeom prst="ellipse">
              <a:avLst/>
            </a:prstGeom>
            <a:solidFill>
              <a:srgbClr val="1B6F7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6">
                <a:latin typeface="Arial"/>
                <a:cs typeface="Arial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105815" y="2043501"/>
              <a:ext cx="1346792" cy="1346792"/>
              <a:chOff x="569487" y="2043501"/>
              <a:chExt cx="1346792" cy="1346792"/>
            </a:xfrm>
          </p:grpSpPr>
          <p:sp>
            <p:nvSpPr>
              <p:cNvPr id="23" name="Teardrop 22"/>
              <p:cNvSpPr/>
              <p:nvPr/>
            </p:nvSpPr>
            <p:spPr>
              <a:xfrm rot="8100000">
                <a:off x="569487" y="2043501"/>
                <a:ext cx="1346792" cy="1346792"/>
              </a:xfrm>
              <a:prstGeom prst="teardrop">
                <a:avLst>
                  <a:gd name="adj" fmla="val 96125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6" dirty="0">
                  <a:latin typeface="Arial"/>
                  <a:cs typeface="Arial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94800" y="2386020"/>
                <a:ext cx="1273358" cy="563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6" dirty="0">
                    <a:solidFill>
                      <a:schemeClr val="bg1"/>
                    </a:solidFill>
                    <a:latin typeface="Arial"/>
                    <a:cs typeface="Arial"/>
                  </a:rPr>
                  <a:t>Jun 2016 (ICANN56)</a:t>
                </a: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3081440" y="1807985"/>
            <a:ext cx="1108508" cy="1049626"/>
            <a:chOff x="569487" y="2043501"/>
            <a:chExt cx="1422345" cy="1346792"/>
          </a:xfrm>
        </p:grpSpPr>
        <p:sp>
          <p:nvSpPr>
            <p:cNvPr id="26" name="Teardrop 2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6" dirty="0">
                <a:latin typeface="Arial"/>
                <a:cs typeface="Arial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94799" y="2386020"/>
              <a:ext cx="1397033" cy="7853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6" dirty="0">
                  <a:solidFill>
                    <a:schemeClr val="bg1"/>
                  </a:solidFill>
                  <a:latin typeface="Arial"/>
                  <a:cs typeface="Arial"/>
                </a:rPr>
                <a:t>Nov</a:t>
              </a:r>
            </a:p>
            <a:p>
              <a:pPr algn="ctr"/>
              <a:r>
                <a:rPr lang="en-US" sz="1126" dirty="0">
                  <a:solidFill>
                    <a:schemeClr val="bg1"/>
                  </a:solidFill>
                  <a:latin typeface="Arial"/>
                  <a:cs typeface="Arial"/>
                </a:rPr>
                <a:t>2016 (ICANN57)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109399" y="1807985"/>
            <a:ext cx="1049626" cy="1049626"/>
            <a:chOff x="569487" y="2043501"/>
            <a:chExt cx="1346792" cy="1346792"/>
          </a:xfrm>
        </p:grpSpPr>
        <p:sp>
          <p:nvSpPr>
            <p:cNvPr id="31" name="Teardrop 3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6" dirty="0">
                <a:latin typeface="Arial"/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4800" y="2386020"/>
              <a:ext cx="1273358" cy="563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6" dirty="0">
                  <a:solidFill>
                    <a:schemeClr val="bg1"/>
                  </a:solidFill>
                  <a:latin typeface="Arial"/>
                  <a:cs typeface="Arial"/>
                </a:rPr>
                <a:t>Mar 2017 (ICANN58)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137358" y="1807985"/>
            <a:ext cx="1049626" cy="1049626"/>
            <a:chOff x="569487" y="2043501"/>
            <a:chExt cx="1346792" cy="1346792"/>
          </a:xfrm>
        </p:grpSpPr>
        <p:sp>
          <p:nvSpPr>
            <p:cNvPr id="44" name="Teardrop 43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6" dirty="0">
                <a:latin typeface="Arial"/>
                <a:cs typeface="Arial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94800" y="2386020"/>
              <a:ext cx="1273358" cy="563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6" dirty="0">
                  <a:solidFill>
                    <a:schemeClr val="bg1"/>
                  </a:solidFill>
                  <a:latin typeface="Arial"/>
                  <a:cs typeface="Arial"/>
                </a:rPr>
                <a:t>Jun 2017 (ICANN59)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165316" y="1807985"/>
            <a:ext cx="1049626" cy="1049626"/>
            <a:chOff x="569487" y="2043501"/>
            <a:chExt cx="1346792" cy="1346792"/>
          </a:xfrm>
        </p:grpSpPr>
        <p:sp>
          <p:nvSpPr>
            <p:cNvPr id="36" name="Teardrop 3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1768B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6" dirty="0">
                <a:latin typeface="Arial"/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94800" y="2386020"/>
              <a:ext cx="1273358" cy="563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6" dirty="0">
                  <a:solidFill>
                    <a:schemeClr val="bg1"/>
                  </a:solidFill>
                  <a:latin typeface="Arial"/>
                  <a:cs typeface="Arial"/>
                </a:rPr>
                <a:t>Oct 2017 (ICANN60)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528902" y="2088891"/>
            <a:ext cx="1072371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>
                <a:solidFill>
                  <a:srgbClr val="154A78"/>
                </a:solidFill>
                <a:latin typeface="Arial"/>
                <a:cs typeface="Arial"/>
              </a:rPr>
              <a:t>Publish Phase One report for Public Comment (end-2017/early 2018)</a:t>
            </a:r>
          </a:p>
          <a:p>
            <a:pPr>
              <a:spcAft>
                <a:spcPts val="600"/>
              </a:spcAft>
            </a:pPr>
            <a:r>
              <a:rPr lang="en-US" sz="1200" b="1" dirty="0">
                <a:solidFill>
                  <a:srgbClr val="154A78"/>
                </a:solidFill>
                <a:latin typeface="Arial"/>
                <a:cs typeface="Arial"/>
              </a:rPr>
              <a:t>Commence Phase Two (Uniform Dispute Resolution </a:t>
            </a:r>
            <a:r>
              <a:rPr lang="en-US" sz="1200" b="1" dirty="0" smtClean="0">
                <a:solidFill>
                  <a:srgbClr val="154A78"/>
                </a:solidFill>
                <a:latin typeface="Arial"/>
                <a:cs typeface="Arial"/>
              </a:rPr>
              <a:t>Policy; early 2018)</a:t>
            </a:r>
            <a:endParaRPr lang="en-US" sz="1200" b="1" dirty="0">
              <a:solidFill>
                <a:srgbClr val="154A78"/>
              </a:solidFill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54140" y="3452420"/>
            <a:ext cx="9923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WG chartered by GNSO Council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93431" y="3452420"/>
            <a:ext cx="9923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Community discussion of Charter/PDP scope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127641" y="3452420"/>
            <a:ext cx="127615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Complete Trademark PDDRP initial review; discuss TMCH Charter questions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274941" y="3456244"/>
            <a:ext cx="9923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TMCH review </a:t>
            </a:r>
            <a:r>
              <a:rPr lang="en-US" sz="1000" dirty="0" smtClean="0">
                <a:latin typeface="Arial"/>
                <a:cs typeface="Arial"/>
              </a:rPr>
              <a:t>ongoing; discuss plan to start Sunrise &amp; Claims </a:t>
            </a:r>
            <a:r>
              <a:rPr lang="en-US" sz="1000" dirty="0">
                <a:latin typeface="Arial"/>
                <a:cs typeface="Arial"/>
              </a:rPr>
              <a:t>review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177616" y="3452420"/>
            <a:ext cx="9923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Completing Claims Notice initial review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062004" y="4865124"/>
            <a:ext cx="6370323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50"/>
              </a:lnSpc>
            </a:pPr>
            <a:r>
              <a:rPr lang="en-US" sz="1200" dirty="0">
                <a:solidFill>
                  <a:srgbClr val="154A78"/>
                </a:solidFill>
                <a:latin typeface="Arial"/>
                <a:cs typeface="Arial"/>
              </a:rPr>
              <a:t>This PDP was chartered by the GNSO Council to review all the Rights Protection Mechanisms (RPMs) that are currently in </a:t>
            </a:r>
            <a:r>
              <a:rPr lang="en-US" sz="1200" dirty="0" smtClean="0">
                <a:solidFill>
                  <a:srgbClr val="154A78"/>
                </a:solidFill>
                <a:latin typeface="Arial"/>
                <a:cs typeface="Arial"/>
              </a:rPr>
              <a:t>operation</a:t>
            </a:r>
          </a:p>
          <a:p>
            <a:pPr marL="171450" indent="-171450">
              <a:lnSpc>
                <a:spcPts val="1650"/>
              </a:lnSpc>
              <a:buFont typeface="Arial" charset="0"/>
              <a:buChar char="•"/>
            </a:pPr>
            <a:r>
              <a:rPr lang="en-US" sz="1200" dirty="0" smtClean="0">
                <a:solidFill>
                  <a:srgbClr val="154A78"/>
                </a:solidFill>
                <a:latin typeface="Arial"/>
                <a:cs typeface="Arial"/>
              </a:rPr>
              <a:t>Phase </a:t>
            </a:r>
            <a:r>
              <a:rPr lang="en-US" sz="1200" dirty="0">
                <a:solidFill>
                  <a:srgbClr val="154A78"/>
                </a:solidFill>
                <a:latin typeface="Arial"/>
                <a:cs typeface="Arial"/>
              </a:rPr>
              <a:t>One focuses on the RPMs created for the 2012 New </a:t>
            </a:r>
            <a:r>
              <a:rPr lang="en-US" sz="1200" dirty="0" err="1">
                <a:solidFill>
                  <a:srgbClr val="154A78"/>
                </a:solidFill>
                <a:latin typeface="Arial"/>
                <a:cs typeface="Arial"/>
              </a:rPr>
              <a:t>gTLD</a:t>
            </a:r>
            <a:r>
              <a:rPr lang="en-US" sz="1200" dirty="0">
                <a:solidFill>
                  <a:srgbClr val="154A78"/>
                </a:solidFill>
                <a:latin typeface="Arial"/>
                <a:cs typeface="Arial"/>
              </a:rPr>
              <a:t> </a:t>
            </a:r>
            <a:r>
              <a:rPr lang="en-US" sz="1200" dirty="0" smtClean="0">
                <a:solidFill>
                  <a:srgbClr val="154A78"/>
                </a:solidFill>
                <a:latin typeface="Arial"/>
                <a:cs typeface="Arial"/>
              </a:rPr>
              <a:t>Program</a:t>
            </a:r>
          </a:p>
          <a:p>
            <a:pPr marL="171450" indent="-171450">
              <a:lnSpc>
                <a:spcPts val="1650"/>
              </a:lnSpc>
              <a:buFont typeface="Arial" charset="0"/>
              <a:buChar char="•"/>
            </a:pPr>
            <a:r>
              <a:rPr lang="en-US" sz="1200" dirty="0" smtClean="0">
                <a:solidFill>
                  <a:srgbClr val="154A78"/>
                </a:solidFill>
                <a:latin typeface="Arial"/>
                <a:cs typeface="Arial"/>
              </a:rPr>
              <a:t>Phase </a:t>
            </a:r>
            <a:r>
              <a:rPr lang="en-US" sz="1200" dirty="0">
                <a:solidFill>
                  <a:srgbClr val="154A78"/>
                </a:solidFill>
                <a:latin typeface="Arial"/>
                <a:cs typeface="Arial"/>
              </a:rPr>
              <a:t>Two on the 1999 Uniform Dispute Resolution Policy (which applies to all </a:t>
            </a:r>
            <a:r>
              <a:rPr lang="en-US" sz="1200" dirty="0" err="1">
                <a:solidFill>
                  <a:srgbClr val="154A78"/>
                </a:solidFill>
                <a:latin typeface="Arial"/>
                <a:cs typeface="Arial"/>
              </a:rPr>
              <a:t>gTLDs</a:t>
            </a:r>
            <a:r>
              <a:rPr lang="en-US" sz="1200" dirty="0">
                <a:solidFill>
                  <a:srgbClr val="154A78"/>
                </a:solidFill>
                <a:latin typeface="Arial"/>
                <a:cs typeface="Arial"/>
              </a:rPr>
              <a:t>).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062004" y="4533150"/>
            <a:ext cx="5979509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50"/>
              </a:lnSpc>
            </a:pPr>
            <a:r>
              <a:rPr lang="en-US" sz="1667" b="1" dirty="0">
                <a:solidFill>
                  <a:srgbClr val="154A78"/>
                </a:solidFill>
                <a:latin typeface="Arial"/>
                <a:cs typeface="Arial"/>
              </a:rPr>
              <a:t>WHAT THIS PROJECT IS ABOUT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333" dirty="0"/>
              <a:t>OVERVIEW: Project Timeline &amp; Major Milestones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205681" y="3453670"/>
            <a:ext cx="9923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Completing Uniform Rapid Suspension initial review</a:t>
            </a:r>
          </a:p>
        </p:txBody>
      </p:sp>
    </p:spTree>
    <p:extLst>
      <p:ext uri="{BB962C8B-B14F-4D97-AF65-F5344CB8AC3E}">
        <p14:creationId xmlns:p14="http://schemas.microsoft.com/office/powerpoint/2010/main" val="45359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8171" y="1263338"/>
            <a:ext cx="6752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8123" marR="0" lvl="0" indent="-23812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Wingdings" charset="2"/>
              <a:buNone/>
              <a:tabLst/>
              <a:defRPr/>
            </a:pPr>
            <a:endParaRPr lang="en-US" sz="2000" dirty="0">
              <a:solidFill>
                <a:srgbClr val="0C1F2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333" smtClean="0"/>
              <a:t>What are the current challenges &amp; issues under discussion?</a:t>
            </a:r>
            <a:endParaRPr lang="en-US" sz="2333" dirty="0"/>
          </a:p>
        </p:txBody>
      </p:sp>
      <p:sp>
        <p:nvSpPr>
          <p:cNvPr id="13" name="Rectangle 12"/>
          <p:cNvSpPr/>
          <p:nvPr/>
        </p:nvSpPr>
        <p:spPr>
          <a:xfrm>
            <a:off x="1195720" y="1051465"/>
            <a:ext cx="675256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8123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Arial"/>
                <a:cs typeface="Arial"/>
              </a:rPr>
              <a:t>Timelines </a:t>
            </a:r>
            <a:r>
              <a:rPr lang="en-US" sz="1600" dirty="0" smtClean="0">
                <a:solidFill>
                  <a:srgbClr val="0C1F24"/>
                </a:solidFill>
                <a:latin typeface="Arial"/>
                <a:cs typeface="Arial"/>
              </a:rPr>
              <a:t>remain </a:t>
            </a:r>
            <a:r>
              <a:rPr lang="en-US" sz="1600" dirty="0">
                <a:solidFill>
                  <a:srgbClr val="0C1F24"/>
                </a:solidFill>
                <a:latin typeface="Arial"/>
                <a:cs typeface="Arial"/>
              </a:rPr>
              <a:t>aggressive, though not unreasonable</a:t>
            </a:r>
          </a:p>
          <a:p>
            <a:pPr marL="628650" lvl="1" indent="-28575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Phase One needs to be completed prior to launch of next expansion round</a:t>
            </a:r>
          </a:p>
          <a:p>
            <a:pPr marL="238123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Arial"/>
                <a:cs typeface="Arial"/>
              </a:rPr>
              <a:t>Need to coordinate with other parallel efforts</a:t>
            </a:r>
          </a:p>
          <a:p>
            <a:pPr marL="628650" lvl="1" indent="-28575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E.g.: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the ongoing PDP on New </a:t>
            </a:r>
            <a:r>
              <a:rPr lang="en-US" sz="1400" i="1" dirty="0" err="1">
                <a:solidFill>
                  <a:srgbClr val="0C1F24"/>
                </a:solidFill>
                <a:latin typeface="Arial"/>
                <a:cs typeface="Arial"/>
              </a:rPr>
              <a:t>gTLD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 Subsequent Procedures</a:t>
            </a:r>
          </a:p>
          <a:p>
            <a:pPr marL="628650" lvl="1" indent="-28575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Current need to review recent Final Report on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Trademark Clearinghouse (TMCH) Independent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Review</a:t>
            </a:r>
            <a:endParaRPr lang="en-US" sz="1583" i="1" dirty="0">
              <a:solidFill>
                <a:srgbClr val="1A87C9"/>
              </a:solidFill>
              <a:latin typeface="Arial"/>
              <a:cs typeface="Arial"/>
            </a:endParaRPr>
          </a:p>
          <a:p>
            <a:pPr marL="238123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 smtClean="0">
                <a:solidFill>
                  <a:srgbClr val="0C1F24"/>
                </a:solidFill>
                <a:latin typeface="Arial"/>
                <a:cs typeface="Arial"/>
              </a:rPr>
              <a:t>Continuing need to obtain reliable </a:t>
            </a:r>
            <a:r>
              <a:rPr lang="en-US" sz="1600" dirty="0">
                <a:solidFill>
                  <a:srgbClr val="0C1F24"/>
                </a:solidFill>
                <a:latin typeface="Arial"/>
                <a:cs typeface="Arial"/>
              </a:rPr>
              <a:t>data</a:t>
            </a:r>
          </a:p>
          <a:p>
            <a:pPr marL="628650" lvl="1" indent="-28575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Not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clear that all sources will necessarily be able or willing to provide needed data (e.g. confidentiality issues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); lack of response to initial outreach to SO/AC/SG/Constituencies (with some exceptions)</a:t>
            </a:r>
            <a:endParaRPr lang="en-US" sz="1400" i="1" dirty="0">
              <a:solidFill>
                <a:srgbClr val="0C1F24"/>
              </a:solidFill>
              <a:latin typeface="Arial"/>
              <a:cs typeface="Arial"/>
            </a:endParaRPr>
          </a:p>
          <a:p>
            <a:pPr marL="238123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Arial"/>
                <a:cs typeface="Arial"/>
              </a:rPr>
              <a:t>PDP deals with complex issues where there are likely to be strong and divergent </a:t>
            </a:r>
            <a:r>
              <a:rPr lang="en-US" sz="1600" dirty="0" smtClean="0">
                <a:solidFill>
                  <a:srgbClr val="0C1F24"/>
                </a:solidFill>
                <a:latin typeface="Arial"/>
                <a:cs typeface="Arial"/>
              </a:rPr>
              <a:t>views</a:t>
            </a:r>
          </a:p>
          <a:p>
            <a:pPr marL="742950" lvl="1" indent="-28575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Especially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on longstanding issues that have divided parts of the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community since the topic of trademark protection was first identified as an overarching issue for the 2012 New </a:t>
            </a:r>
            <a:r>
              <a:rPr lang="en-US" sz="1400" i="1" dirty="0" err="1" smtClean="0">
                <a:solidFill>
                  <a:srgbClr val="0C1F24"/>
                </a:solidFill>
                <a:latin typeface="Arial"/>
                <a:cs typeface="Arial"/>
              </a:rPr>
              <a:t>gTLD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 Program</a:t>
            </a:r>
            <a:endParaRPr lang="en-US" sz="1400" i="1" dirty="0">
              <a:solidFill>
                <a:srgbClr val="0C1F24"/>
              </a:solidFill>
              <a:latin typeface="Arial"/>
              <a:cs typeface="Arial"/>
            </a:endParaRPr>
          </a:p>
          <a:p>
            <a:pPr marL="238123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Arial"/>
                <a:cs typeface="Arial"/>
              </a:rPr>
              <a:t>Large numbers of Members and Observers, but not clear that more than a core number are able to participate actively or </a:t>
            </a:r>
            <a:r>
              <a:rPr lang="en-US" sz="1600" dirty="0" smtClean="0">
                <a:solidFill>
                  <a:srgbClr val="0C1F24"/>
                </a:solidFill>
                <a:latin typeface="Arial"/>
                <a:cs typeface="Arial"/>
              </a:rPr>
              <a:t>regularly</a:t>
            </a:r>
          </a:p>
          <a:p>
            <a:pPr marL="742950" lvl="1" indent="-28575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Likely increase in use of Sub Teams may exacerbate this problem</a:t>
            </a:r>
            <a:endParaRPr lang="en-US" sz="1400" i="1" dirty="0">
              <a:solidFill>
                <a:srgbClr val="0C1F2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389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>
          <a:xfrm>
            <a:off x="1485578" y="1080070"/>
            <a:ext cx="6172843" cy="4546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8123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Arial"/>
                <a:cs typeface="Arial"/>
              </a:rPr>
              <a:t>Working Group has identified data gathering (possibly including professional survey design) as a priority</a:t>
            </a:r>
          </a:p>
          <a:p>
            <a:pPr marL="628650" lvl="1" indent="-28575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This may require budget and additional resources (e.g. using the new GNSO Data &amp; Metrics Request process)</a:t>
            </a:r>
            <a:endParaRPr lang="en-US" sz="1583" dirty="0">
              <a:solidFill>
                <a:srgbClr val="0C1F24"/>
              </a:solidFill>
              <a:latin typeface="Arial"/>
              <a:cs typeface="Arial"/>
            </a:endParaRPr>
          </a:p>
          <a:p>
            <a:pPr marL="238123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Arial"/>
                <a:cs typeface="Arial"/>
              </a:rPr>
              <a:t>Working Group will be seeking information periodically from Service Providers, Registries, Registrars, Registrants and other ICANN SO/ACs</a:t>
            </a:r>
          </a:p>
          <a:p>
            <a:pPr marL="628650" lvl="1" indent="-28575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Need to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minimize too many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outreach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requests and manage their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timing, important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that affected users provide responses</a:t>
            </a:r>
          </a:p>
          <a:p>
            <a:pPr marL="238123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Arial"/>
                <a:cs typeface="Arial"/>
              </a:rPr>
              <a:t>Working Group </a:t>
            </a:r>
            <a:r>
              <a:rPr lang="en-US" sz="1600" dirty="0" smtClean="0">
                <a:solidFill>
                  <a:srgbClr val="0C1F24"/>
                </a:solidFill>
                <a:latin typeface="Arial"/>
                <a:cs typeface="Arial"/>
              </a:rPr>
              <a:t>to review need for additional face to face meetings to complete Phase One</a:t>
            </a:r>
            <a:endParaRPr lang="en-US" sz="1600" dirty="0">
              <a:solidFill>
                <a:srgbClr val="0C1F24"/>
              </a:solidFill>
              <a:latin typeface="Arial"/>
              <a:cs typeface="Arial"/>
            </a:endParaRPr>
          </a:p>
          <a:p>
            <a:pPr marL="628650" lvl="1" indent="-28575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GNSO Council requested to give any such request from the Working Group due consideration</a:t>
            </a:r>
            <a:endParaRPr lang="en-US" sz="1583" dirty="0">
              <a:solidFill>
                <a:srgbClr val="0C1F24"/>
              </a:solidFill>
              <a:latin typeface="Arial"/>
              <a:cs typeface="Arial"/>
            </a:endParaRPr>
          </a:p>
          <a:p>
            <a:pPr marL="238123" indent="-238123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 smtClean="0">
                <a:solidFill>
                  <a:srgbClr val="0C1F24"/>
                </a:solidFill>
                <a:latin typeface="Arial"/>
                <a:cs typeface="Arial"/>
              </a:rPr>
              <a:t>Working Group to consider how to best use Council and community liaisons</a:t>
            </a:r>
            <a:endParaRPr lang="en-US" sz="1600" dirty="0">
              <a:solidFill>
                <a:srgbClr val="0C1F24"/>
              </a:solidFill>
              <a:latin typeface="Arial"/>
              <a:cs typeface="Arial"/>
            </a:endParaRPr>
          </a:p>
          <a:p>
            <a:pPr marL="628650" lvl="1" indent="-28575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GNSO Council can provide guidance on how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Council and community </a:t>
            </a:r>
            <a:r>
              <a:rPr lang="en-US" sz="1400" i="1" dirty="0">
                <a:solidFill>
                  <a:srgbClr val="0C1F24"/>
                </a:solidFill>
                <a:latin typeface="Arial"/>
                <a:cs typeface="Arial"/>
              </a:rPr>
              <a:t>liaisons should </a:t>
            </a:r>
            <a:r>
              <a:rPr lang="en-US" sz="1400" i="1" dirty="0" smtClean="0">
                <a:solidFill>
                  <a:srgbClr val="0C1F24"/>
                </a:solidFill>
                <a:latin typeface="Arial"/>
                <a:cs typeface="Arial"/>
              </a:rPr>
              <a:t>function</a:t>
            </a:r>
            <a:endParaRPr lang="en-US" sz="1400" i="1" dirty="0">
              <a:solidFill>
                <a:srgbClr val="0C1F24"/>
              </a:solidFill>
              <a:latin typeface="Arial"/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/>
              <a:t>How can the GNSO Council &amp; ICANN community assist?</a:t>
            </a:r>
          </a:p>
        </p:txBody>
      </p:sp>
    </p:spTree>
    <p:extLst>
      <p:ext uri="{BB962C8B-B14F-4D97-AF65-F5344CB8AC3E}">
        <p14:creationId xmlns:p14="http://schemas.microsoft.com/office/powerpoint/2010/main" val="178574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95720" y="1260187"/>
            <a:ext cx="67525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Courier New" charset="0"/>
              <a:buChar char="o"/>
            </a:pP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Open Working Group meeting/community 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session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on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en-US" b="1" dirty="0">
                <a:solidFill>
                  <a:srgbClr val="0C1F24"/>
                </a:solidFill>
                <a:latin typeface="Arial"/>
                <a:cs typeface="Arial"/>
              </a:rPr>
              <a:t>Wednesday 15 March 2017, 0900 – 1030, Hall C1.4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: 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  <a:hlinkClick r:id="rId3"/>
              </a:rPr>
              <a:t>http://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  <a:hlinkClick r:id="rId3"/>
              </a:rPr>
              <a:t>sched.co/9npd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endParaRPr lang="en-US" dirty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buSzPct val="75000"/>
              <a:buFont typeface="Courier New" charset="0"/>
              <a:buChar char="o"/>
            </a:pPr>
            <a:endParaRPr lang="en-US" dirty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buSzPct val="75000"/>
              <a:buFont typeface="Courier New" charset="0"/>
              <a:buChar char="o"/>
            </a:pP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Background information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: 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  <a:hlinkClick r:id="rId4"/>
              </a:rPr>
              <a:t>https://gnso.icann.org/en/group-activities/active/rpm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 </a:t>
            </a:r>
          </a:p>
          <a:p>
            <a:pPr marL="285750" indent="-285750">
              <a:buSzPct val="75000"/>
              <a:buFont typeface="Courier New" charset="0"/>
              <a:buChar char="o"/>
            </a:pPr>
            <a:endParaRPr lang="en-US" dirty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buSzPct val="75000"/>
              <a:buFont typeface="Courier New" charset="0"/>
              <a:buChar char="o"/>
            </a:pP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ICANN58 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Background Briefing Paper: 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  <a:hlinkClick r:id="rId5"/>
              </a:rPr>
              <a:t>https://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  <a:hlinkClick r:id="rId5"/>
              </a:rPr>
              <a:t>gnso.icann.org/en/issues/policy-briefing-rpm-review-27feb17-en.pdf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 </a:t>
            </a:r>
          </a:p>
          <a:p>
            <a:pPr marL="285750" indent="-285750">
              <a:buSzPct val="75000"/>
              <a:buFont typeface="Courier New" charset="0"/>
              <a:buChar char="o"/>
            </a:pPr>
            <a:endParaRPr lang="en-US" dirty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buSzPct val="75000"/>
              <a:buFont typeface="Courier New" charset="0"/>
              <a:buChar char="o"/>
            </a:pP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Working Group Charter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: 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  <a:hlinkClick r:id="rId6"/>
              </a:rPr>
              <a:t>https://community.icann.org/x/2CWAAw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 </a:t>
            </a:r>
          </a:p>
          <a:p>
            <a:pPr marL="285750" indent="-285750">
              <a:buSzPct val="75000"/>
              <a:buFont typeface="Courier New" charset="0"/>
              <a:buChar char="o"/>
            </a:pPr>
            <a:endParaRPr lang="en-US" dirty="0">
              <a:solidFill>
                <a:srgbClr val="0C1F24"/>
              </a:solidFill>
              <a:latin typeface="Arial"/>
              <a:cs typeface="Arial"/>
            </a:endParaRPr>
          </a:p>
          <a:p>
            <a:pPr marL="285750" indent="-285750">
              <a:buSzPct val="75000"/>
              <a:buFont typeface="Courier New" charset="0"/>
              <a:buChar char="o"/>
            </a:pP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Working Group online wiki space (with meeting transcripts, call recordings, draft documents and background materials</a:t>
            </a: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): 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  <a:hlinkClick r:id="rId7"/>
              </a:rPr>
              <a:t>https://community.icann.org/x/wCWAAw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/>
              <a:t>Sessions at </a:t>
            </a:r>
            <a:r>
              <a:rPr lang="en-US" sz="2000" dirty="0" smtClean="0"/>
              <a:t>ICANN58 </a:t>
            </a:r>
            <a:r>
              <a:rPr lang="en-US" sz="2000" dirty="0"/>
              <a:t>and Further Information</a:t>
            </a:r>
          </a:p>
        </p:txBody>
      </p:sp>
    </p:spTree>
    <p:extLst>
      <p:ext uri="{BB962C8B-B14F-4D97-AF65-F5344CB8AC3E}">
        <p14:creationId xmlns:p14="http://schemas.microsoft.com/office/powerpoint/2010/main" val="147682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675</Words>
  <Application>Microsoft Macintosh PowerPoint</Application>
  <PresentationFormat>On-screen Show (4:3)</PresentationFormat>
  <Paragraphs>65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Calibri Light</vt:lpstr>
      <vt:lpstr>Courier New</vt:lpstr>
      <vt:lpstr>Wingdings</vt:lpstr>
      <vt:lpstr>Arial</vt:lpstr>
      <vt:lpstr>Office Theme</vt:lpstr>
      <vt:lpstr>PowerPoint Presentation</vt:lpstr>
      <vt:lpstr>PowerPoint Presentation</vt:lpstr>
      <vt:lpstr>OVERVIEW: Project Timeline &amp; Major Milestones</vt:lpstr>
      <vt:lpstr>What are the current challenges &amp; issues under discussion?</vt:lpstr>
      <vt:lpstr>How can the GNSO Council &amp; ICANN community assist?</vt:lpstr>
      <vt:lpstr>Sessions at ICANN58 and Further Information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Wong</dc:creator>
  <cp:lastModifiedBy>Mary Wong</cp:lastModifiedBy>
  <cp:revision>5</cp:revision>
  <dcterms:created xsi:type="dcterms:W3CDTF">2017-03-02T20:30:26Z</dcterms:created>
  <dcterms:modified xsi:type="dcterms:W3CDTF">2017-03-06T21:48:36Z</dcterms:modified>
</cp:coreProperties>
</file>