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9"/>
  </p:notesMasterIdLst>
  <p:sldIdLst>
    <p:sldId id="257" r:id="rId2"/>
    <p:sldId id="262" r:id="rId3"/>
    <p:sldId id="264" r:id="rId4"/>
    <p:sldId id="265" r:id="rId5"/>
    <p:sldId id="259" r:id="rId6"/>
    <p:sldId id="266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65"/>
  </p:normalViewPr>
  <p:slideViewPr>
    <p:cSldViewPr snapToGrid="0" snapToObjects="1">
      <p:cViewPr varScale="1">
        <p:scale>
          <a:sx n="114" d="100"/>
          <a:sy n="114" d="100"/>
        </p:scale>
        <p:origin x="15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EB52A-DA75-6646-8501-6ADAFF4F983E}" type="datetimeFigureOut">
              <a:rPr lang="en-US" smtClean="0"/>
              <a:t>3/6/17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5BEB6-72C8-BA40-9610-8F864C2C9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1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0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and width of the arrow, click on the arrow, grab a corner, and lengthen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add a bubble, click on the bubble, ensure it is fully highlighted, COPY and PASTE.  Then drag the bubble to your preferred placement.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delete a bubble, click on the bubble, ensuring it is highlighted and click DELETE.  If you make a mistake, go to your top bar on PP and click EDIT, UNDO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47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245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437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777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72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6"/>
            <a:ext cx="9144000" cy="710654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43414" algn="l">
              <a:lnSpc>
                <a:spcPts val="3317"/>
              </a:lnSpc>
              <a:defRPr sz="2500" b="0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6318498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83" dirty="0" smtClean="0">
                <a:solidFill>
                  <a:srgbClr val="FFFFFF"/>
                </a:solidFill>
                <a:latin typeface="Arial"/>
                <a:cs typeface="Arial"/>
              </a:rPr>
              <a:t>   |   </a:t>
            </a:r>
            <a:fld id="{D43A6F16-D3CF-4F46-B6D9-B3CAB1B87938}" type="slidenum">
              <a:rPr lang="en-US" sz="1083" smtClean="0">
                <a:solidFill>
                  <a:srgbClr val="FFFFFF"/>
                </a:solidFill>
                <a:latin typeface="Arial"/>
                <a:cs typeface="Arial"/>
              </a:rPr>
              <a:pPr algn="r"/>
              <a:t>‹#›</a:t>
            </a:fld>
            <a:endParaRPr lang="en-US" sz="1083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1348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1" y="-67734"/>
            <a:ext cx="9309518" cy="6954091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1" y="4130517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8" name="Rectangle 7"/>
          <p:cNvSpPr/>
          <p:nvPr userDrawn="1"/>
        </p:nvSpPr>
        <p:spPr>
          <a:xfrm>
            <a:off x="3" y="4130517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2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4"/>
            <a:ext cx="9309519" cy="116254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</p:spTree>
    <p:extLst>
      <p:ext uri="{BB962C8B-B14F-4D97-AF65-F5344CB8AC3E}">
        <p14:creationId xmlns:p14="http://schemas.microsoft.com/office/powerpoint/2010/main" val="129568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629994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963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5" r:id="rId12"/>
    <p:sldLayoutId id="2147483686" r:id="rId13"/>
    <p:sldLayoutId id="2147483687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ched.co/9nms" TargetMode="External"/><Relationship Id="rId4" Type="http://schemas.openxmlformats.org/officeDocument/2006/relationships/hyperlink" Target="https://gnso.icann.org/en/group-activities/active/igo-ingo-crp-access" TargetMode="External"/><Relationship Id="rId5" Type="http://schemas.openxmlformats.org/officeDocument/2006/relationships/hyperlink" Target="https://gnso.icann.org/en/issues/policy-briefing-igo-ingo-crp-access-27feb17-en.pdf" TargetMode="External"/><Relationship Id="rId6" Type="http://schemas.openxmlformats.org/officeDocument/2006/relationships/hyperlink" Target="https://community.icann.org/x/37rhAg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ANN58_Copenhagen_4x3_horizontal_phot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Picture 9" descr="ICANN58_Copenhagen_Marker_White_Horizonta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346" y="316539"/>
            <a:ext cx="4587095" cy="273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30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04471" y="4271054"/>
            <a:ext cx="6810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IGO-INGO Access to Curative Rights Protections </a:t>
            </a:r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Policy </a:t>
            </a:r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Development Process 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04471" y="5191260"/>
            <a:ext cx="73476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Philip </a:t>
            </a: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Corwin / </a:t>
            </a:r>
            <a:r>
              <a:rPr lang="en-US" sz="1600" dirty="0" err="1" smtClean="0">
                <a:solidFill>
                  <a:srgbClr val="FFFFFF"/>
                </a:solidFill>
                <a:latin typeface="Arial"/>
                <a:cs typeface="Arial"/>
              </a:rPr>
              <a:t>Petter</a:t>
            </a: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1600" dirty="0" err="1" smtClean="0">
                <a:solidFill>
                  <a:srgbClr val="FFFFFF"/>
                </a:solidFill>
                <a:latin typeface="Arial"/>
                <a:cs typeface="Arial"/>
              </a:rPr>
              <a:t>Rindforth</a:t>
            </a: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(Working Group Co-Chairs)</a:t>
            </a:r>
            <a:endParaRPr lang="en-US" sz="1600" dirty="0">
              <a:solidFill>
                <a:srgbClr val="FFFFFF"/>
              </a:solidFill>
              <a:latin typeface="Arial"/>
              <a:cs typeface="Arial"/>
            </a:endParaRPr>
          </a:p>
          <a:p>
            <a:r>
              <a:rPr lang="en-US" sz="1600" dirty="0" smtClean="0">
                <a:solidFill>
                  <a:srgbClr val="FFFFFF"/>
                </a:solidFill>
                <a:latin typeface="Arial"/>
                <a:ea typeface="Wingdings"/>
                <a:cs typeface="Arial"/>
                <a:sym typeface="Wingdings"/>
              </a:rPr>
              <a:t>12 March 2017</a:t>
            </a:r>
            <a:endParaRPr lang="en-US" sz="16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92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hevron 48"/>
          <p:cNvSpPr/>
          <p:nvPr/>
        </p:nvSpPr>
        <p:spPr>
          <a:xfrm>
            <a:off x="576428" y="3157651"/>
            <a:ext cx="7022592" cy="91440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62872" y="3127367"/>
            <a:ext cx="166258" cy="166258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346568" y="3127367"/>
            <a:ext cx="166258" cy="166258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030625" y="3127367"/>
            <a:ext cx="166258" cy="166258"/>
          </a:xfrm>
          <a:prstGeom prst="ellipse">
            <a:avLst/>
          </a:prstGeom>
          <a:solidFill>
            <a:srgbClr val="1768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316226" y="1483781"/>
            <a:ext cx="1259550" cy="1259550"/>
            <a:chOff x="569487" y="2043501"/>
            <a:chExt cx="1346792" cy="1346792"/>
          </a:xfrm>
        </p:grpSpPr>
        <p:sp>
          <p:nvSpPr>
            <p:cNvPr id="11" name="Teardrop 1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4800" y="2386020"/>
              <a:ext cx="1273358" cy="756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Nov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2013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49777" y="1519428"/>
            <a:ext cx="1259550" cy="1774198"/>
            <a:chOff x="2105815" y="2043501"/>
            <a:chExt cx="1346792" cy="1897087"/>
          </a:xfrm>
        </p:grpSpPr>
        <p:sp>
          <p:nvSpPr>
            <p:cNvPr id="13" name="Oval 12"/>
            <p:cNvSpPr/>
            <p:nvPr/>
          </p:nvSpPr>
          <p:spPr>
            <a:xfrm>
              <a:off x="2690831" y="3762814"/>
              <a:ext cx="177774" cy="177774"/>
            </a:xfrm>
            <a:prstGeom prst="ellipse">
              <a:avLst/>
            </a:prstGeom>
            <a:solidFill>
              <a:srgbClr val="1B6F7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Source Sans Pro"/>
                <a:cs typeface="Source Sans Pro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105815" y="2043501"/>
              <a:ext cx="1346792" cy="1346792"/>
              <a:chOff x="569487" y="2043501"/>
              <a:chExt cx="1346792" cy="1346792"/>
            </a:xfrm>
          </p:grpSpPr>
          <p:sp>
            <p:nvSpPr>
              <p:cNvPr id="23" name="Teardrop 22"/>
              <p:cNvSpPr/>
              <p:nvPr/>
            </p:nvSpPr>
            <p:spPr>
              <a:xfrm rot="8100000">
                <a:off x="569487" y="2043501"/>
                <a:ext cx="1346792" cy="1346792"/>
              </a:xfrm>
              <a:prstGeom prst="teardrop">
                <a:avLst>
                  <a:gd name="adj" fmla="val 96125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ource Sans Pro"/>
                  <a:cs typeface="Source Sans Pro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94800" y="2386020"/>
                <a:ext cx="1273358" cy="756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bg1"/>
                    </a:solidFill>
                    <a:latin typeface="Source Sans Pro"/>
                    <a:cs typeface="Source Sans Pro"/>
                  </a:rPr>
                  <a:t>Jun</a:t>
                </a:r>
                <a:endPara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endParaRPr>
              </a:p>
              <a:p>
                <a:pPr algn="ctr"/>
                <a:r>
                  <a:rPr lang="en-US" sz="2000" dirty="0" smtClean="0">
                    <a:solidFill>
                      <a:schemeClr val="bg1"/>
                    </a:solidFill>
                    <a:latin typeface="Source Sans Pro"/>
                    <a:cs typeface="Source Sans Pro"/>
                  </a:rPr>
                  <a:t>2014</a:t>
                </a:r>
                <a:endParaRPr lang="en-US" sz="2000" dirty="0">
                  <a:solidFill>
                    <a:schemeClr val="bg1"/>
                  </a:solidFill>
                  <a:latin typeface="Source Sans Pro"/>
                  <a:cs typeface="Source Sans Pro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2783328" y="1483781"/>
            <a:ext cx="1259550" cy="1259550"/>
            <a:chOff x="569487" y="2043501"/>
            <a:chExt cx="1346792" cy="1346792"/>
          </a:xfrm>
        </p:grpSpPr>
        <p:sp>
          <p:nvSpPr>
            <p:cNvPr id="26" name="Teardrop 2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94800" y="2386020"/>
              <a:ext cx="1273358" cy="756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Jan – Apr 2015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016824" y="1515295"/>
            <a:ext cx="1259550" cy="1335994"/>
            <a:chOff x="569487" y="2043501"/>
            <a:chExt cx="1346792" cy="1428531"/>
          </a:xfrm>
        </p:grpSpPr>
        <p:sp>
          <p:nvSpPr>
            <p:cNvPr id="44" name="Teardrop 43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94800" y="2386020"/>
              <a:ext cx="1273358" cy="1086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Oct </a:t>
              </a:r>
              <a:r>
                <a:rPr lang="en-US" sz="200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2015 – Nov 2016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448710" y="1519426"/>
            <a:ext cx="1330088" cy="1259549"/>
            <a:chOff x="531775" y="2043501"/>
            <a:chExt cx="1422216" cy="1346792"/>
          </a:xfrm>
        </p:grpSpPr>
        <p:sp>
          <p:nvSpPr>
            <p:cNvPr id="36" name="Teardrop 3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1768B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31775" y="2333796"/>
              <a:ext cx="1422216" cy="756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ICANN58 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?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808796" y="2765865"/>
            <a:ext cx="128684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154A78"/>
                </a:solidFill>
              </a:rPr>
              <a:t>Timing may align with completion of outstanding GAC-GNSO discussions on IGO acronym protections</a:t>
            </a:r>
            <a:endParaRPr lang="en-US" sz="1600" b="1" dirty="0">
              <a:solidFill>
                <a:srgbClr val="154A78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9898" y="3470916"/>
            <a:ext cx="12578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Source Sans Pro Light"/>
                <a:cs typeface="Source Sans Pro Light"/>
              </a:rPr>
              <a:t>Original GNSO PDP: Some preventative protections recommended</a:t>
            </a:r>
          </a:p>
          <a:p>
            <a:endParaRPr lang="en-US" sz="1400" dirty="0">
              <a:latin typeface="Source Sans Pro Light"/>
              <a:cs typeface="Source Sans Pro Light"/>
            </a:endParaRPr>
          </a:p>
          <a:p>
            <a:r>
              <a:rPr lang="en-US" sz="1400" dirty="0" smtClean="0">
                <a:latin typeface="Source Sans Pro Light"/>
                <a:cs typeface="Source Sans Pro Light"/>
              </a:rPr>
              <a:t>Issue Report on IGO-INGO curative rights recommended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67410" y="3470916"/>
            <a:ext cx="119087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Source Sans Pro Light"/>
                <a:cs typeface="Source Sans Pro Light"/>
              </a:rPr>
              <a:t>This PDP initiated on IGO-INGO curative rights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94922" y="3468424"/>
            <a:ext cx="120091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Source Sans Pro Light"/>
                <a:cs typeface="Source Sans Pro Light"/>
              </a:rPr>
              <a:t>PDP WG solicits early input </a:t>
            </a:r>
            <a:r>
              <a:rPr lang="en-US" sz="1400" dirty="0" smtClean="0">
                <a:latin typeface="Source Sans Pro Light"/>
                <a:cs typeface="Source Sans Pro Light"/>
              </a:rPr>
              <a:t>from </a:t>
            </a:r>
            <a:r>
              <a:rPr lang="en-US" sz="1400" dirty="0">
                <a:latin typeface="Source Sans Pro Light"/>
                <a:cs typeface="Source Sans Pro Light"/>
              </a:rPr>
              <a:t>all SO/ACs</a:t>
            </a:r>
          </a:p>
          <a:p>
            <a:endParaRPr lang="en-US" sz="1400" dirty="0">
              <a:latin typeface="Source Sans Pro Light"/>
              <a:cs typeface="Source Sans Pro Light"/>
            </a:endParaRPr>
          </a:p>
          <a:p>
            <a:r>
              <a:rPr lang="en-US" sz="1400" dirty="0">
                <a:latin typeface="Source Sans Pro Light"/>
                <a:cs typeface="Source Sans Pro Light"/>
              </a:rPr>
              <a:t>Input received from SSAC, GAC, several GNSO SG/Cs, </a:t>
            </a:r>
            <a:r>
              <a:rPr lang="en-US" sz="1400" dirty="0" smtClean="0">
                <a:latin typeface="Source Sans Pro Light"/>
                <a:cs typeface="Source Sans Pro Light"/>
              </a:rPr>
              <a:t>and IGOs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90426" y="3468424"/>
            <a:ext cx="13000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Source Sans Pro Light"/>
                <a:cs typeface="Source Sans Pro Light"/>
              </a:rPr>
              <a:t>PDP WG consults external legal expert</a:t>
            </a:r>
          </a:p>
          <a:p>
            <a:endParaRPr lang="en-US" sz="1400" dirty="0" smtClean="0">
              <a:latin typeface="Source Sans Pro Light"/>
              <a:cs typeface="Source Sans Pro Light"/>
            </a:endParaRPr>
          </a:p>
          <a:p>
            <a:r>
              <a:rPr lang="en-US" sz="1400" dirty="0" smtClean="0">
                <a:latin typeface="Source Sans Pro Light"/>
                <a:cs typeface="Source Sans Pro Light"/>
              </a:rPr>
              <a:t>PDP Working Group reviews IGO Small Group </a:t>
            </a:r>
            <a:r>
              <a:rPr lang="en-US" sz="1400" dirty="0" err="1" smtClean="0">
                <a:latin typeface="Source Sans Pro Light"/>
                <a:cs typeface="Source Sans Pro Light"/>
              </a:rPr>
              <a:t>Proosal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OVERVIEW: Project Timeline &amp; Major Milestones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58045" y="3468424"/>
            <a:ext cx="12603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Source Sans Pro Light"/>
                <a:cs typeface="Source Sans Pro Light"/>
              </a:rPr>
              <a:t>PDP WG </a:t>
            </a:r>
            <a:r>
              <a:rPr lang="en-US" sz="1400" dirty="0" smtClean="0">
                <a:latin typeface="Source Sans Pro Light"/>
                <a:cs typeface="Source Sans Pro Light"/>
              </a:rPr>
              <a:t>completes Final Report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4575854" y="3107264"/>
            <a:ext cx="164592" cy="183869"/>
          </a:xfrm>
          <a:prstGeom prst="ellipse">
            <a:avLst/>
          </a:prstGeom>
          <a:solidFill>
            <a:srgbClr val="0D43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5273993" y="1528280"/>
            <a:ext cx="1259550" cy="1259549"/>
            <a:chOff x="569487" y="2043501"/>
            <a:chExt cx="1346792" cy="1346792"/>
          </a:xfrm>
        </p:grpSpPr>
        <p:sp>
          <p:nvSpPr>
            <p:cNvPr id="34" name="Teardrop 33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9C240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4532" y="2316451"/>
              <a:ext cx="1122661" cy="756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Jan 2017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48" name="Oval 47"/>
          <p:cNvSpPr/>
          <p:nvPr/>
        </p:nvSpPr>
        <p:spPr>
          <a:xfrm flipH="1">
            <a:off x="5914186" y="3107264"/>
            <a:ext cx="164592" cy="182880"/>
          </a:xfrm>
          <a:prstGeom prst="ellipse">
            <a:avLst/>
          </a:prstGeom>
          <a:solidFill>
            <a:srgbClr val="9C240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420219" y="3458363"/>
            <a:ext cx="130003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Source Sans Pro Light"/>
                <a:cs typeface="Source Sans Pro Light"/>
              </a:rPr>
              <a:t>PDP WG publishes Initial Report for Public Comment (closing </a:t>
            </a:r>
            <a:r>
              <a:rPr lang="en-US" sz="1400" b="1" dirty="0" smtClean="0">
                <a:latin typeface="Source Sans Pro Light"/>
                <a:cs typeface="Source Sans Pro Light"/>
              </a:rPr>
              <a:t>30 March 2017</a:t>
            </a:r>
            <a:r>
              <a:rPr lang="en-US" sz="1400" dirty="0" smtClean="0">
                <a:latin typeface="Source Sans Pro Light"/>
                <a:cs typeface="Source Sans Pro Light"/>
              </a:rPr>
              <a:t>)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122365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87020" y="973407"/>
            <a:ext cx="6752560" cy="5219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8123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583" b="1" dirty="0" smtClean="0">
                <a:solidFill>
                  <a:srgbClr val="0C1F24"/>
                </a:solidFill>
                <a:latin typeface="Arial"/>
                <a:cs typeface="Arial"/>
              </a:rPr>
              <a:t>Ongoing Board-facilitated GAC-GNSO dialogue on IGO acronym protections is broader than this PDP scope but includes curative rights topics</a:t>
            </a:r>
          </a:p>
          <a:p>
            <a:pPr marL="695323" lvl="1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IGO Small Group Proposal includes both preventative and curative rights recommendations</a:t>
            </a:r>
          </a:p>
          <a:p>
            <a:pPr marL="695323" lvl="1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But within the GNSO, issues relating to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Curative Rights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and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Preventative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Protections have been dealt with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under distinct GNSO processes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(i.e. two separate, sequential PDPs)</a:t>
            </a:r>
          </a:p>
          <a:p>
            <a:pPr marL="695323" lvl="1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However, WG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recognizes that IGOs deserve meaningful curative rights protections that allow preventative protections (e.g. IGO notified when a third party registers a domain matching the IGO’s acronym) to be effective</a:t>
            </a:r>
          </a:p>
          <a:p>
            <a:pPr marL="238123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583" b="1" dirty="0" smtClean="0">
                <a:solidFill>
                  <a:srgbClr val="0C1F24"/>
                </a:solidFill>
                <a:latin typeface="Arial"/>
                <a:cs typeface="Arial"/>
              </a:rPr>
              <a:t>Final outcome and timing of reconciliation of GAC advice and adopted GNSO policy unclear</a:t>
            </a:r>
          </a:p>
          <a:p>
            <a:pPr marL="695323" lvl="1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Any agreed principles from the facilitated discussions need to be reviewed and approved through the respective GAC and GNSO processes – takes time and may require public comment</a:t>
            </a:r>
          </a:p>
          <a:p>
            <a:pPr marL="695323" lvl="1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These must still be factored into the final recommendations from this PDP</a:t>
            </a:r>
          </a:p>
          <a:p>
            <a:pPr marL="238123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b="1" dirty="0" smtClean="0">
                <a:solidFill>
                  <a:srgbClr val="0C1F24"/>
                </a:solidFill>
                <a:latin typeface="Arial"/>
                <a:cs typeface="Arial"/>
              </a:rPr>
              <a:t>Current PDP recommendations differ from IGO Small Group Proposal</a:t>
            </a:r>
          </a:p>
          <a:p>
            <a:pPr marL="695323" lvl="1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WG beginning to review public comments received</a:t>
            </a:r>
            <a:endParaRPr lang="en-US" sz="1400" i="1" dirty="0">
              <a:solidFill>
                <a:srgbClr val="0C1F24"/>
              </a:solidFill>
              <a:latin typeface="Arial"/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333" dirty="0"/>
              <a:t>What are the current challenges &amp; issues under </a:t>
            </a:r>
            <a:r>
              <a:rPr lang="en-US" sz="2333" dirty="0" smtClean="0"/>
              <a:t>discussion? (1/2)</a:t>
            </a:r>
            <a:endParaRPr lang="en-US" sz="2333" dirty="0"/>
          </a:p>
        </p:txBody>
      </p:sp>
    </p:spTree>
    <p:extLst>
      <p:ext uri="{BB962C8B-B14F-4D97-AF65-F5344CB8AC3E}">
        <p14:creationId xmlns:p14="http://schemas.microsoft.com/office/powerpoint/2010/main" val="60493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8171" y="1263338"/>
            <a:ext cx="6752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8123" marR="0" lvl="0" indent="-23812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Wingdings" charset="2"/>
              <a:buNone/>
              <a:tabLst/>
              <a:defRPr/>
            </a:pPr>
            <a:endParaRPr lang="en-US" sz="2000" dirty="0">
              <a:solidFill>
                <a:srgbClr val="0C1F2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333" dirty="0" smtClean="0"/>
              <a:t>What are the current challenges &amp; issues under discussion</a:t>
            </a:r>
            <a:r>
              <a:rPr lang="en-US" sz="2333" dirty="0" smtClean="0"/>
              <a:t>? (2/2)</a:t>
            </a:r>
            <a:endParaRPr lang="en-US" sz="2333" dirty="0"/>
          </a:p>
        </p:txBody>
      </p:sp>
      <p:sp>
        <p:nvSpPr>
          <p:cNvPr id="13" name="Rectangle 12"/>
          <p:cNvSpPr/>
          <p:nvPr/>
        </p:nvSpPr>
        <p:spPr>
          <a:xfrm>
            <a:off x="1195720" y="1051465"/>
            <a:ext cx="6752560" cy="506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8123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583" b="1" dirty="0">
                <a:solidFill>
                  <a:srgbClr val="0C1F24"/>
                </a:solidFill>
                <a:latin typeface="Arial"/>
                <a:cs typeface="Arial"/>
              </a:rPr>
              <a:t>Working Group’s preliminary recommendations </a:t>
            </a:r>
            <a:r>
              <a:rPr lang="en-US" sz="1583" b="1" dirty="0" smtClean="0">
                <a:solidFill>
                  <a:srgbClr val="0C1F24"/>
                </a:solidFill>
                <a:latin typeface="Arial"/>
                <a:cs typeface="Arial"/>
              </a:rPr>
              <a:t>differ </a:t>
            </a:r>
            <a:r>
              <a:rPr lang="en-US" sz="1583" b="1" dirty="0">
                <a:solidFill>
                  <a:srgbClr val="0C1F24"/>
                </a:solidFill>
                <a:latin typeface="Arial"/>
                <a:cs typeface="Arial"/>
              </a:rPr>
              <a:t>from the IGO Small Group </a:t>
            </a:r>
            <a:r>
              <a:rPr lang="en-US" sz="1583" b="1" dirty="0" smtClean="0">
                <a:solidFill>
                  <a:srgbClr val="0C1F24"/>
                </a:solidFill>
                <a:latin typeface="Arial"/>
                <a:cs typeface="Arial"/>
              </a:rPr>
              <a:t>Proposal supported by governments:</a:t>
            </a:r>
          </a:p>
          <a:p>
            <a:pPr marL="581023" lvl="1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583" dirty="0">
                <a:solidFill>
                  <a:srgbClr val="0C1F24"/>
                </a:solidFill>
                <a:latin typeface="Arial"/>
                <a:cs typeface="Arial"/>
              </a:rPr>
              <a:t>Small Group Proposal is for: </a:t>
            </a:r>
          </a:p>
          <a:p>
            <a:pPr marL="971550" lvl="2" indent="-285750">
              <a:spcAft>
                <a:spcPts val="600"/>
              </a:spcAft>
              <a:buSzPct val="75000"/>
              <a:buFont typeface="Wingdings" charset="2"/>
              <a:buChar char="§"/>
            </a:pP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Post-registration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notice only to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an affected IGO when a third party registers a domain matching or containing the IGO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acronym (no pre-registration notice to a potential registrant);</a:t>
            </a:r>
            <a:endParaRPr lang="en-US" sz="1400" i="1" dirty="0">
              <a:solidFill>
                <a:srgbClr val="0C1F24"/>
              </a:solidFill>
              <a:latin typeface="Arial"/>
              <a:cs typeface="Arial"/>
            </a:endParaRPr>
          </a:p>
          <a:p>
            <a:pPr marL="971550" lvl="2" indent="-285750">
              <a:spcAft>
                <a:spcPts val="600"/>
              </a:spcAft>
              <a:buSzPct val="75000"/>
              <a:buFont typeface="Wingdings" charset="2"/>
              <a:buChar char="§"/>
            </a:pP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Separate dispute resolution procedure (appealable via arbitration) </a:t>
            </a:r>
          </a:p>
          <a:p>
            <a:pPr marL="971550" lvl="2" indent="-285750">
              <a:spcAft>
                <a:spcPts val="600"/>
              </a:spcAft>
              <a:buSzPct val="75000"/>
              <a:buFont typeface="Wingdings" charset="2"/>
              <a:buChar char="§"/>
            </a:pP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Rapid relief mechanism modeled after the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URS</a:t>
            </a:r>
            <a:endParaRPr lang="en-US" sz="1583" b="1" dirty="0">
              <a:solidFill>
                <a:srgbClr val="0C1F24"/>
              </a:solidFill>
              <a:latin typeface="Arial"/>
              <a:cs typeface="Arial"/>
            </a:endParaRPr>
          </a:p>
          <a:p>
            <a:pPr marL="581023" lvl="1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583" dirty="0" smtClean="0">
                <a:solidFill>
                  <a:srgbClr val="0C1F24"/>
                </a:solidFill>
                <a:latin typeface="Arial"/>
                <a:cs typeface="Arial"/>
              </a:rPr>
              <a:t>Preliminary PDP recommendations are:</a:t>
            </a:r>
          </a:p>
          <a:p>
            <a:pPr marL="971550" lvl="2" indent="-285750">
              <a:spcAft>
                <a:spcPts val="600"/>
              </a:spcAft>
              <a:buSzPct val="75000"/>
              <a:buFont typeface="Arial" charset="0"/>
              <a:buChar char="•"/>
            </a:pP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N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o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new dispute resolution procedure </a:t>
            </a:r>
          </a:p>
          <a:p>
            <a:pPr marL="971550" lvl="2" indent="-285750">
              <a:spcAft>
                <a:spcPts val="600"/>
              </a:spcAft>
              <a:buSzPct val="75000"/>
              <a:buFont typeface="Arial" charset="0"/>
              <a:buChar char="•"/>
            </a:pP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N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o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essential substantive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changes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to the UDRP and URS</a:t>
            </a:r>
          </a:p>
          <a:p>
            <a:pPr marL="971550" lvl="2" indent="-285750">
              <a:spcAft>
                <a:spcPts val="600"/>
              </a:spcAft>
              <a:buSzPct val="75000"/>
              <a:buFont typeface="Arial" charset="0"/>
              <a:buChar char="•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No change to Mutual Jurisdiction clause of UDRP and URS:</a:t>
            </a:r>
          </a:p>
          <a:p>
            <a:pPr marL="1428750" lvl="3" indent="-28575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Standing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to file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to be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shown by an IGO’s having followed the requisite notification process under Article 6ter of the Paris Convention for the Protection of Industrial Property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- broadening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the scope and availability of UDRP/URS to IGOs </a:t>
            </a:r>
            <a:endParaRPr lang="en-US" sz="1400" i="1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 marL="1428750" lvl="3" indent="-28575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Recommendation made based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on external legal expert opinion that there is no uniform international law on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IGO jurisdictional immunity</a:t>
            </a:r>
            <a:endParaRPr lang="en-US" sz="1400" i="1" dirty="0">
              <a:solidFill>
                <a:srgbClr val="0C1F2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389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8171" y="1263339"/>
            <a:ext cx="6752560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8123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b="1" dirty="0">
                <a:solidFill>
                  <a:srgbClr val="0C1F24"/>
                </a:solidFill>
                <a:latin typeface="Arial"/>
                <a:cs typeface="Arial"/>
              </a:rPr>
              <a:t>GNSO </a:t>
            </a:r>
            <a:r>
              <a:rPr lang="en-US" sz="1600" b="1" dirty="0" smtClean="0">
                <a:solidFill>
                  <a:srgbClr val="0C1F24"/>
                </a:solidFill>
                <a:latin typeface="Arial"/>
                <a:cs typeface="Arial"/>
              </a:rPr>
              <a:t>Delegation participating in Board-facilitated GAC-GNSO dialogue </a:t>
            </a:r>
            <a:r>
              <a:rPr lang="en-US" sz="1600" b="1" dirty="0">
                <a:solidFill>
                  <a:srgbClr val="0C1F24"/>
                </a:solidFill>
                <a:latin typeface="Arial"/>
                <a:cs typeface="Arial"/>
              </a:rPr>
              <a:t>on reconciling inconsistent GAC advice and previously-adopted GNSO policy (from the 2013 IGO-INGO PDP)</a:t>
            </a:r>
          </a:p>
          <a:p>
            <a:pPr marL="514350" lvl="1" indent="-285750">
              <a:spcAft>
                <a:spcPts val="600"/>
              </a:spcAft>
              <a:buSzPct val="75000"/>
              <a:buFont typeface="Wingdings" charset="2"/>
              <a:buChar char="§"/>
            </a:pPr>
            <a:r>
              <a:rPr lang="en-US" sz="1400" dirty="0" smtClean="0">
                <a:solidFill>
                  <a:srgbClr val="0C1F24"/>
                </a:solidFill>
                <a:latin typeface="Arial"/>
                <a:cs typeface="Arial"/>
              </a:rPr>
              <a:t>Preventative </a:t>
            </a:r>
            <a:r>
              <a:rPr lang="en-US" sz="1400" dirty="0">
                <a:solidFill>
                  <a:srgbClr val="0C1F24"/>
                </a:solidFill>
                <a:latin typeface="Arial"/>
                <a:cs typeface="Arial"/>
              </a:rPr>
              <a:t>protections </a:t>
            </a:r>
            <a:r>
              <a:rPr lang="en-US" sz="1400" dirty="0" smtClean="0">
                <a:solidFill>
                  <a:srgbClr val="0C1F24"/>
                </a:solidFill>
                <a:latin typeface="Arial"/>
                <a:cs typeface="Arial"/>
              </a:rPr>
              <a:t>(including any potential modification of the original 2013 PDP recommendations) should </a:t>
            </a:r>
            <a:r>
              <a:rPr lang="en-US" sz="1400" dirty="0">
                <a:solidFill>
                  <a:srgbClr val="0C1F24"/>
                </a:solidFill>
                <a:latin typeface="Arial"/>
                <a:cs typeface="Arial"/>
              </a:rPr>
              <a:t>be aligned with appropriate curative rights </a:t>
            </a:r>
            <a:r>
              <a:rPr lang="en-US" sz="1400" dirty="0" smtClean="0">
                <a:solidFill>
                  <a:srgbClr val="0C1F24"/>
                </a:solidFill>
                <a:latin typeface="Arial"/>
                <a:cs typeface="Arial"/>
              </a:rPr>
              <a:t>mechanisms</a:t>
            </a:r>
            <a:endParaRPr lang="en-US" sz="1400" i="1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 marL="971550" lvl="2" indent="-285750">
              <a:spcAft>
                <a:spcPts val="600"/>
              </a:spcAft>
              <a:buSzPct val="75000"/>
              <a:buFont typeface="Wingdings" charset="2"/>
              <a:buChar char="§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However, any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final solution regarding adequate IGO protections in all </a:t>
            </a:r>
            <a:r>
              <a:rPr lang="en-US" sz="1400" i="1" dirty="0" err="1">
                <a:solidFill>
                  <a:srgbClr val="0C1F24"/>
                </a:solidFill>
                <a:latin typeface="Arial"/>
                <a:cs typeface="Arial"/>
              </a:rPr>
              <a:t>gTLDs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 should include consideration of the deliberations and recommendations from this PDP</a:t>
            </a:r>
          </a:p>
          <a:p>
            <a:pPr marL="285750" indent="-285750">
              <a:spcAft>
                <a:spcPts val="600"/>
              </a:spcAft>
              <a:buSzPct val="75000"/>
              <a:buFont typeface="HiraMinProN-W3" charset="-128"/>
              <a:buChar char="⦿"/>
            </a:pPr>
            <a:r>
              <a:rPr lang="en-US" sz="1600" b="1" dirty="0" smtClean="0">
                <a:solidFill>
                  <a:srgbClr val="0C1F24"/>
                </a:solidFill>
                <a:latin typeface="Arial"/>
                <a:cs typeface="Arial"/>
              </a:rPr>
              <a:t>Monitoring and managing timelines for the two work tracks – ongoing reconciliation of inconsistent advice and completion of this PDP</a:t>
            </a:r>
            <a:endParaRPr lang="en-US" sz="1600" b="1" dirty="0">
              <a:solidFill>
                <a:srgbClr val="0C1F24"/>
              </a:solidFill>
              <a:latin typeface="Arial"/>
              <a:cs typeface="Arial"/>
            </a:endParaRPr>
          </a:p>
          <a:p>
            <a:pPr marL="628650" lvl="1" indent="-285750">
              <a:spcAft>
                <a:spcPts val="600"/>
              </a:spcAft>
              <a:buSzPct val="75000"/>
              <a:buFont typeface="HiraMinProN-W3" charset="-128"/>
              <a:buChar char="⦿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Timely community input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for consideration by the Working Group in preparing its Final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Report will be very helpful</a:t>
            </a:r>
          </a:p>
          <a:p>
            <a:pPr marL="628650" lvl="1" indent="-285750">
              <a:spcAft>
                <a:spcPts val="600"/>
              </a:spcAft>
              <a:buSzPct val="75000"/>
              <a:buFont typeface="HiraMinProN-W3" charset="-128"/>
              <a:buChar char="⦿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Note that implementation of any and all final solutions may need to be integrated into a third, ongoing work track – implementation of the preventative protections from the original 2013 PDP – for efficiency and consistency</a:t>
            </a:r>
            <a:endParaRPr lang="en-US" sz="1400" i="1" dirty="0">
              <a:solidFill>
                <a:srgbClr val="0C1F24"/>
              </a:solidFill>
              <a:latin typeface="Arial"/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400" dirty="0"/>
              <a:t>How can the GNSO Council &amp; ICANN community assist?</a:t>
            </a:r>
            <a:endParaRPr lang="en-US" sz="2333" dirty="0"/>
          </a:p>
        </p:txBody>
      </p:sp>
    </p:spTree>
    <p:extLst>
      <p:ext uri="{BB962C8B-B14F-4D97-AF65-F5344CB8AC3E}">
        <p14:creationId xmlns:p14="http://schemas.microsoft.com/office/powerpoint/2010/main" val="46584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95720" y="1260187"/>
            <a:ext cx="67525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Courier New" charset="0"/>
              <a:buChar char="o"/>
            </a:pP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Open Working Group 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community session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on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en-US" b="1" dirty="0">
                <a:solidFill>
                  <a:srgbClr val="0C1F24"/>
                </a:solidFill>
                <a:latin typeface="Arial"/>
                <a:cs typeface="Arial"/>
              </a:rPr>
              <a:t>Wednesday 15 March 2017, </a:t>
            </a:r>
            <a:r>
              <a:rPr lang="en-US" b="1" dirty="0" smtClean="0">
                <a:solidFill>
                  <a:srgbClr val="0C1F24"/>
                </a:solidFill>
                <a:latin typeface="Arial"/>
                <a:cs typeface="Arial"/>
              </a:rPr>
              <a:t>1345 </a:t>
            </a:r>
            <a:r>
              <a:rPr lang="en-US" b="1" dirty="0">
                <a:solidFill>
                  <a:srgbClr val="0C1F24"/>
                </a:solidFill>
                <a:latin typeface="Arial"/>
                <a:cs typeface="Arial"/>
              </a:rPr>
              <a:t>– </a:t>
            </a:r>
            <a:r>
              <a:rPr lang="en-US" b="1" dirty="0" smtClean="0">
                <a:solidFill>
                  <a:srgbClr val="0C1F24"/>
                </a:solidFill>
                <a:latin typeface="Arial"/>
                <a:cs typeface="Arial"/>
              </a:rPr>
              <a:t>1500, </a:t>
            </a:r>
            <a:r>
              <a:rPr lang="en-US" b="1" dirty="0">
                <a:solidFill>
                  <a:srgbClr val="0C1F24"/>
                </a:solidFill>
                <a:latin typeface="Arial"/>
                <a:cs typeface="Arial"/>
              </a:rPr>
              <a:t>Hall </a:t>
            </a:r>
            <a:r>
              <a:rPr lang="en-US" b="1" dirty="0" smtClean="0">
                <a:solidFill>
                  <a:srgbClr val="0C1F24"/>
                </a:solidFill>
                <a:latin typeface="Arial"/>
                <a:cs typeface="Arial"/>
              </a:rPr>
              <a:t>B4.2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: 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  <a:hlinkClick r:id="rId3"/>
              </a:rPr>
              <a:t>http://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  <a:hlinkClick r:id="rId3"/>
              </a:rPr>
              <a:t>sched.co/9nms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  </a:t>
            </a:r>
            <a:endParaRPr lang="en-US" dirty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buSzPct val="75000"/>
              <a:buFont typeface="Courier New" charset="0"/>
              <a:buChar char="o"/>
            </a:pPr>
            <a:endParaRPr lang="en-US" dirty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buSzPct val="75000"/>
              <a:buFont typeface="Courier New" charset="0"/>
              <a:buChar char="o"/>
            </a:pP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Background information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: 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  <a:hlinkClick r:id="rId4"/>
              </a:rPr>
              <a:t>https://gnso.icann.org/en/group-activities/active/igo-ingo-crp-access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 </a:t>
            </a:r>
          </a:p>
          <a:p>
            <a:pPr>
              <a:buSzPct val="75000"/>
            </a:pPr>
            <a:endParaRPr lang="en-US" dirty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buSzPct val="75000"/>
              <a:buFont typeface="Courier New" charset="0"/>
              <a:buChar char="o"/>
            </a:pP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ICANN58 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Background Briefing Paper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: 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  <a:hlinkClick r:id="rId5"/>
              </a:rPr>
              <a:t>https://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  <a:hlinkClick r:id="rId5"/>
              </a:rPr>
              <a:t>gnso.icann.org/en/issues/policy-briefing-igo-ingo-crp-access-27feb17-en.pdf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 </a:t>
            </a:r>
          </a:p>
          <a:p>
            <a:pPr>
              <a:buSzPct val="75000"/>
            </a:pPr>
            <a:endParaRPr lang="en-US" dirty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buSzPct val="75000"/>
              <a:buFont typeface="Courier New" charset="0"/>
              <a:buChar char="o"/>
            </a:pP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Working Group online wiki space (with meeting transcripts, call recordings, draft documents and background materials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): 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  <a:hlinkClick r:id="rId6"/>
              </a:rPr>
              <a:t>https://community.icann.org/x/37rhAg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endParaRPr lang="en-US" dirty="0">
              <a:solidFill>
                <a:srgbClr val="0C1F24"/>
              </a:solidFill>
              <a:latin typeface="Arial"/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/>
              <a:t>Sessions at </a:t>
            </a:r>
            <a:r>
              <a:rPr lang="en-US" sz="2000" dirty="0" smtClean="0"/>
              <a:t>ICANN58 </a:t>
            </a:r>
            <a:r>
              <a:rPr lang="en-US" sz="2000" dirty="0"/>
              <a:t>and Further Information</a:t>
            </a:r>
          </a:p>
        </p:txBody>
      </p:sp>
    </p:spTree>
    <p:extLst>
      <p:ext uri="{BB962C8B-B14F-4D97-AF65-F5344CB8AC3E}">
        <p14:creationId xmlns:p14="http://schemas.microsoft.com/office/powerpoint/2010/main" val="147682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795</Words>
  <Application>Microsoft Macintosh PowerPoint</Application>
  <PresentationFormat>On-screen Show (4:3)</PresentationFormat>
  <Paragraphs>74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Calibri</vt:lpstr>
      <vt:lpstr>Calibri Light</vt:lpstr>
      <vt:lpstr>Courier New</vt:lpstr>
      <vt:lpstr>HiraMinProN-W3</vt:lpstr>
      <vt:lpstr>Source Sans Pro</vt:lpstr>
      <vt:lpstr>Source Sans Pro Light</vt:lpstr>
      <vt:lpstr>Wingdings</vt:lpstr>
      <vt:lpstr>Arial</vt:lpstr>
      <vt:lpstr>Office Theme</vt:lpstr>
      <vt:lpstr>PowerPoint Presentation</vt:lpstr>
      <vt:lpstr>PowerPoint Presentation</vt:lpstr>
      <vt:lpstr>OVERVIEW: Project Timeline &amp; Major Milestones</vt:lpstr>
      <vt:lpstr>What are the current challenges &amp; issues under discussion? (1/2)</vt:lpstr>
      <vt:lpstr>What are the current challenges &amp; issues under discussion? (2/2)</vt:lpstr>
      <vt:lpstr>How can the GNSO Council &amp; ICANN community assist?</vt:lpstr>
      <vt:lpstr>Sessions at ICANN58 and Further Information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Wong</dc:creator>
  <cp:lastModifiedBy>Mary Wong</cp:lastModifiedBy>
  <cp:revision>8</cp:revision>
  <dcterms:created xsi:type="dcterms:W3CDTF">2017-03-02T20:30:26Z</dcterms:created>
  <dcterms:modified xsi:type="dcterms:W3CDTF">2017-03-06T21:41:11Z</dcterms:modified>
</cp:coreProperties>
</file>