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5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82353" autoAdjust="0"/>
  </p:normalViewPr>
  <p:slideViewPr>
    <p:cSldViewPr snapToGrid="0" snapToObjects="1">
      <p:cViewPr varScale="1">
        <p:scale>
          <a:sx n="108" d="100"/>
          <a:sy n="108" d="100"/>
        </p:scale>
        <p:origin x="1664" y="184"/>
      </p:cViewPr>
      <p:guideLst>
        <p:guide orient="horz" pos="7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EB52A-DA75-6646-8501-6ADAFF4F983E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5BEB6-72C8-BA40-9610-8F864C2C9B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61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717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37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82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72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37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37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6"/>
            <a:ext cx="9144000" cy="710654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43414" algn="l">
              <a:lnSpc>
                <a:spcPts val="3317"/>
              </a:lnSpc>
              <a:defRPr sz="2500" b="0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318498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83" dirty="0" smtClean="0">
                <a:solidFill>
                  <a:srgbClr val="FFFFFF"/>
                </a:solidFill>
                <a:latin typeface="Arial"/>
                <a:cs typeface="Arial"/>
              </a:rPr>
              <a:t>   |   </a:t>
            </a:r>
            <a:fld id="{D43A6F16-D3CF-4F46-B6D9-B3CAB1B87938}" type="slidenum">
              <a:rPr lang="en-US" sz="1083" smtClean="0">
                <a:solidFill>
                  <a:srgbClr val="FFFFFF"/>
                </a:solidFill>
                <a:latin typeface="Arial"/>
                <a:cs typeface="Arial"/>
              </a:rPr>
              <a:pPr algn="r"/>
              <a:t>‹#›</a:t>
            </a:fld>
            <a:endParaRPr lang="en-US" sz="1083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930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6"/>
            <a:ext cx="9144000" cy="710654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43414" algn="l">
              <a:lnSpc>
                <a:spcPts val="3317"/>
              </a:lnSpc>
              <a:defRPr sz="2500" b="0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318498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83" dirty="0" smtClean="0">
                <a:solidFill>
                  <a:srgbClr val="FFFFFF"/>
                </a:solidFill>
                <a:latin typeface="Arial"/>
                <a:cs typeface="Arial"/>
              </a:rPr>
              <a:t>   |   </a:t>
            </a:r>
            <a:fld id="{D43A6F16-D3CF-4F46-B6D9-B3CAB1B87938}" type="slidenum">
              <a:rPr lang="en-US" sz="1083" smtClean="0">
                <a:solidFill>
                  <a:srgbClr val="FFFFFF"/>
                </a:solidFill>
                <a:latin typeface="Arial"/>
                <a:cs typeface="Arial"/>
              </a:rPr>
              <a:pPr algn="r"/>
              <a:t>‹#›</a:t>
            </a:fld>
            <a:endParaRPr lang="en-US" sz="1083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348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7232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4A155-E015-434B-913C-72EB0C127E66}" type="datetimeFigureOut">
              <a:rPr lang="en-US" smtClean="0"/>
              <a:t>3/10/17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F01C5-A52F-B141-AA4A-71F949BDC4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96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ommunity.icann.org/x/p4xlAw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ched.co/9npN" TargetMode="External"/><Relationship Id="rId4" Type="http://schemas.openxmlformats.org/officeDocument/2006/relationships/hyperlink" Target="http://sched.co/9npc" TargetMode="External"/><Relationship Id="rId5" Type="http://schemas.openxmlformats.org/officeDocument/2006/relationships/hyperlink" Target="https://community.icann.org/x/QIxlAw" TargetMode="External"/><Relationship Id="rId6" Type="http://schemas.openxmlformats.org/officeDocument/2006/relationships/hyperlink" Target="https://community.icann.org/x/p4xlAw" TargetMode="External"/><Relationship Id="rId7" Type="http://schemas.openxmlformats.org/officeDocument/2006/relationships/hyperlink" Target="http://gnso.icann.org/en/issues/policy-briefing-next-gen-rds-27feb17-en.pdf" TargetMode="External"/><Relationship Id="rId8" Type="http://schemas.openxmlformats.org/officeDocument/2006/relationships/hyperlink" Target="https://community.icann.org/x/E4xlAw" TargetMode="External"/><Relationship Id="rId9" Type="http://schemas.openxmlformats.org/officeDocument/2006/relationships/hyperlink" Target="https://community.icann.org/x/rjJ-Ag" TargetMode="Externa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ANN58_Copenhagen_4x3_horizontal_phot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 descr="ICANN58_Copenhagen_Marker_White_Horizonta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346" y="316539"/>
            <a:ext cx="4587095" cy="273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Phase 1 approach to reach consensus</a:t>
            </a:r>
            <a:endParaRPr lang="en-US" dirty="0"/>
          </a:p>
        </p:txBody>
      </p:sp>
      <p:sp>
        <p:nvSpPr>
          <p:cNvPr id="3" name="Flowchart: Decision 2"/>
          <p:cNvSpPr/>
          <p:nvPr/>
        </p:nvSpPr>
        <p:spPr>
          <a:xfrm>
            <a:off x="1705824" y="1715485"/>
            <a:ext cx="990600" cy="762000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FQ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lowchart: Document 3"/>
          <p:cNvSpPr/>
          <p:nvPr/>
        </p:nvSpPr>
        <p:spPr>
          <a:xfrm>
            <a:off x="2895600" y="1637856"/>
            <a:ext cx="914400" cy="917258"/>
          </a:xfrm>
          <a:prstGeom prst="flowChartDocumen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 smtClean="0"/>
              <a:t>First Initial Report</a:t>
            </a:r>
            <a:endParaRPr lang="en-US" sz="1400" dirty="0"/>
          </a:p>
        </p:txBody>
      </p:sp>
      <p:cxnSp>
        <p:nvCxnSpPr>
          <p:cNvPr id="5" name="Elbow Connector 4"/>
          <p:cNvCxnSpPr>
            <a:stCxn id="38" idx="1"/>
            <a:endCxn id="3" idx="1"/>
          </p:cNvCxnSpPr>
          <p:nvPr/>
        </p:nvCxnSpPr>
        <p:spPr>
          <a:xfrm>
            <a:off x="762002" y="892788"/>
            <a:ext cx="943822" cy="120369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45" idx="1"/>
            <a:endCxn id="3" idx="1"/>
          </p:cNvCxnSpPr>
          <p:nvPr/>
        </p:nvCxnSpPr>
        <p:spPr>
          <a:xfrm flipV="1">
            <a:off x="1235045" y="2096485"/>
            <a:ext cx="470779" cy="138710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39" idx="1"/>
            <a:endCxn id="3" idx="1"/>
          </p:cNvCxnSpPr>
          <p:nvPr/>
        </p:nvCxnSpPr>
        <p:spPr>
          <a:xfrm>
            <a:off x="772564" y="1349988"/>
            <a:ext cx="933260" cy="74649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0" idx="1"/>
            <a:endCxn id="3" idx="1"/>
          </p:cNvCxnSpPr>
          <p:nvPr/>
        </p:nvCxnSpPr>
        <p:spPr>
          <a:xfrm>
            <a:off x="762002" y="1807188"/>
            <a:ext cx="943822" cy="28929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3" idx="3"/>
            <a:endCxn id="4" idx="1"/>
          </p:cNvCxnSpPr>
          <p:nvPr/>
        </p:nvCxnSpPr>
        <p:spPr>
          <a:xfrm>
            <a:off x="2696424" y="2096485"/>
            <a:ext cx="199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803212" y="2096485"/>
            <a:ext cx="2753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Predefined Process 10"/>
          <p:cNvSpPr/>
          <p:nvPr/>
        </p:nvSpPr>
        <p:spPr>
          <a:xfrm>
            <a:off x="4038600" y="1834875"/>
            <a:ext cx="1280160" cy="523220"/>
          </a:xfrm>
          <a:prstGeom prst="flowChartPredefined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 smtClean="0"/>
              <a:t>Public Comment</a:t>
            </a:r>
            <a:endParaRPr lang="en-US" sz="1400" dirty="0"/>
          </a:p>
        </p:txBody>
      </p:sp>
      <p:cxnSp>
        <p:nvCxnSpPr>
          <p:cNvPr id="12" name="Elbow Connector 11"/>
          <p:cNvCxnSpPr>
            <a:stCxn id="43" idx="1"/>
            <a:endCxn id="3" idx="1"/>
          </p:cNvCxnSpPr>
          <p:nvPr/>
        </p:nvCxnSpPr>
        <p:spPr>
          <a:xfrm flipV="1">
            <a:off x="1229764" y="2096485"/>
            <a:ext cx="476060" cy="47270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44" idx="1"/>
            <a:endCxn id="3" idx="1"/>
          </p:cNvCxnSpPr>
          <p:nvPr/>
        </p:nvCxnSpPr>
        <p:spPr>
          <a:xfrm flipV="1">
            <a:off x="1219202" y="2096485"/>
            <a:ext cx="486622" cy="92990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eft-Right Arrow 13"/>
          <p:cNvSpPr/>
          <p:nvPr/>
        </p:nvSpPr>
        <p:spPr>
          <a:xfrm>
            <a:off x="582062" y="5987150"/>
            <a:ext cx="5361538" cy="304800"/>
          </a:xfrm>
          <a:prstGeom prst="leftRightArrow">
            <a:avLst/>
          </a:prstGeom>
          <a:gradFill flip="none" rotWithShape="1">
            <a:gsLst>
              <a:gs pos="49000">
                <a:srgbClr val="9CB86E"/>
              </a:gs>
              <a:gs pos="0">
                <a:srgbClr val="156B13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Rough Informal Consensus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Flowchart: Document 14"/>
          <p:cNvSpPr/>
          <p:nvPr/>
        </p:nvSpPr>
        <p:spPr>
          <a:xfrm>
            <a:off x="5029200" y="4015003"/>
            <a:ext cx="914400" cy="917258"/>
          </a:xfrm>
          <a:prstGeom prst="flowChartDocumen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 smtClean="0"/>
              <a:t>Second</a:t>
            </a:r>
          </a:p>
          <a:p>
            <a:pPr algn="ctr"/>
            <a:r>
              <a:rPr lang="en-US" sz="1400" dirty="0" smtClean="0"/>
              <a:t>Initial Report</a:t>
            </a:r>
            <a:endParaRPr lang="en-US" sz="1400" dirty="0"/>
          </a:p>
        </p:txBody>
      </p:sp>
      <p:cxnSp>
        <p:nvCxnSpPr>
          <p:cNvPr id="16" name="Elbow Connector 15"/>
          <p:cNvCxnSpPr>
            <a:stCxn id="23" idx="1"/>
            <a:endCxn id="15" idx="1"/>
          </p:cNvCxnSpPr>
          <p:nvPr/>
        </p:nvCxnSpPr>
        <p:spPr>
          <a:xfrm>
            <a:off x="4343402" y="3260882"/>
            <a:ext cx="685798" cy="121275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28" idx="1"/>
            <a:endCxn id="15" idx="1"/>
          </p:cNvCxnSpPr>
          <p:nvPr/>
        </p:nvCxnSpPr>
        <p:spPr>
          <a:xfrm flipV="1">
            <a:off x="4343402" y="4473632"/>
            <a:ext cx="685798" cy="106735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24" idx="1"/>
            <a:endCxn id="15" idx="1"/>
          </p:cNvCxnSpPr>
          <p:nvPr/>
        </p:nvCxnSpPr>
        <p:spPr>
          <a:xfrm>
            <a:off x="4343402" y="3718082"/>
            <a:ext cx="685798" cy="75555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25" idx="1"/>
            <a:endCxn id="15" idx="1"/>
          </p:cNvCxnSpPr>
          <p:nvPr/>
        </p:nvCxnSpPr>
        <p:spPr>
          <a:xfrm>
            <a:off x="4343402" y="4175282"/>
            <a:ext cx="685798" cy="29835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1" idx="1"/>
          </p:cNvCxnSpPr>
          <p:nvPr/>
        </p:nvCxnSpPr>
        <p:spPr>
          <a:xfrm>
            <a:off x="5954918" y="4473632"/>
            <a:ext cx="3087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Predefined Process 20"/>
          <p:cNvSpPr/>
          <p:nvPr/>
        </p:nvSpPr>
        <p:spPr>
          <a:xfrm>
            <a:off x="6263640" y="4212022"/>
            <a:ext cx="1280160" cy="523220"/>
          </a:xfrm>
          <a:prstGeom prst="flowChartPredefined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 smtClean="0"/>
              <a:t>Public Comment</a:t>
            </a:r>
            <a:endParaRPr lang="en-US" sz="1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3657600" y="2868844"/>
            <a:ext cx="685800" cy="2889706"/>
            <a:chOff x="3657600" y="2596694"/>
            <a:chExt cx="685800" cy="2889706"/>
          </a:xfrm>
        </p:grpSpPr>
        <p:sp>
          <p:nvSpPr>
            <p:cNvPr id="23" name="Heptagon 22"/>
            <p:cNvSpPr/>
            <p:nvPr/>
          </p:nvSpPr>
          <p:spPr>
            <a:xfrm>
              <a:off x="3657600" y="2596694"/>
              <a:ext cx="685800" cy="609600"/>
            </a:xfrm>
            <a:prstGeom prst="heptag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CX</a:t>
              </a:r>
              <a:endParaRPr lang="en-US" dirty="0"/>
            </a:p>
          </p:txBody>
        </p:sp>
        <p:sp>
          <p:nvSpPr>
            <p:cNvPr id="24" name="Heptagon 23"/>
            <p:cNvSpPr/>
            <p:nvPr/>
          </p:nvSpPr>
          <p:spPr>
            <a:xfrm>
              <a:off x="3657600" y="3053894"/>
              <a:ext cx="685800" cy="609600"/>
            </a:xfrm>
            <a:prstGeom prst="heptago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CM</a:t>
              </a:r>
              <a:endParaRPr lang="en-US" dirty="0"/>
            </a:p>
          </p:txBody>
        </p:sp>
        <p:sp>
          <p:nvSpPr>
            <p:cNvPr id="25" name="Heptagon 24"/>
            <p:cNvSpPr/>
            <p:nvPr/>
          </p:nvSpPr>
          <p:spPr>
            <a:xfrm>
              <a:off x="3657600" y="3511094"/>
              <a:ext cx="685800" cy="609600"/>
            </a:xfrm>
            <a:prstGeom prst="heptagon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SM</a:t>
              </a:r>
              <a:endParaRPr lang="en-US" dirty="0"/>
            </a:p>
          </p:txBody>
        </p:sp>
        <p:sp>
          <p:nvSpPr>
            <p:cNvPr id="26" name="Heptagon 25"/>
            <p:cNvSpPr/>
            <p:nvPr/>
          </p:nvSpPr>
          <p:spPr>
            <a:xfrm>
              <a:off x="3657600" y="3962400"/>
              <a:ext cx="685800" cy="609600"/>
            </a:xfrm>
            <a:prstGeom prst="heptagon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CS</a:t>
              </a:r>
              <a:endParaRPr lang="en-US" dirty="0"/>
            </a:p>
          </p:txBody>
        </p:sp>
        <p:sp>
          <p:nvSpPr>
            <p:cNvPr id="27" name="Heptagon 26"/>
            <p:cNvSpPr/>
            <p:nvPr/>
          </p:nvSpPr>
          <p:spPr>
            <a:xfrm>
              <a:off x="3657600" y="4419600"/>
              <a:ext cx="685800" cy="609600"/>
            </a:xfrm>
            <a:prstGeom prst="heptagon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BE</a:t>
              </a:r>
              <a:endParaRPr lang="en-US" dirty="0"/>
            </a:p>
          </p:txBody>
        </p:sp>
        <p:sp>
          <p:nvSpPr>
            <p:cNvPr id="28" name="Heptagon 27"/>
            <p:cNvSpPr/>
            <p:nvPr/>
          </p:nvSpPr>
          <p:spPr>
            <a:xfrm>
              <a:off x="3657600" y="4876800"/>
              <a:ext cx="685800" cy="609600"/>
            </a:xfrm>
            <a:prstGeom prst="heptagon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RI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9" name="Elbow Connector 28"/>
          <p:cNvCxnSpPr>
            <a:stCxn id="26" idx="1"/>
            <a:endCxn id="15" idx="1"/>
          </p:cNvCxnSpPr>
          <p:nvPr/>
        </p:nvCxnSpPr>
        <p:spPr>
          <a:xfrm flipV="1">
            <a:off x="4343402" y="4473632"/>
            <a:ext cx="685798" cy="15295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27" idx="1"/>
            <a:endCxn id="15" idx="1"/>
          </p:cNvCxnSpPr>
          <p:nvPr/>
        </p:nvCxnSpPr>
        <p:spPr>
          <a:xfrm flipV="1">
            <a:off x="4343402" y="4473632"/>
            <a:ext cx="685798" cy="61015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rot="16200000" flipH="1">
            <a:off x="3804718" y="3240603"/>
            <a:ext cx="2115537" cy="35052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owchart: Decision 31"/>
          <p:cNvSpPr/>
          <p:nvPr/>
        </p:nvSpPr>
        <p:spPr>
          <a:xfrm>
            <a:off x="6035040" y="5002946"/>
            <a:ext cx="1737360" cy="672093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Consensus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>
            <a:stCxn id="21" idx="2"/>
            <a:endCxn id="32" idx="0"/>
          </p:cNvCxnSpPr>
          <p:nvPr/>
        </p:nvCxnSpPr>
        <p:spPr>
          <a:xfrm>
            <a:off x="6903720" y="4735242"/>
            <a:ext cx="0" cy="2677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Document 33"/>
          <p:cNvSpPr/>
          <p:nvPr/>
        </p:nvSpPr>
        <p:spPr>
          <a:xfrm>
            <a:off x="8077200" y="4880363"/>
            <a:ext cx="914400" cy="917258"/>
          </a:xfrm>
          <a:prstGeom prst="flowChartDocumen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 smtClean="0"/>
              <a:t>Final Report</a:t>
            </a:r>
          </a:p>
          <a:p>
            <a:pPr algn="ctr"/>
            <a:r>
              <a:rPr lang="en-US" sz="1400" dirty="0" smtClean="0"/>
              <a:t>Phase 1</a:t>
            </a:r>
            <a:endParaRPr lang="en-US" sz="1400" dirty="0"/>
          </a:p>
        </p:txBody>
      </p:sp>
      <p:cxnSp>
        <p:nvCxnSpPr>
          <p:cNvPr id="35" name="Straight Arrow Connector 34"/>
          <p:cNvCxnSpPr>
            <a:stCxn id="32" idx="3"/>
            <a:endCxn id="34" idx="1"/>
          </p:cNvCxnSpPr>
          <p:nvPr/>
        </p:nvCxnSpPr>
        <p:spPr>
          <a:xfrm flipV="1">
            <a:off x="7772400" y="5338992"/>
            <a:ext cx="3048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Left-Right Arrow 35"/>
          <p:cNvSpPr/>
          <p:nvPr/>
        </p:nvSpPr>
        <p:spPr>
          <a:xfrm>
            <a:off x="6035040" y="5987150"/>
            <a:ext cx="2956560" cy="304800"/>
          </a:xfrm>
          <a:prstGeom prst="left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Formal Consensus per Charter IV</a:t>
            </a:r>
            <a:endParaRPr lang="en-US" sz="12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76200" y="500750"/>
            <a:ext cx="696362" cy="1831777"/>
            <a:chOff x="76200" y="228600"/>
            <a:chExt cx="696362" cy="1831777"/>
          </a:xfrm>
        </p:grpSpPr>
        <p:sp>
          <p:nvSpPr>
            <p:cNvPr id="38" name="Heptagon 37"/>
            <p:cNvSpPr/>
            <p:nvPr/>
          </p:nvSpPr>
          <p:spPr>
            <a:xfrm>
              <a:off x="76200" y="228600"/>
              <a:ext cx="685800" cy="609600"/>
            </a:xfrm>
            <a:prstGeom prst="heptagon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UP</a:t>
              </a:r>
              <a:endParaRPr lang="en-US" dirty="0"/>
            </a:p>
          </p:txBody>
        </p:sp>
        <p:sp>
          <p:nvSpPr>
            <p:cNvPr id="39" name="Heptagon 38"/>
            <p:cNvSpPr/>
            <p:nvPr/>
          </p:nvSpPr>
          <p:spPr>
            <a:xfrm>
              <a:off x="86762" y="685800"/>
              <a:ext cx="685800" cy="609600"/>
            </a:xfrm>
            <a:prstGeom prst="heptagon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DE</a:t>
              </a:r>
              <a:endParaRPr lang="en-US" dirty="0"/>
            </a:p>
          </p:txBody>
        </p:sp>
        <p:sp>
          <p:nvSpPr>
            <p:cNvPr id="40" name="Heptagon 39"/>
            <p:cNvSpPr/>
            <p:nvPr/>
          </p:nvSpPr>
          <p:spPr>
            <a:xfrm>
              <a:off x="76200" y="1143000"/>
              <a:ext cx="685800" cy="609600"/>
            </a:xfrm>
            <a:prstGeom prst="heptagon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665" y="1752600"/>
              <a:ext cx="6703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12a&amp;b</a:t>
              </a:r>
              <a:endParaRPr lang="en-US" sz="14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33400" y="2177150"/>
            <a:ext cx="701643" cy="1843445"/>
            <a:chOff x="533400" y="1905000"/>
            <a:chExt cx="701643" cy="1843445"/>
          </a:xfrm>
        </p:grpSpPr>
        <p:sp>
          <p:nvSpPr>
            <p:cNvPr id="43" name="Heptagon 42"/>
            <p:cNvSpPr/>
            <p:nvPr/>
          </p:nvSpPr>
          <p:spPr>
            <a:xfrm>
              <a:off x="543962" y="1905000"/>
              <a:ext cx="685800" cy="609600"/>
            </a:xfrm>
            <a:prstGeom prst="heptagon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GA</a:t>
              </a:r>
              <a:endParaRPr lang="en-US" dirty="0"/>
            </a:p>
          </p:txBody>
        </p:sp>
        <p:sp>
          <p:nvSpPr>
            <p:cNvPr id="44" name="Heptagon 43"/>
            <p:cNvSpPr/>
            <p:nvPr/>
          </p:nvSpPr>
          <p:spPr>
            <a:xfrm>
              <a:off x="533400" y="2362200"/>
              <a:ext cx="685800" cy="609600"/>
            </a:xfrm>
            <a:prstGeom prst="heptago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DA</a:t>
              </a:r>
              <a:endParaRPr lang="en-US" dirty="0"/>
            </a:p>
          </p:txBody>
        </p:sp>
        <p:sp>
          <p:nvSpPr>
            <p:cNvPr id="45" name="Heptagon 44"/>
            <p:cNvSpPr/>
            <p:nvPr/>
          </p:nvSpPr>
          <p:spPr>
            <a:xfrm>
              <a:off x="549243" y="2819400"/>
              <a:ext cx="685800" cy="609600"/>
            </a:xfrm>
            <a:prstGeom prst="heptagon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OQ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37488" y="3440668"/>
              <a:ext cx="6591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12c&amp;d</a:t>
              </a:r>
              <a:endParaRPr lang="en-US" sz="1400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72536" y="1412173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12e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3160436" y="133597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13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4491286" y="150945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14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5294012" y="369817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18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6705600" y="388070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19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8350696" y="456353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3684245" y="255815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15-16</a:t>
            </a:r>
            <a:endParaRPr lang="en-US" sz="1400" dirty="0"/>
          </a:p>
        </p:txBody>
      </p:sp>
      <p:sp>
        <p:nvSpPr>
          <p:cNvPr id="54" name="Rectangle 53"/>
          <p:cNvSpPr/>
          <p:nvPr/>
        </p:nvSpPr>
        <p:spPr>
          <a:xfrm>
            <a:off x="1371610" y="6409778"/>
            <a:ext cx="6455229" cy="338554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600" dirty="0" smtClean="0"/>
              <a:t>Task #s are taken from Work Plan @ https</a:t>
            </a:r>
            <a:r>
              <a:rPr lang="en-US" sz="1600" dirty="0"/>
              <a:t>://community.icann.org/x/oIxlAw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74971" y="792174"/>
            <a:ext cx="2471061" cy="3108543"/>
          </a:xfrm>
          <a:prstGeom prst="rect">
            <a:avLst/>
          </a:prstGeom>
          <a:ln cmpd="dbl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1400" dirty="0" err="1"/>
              <a:t>FQ</a:t>
            </a:r>
            <a:r>
              <a:rPr lang="en-US" sz="1400" dirty="0"/>
              <a:t>	Foundational </a:t>
            </a:r>
            <a:r>
              <a:rPr lang="en-US" sz="1400" dirty="0" smtClean="0"/>
              <a:t>	Question</a:t>
            </a:r>
            <a:endParaRPr lang="en-US" sz="1400" dirty="0"/>
          </a:p>
          <a:p>
            <a:r>
              <a:rPr lang="en-US" sz="1400" dirty="0" err="1"/>
              <a:t>OQ</a:t>
            </a:r>
            <a:r>
              <a:rPr lang="en-US" sz="1400" dirty="0"/>
              <a:t>	Other </a:t>
            </a:r>
            <a:r>
              <a:rPr lang="en-US" sz="1400" dirty="0" smtClean="0"/>
              <a:t>Questions</a:t>
            </a:r>
            <a:endParaRPr lang="en-US" sz="1400" dirty="0"/>
          </a:p>
          <a:p>
            <a:r>
              <a:rPr lang="en-US" sz="1400" dirty="0"/>
              <a:t>UP	</a:t>
            </a:r>
            <a:r>
              <a:rPr lang="en-US" sz="1400" dirty="0" smtClean="0"/>
              <a:t>Users/Purposes</a:t>
            </a:r>
          </a:p>
          <a:p>
            <a:r>
              <a:rPr lang="en-US" sz="1400" dirty="0" smtClean="0"/>
              <a:t>GA</a:t>
            </a:r>
            <a:r>
              <a:rPr lang="en-US" sz="1400" dirty="0"/>
              <a:t>	Gated </a:t>
            </a:r>
            <a:r>
              <a:rPr lang="en-US" sz="1400" dirty="0" smtClean="0"/>
              <a:t>Access</a:t>
            </a:r>
            <a:endParaRPr lang="en-US" sz="1400" dirty="0"/>
          </a:p>
          <a:p>
            <a:r>
              <a:rPr lang="en-US" sz="1400" dirty="0"/>
              <a:t>DA	Data </a:t>
            </a:r>
            <a:r>
              <a:rPr lang="en-US" sz="1400" dirty="0" smtClean="0"/>
              <a:t>Accuracy</a:t>
            </a:r>
            <a:endParaRPr lang="en-US" sz="1400" dirty="0"/>
          </a:p>
          <a:p>
            <a:r>
              <a:rPr lang="en-US" sz="1400" dirty="0"/>
              <a:t>DE	Data </a:t>
            </a:r>
            <a:r>
              <a:rPr lang="en-US" sz="1400" dirty="0" smtClean="0"/>
              <a:t>Elements</a:t>
            </a:r>
            <a:endParaRPr lang="en-US" sz="1400" dirty="0"/>
          </a:p>
          <a:p>
            <a:r>
              <a:rPr lang="en-US" sz="1400" dirty="0"/>
              <a:t>PR	</a:t>
            </a:r>
            <a:r>
              <a:rPr lang="en-US" sz="1400" dirty="0" smtClean="0"/>
              <a:t>Privacy</a:t>
            </a:r>
            <a:endParaRPr lang="en-US" sz="1400" dirty="0"/>
          </a:p>
          <a:p>
            <a:r>
              <a:rPr lang="en-US" sz="1400" dirty="0"/>
              <a:t>CX	</a:t>
            </a:r>
            <a:r>
              <a:rPr lang="en-US" sz="1400" dirty="0" smtClean="0"/>
              <a:t>Coexistence</a:t>
            </a:r>
            <a:endParaRPr lang="en-US" sz="1400" dirty="0"/>
          </a:p>
          <a:p>
            <a:r>
              <a:rPr lang="en-US" sz="1400" dirty="0"/>
              <a:t>CM	</a:t>
            </a:r>
            <a:r>
              <a:rPr lang="en-US" sz="1400" dirty="0" smtClean="0"/>
              <a:t>Compliance</a:t>
            </a:r>
            <a:endParaRPr lang="en-US" sz="1400" dirty="0"/>
          </a:p>
          <a:p>
            <a:r>
              <a:rPr lang="en-US" sz="1400" dirty="0"/>
              <a:t>SM	System </a:t>
            </a:r>
            <a:r>
              <a:rPr lang="en-US" sz="1400" dirty="0" smtClean="0"/>
              <a:t>Model</a:t>
            </a:r>
            <a:endParaRPr lang="en-US" sz="1400" dirty="0"/>
          </a:p>
          <a:p>
            <a:r>
              <a:rPr lang="en-US" sz="1400" dirty="0"/>
              <a:t>CS 	</a:t>
            </a:r>
            <a:r>
              <a:rPr lang="en-US" sz="1400" dirty="0" smtClean="0"/>
              <a:t>Cost</a:t>
            </a:r>
            <a:endParaRPr lang="en-US" sz="1400" dirty="0"/>
          </a:p>
          <a:p>
            <a:r>
              <a:rPr lang="en-US" sz="1400" dirty="0"/>
              <a:t>BE	</a:t>
            </a:r>
            <a:r>
              <a:rPr lang="en-US" sz="1400" dirty="0" smtClean="0"/>
              <a:t>Benefits</a:t>
            </a:r>
            <a:endParaRPr lang="en-US" sz="1400" dirty="0"/>
          </a:p>
          <a:p>
            <a:r>
              <a:rPr lang="en-US" sz="1400" dirty="0"/>
              <a:t>RI	</a:t>
            </a:r>
            <a:r>
              <a:rPr lang="en-US" sz="1400" dirty="0" smtClean="0"/>
              <a:t>Risks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96703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hevron 48"/>
          <p:cNvSpPr/>
          <p:nvPr/>
        </p:nvSpPr>
        <p:spPr>
          <a:xfrm>
            <a:off x="442514" y="2714102"/>
            <a:ext cx="6284345" cy="79850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708155" y="2676884"/>
            <a:ext cx="138549" cy="1385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 dirty="0">
              <a:latin typeface="Arial"/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777902" y="2676884"/>
            <a:ext cx="138549" cy="138549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 dirty="0">
              <a:latin typeface="Arial"/>
              <a:cs typeface="Arial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818403" y="2676884"/>
            <a:ext cx="138549" cy="1385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 dirty="0">
              <a:latin typeface="Arial"/>
              <a:cs typeface="Arial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4830525" y="2676884"/>
            <a:ext cx="138549" cy="138549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 dirty="0">
              <a:latin typeface="Arial"/>
              <a:cs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847949" y="2676884"/>
            <a:ext cx="138549" cy="138549"/>
          </a:xfrm>
          <a:prstGeom prst="ellipse">
            <a:avLst/>
          </a:prstGeom>
          <a:solidFill>
            <a:srgbClr val="1768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6" dirty="0">
              <a:latin typeface="Arial"/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52615" y="1307229"/>
            <a:ext cx="1049626" cy="1049626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b="1" dirty="0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800" y="2386020"/>
              <a:ext cx="1273358" cy="785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Apr 2015</a:t>
              </a:r>
              <a:b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Board Resolution</a:t>
              </a:r>
              <a:endParaRPr lang="en-US" sz="1126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280575" y="1336936"/>
            <a:ext cx="1049626" cy="1478499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dirty="0">
                <a:latin typeface="Arial"/>
                <a:cs typeface="Arial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6" dirty="0">
                  <a:latin typeface="Arial"/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4800" y="2386020"/>
                <a:ext cx="1273358" cy="785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6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Nov 2015</a:t>
                </a:r>
              </a:p>
              <a:p>
                <a:pPr algn="ctr"/>
                <a:r>
                  <a:rPr lang="en-US" sz="1126" dirty="0" smtClean="0">
                    <a:solidFill>
                      <a:schemeClr val="bg1"/>
                    </a:solidFill>
                    <a:latin typeface="Arial"/>
                    <a:cs typeface="Arial"/>
                  </a:rPr>
                  <a:t>Charter Approval</a:t>
                </a:r>
                <a:endParaRPr lang="en-US" sz="1126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2308534" y="1307229"/>
            <a:ext cx="1108508" cy="1049626"/>
            <a:chOff x="569487" y="2043501"/>
            <a:chExt cx="1422345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b="1" dirty="0">
                <a:latin typeface="Arial"/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4799" y="2386020"/>
              <a:ext cx="1397033" cy="785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Jan 2016</a:t>
              </a:r>
              <a:b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Phase 1 WG Formed</a:t>
              </a:r>
              <a:endParaRPr lang="en-US" sz="1126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36493" y="1307229"/>
            <a:ext cx="1049626" cy="1049626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b="1" dirty="0"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800" y="2386020"/>
              <a:ext cx="1273358" cy="785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Jun 2016</a:t>
              </a:r>
              <a:b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Possible</a:t>
              </a:r>
              <a:b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Req’ts List</a:t>
              </a:r>
              <a:endParaRPr lang="en-US" sz="1126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351522" y="1307229"/>
            <a:ext cx="1113106" cy="1049626"/>
            <a:chOff x="552896" y="2043501"/>
            <a:chExt cx="1428244" cy="1346792"/>
          </a:xfrm>
        </p:grpSpPr>
        <p:sp>
          <p:nvSpPr>
            <p:cNvPr id="44" name="Teardrop 4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b="1" dirty="0">
                <a:latin typeface="Arial"/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52896" y="2386020"/>
              <a:ext cx="1428244" cy="785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Nov 2016</a:t>
              </a:r>
            </a:p>
            <a:p>
              <a:pPr algn="ctr"/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Deliberation</a:t>
              </a:r>
              <a:b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Begins</a:t>
              </a:r>
              <a:endParaRPr lang="en-US" sz="1126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92410" y="1307229"/>
            <a:ext cx="1049626" cy="1049626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1768B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6" b="1" dirty="0"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386020"/>
              <a:ext cx="1273358" cy="785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TBD 2017</a:t>
              </a:r>
              <a:b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First Initial</a:t>
              </a:r>
              <a:b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en-US" sz="1126" b="1" dirty="0" smtClean="0">
                  <a:solidFill>
                    <a:schemeClr val="bg1"/>
                  </a:solidFill>
                  <a:latin typeface="Arial"/>
                  <a:cs typeface="Arial"/>
                </a:rPr>
                <a:t>Report (P1) </a:t>
              </a:r>
              <a:endParaRPr lang="en-US" sz="1126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553196" y="1130923"/>
            <a:ext cx="2383976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154A78"/>
                </a:solidFill>
                <a:latin typeface="Arial"/>
                <a:cs typeface="Arial"/>
              </a:rPr>
              <a:t>Next Steps: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30" dirty="0" smtClean="0">
                <a:solidFill>
                  <a:srgbClr val="154A78"/>
                </a:solidFill>
                <a:latin typeface="Arial"/>
                <a:cs typeface="Arial"/>
              </a:rPr>
              <a:t>Second Initial Report (Phase 1)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30" dirty="0" smtClean="0">
                <a:solidFill>
                  <a:srgbClr val="154A78"/>
                </a:solidFill>
                <a:latin typeface="Arial"/>
                <a:cs typeface="Arial"/>
              </a:rPr>
              <a:t>Final Report (Phase 1)</a:t>
            </a:r>
          </a:p>
          <a:p>
            <a:pPr>
              <a:spcAft>
                <a:spcPts val="600"/>
              </a:spcAft>
            </a:pPr>
            <a:r>
              <a:rPr lang="en-US" sz="1130" dirty="0" smtClean="0">
                <a:solidFill>
                  <a:srgbClr val="154A78"/>
                </a:solidFill>
                <a:latin typeface="Arial"/>
                <a:cs typeface="Arial"/>
              </a:rPr>
              <a:t>If a next-gen RDS is needed: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30" dirty="0" smtClean="0">
                <a:solidFill>
                  <a:srgbClr val="154A78"/>
                </a:solidFill>
                <a:latin typeface="Arial"/>
                <a:cs typeface="Arial"/>
              </a:rPr>
              <a:t>Phase 2 (Policy Development)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30" dirty="0" smtClean="0">
                <a:solidFill>
                  <a:srgbClr val="154A78"/>
                </a:solidFill>
                <a:latin typeface="Arial"/>
                <a:cs typeface="Arial"/>
              </a:rPr>
              <a:t>Phase 3 (Implementation and Coexistence Guidance)</a:t>
            </a:r>
            <a:endParaRPr lang="en-US" sz="1130" dirty="0">
              <a:solidFill>
                <a:srgbClr val="154A78"/>
              </a:solidFill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3368" y="3591895"/>
            <a:ext cx="7144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 April 2015, the ICANN Board reaffirmed ‘its request for a Board-initiated GNSO </a:t>
            </a:r>
            <a:r>
              <a:rPr lang="en-US" sz="1200" dirty="0" smtClean="0"/>
              <a:t>policy development </a:t>
            </a:r>
            <a:r>
              <a:rPr lang="en-US" sz="1200" dirty="0"/>
              <a:t>process to define </a:t>
            </a:r>
            <a:r>
              <a:rPr lang="en-US" sz="1200" dirty="0" smtClean="0"/>
              <a:t>the purpose </a:t>
            </a:r>
            <a:r>
              <a:rPr lang="en-US" sz="1200" dirty="0"/>
              <a:t>of collecting, maintaining and </a:t>
            </a:r>
            <a:r>
              <a:rPr lang="en-US" sz="1200" dirty="0" smtClean="0"/>
              <a:t>providing access </a:t>
            </a:r>
            <a:r>
              <a:rPr lang="en-US" sz="1200" dirty="0"/>
              <a:t>to generic top-level domain (gTLD) registration data, and </a:t>
            </a:r>
            <a:r>
              <a:rPr lang="en-US" sz="1200" dirty="0" smtClean="0"/>
              <a:t>consider safeguards for </a:t>
            </a:r>
            <a:r>
              <a:rPr lang="en-US" sz="1200" dirty="0"/>
              <a:t>protecting data, using the recommendations in the Expert Working Group (</a:t>
            </a:r>
            <a:r>
              <a:rPr lang="en-US" sz="1200" dirty="0" smtClean="0"/>
              <a:t>EWG) Final </a:t>
            </a:r>
            <a:r>
              <a:rPr lang="en-US" sz="1200" dirty="0"/>
              <a:t>Report as an input to, and, if appropriate, as the foundation for a new gTLD policy’.</a:t>
            </a:r>
          </a:p>
          <a:p>
            <a:endParaRPr lang="en-US" sz="1200" dirty="0" smtClean="0"/>
          </a:p>
          <a:p>
            <a:r>
              <a:rPr lang="en-US" sz="1200" dirty="0" smtClean="0"/>
              <a:t>Following publication </a:t>
            </a:r>
            <a:r>
              <a:rPr lang="en-US" sz="1200" dirty="0"/>
              <a:t>of the PDP Final Issue Report, the GNSO Council </a:t>
            </a:r>
            <a:r>
              <a:rPr lang="en-US" sz="1200" dirty="0" smtClean="0"/>
              <a:t>adopted the </a:t>
            </a:r>
            <a:r>
              <a:rPr lang="en-US" sz="1200" dirty="0"/>
              <a:t>charter for the PDP WG, which commenced its deliberations at the end of </a:t>
            </a:r>
            <a:r>
              <a:rPr lang="en-US" sz="1200" dirty="0" smtClean="0"/>
              <a:t>January 2016</a:t>
            </a:r>
            <a:r>
              <a:rPr lang="en-US" sz="1200" dirty="0"/>
              <a:t>. During the </a:t>
            </a:r>
            <a:r>
              <a:rPr lang="en-US" sz="1200" b="1" dirty="0"/>
              <a:t>first phase its work</a:t>
            </a:r>
            <a:r>
              <a:rPr lang="en-US" sz="1200" dirty="0"/>
              <a:t>, the WG has been tasked with providing </a:t>
            </a:r>
            <a:r>
              <a:rPr lang="en-US" sz="1200" dirty="0" smtClean="0"/>
              <a:t>the GNSO </a:t>
            </a:r>
            <a:r>
              <a:rPr lang="en-US" sz="1200" dirty="0"/>
              <a:t>Council with recommendations on the following two questions: </a:t>
            </a:r>
            <a:endParaRPr lang="en-US" sz="1200" dirty="0" smtClean="0"/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) What 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are the 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fundamental requirements for gTLD registration data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b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) Is a new 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policy framework 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and next-generation registration directory services (RDS) needed 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to address </a:t>
            </a: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these requirements?</a:t>
            </a:r>
            <a:endParaRPr lang="en-US" sz="1167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03368" y="3245719"/>
            <a:ext cx="5979509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50"/>
              </a:lnSpc>
            </a:pPr>
            <a:r>
              <a:rPr lang="en-US" sz="1667" b="1" dirty="0">
                <a:solidFill>
                  <a:srgbClr val="154A78"/>
                </a:solidFill>
                <a:latin typeface="Arial"/>
                <a:cs typeface="Arial"/>
              </a:rPr>
              <a:t>WHAT THIS PROJECT IS ABOUT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333" dirty="0" smtClean="0"/>
              <a:t>RDS PDP: </a:t>
            </a:r>
            <a:r>
              <a:rPr lang="en-US" sz="2333" dirty="0"/>
              <a:t>Project Timeline &amp; Major Milestones</a:t>
            </a:r>
          </a:p>
        </p:txBody>
      </p:sp>
    </p:spTree>
    <p:extLst>
      <p:ext uri="{BB962C8B-B14F-4D97-AF65-F5344CB8AC3E}">
        <p14:creationId xmlns:p14="http://schemas.microsoft.com/office/powerpoint/2010/main" val="118281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8171" y="1263338"/>
            <a:ext cx="675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marR="0" lvl="0" indent="-23812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charset="2"/>
              <a:buNone/>
              <a:tabLst/>
              <a:defRPr/>
            </a:pPr>
            <a:endParaRPr lang="en-US" sz="2000" dirty="0">
              <a:solidFill>
                <a:srgbClr val="0C1F2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333" dirty="0" smtClean="0"/>
              <a:t>What are the current challenges &amp; issues under discussion?</a:t>
            </a:r>
            <a:endParaRPr lang="en-US" sz="2333" dirty="0"/>
          </a:p>
        </p:txBody>
      </p:sp>
      <p:sp>
        <p:nvSpPr>
          <p:cNvPr id="13" name="Rectangle 12"/>
          <p:cNvSpPr/>
          <p:nvPr/>
        </p:nvSpPr>
        <p:spPr>
          <a:xfrm>
            <a:off x="1195720" y="938590"/>
            <a:ext cx="6752560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Issues now under discussion: Phase 1 deliberation on Fundamental 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Requirements for </a:t>
            </a: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3 charter questions:</a:t>
            </a:r>
            <a:endParaRPr lang="en-US" sz="2000" dirty="0">
              <a:solidFill>
                <a:srgbClr val="0C1F24"/>
              </a:solidFill>
              <a:latin typeface="Arial"/>
              <a:cs typeface="Arial"/>
            </a:endParaRPr>
          </a:p>
          <a:p>
            <a:pPr marL="800100" lvl="1" indent="-34290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Users/Purposes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: Who should have access to gTLD registration data and why?</a:t>
            </a:r>
          </a:p>
          <a:p>
            <a:pPr marL="800100" lvl="1" indent="-34290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Data 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Elements: What data should be collected, stored, and disclosed?</a:t>
            </a:r>
          </a:p>
          <a:p>
            <a:pPr marL="800100" lvl="1" indent="-34290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dirty="0" smtClean="0">
                <a:solidFill>
                  <a:srgbClr val="0C1F24"/>
                </a:solidFill>
                <a:latin typeface="Arial"/>
                <a:cs typeface="Arial"/>
              </a:rPr>
              <a:t>Privacy</a:t>
            </a:r>
            <a:r>
              <a:rPr lang="en-US" dirty="0">
                <a:solidFill>
                  <a:srgbClr val="0C1F24"/>
                </a:solidFill>
                <a:latin typeface="Arial"/>
                <a:cs typeface="Arial"/>
              </a:rPr>
              <a:t>: What steps are needed to protect data and privacy?</a:t>
            </a:r>
          </a:p>
          <a:p>
            <a:pPr marL="342900" indent="-34290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Initial points of rough consensus reached since ICANN57 are reflected in our 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  <a:hlinkClick r:id="rId3"/>
              </a:rPr>
              <a:t>working document</a:t>
            </a:r>
            <a:endParaRPr lang="en-US" sz="2000" dirty="0" smtClean="0">
              <a:solidFill>
                <a:srgbClr val="0C1F24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Current challenges include burnout, complexity, duration, and conflicting views</a:t>
            </a:r>
          </a:p>
          <a:p>
            <a:pPr marL="800100" lvl="1" indent="-34290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When 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agreeing upon individual requirements proved difficult, we </a:t>
            </a: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refocused on 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“Key Concepts</a:t>
            </a: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”</a:t>
            </a:r>
          </a:p>
          <a:p>
            <a:pPr marL="800100" lvl="1" indent="-342900">
              <a:spcAft>
                <a:spcPts val="600"/>
              </a:spcAft>
              <a:buSzPct val="75000"/>
              <a:buFont typeface="Courier New" charset="0"/>
              <a:buChar char="o"/>
            </a:pP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To find common ground, we narrowed the focus of </a:t>
            </a:r>
            <a:r>
              <a:rPr lang="en-US" sz="2000" u="sng" dirty="0" smtClean="0">
                <a:solidFill>
                  <a:srgbClr val="0C1F24"/>
                </a:solidFill>
                <a:latin typeface="Arial"/>
                <a:cs typeface="Arial"/>
              </a:rPr>
              <a:t>initial deliberation</a:t>
            </a: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 to “thin data” and collection</a:t>
            </a:r>
          </a:p>
        </p:txBody>
      </p:sp>
    </p:spTree>
    <p:extLst>
      <p:ext uri="{BB962C8B-B14F-4D97-AF65-F5344CB8AC3E}">
        <p14:creationId xmlns:p14="http://schemas.microsoft.com/office/powerpoint/2010/main" val="115389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>
          <a:xfrm>
            <a:off x="1077684" y="1003868"/>
            <a:ext cx="698862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75000"/>
              <a:buFont typeface="Courier New" charset="0"/>
              <a:buChar char="o"/>
            </a:pP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At ICANN58, sessions with data commissioners may help us better understand key data protection and privacy concepts, so that our WG can apply them to registration data &amp; directory services.</a:t>
            </a:r>
          </a:p>
          <a:p>
            <a:pPr marL="342900" indent="-342900">
              <a:spcAft>
                <a:spcPts val="1200"/>
              </a:spcAft>
              <a:buSzPct val="75000"/>
              <a:buFont typeface="Courier New" charset="0"/>
              <a:buChar char="o"/>
            </a:pP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As Key Concepts are identified by our </a:t>
            </a:r>
            <a:r>
              <a:rPr lang="en-US" sz="2000" dirty="0" err="1">
                <a:solidFill>
                  <a:srgbClr val="0C1F24"/>
                </a:solidFill>
                <a:latin typeface="Arial"/>
                <a:cs typeface="Arial"/>
              </a:rPr>
              <a:t>WG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, we are using polls to confirm rough consensus &amp; identify next steps. </a:t>
            </a:r>
            <a:r>
              <a:rPr lang="en-US" sz="2000" dirty="0" err="1">
                <a:solidFill>
                  <a:srgbClr val="0C1F24"/>
                </a:solidFill>
                <a:latin typeface="Arial"/>
                <a:cs typeface="Arial"/>
              </a:rPr>
              <a:t>GNSO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0C1F24"/>
                </a:solidFill>
                <a:latin typeface="Arial"/>
                <a:cs typeface="Arial"/>
              </a:rPr>
              <a:t>SGs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/Cs and </a:t>
            </a:r>
            <a:r>
              <a:rPr lang="en-US" sz="2000" dirty="0" err="1">
                <a:solidFill>
                  <a:srgbClr val="0C1F24"/>
                </a:solidFill>
                <a:latin typeface="Arial"/>
                <a:cs typeface="Arial"/>
              </a:rPr>
              <a:t>ACs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0C1F24"/>
                </a:solidFill>
                <a:latin typeface="Arial"/>
                <a:cs typeface="Arial"/>
              </a:rPr>
              <a:t>SOs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 can assist by encouraging their </a:t>
            </a: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members 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who participate in this </a:t>
            </a:r>
            <a:r>
              <a:rPr lang="en-US" sz="2000" dirty="0" err="1">
                <a:solidFill>
                  <a:srgbClr val="0C1F24"/>
                </a:solidFill>
                <a:latin typeface="Arial"/>
                <a:cs typeface="Arial"/>
              </a:rPr>
              <a:t>PDP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 to participate in meetings </a:t>
            </a: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and polls, keep an open mind, listen to each other, and be willing to consider compromises.</a:t>
            </a:r>
          </a:p>
          <a:p>
            <a:pPr marL="342900" indent="-342900">
              <a:spcAft>
                <a:spcPts val="1200"/>
              </a:spcAft>
              <a:buSzPct val="75000"/>
              <a:buFont typeface="Courier New" charset="0"/>
              <a:buChar char="o"/>
            </a:pP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When this WG posts its First Initial Report for public comment</a:t>
            </a:r>
            <a:r>
              <a:rPr lang="en-US" sz="2000" dirty="0">
                <a:solidFill>
                  <a:srgbClr val="0C1F24"/>
                </a:solidFill>
                <a:latin typeface="Arial"/>
                <a:cs typeface="Arial"/>
              </a:rPr>
              <a:t>, GNSO SGs/Cs and ACs/SOs can assist </a:t>
            </a:r>
            <a:r>
              <a:rPr lang="en-US" sz="2000" dirty="0" smtClean="0">
                <a:solidFill>
                  <a:srgbClr val="0C1F24"/>
                </a:solidFill>
                <a:latin typeface="Arial"/>
                <a:cs typeface="Arial"/>
              </a:rPr>
              <a:t>by providing robust feedback on WG-identified possible requirements pertaining to RDS Purpose, Data Elements, and Privacy.</a:t>
            </a:r>
            <a:endParaRPr lang="en-US" sz="2000" dirty="0">
              <a:solidFill>
                <a:srgbClr val="0C1F24"/>
              </a:solidFill>
              <a:latin typeface="Arial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/>
              <a:t>How can the GNSO Council &amp; ICANN community assist?</a:t>
            </a:r>
          </a:p>
        </p:txBody>
      </p:sp>
    </p:spTree>
    <p:extLst>
      <p:ext uri="{BB962C8B-B14F-4D97-AF65-F5344CB8AC3E}">
        <p14:creationId xmlns:p14="http://schemas.microsoft.com/office/powerpoint/2010/main" val="178574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5720" y="1241318"/>
            <a:ext cx="675256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Working Group meeting/community </a:t>
            </a:r>
            <a:r>
              <a:rPr lang="en-US" dirty="0" smtClean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sessions:</a:t>
            </a:r>
            <a:br>
              <a:rPr lang="en-US" dirty="0" smtClean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Saturday 11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March 13:45 CET: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http://sched.co/9npN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and 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Wednesday 15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March 13:45 CET: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http://sched.co/9npc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rgbClr val="0C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 smtClean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information:</a:t>
            </a: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</a:t>
            </a:r>
            <a:r>
              <a:rPr lang="en-US" dirty="0" smtClean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Docs: </a:t>
            </a: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https://community.icann.org/x/QIxlAw</a:t>
            </a: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1 </a:t>
            </a:r>
            <a:r>
              <a:rPr lang="en-US" dirty="0" smtClean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Docs</a:t>
            </a: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https://community.icann.org/x/p4xlAw</a:t>
            </a:r>
            <a:endParaRPr lang="en-US" dirty="0">
              <a:solidFill>
                <a:srgbClr val="0C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endParaRPr lang="en-US" dirty="0">
              <a:solidFill>
                <a:srgbClr val="0C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 smtClean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ICANN58 </a:t>
            </a: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Briefing Paper:</a:t>
            </a:r>
            <a:b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http://gnso.icann.org/en/issues/policy-briefing-next-gen-rds-27feb17-en.pdf</a:t>
            </a:r>
            <a:endParaRPr lang="en-US" dirty="0" smtClean="0">
              <a:solidFill>
                <a:srgbClr val="0C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endParaRPr lang="en-US" dirty="0">
              <a:solidFill>
                <a:srgbClr val="0C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Group Charter:</a:t>
            </a:r>
            <a:b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https://community.icann.org/x/E4xlAw</a:t>
            </a:r>
            <a:endParaRPr lang="en-US" dirty="0">
              <a:solidFill>
                <a:srgbClr val="0C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endParaRPr lang="en-US" dirty="0">
              <a:solidFill>
                <a:srgbClr val="0C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75000"/>
              <a:buFont typeface="Courier New" charset="0"/>
              <a:buChar char="o"/>
            </a:pP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Group online wiki space (with meeting transcripts, call recordings, draft documents and background materials):</a:t>
            </a:r>
            <a:b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0C1F24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https://community.icann.org/x/rjJ-Ag</a:t>
            </a:r>
            <a:endParaRPr lang="en-US" dirty="0">
              <a:solidFill>
                <a:srgbClr val="0C1F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/>
              <a:t>Sessions at </a:t>
            </a:r>
            <a:r>
              <a:rPr lang="en-US" sz="2000" dirty="0" smtClean="0"/>
              <a:t>ICANN58 </a:t>
            </a:r>
            <a:r>
              <a:rPr lang="en-US" sz="2000" dirty="0"/>
              <a:t>and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7682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69002" y="2884714"/>
            <a:ext cx="39950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Additional Slides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7568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8171" y="1263338"/>
            <a:ext cx="675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marR="0" lvl="0" indent="-23812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charset="2"/>
              <a:buNone/>
              <a:tabLst/>
              <a:defRPr/>
            </a:pPr>
            <a:endParaRPr lang="en-US" sz="2000" dirty="0">
              <a:solidFill>
                <a:srgbClr val="0C1F2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333" dirty="0" smtClean="0"/>
              <a:t>Initial points of rough consensus (iterative deliberation on-going)</a:t>
            </a:r>
            <a:endParaRPr lang="en-US" sz="2333" dirty="0"/>
          </a:p>
        </p:txBody>
      </p:sp>
      <p:sp>
        <p:nvSpPr>
          <p:cNvPr id="3" name="TextBox 2"/>
          <p:cNvSpPr txBox="1"/>
          <p:nvPr/>
        </p:nvSpPr>
        <p:spPr>
          <a:xfrm>
            <a:off x="163280" y="1238080"/>
            <a:ext cx="878477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Should </a:t>
            </a:r>
            <a:r>
              <a:rPr lang="en-US" sz="1600" b="1" dirty="0" err="1"/>
              <a:t>gTLD</a:t>
            </a:r>
            <a:r>
              <a:rPr lang="en-US" sz="1600" b="1" dirty="0"/>
              <a:t> registration </a:t>
            </a:r>
            <a:r>
              <a:rPr lang="en-US" sz="1600" b="1" u="sng" dirty="0"/>
              <a:t>thin data elements </a:t>
            </a:r>
            <a:r>
              <a:rPr lang="en-US" sz="1600" b="1" dirty="0"/>
              <a:t>be accessible for any purpose or only for specific purposes?</a:t>
            </a:r>
            <a:endParaRPr lang="en-US" sz="1600" dirty="0"/>
          </a:p>
          <a:p>
            <a:pPr lvl="2" indent="-457200">
              <a:buFont typeface="+mj-lt"/>
              <a:buAutoNum type="arabicPeriod"/>
            </a:pPr>
            <a:r>
              <a:rPr lang="en-US" sz="1600" dirty="0" smtClean="0"/>
              <a:t>The </a:t>
            </a:r>
            <a:r>
              <a:rPr lang="en-US" sz="1600" dirty="0" err="1"/>
              <a:t>WG</a:t>
            </a:r>
            <a:r>
              <a:rPr lang="en-US" sz="1600" dirty="0"/>
              <a:t> should continue deliberation on the purpose(s) of "thin data."</a:t>
            </a:r>
          </a:p>
          <a:p>
            <a:pPr lvl="2" indent="-457200">
              <a:buFont typeface="+mj-lt"/>
              <a:buAutoNum type="arabicPeriod"/>
            </a:pPr>
            <a:r>
              <a:rPr lang="en-US" sz="1600" dirty="0" smtClean="0"/>
              <a:t>Every </a:t>
            </a:r>
            <a:r>
              <a:rPr lang="en-US" sz="1600" dirty="0"/>
              <a:t>"thin data" element should have at least one legitimate purpose.</a:t>
            </a:r>
          </a:p>
          <a:p>
            <a:pPr lvl="2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1600" dirty="0" smtClean="0"/>
              <a:t>Every </a:t>
            </a:r>
            <a:r>
              <a:rPr lang="en-US" sz="1600" dirty="0"/>
              <a:t>existing "thin data" element does have at least one legitimate purpose for collection</a:t>
            </a:r>
            <a:r>
              <a:rPr lang="en-US" sz="1600" dirty="0" smtClean="0"/>
              <a:t>.</a:t>
            </a:r>
          </a:p>
          <a:p>
            <a:pPr marL="457200" indent="-457200"/>
            <a:r>
              <a:rPr lang="en-US" sz="1600" b="1" dirty="0"/>
              <a:t>For what specific (legitimate) purposes should </a:t>
            </a:r>
            <a:r>
              <a:rPr lang="en-US" sz="1600" b="1" dirty="0" err="1"/>
              <a:t>gTLD</a:t>
            </a:r>
            <a:r>
              <a:rPr lang="en-US" sz="1600" b="1" dirty="0"/>
              <a:t> registration </a:t>
            </a:r>
            <a:r>
              <a:rPr lang="en-US" sz="1600" b="1" u="sng" dirty="0"/>
              <a:t>thin data elements </a:t>
            </a:r>
            <a:r>
              <a:rPr lang="en-US" sz="1600" b="1" dirty="0"/>
              <a:t>be collected?</a:t>
            </a:r>
            <a:endParaRPr lang="en-US" sz="1600" dirty="0"/>
          </a:p>
          <a:p>
            <a:pPr lvl="2" indent="-457200">
              <a:buFont typeface="+mj-lt"/>
              <a:buAutoNum type="arabicPeriod" startAt="4"/>
            </a:pPr>
            <a:r>
              <a:rPr lang="en-US" sz="1600" dirty="0" err="1" smtClean="0"/>
              <a:t>EWG</a:t>
            </a:r>
            <a:r>
              <a:rPr lang="en-US" sz="1600" dirty="0" smtClean="0"/>
              <a:t>-identified </a:t>
            </a:r>
            <a:r>
              <a:rPr lang="en-US" sz="1600" dirty="0"/>
              <a:t>purposes apply to at least one "thin data" element.</a:t>
            </a:r>
          </a:p>
          <a:p>
            <a:pPr lvl="2" indent="-457200">
              <a:buFont typeface="+mj-lt"/>
              <a:buAutoNum type="arabicPeriod" startAt="4"/>
            </a:pPr>
            <a:r>
              <a:rPr lang="en-US" sz="1600" dirty="0" smtClean="0"/>
              <a:t>Domain </a:t>
            </a:r>
            <a:r>
              <a:rPr lang="en-US" sz="1600" dirty="0"/>
              <a:t>name control is a legitimate purpose for “thin data” collection. </a:t>
            </a:r>
          </a:p>
          <a:p>
            <a:pPr lvl="2" indent="-457200">
              <a:buFont typeface="+mj-lt"/>
              <a:buAutoNum type="arabicPeriod" startAt="4"/>
            </a:pPr>
            <a:r>
              <a:rPr lang="en-US" sz="1600" dirty="0" smtClean="0"/>
              <a:t>Technical </a:t>
            </a:r>
            <a:r>
              <a:rPr lang="en-US" sz="1600" dirty="0"/>
              <a:t>Issue Resolution is a legitimate purpose for “thin data” collection.</a:t>
            </a:r>
          </a:p>
          <a:p>
            <a:pPr lvl="2" indent="-457200">
              <a:buFont typeface="+mj-lt"/>
              <a:buAutoNum type="arabicPeriod" startAt="4"/>
            </a:pPr>
            <a:r>
              <a:rPr lang="en-US" sz="1600" dirty="0" smtClean="0"/>
              <a:t>Domain </a:t>
            </a:r>
            <a:r>
              <a:rPr lang="en-US" sz="1600" dirty="0"/>
              <a:t>Name Certification is a legitimate purpose for "thin data" collection.</a:t>
            </a:r>
          </a:p>
          <a:p>
            <a:pPr lvl="2" indent="-457200">
              <a:buFont typeface="+mj-lt"/>
              <a:buAutoNum type="arabicPeriod" startAt="4"/>
            </a:pPr>
            <a:r>
              <a:rPr lang="en-US" sz="1600" dirty="0" smtClean="0"/>
              <a:t>Business </a:t>
            </a:r>
            <a:r>
              <a:rPr lang="en-US" sz="1600" dirty="0"/>
              <a:t>Domain Name Purchase or Sale is a legitimate purpose for "thin data" collection.</a:t>
            </a:r>
          </a:p>
          <a:p>
            <a:pPr lvl="2" indent="-457200">
              <a:buFont typeface="+mj-lt"/>
              <a:buAutoNum type="arabicPeriod" startAt="4"/>
            </a:pPr>
            <a:r>
              <a:rPr lang="en-US" sz="1600" dirty="0" smtClean="0"/>
              <a:t>Academic </a:t>
            </a:r>
            <a:r>
              <a:rPr lang="en-US" sz="1600" dirty="0"/>
              <a:t>/ Public Interest DNS Research is a legitimate purpose for "thin data" collection.</a:t>
            </a:r>
          </a:p>
          <a:p>
            <a:pPr lvl="2" indent="-457200">
              <a:buFont typeface="+mj-lt"/>
              <a:buAutoNum type="arabicPeriod" startAt="4"/>
            </a:pPr>
            <a:r>
              <a:rPr lang="en-US" sz="1600" dirty="0" smtClean="0"/>
              <a:t>Regulatory </a:t>
            </a:r>
            <a:r>
              <a:rPr lang="en-US" sz="1600" dirty="0"/>
              <a:t>and Contractual Enforcement is a legitimate purpose for "thin data" collection.</a:t>
            </a:r>
          </a:p>
          <a:p>
            <a:pPr lvl="2" indent="-457200">
              <a:buFont typeface="+mj-lt"/>
              <a:buAutoNum type="arabicPeriod" startAt="4"/>
            </a:pPr>
            <a:r>
              <a:rPr lang="en-US" sz="1600" dirty="0" smtClean="0"/>
              <a:t>Criminal </a:t>
            </a:r>
            <a:r>
              <a:rPr lang="en-US" sz="1600" dirty="0"/>
              <a:t>Investigation &amp; DNS Abuse Mitigation is a legitimate purpose for "thin data" collection.</a:t>
            </a:r>
          </a:p>
          <a:p>
            <a:pPr lvl="2" indent="-457200">
              <a:buFont typeface="+mj-lt"/>
              <a:buAutoNum type="arabicPeriod" startAt="4"/>
            </a:pPr>
            <a:r>
              <a:rPr lang="en-US" sz="1600" dirty="0" smtClean="0"/>
              <a:t>Legal </a:t>
            </a:r>
            <a:r>
              <a:rPr lang="en-US" sz="1600" dirty="0"/>
              <a:t>Actions  is a legitimate purpose for "thin data" collection.</a:t>
            </a:r>
          </a:p>
          <a:p>
            <a:pPr lvl="2" indent="-457200">
              <a:spcAft>
                <a:spcPts val="600"/>
              </a:spcAft>
              <a:buFont typeface="+mj-lt"/>
              <a:buAutoNum type="arabicPeriod" startAt="4"/>
            </a:pPr>
            <a:r>
              <a:rPr lang="en-US" sz="1600" dirty="0" smtClean="0"/>
              <a:t>Individual </a:t>
            </a:r>
            <a:r>
              <a:rPr lang="en-US" sz="1600" dirty="0"/>
              <a:t>Internet Use is a legitimate purpose for "thin data" collection</a:t>
            </a:r>
            <a:r>
              <a:rPr lang="en-US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645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8171" y="1263338"/>
            <a:ext cx="675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23" marR="0" lvl="0" indent="-23812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charset="2"/>
              <a:buNone/>
              <a:tabLst/>
              <a:defRPr/>
            </a:pPr>
            <a:endParaRPr lang="en-US" sz="2000" dirty="0">
              <a:solidFill>
                <a:srgbClr val="0C1F2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333" dirty="0" smtClean="0"/>
              <a:t>Initial points of rough consensus (iterative deliberation on-going)</a:t>
            </a:r>
            <a:endParaRPr lang="en-US" sz="2333" dirty="0"/>
          </a:p>
        </p:txBody>
      </p:sp>
      <p:sp>
        <p:nvSpPr>
          <p:cNvPr id="3" name="TextBox 2"/>
          <p:cNvSpPr txBox="1"/>
          <p:nvPr/>
        </p:nvSpPr>
        <p:spPr>
          <a:xfrm>
            <a:off x="185052" y="1238080"/>
            <a:ext cx="87630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For </a:t>
            </a:r>
            <a:r>
              <a:rPr lang="en-US" sz="1600" b="1" dirty="0"/>
              <a:t>thin data only -- Do existing </a:t>
            </a:r>
            <a:r>
              <a:rPr lang="en-US" sz="1600" b="1" dirty="0" err="1"/>
              <a:t>gTLD</a:t>
            </a:r>
            <a:r>
              <a:rPr lang="en-US" sz="1600" b="1" dirty="0"/>
              <a:t> registration directory services policies sufficiently address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compliance </a:t>
            </a:r>
            <a:r>
              <a:rPr lang="en-US" sz="1600" b="1" dirty="0"/>
              <a:t>with applicable data protection, privacy, and free speech laws within each jurisdiction</a:t>
            </a:r>
            <a:r>
              <a:rPr lang="en-US" sz="1600" b="1" dirty="0" smtClean="0"/>
              <a:t>?</a:t>
            </a:r>
            <a:endParaRPr lang="en-US" sz="1600" b="1" dirty="0"/>
          </a:p>
          <a:p>
            <a:pPr lvl="2" indent="-457200">
              <a:buFont typeface="+mj-lt"/>
              <a:buAutoNum type="arabicPeriod" startAt="14"/>
            </a:pPr>
            <a:r>
              <a:rPr lang="en-US" sz="1600" dirty="0" smtClean="0"/>
              <a:t>Existing </a:t>
            </a:r>
            <a:r>
              <a:rPr lang="en-US" sz="1600" dirty="0" err="1"/>
              <a:t>gTLD</a:t>
            </a:r>
            <a:r>
              <a:rPr lang="en-US" sz="1600" dirty="0"/>
              <a:t> </a:t>
            </a:r>
            <a:r>
              <a:rPr lang="en-US" sz="1600" dirty="0" err="1"/>
              <a:t>RDS</a:t>
            </a:r>
            <a:r>
              <a:rPr lang="en-US" sz="1600" dirty="0"/>
              <a:t> policies do NOT sufficiently address compliance with applicable data protection, privacy, and free speech laws </a:t>
            </a:r>
            <a:r>
              <a:rPr lang="en-US" sz="1600" u="sng" dirty="0"/>
              <a:t>about purpose</a:t>
            </a:r>
            <a:r>
              <a:rPr lang="en-US" sz="1600" dirty="0"/>
              <a:t>.</a:t>
            </a:r>
          </a:p>
          <a:p>
            <a:pPr lvl="2" indent="-457200">
              <a:spcAft>
                <a:spcPts val="1200"/>
              </a:spcAft>
              <a:buFont typeface="+mj-lt"/>
              <a:buAutoNum type="arabicPeriod" startAt="14"/>
            </a:pPr>
            <a:r>
              <a:rPr lang="en-US" sz="1600" dirty="0" smtClean="0"/>
              <a:t>As </a:t>
            </a:r>
            <a:r>
              <a:rPr lang="en-US" sz="1600" dirty="0"/>
              <a:t>a </a:t>
            </a:r>
            <a:r>
              <a:rPr lang="en-US" sz="1600" dirty="0" err="1"/>
              <a:t>WG</a:t>
            </a:r>
            <a:r>
              <a:rPr lang="en-US" sz="1600" dirty="0"/>
              <a:t>, we need to agree upon a purpose statement for the RDS</a:t>
            </a:r>
            <a:r>
              <a:rPr lang="en-US" sz="1600" dirty="0" smtClean="0"/>
              <a:t>.</a:t>
            </a:r>
          </a:p>
          <a:p>
            <a:r>
              <a:rPr lang="en-US" sz="1600" b="1" dirty="0"/>
              <a:t>What should the over-arching purpose be of collecting, maintaining, and providing access to </a:t>
            </a:r>
            <a:r>
              <a:rPr lang="en-US" sz="1600" b="1" dirty="0" err="1"/>
              <a:t>gTLD</a:t>
            </a:r>
            <a:r>
              <a:rPr lang="en-US" sz="1600" b="1" dirty="0"/>
              <a:t> registration </a:t>
            </a:r>
            <a:r>
              <a:rPr lang="en-US" sz="1600" b="1" dirty="0" smtClean="0"/>
              <a:t>(thin) data</a:t>
            </a:r>
            <a:r>
              <a:rPr lang="en-US" sz="1600" b="1" dirty="0"/>
              <a:t>?</a:t>
            </a:r>
            <a:endParaRPr lang="en-US" sz="1600" b="1" dirty="0" smtClean="0"/>
          </a:p>
          <a:p>
            <a:pPr lvl="2" indent="-457200">
              <a:buFont typeface="+mj-lt"/>
              <a:buAutoNum type="arabicPeriod" startAt="16"/>
            </a:pPr>
            <a:r>
              <a:rPr lang="en-US" sz="1600" dirty="0" smtClean="0"/>
              <a:t>A </a:t>
            </a:r>
            <a:r>
              <a:rPr lang="en-US" sz="1600" dirty="0"/>
              <a:t>purpose of </a:t>
            </a:r>
            <a:r>
              <a:rPr lang="en-US" sz="1600" dirty="0" err="1"/>
              <a:t>gTLD</a:t>
            </a:r>
            <a:r>
              <a:rPr lang="en-US" sz="1600" dirty="0"/>
              <a:t> registration data is to provide info about the lifecycle of a domain name.</a:t>
            </a:r>
          </a:p>
          <a:p>
            <a:pPr lvl="2" indent="-457200">
              <a:buFont typeface="+mj-lt"/>
              <a:buAutoNum type="arabicPeriod" startAt="16"/>
            </a:pPr>
            <a:r>
              <a:rPr lang="en-US" sz="1600" dirty="0" smtClean="0"/>
              <a:t>A </a:t>
            </a:r>
            <a:r>
              <a:rPr lang="en-US" sz="1600" dirty="0"/>
              <a:t>purpose of </a:t>
            </a:r>
            <a:r>
              <a:rPr lang="en-US" sz="1600" dirty="0" err="1"/>
              <a:t>RDS</a:t>
            </a:r>
            <a:r>
              <a:rPr lang="en-US" sz="1600" dirty="0"/>
              <a:t> is to identify domain contacts and facilitate communication with domain contacts associated with </a:t>
            </a:r>
            <a:r>
              <a:rPr lang="en-US" sz="1600" dirty="0" err="1"/>
              <a:t>gTLDs</a:t>
            </a:r>
            <a:r>
              <a:rPr lang="en-US" sz="1600" dirty="0"/>
              <a:t>, [based on approved policy]</a:t>
            </a:r>
          </a:p>
          <a:p>
            <a:pPr lvl="2" indent="-457200">
              <a:buFont typeface="+mj-lt"/>
              <a:buAutoNum type="arabicPeriod" startAt="16"/>
            </a:pPr>
            <a:r>
              <a:rPr lang="en-US" sz="1600" dirty="0" smtClean="0"/>
              <a:t>A </a:t>
            </a:r>
            <a:r>
              <a:rPr lang="en-US" sz="1600" dirty="0"/>
              <a:t>purpose of </a:t>
            </a:r>
            <a:r>
              <a:rPr lang="en-US" sz="1600" dirty="0" err="1"/>
              <a:t>gTLD</a:t>
            </a:r>
            <a:r>
              <a:rPr lang="en-US" sz="1600" dirty="0"/>
              <a:t> registration data is to provide a record of domain name registrations</a:t>
            </a:r>
          </a:p>
          <a:p>
            <a:pPr lvl="2" indent="-457200">
              <a:buFont typeface="+mj-lt"/>
              <a:buAutoNum type="arabicPeriod" startAt="16"/>
            </a:pPr>
            <a:r>
              <a:rPr lang="en-US" sz="1600" dirty="0" smtClean="0"/>
              <a:t>A </a:t>
            </a:r>
            <a:r>
              <a:rPr lang="en-US" sz="1600" dirty="0"/>
              <a:t>purpose of </a:t>
            </a:r>
            <a:r>
              <a:rPr lang="en-US" sz="1600" dirty="0" err="1"/>
              <a:t>RDS</a:t>
            </a:r>
            <a:r>
              <a:rPr lang="en-US" sz="1600" dirty="0"/>
              <a:t> policy is to facilitate the accuracy of </a:t>
            </a:r>
            <a:r>
              <a:rPr lang="en-US" sz="1600" dirty="0" err="1"/>
              <a:t>gTLD</a:t>
            </a:r>
            <a:r>
              <a:rPr lang="en-US" sz="1600" dirty="0"/>
              <a:t> registration </a:t>
            </a:r>
            <a:r>
              <a:rPr lang="en-US" sz="1600" dirty="0" smtClean="0"/>
              <a:t>data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7010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1 </a:t>
            </a:r>
            <a:r>
              <a:rPr lang="en-US" dirty="0" err="1" smtClean="0"/>
              <a:t>Workplan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4171" y="914124"/>
            <a:ext cx="377734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Currently, we are working on Task 12) Deliberating on Fundamental Requirements for:</a:t>
            </a:r>
            <a:endParaRPr lang="en-US" dirty="0"/>
          </a:p>
          <a:p>
            <a:pPr lvl="1"/>
            <a:r>
              <a:rPr lang="en-US" b="1" dirty="0" smtClean="0"/>
              <a:t>Users/Purposes</a:t>
            </a:r>
            <a:endParaRPr lang="en-US" dirty="0"/>
          </a:p>
          <a:p>
            <a:pPr lvl="1"/>
            <a:r>
              <a:rPr lang="en-US" b="1" dirty="0"/>
              <a:t>Data </a:t>
            </a:r>
            <a:r>
              <a:rPr lang="en-US" b="1" dirty="0" smtClean="0"/>
              <a:t>Elements</a:t>
            </a:r>
            <a:endParaRPr lang="en-US" dirty="0"/>
          </a:p>
          <a:p>
            <a:pPr lvl="1"/>
            <a:r>
              <a:rPr lang="en-US" b="1" dirty="0" smtClean="0"/>
              <a:t>Privacy</a:t>
            </a:r>
            <a:endParaRPr lang="en-US" dirty="0" smtClean="0"/>
          </a:p>
          <a:p>
            <a:pPr lvl="1"/>
            <a:r>
              <a:rPr lang="en-US" b="1" dirty="0" smtClean="0"/>
              <a:t>Gated Access</a:t>
            </a:r>
          </a:p>
          <a:p>
            <a:pPr lvl="1"/>
            <a:r>
              <a:rPr lang="en-US" b="1" dirty="0" smtClean="0"/>
              <a:t>Data Accuracy</a:t>
            </a:r>
            <a:endParaRPr lang="en-US" b="1" dirty="0"/>
          </a:p>
          <a:p>
            <a:pPr lvl="0"/>
            <a:endParaRPr lang="en-US" dirty="0"/>
          </a:p>
          <a:p>
            <a:pPr lvl="0"/>
            <a:r>
              <a:rPr lang="en-US" dirty="0" smtClean="0"/>
              <a:t>Our </a:t>
            </a:r>
            <a:r>
              <a:rPr lang="en-US" dirty="0"/>
              <a:t>First Initial Report </a:t>
            </a:r>
            <a:r>
              <a:rPr lang="en-US" dirty="0" smtClean="0"/>
              <a:t>will be published in Task 13), attempting to </a:t>
            </a:r>
            <a:br>
              <a:rPr lang="en-US" dirty="0" smtClean="0"/>
            </a:br>
            <a:r>
              <a:rPr lang="en-US" dirty="0" smtClean="0"/>
              <a:t>answer the Foundational Question</a:t>
            </a:r>
            <a:r>
              <a:rPr lang="en-US" dirty="0"/>
              <a:t>: </a:t>
            </a:r>
          </a:p>
          <a:p>
            <a:pPr lvl="1"/>
            <a:r>
              <a:rPr lang="en-US" b="1" dirty="0" smtClean="0"/>
              <a:t>"</a:t>
            </a:r>
            <a:r>
              <a:rPr lang="en-US" b="1" dirty="0"/>
              <a:t>Is a new next-gen </a:t>
            </a:r>
            <a:r>
              <a:rPr lang="en-US" b="1" dirty="0" err="1"/>
              <a:t>RDS</a:t>
            </a:r>
            <a:r>
              <a:rPr lang="en-US" b="1" dirty="0"/>
              <a:t> needed or can the existing </a:t>
            </a:r>
            <a:r>
              <a:rPr lang="en-US" b="1" dirty="0" err="1"/>
              <a:t>WHOIS</a:t>
            </a:r>
            <a:r>
              <a:rPr lang="en-US" b="1" dirty="0"/>
              <a:t> system be modified to satisfy </a:t>
            </a:r>
            <a:r>
              <a:rPr lang="en-US" b="1" dirty="0" smtClean="0"/>
              <a:t>fundamental requirements?”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093028" y="0"/>
            <a:ext cx="5050881" cy="6313714"/>
            <a:chOff x="4103914" y="0"/>
            <a:chExt cx="5050881" cy="6313714"/>
          </a:xfrm>
        </p:grpSpPr>
        <p:pic>
          <p:nvPicPr>
            <p:cNvPr id="3" name="Picture 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103914" y="0"/>
              <a:ext cx="5050881" cy="6313714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>
            <a:xfrm>
              <a:off x="4223656" y="3453281"/>
              <a:ext cx="4920343" cy="291406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7834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849</Words>
  <Application>Microsoft Macintosh PowerPoint</Application>
  <PresentationFormat>On-screen Show (4:3)</PresentationFormat>
  <Paragraphs>132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Calibri Light</vt:lpstr>
      <vt:lpstr>Courier New</vt:lpstr>
      <vt:lpstr>Source Sans Pro</vt:lpstr>
      <vt:lpstr>Wingdings</vt:lpstr>
      <vt:lpstr>Arial</vt:lpstr>
      <vt:lpstr>Office Theme</vt:lpstr>
      <vt:lpstr>PowerPoint Presentation</vt:lpstr>
      <vt:lpstr>RDS PDP: Project Timeline &amp; Major Milestones</vt:lpstr>
      <vt:lpstr>What are the current challenges &amp; issues under discussion?</vt:lpstr>
      <vt:lpstr>How can the GNSO Council &amp; ICANN community assist?</vt:lpstr>
      <vt:lpstr>Sessions at ICANN58 and Further Information</vt:lpstr>
      <vt:lpstr>             </vt:lpstr>
      <vt:lpstr>Initial points of rough consensus (iterative deliberation on-going)</vt:lpstr>
      <vt:lpstr>Initial points of rough consensus (iterative deliberation on-going)</vt:lpstr>
      <vt:lpstr>Phase 1 Workplan</vt:lpstr>
      <vt:lpstr>Phase 1 approach to reach consensus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Wong</dc:creator>
  <cp:lastModifiedBy>Marika Konings</cp:lastModifiedBy>
  <cp:revision>15</cp:revision>
  <dcterms:created xsi:type="dcterms:W3CDTF">2017-03-02T20:30:26Z</dcterms:created>
  <dcterms:modified xsi:type="dcterms:W3CDTF">2017-03-10T11:32:56Z</dcterms:modified>
</cp:coreProperties>
</file>