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7"/>
  </p:notesMasterIdLst>
  <p:sldIdLst>
    <p:sldId id="261" r:id="rId2"/>
    <p:sldId id="257" r:id="rId3"/>
    <p:sldId id="259" r:id="rId4"/>
    <p:sldId id="260"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1665" autoAdjust="0"/>
    <p:restoredTop sz="86306"/>
  </p:normalViewPr>
  <p:slideViewPr>
    <p:cSldViewPr snapToGrid="0">
      <p:cViewPr varScale="1">
        <p:scale>
          <a:sx n="49" d="100"/>
          <a:sy n="49" d="100"/>
        </p:scale>
        <p:origin x="18" y="45"/>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68F43F-1CFF-4EC6-B03F-67D56A648451}" type="datetimeFigureOut">
              <a:rPr lang="en-US" smtClean="0"/>
              <a:t>2/6/2017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896131-B9A9-4D8A-B082-3BE0F82EEA5A}" type="slidenum">
              <a:rPr lang="en-US" smtClean="0"/>
              <a:t>‹#›</a:t>
            </a:fld>
            <a:endParaRPr lang="en-US"/>
          </a:p>
        </p:txBody>
      </p:sp>
    </p:spTree>
    <p:extLst>
      <p:ext uri="{BB962C8B-B14F-4D97-AF65-F5344CB8AC3E}">
        <p14:creationId xmlns:p14="http://schemas.microsoft.com/office/powerpoint/2010/main" val="3898668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902299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dirty="0"/>
          </a:p>
        </p:txBody>
      </p:sp>
    </p:spTree>
    <p:extLst>
      <p:ext uri="{BB962C8B-B14F-4D97-AF65-F5344CB8AC3E}">
        <p14:creationId xmlns:p14="http://schemas.microsoft.com/office/powerpoint/2010/main" val="1422547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a:t>
            </a:r>
            <a:r>
              <a:rPr lang="en-US" baseline="0" dirty="0"/>
              <a:t> adjust the email/web address to whichever email or web address is best suited to your presentation.  This should be your final slide.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1943304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B4FA7DB-5BA3-420E-98EC-88C7F8AC16B4}"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0395A-97D6-4BA1-AAA7-89B6B5C06F82}" type="slidenum">
              <a:rPr lang="en-US" smtClean="0"/>
              <a:t>‹#›</a:t>
            </a:fld>
            <a:endParaRPr lang="en-US"/>
          </a:p>
        </p:txBody>
      </p:sp>
    </p:spTree>
    <p:extLst>
      <p:ext uri="{BB962C8B-B14F-4D97-AF65-F5344CB8AC3E}">
        <p14:creationId xmlns:p14="http://schemas.microsoft.com/office/powerpoint/2010/main" val="938841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4FA7DB-5BA3-420E-98EC-88C7F8AC16B4}"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0395A-97D6-4BA1-AAA7-89B6B5C06F82}" type="slidenum">
              <a:rPr lang="en-US" smtClean="0"/>
              <a:t>‹#›</a:t>
            </a:fld>
            <a:endParaRPr lang="en-US"/>
          </a:p>
        </p:txBody>
      </p:sp>
    </p:spTree>
    <p:extLst>
      <p:ext uri="{BB962C8B-B14F-4D97-AF65-F5344CB8AC3E}">
        <p14:creationId xmlns:p14="http://schemas.microsoft.com/office/powerpoint/2010/main" val="2868013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4FA7DB-5BA3-420E-98EC-88C7F8AC16B4}"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0395A-97D6-4BA1-AAA7-89B6B5C06F82}" type="slidenum">
              <a:rPr lang="en-US" smtClean="0"/>
              <a:t>‹#›</a:t>
            </a:fld>
            <a:endParaRPr lang="en-US"/>
          </a:p>
        </p:txBody>
      </p:sp>
    </p:spTree>
    <p:extLst>
      <p:ext uri="{BB962C8B-B14F-4D97-AF65-F5344CB8AC3E}">
        <p14:creationId xmlns:p14="http://schemas.microsoft.com/office/powerpoint/2010/main" val="1232328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19069" algn="l">
              <a:lnSpc>
                <a:spcPts val="2985"/>
              </a:lnSpc>
              <a:defRPr sz="24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6318497"/>
            <a:ext cx="9152141" cy="547644"/>
          </a:xfrm>
          <a:prstGeom prst="rect">
            <a:avLst/>
          </a:prstGeom>
        </p:spPr>
      </p:pic>
      <p:sp>
        <p:nvSpPr>
          <p:cNvPr id="16" name="Slide Number Placeholder 5"/>
          <p:cNvSpPr txBox="1">
            <a:spLocks/>
          </p:cNvSpPr>
          <p:nvPr userDrawn="1"/>
        </p:nvSpPr>
        <p:spPr>
          <a:xfrm>
            <a:off x="6826732" y="6414970"/>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1" dirty="0">
                <a:solidFill>
                  <a:srgbClr val="FFFFFF"/>
                </a:solidFill>
                <a:latin typeface="Source Sans Pro"/>
                <a:cs typeface="Source Sans Pro"/>
              </a:rPr>
              <a:t>   |   </a:t>
            </a:r>
            <a:fld id="{D43A6F16-D3CF-4F46-B6D9-B3CAB1B87938}" type="slidenum">
              <a:rPr lang="en-US" sz="1051" smtClean="0">
                <a:solidFill>
                  <a:srgbClr val="FFFFFF"/>
                </a:solidFill>
                <a:latin typeface="Source Sans Pro"/>
                <a:cs typeface="Source Sans Pro"/>
              </a:rPr>
              <a:pPr algn="r"/>
              <a:t>‹#›</a:t>
            </a:fld>
            <a:endParaRPr lang="en-US" sz="1051" dirty="0">
              <a:solidFill>
                <a:srgbClr val="FFFFFF"/>
              </a:solidFill>
              <a:latin typeface="Source Sans Pro"/>
              <a:cs typeface="Source Sans Pro"/>
            </a:endParaRPr>
          </a:p>
        </p:txBody>
      </p:sp>
    </p:spTree>
    <p:extLst>
      <p:ext uri="{BB962C8B-B14F-4D97-AF65-F5344CB8AC3E}">
        <p14:creationId xmlns:p14="http://schemas.microsoft.com/office/powerpoint/2010/main" val="1700305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990753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08879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000" b="0" i="0" baseline="0">
                <a:solidFill>
                  <a:schemeClr val="bg1"/>
                </a:solidFill>
                <a:latin typeface="Arial"/>
                <a:cs typeface="Arial"/>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Tree>
    <p:extLst>
      <p:ext uri="{BB962C8B-B14F-4D97-AF65-F5344CB8AC3E}">
        <p14:creationId xmlns:p14="http://schemas.microsoft.com/office/powerpoint/2010/main" val="98719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4FA7DB-5BA3-420E-98EC-88C7F8AC16B4}"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0395A-97D6-4BA1-AAA7-89B6B5C06F82}" type="slidenum">
              <a:rPr lang="en-US" smtClean="0"/>
              <a:t>‹#›</a:t>
            </a:fld>
            <a:endParaRPr lang="en-US"/>
          </a:p>
        </p:txBody>
      </p:sp>
    </p:spTree>
    <p:extLst>
      <p:ext uri="{BB962C8B-B14F-4D97-AF65-F5344CB8AC3E}">
        <p14:creationId xmlns:p14="http://schemas.microsoft.com/office/powerpoint/2010/main" val="4082885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4FA7DB-5BA3-420E-98EC-88C7F8AC16B4}"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A0395A-97D6-4BA1-AAA7-89B6B5C06F82}" type="slidenum">
              <a:rPr lang="en-US" smtClean="0"/>
              <a:t>‹#›</a:t>
            </a:fld>
            <a:endParaRPr lang="en-US"/>
          </a:p>
        </p:txBody>
      </p:sp>
    </p:spTree>
    <p:extLst>
      <p:ext uri="{BB962C8B-B14F-4D97-AF65-F5344CB8AC3E}">
        <p14:creationId xmlns:p14="http://schemas.microsoft.com/office/powerpoint/2010/main" val="3364660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B4FA7DB-5BA3-420E-98EC-88C7F8AC16B4}" type="datetimeFigureOut">
              <a:rPr lang="en-US" smtClean="0"/>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A0395A-97D6-4BA1-AAA7-89B6B5C06F82}" type="slidenum">
              <a:rPr lang="en-US" smtClean="0"/>
              <a:t>‹#›</a:t>
            </a:fld>
            <a:endParaRPr lang="en-US"/>
          </a:p>
        </p:txBody>
      </p:sp>
    </p:spTree>
    <p:extLst>
      <p:ext uri="{BB962C8B-B14F-4D97-AF65-F5344CB8AC3E}">
        <p14:creationId xmlns:p14="http://schemas.microsoft.com/office/powerpoint/2010/main" val="3976269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B4FA7DB-5BA3-420E-98EC-88C7F8AC16B4}" type="datetimeFigureOut">
              <a:rPr lang="en-US" smtClean="0"/>
              <a:t>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A0395A-97D6-4BA1-AAA7-89B6B5C06F82}" type="slidenum">
              <a:rPr lang="en-US" smtClean="0"/>
              <a:t>‹#›</a:t>
            </a:fld>
            <a:endParaRPr lang="en-US"/>
          </a:p>
        </p:txBody>
      </p:sp>
    </p:spTree>
    <p:extLst>
      <p:ext uri="{BB962C8B-B14F-4D97-AF65-F5344CB8AC3E}">
        <p14:creationId xmlns:p14="http://schemas.microsoft.com/office/powerpoint/2010/main" val="4166797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B4FA7DB-5BA3-420E-98EC-88C7F8AC16B4}" type="datetimeFigureOut">
              <a:rPr lang="en-US" smtClean="0"/>
              <a:t>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A0395A-97D6-4BA1-AAA7-89B6B5C06F82}" type="slidenum">
              <a:rPr lang="en-US" smtClean="0"/>
              <a:t>‹#›</a:t>
            </a:fld>
            <a:endParaRPr lang="en-US"/>
          </a:p>
        </p:txBody>
      </p:sp>
    </p:spTree>
    <p:extLst>
      <p:ext uri="{BB962C8B-B14F-4D97-AF65-F5344CB8AC3E}">
        <p14:creationId xmlns:p14="http://schemas.microsoft.com/office/powerpoint/2010/main" val="2411449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4FA7DB-5BA3-420E-98EC-88C7F8AC16B4}" type="datetimeFigureOut">
              <a:rPr lang="en-US" smtClean="0"/>
              <a:t>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A0395A-97D6-4BA1-AAA7-89B6B5C06F82}" type="slidenum">
              <a:rPr lang="en-US" smtClean="0"/>
              <a:t>‹#›</a:t>
            </a:fld>
            <a:endParaRPr lang="en-US"/>
          </a:p>
        </p:txBody>
      </p:sp>
    </p:spTree>
    <p:extLst>
      <p:ext uri="{BB962C8B-B14F-4D97-AF65-F5344CB8AC3E}">
        <p14:creationId xmlns:p14="http://schemas.microsoft.com/office/powerpoint/2010/main" val="263591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4FA7DB-5BA3-420E-98EC-88C7F8AC16B4}" type="datetimeFigureOut">
              <a:rPr lang="en-US" smtClean="0"/>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A0395A-97D6-4BA1-AAA7-89B6B5C06F82}" type="slidenum">
              <a:rPr lang="en-US" smtClean="0"/>
              <a:t>‹#›</a:t>
            </a:fld>
            <a:endParaRPr lang="en-US"/>
          </a:p>
        </p:txBody>
      </p:sp>
    </p:spTree>
    <p:extLst>
      <p:ext uri="{BB962C8B-B14F-4D97-AF65-F5344CB8AC3E}">
        <p14:creationId xmlns:p14="http://schemas.microsoft.com/office/powerpoint/2010/main" val="2164748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4FA7DB-5BA3-420E-98EC-88C7F8AC16B4}" type="datetimeFigureOut">
              <a:rPr lang="en-US" smtClean="0"/>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A0395A-97D6-4BA1-AAA7-89B6B5C06F82}" type="slidenum">
              <a:rPr lang="en-US" smtClean="0"/>
              <a:t>‹#›</a:t>
            </a:fld>
            <a:endParaRPr lang="en-US"/>
          </a:p>
        </p:txBody>
      </p:sp>
    </p:spTree>
    <p:extLst>
      <p:ext uri="{BB962C8B-B14F-4D97-AF65-F5344CB8AC3E}">
        <p14:creationId xmlns:p14="http://schemas.microsoft.com/office/powerpoint/2010/main" val="3831334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4FA7DB-5BA3-420E-98EC-88C7F8AC16B4}" type="datetimeFigureOut">
              <a:rPr lang="en-US" smtClean="0"/>
              <a:t>2/6/2017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A0395A-97D6-4BA1-AAA7-89B6B5C06F82}" type="slidenum">
              <a:rPr lang="en-US" smtClean="0"/>
              <a:t>‹#›</a:t>
            </a:fld>
            <a:endParaRPr lang="en-US"/>
          </a:p>
        </p:txBody>
      </p:sp>
    </p:spTree>
    <p:extLst>
      <p:ext uri="{BB962C8B-B14F-4D97-AF65-F5344CB8AC3E}">
        <p14:creationId xmlns:p14="http://schemas.microsoft.com/office/powerpoint/2010/main" val="152879200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hyperlink" Target="https://www.icann.org/resources/reviews/org/ccnso"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76115" y="4471954"/>
            <a:ext cx="6838603" cy="637803"/>
          </a:xfrm>
          <a:prstGeom prst="rect">
            <a:avLst/>
          </a:prstGeom>
          <a:noFill/>
        </p:spPr>
        <p:txBody>
          <a:bodyPr wrap="none" rtlCol="0">
            <a:spAutoFit/>
          </a:bodyPr>
          <a:lstStyle/>
          <a:p>
            <a:pPr>
              <a:lnSpc>
                <a:spcPts val="4700"/>
              </a:lnSpc>
            </a:pPr>
            <a:r>
              <a:rPr lang="en-US" sz="3200" dirty="0">
                <a:solidFill>
                  <a:srgbClr val="FFFFFF"/>
                </a:solidFill>
                <a:latin typeface="Arial"/>
                <a:cs typeface="Arial"/>
              </a:rPr>
              <a:t>2017/8 ccNSO Review: An Overview</a:t>
            </a:r>
          </a:p>
        </p:txBody>
      </p:sp>
      <p:sp>
        <p:nvSpPr>
          <p:cNvPr id="4" name="TextBox 3"/>
          <p:cNvSpPr txBox="1"/>
          <p:nvPr/>
        </p:nvSpPr>
        <p:spPr>
          <a:xfrm>
            <a:off x="2076114" y="5152820"/>
            <a:ext cx="4744889" cy="369332"/>
          </a:xfrm>
          <a:prstGeom prst="rect">
            <a:avLst/>
          </a:prstGeom>
          <a:noFill/>
        </p:spPr>
        <p:txBody>
          <a:bodyPr wrap="none" rtlCol="0">
            <a:spAutoFit/>
          </a:bodyPr>
          <a:lstStyle/>
          <a:p>
            <a:r>
              <a:rPr lang="en-US" dirty="0">
                <a:solidFill>
                  <a:srgbClr val="FFFFFF"/>
                </a:solidFill>
                <a:latin typeface="Arial"/>
                <a:cs typeface="Arial"/>
              </a:rPr>
              <a:t>Lars Hoffmann |  Webinar </a:t>
            </a:r>
            <a:r>
              <a:rPr lang="en-US" dirty="0">
                <a:solidFill>
                  <a:srgbClr val="FFFFFF"/>
                </a:solidFill>
                <a:latin typeface="Arial"/>
                <a:ea typeface="Wingdings"/>
                <a:cs typeface="Arial"/>
                <a:sym typeface="Wingdings"/>
              </a:rPr>
              <a:t>|  6 February 2017</a:t>
            </a:r>
            <a:endParaRPr lang="en-US" dirty="0">
              <a:solidFill>
                <a:srgbClr val="FFFFFF"/>
              </a:solidFill>
              <a:latin typeface="Arial"/>
              <a:cs typeface="Arial"/>
            </a:endParaRPr>
          </a:p>
        </p:txBody>
      </p:sp>
    </p:spTree>
    <p:extLst>
      <p:ext uri="{BB962C8B-B14F-4D97-AF65-F5344CB8AC3E}">
        <p14:creationId xmlns:p14="http://schemas.microsoft.com/office/powerpoint/2010/main" val="44007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694219"/>
          </a:xfrm>
        </p:spPr>
        <p:txBody>
          <a:bodyPr/>
          <a:lstStyle/>
          <a:p>
            <a:pPr>
              <a:lnSpc>
                <a:spcPct val="100000"/>
              </a:lnSpc>
            </a:pPr>
            <a:r>
              <a:rPr lang="en-US" sz="3200" dirty="0"/>
              <a:t>Possible Road Map for </a:t>
            </a:r>
            <a:r>
              <a:rPr lang="en-US" sz="3200" dirty="0" err="1"/>
              <a:t>ccNSO</a:t>
            </a:r>
            <a:r>
              <a:rPr lang="en-US" sz="3200" dirty="0"/>
              <a:t> Review</a:t>
            </a:r>
            <a:endParaRPr lang="en-US" sz="2800" dirty="0"/>
          </a:p>
        </p:txBody>
      </p:sp>
      <p:pic>
        <p:nvPicPr>
          <p:cNvPr id="8" name="Picture 7"/>
          <p:cNvPicPr>
            <a:picLocks noChangeAspect="1"/>
          </p:cNvPicPr>
          <p:nvPr/>
        </p:nvPicPr>
        <p:blipFill rotWithShape="1">
          <a:blip r:embed="rId3"/>
          <a:srcRect l="34006" t="-188" r="26103" b="3732"/>
          <a:stretch/>
        </p:blipFill>
        <p:spPr>
          <a:xfrm>
            <a:off x="4052" y="2549177"/>
            <a:ext cx="9168064" cy="3274403"/>
          </a:xfrm>
          <a:prstGeom prst="rect">
            <a:avLst/>
          </a:prstGeom>
        </p:spPr>
      </p:pic>
      <p:sp>
        <p:nvSpPr>
          <p:cNvPr id="12" name="TextBox 11"/>
          <p:cNvSpPr txBox="1"/>
          <p:nvPr/>
        </p:nvSpPr>
        <p:spPr>
          <a:xfrm>
            <a:off x="1010746" y="1956389"/>
            <a:ext cx="1557134" cy="508088"/>
          </a:xfrm>
          <a:prstGeom prst="rect">
            <a:avLst/>
          </a:prstGeom>
          <a:noFill/>
        </p:spPr>
        <p:txBody>
          <a:bodyPr wrap="square" rtlCol="0">
            <a:spAutoFit/>
          </a:bodyPr>
          <a:lstStyle/>
          <a:p>
            <a:pPr algn="ctr"/>
            <a:r>
              <a:rPr lang="en-US" sz="1351" dirty="0">
                <a:latin typeface="Source Sans Pro"/>
                <a:cs typeface="Source Sans Pro"/>
              </a:rPr>
              <a:t>Draft RFP for ccNSO feedback</a:t>
            </a:r>
          </a:p>
        </p:txBody>
      </p:sp>
      <p:grpSp>
        <p:nvGrpSpPr>
          <p:cNvPr id="14" name="Group 13"/>
          <p:cNvGrpSpPr/>
          <p:nvPr/>
        </p:nvGrpSpPr>
        <p:grpSpPr>
          <a:xfrm>
            <a:off x="1101866" y="2510177"/>
            <a:ext cx="910697" cy="1285827"/>
            <a:chOff x="652112" y="1648626"/>
            <a:chExt cx="1214261" cy="2369921"/>
          </a:xfrm>
        </p:grpSpPr>
        <p:sp>
          <p:nvSpPr>
            <p:cNvPr id="15" name="Rectangle 14"/>
            <p:cNvSpPr/>
            <p:nvPr/>
          </p:nvSpPr>
          <p:spPr>
            <a:xfrm>
              <a:off x="652112" y="1804737"/>
              <a:ext cx="45719" cy="221381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16" name="Flowchart: Punched Tape 15"/>
            <p:cNvSpPr/>
            <p:nvPr/>
          </p:nvSpPr>
          <p:spPr>
            <a:xfrm>
              <a:off x="697829" y="1648626"/>
              <a:ext cx="1168544" cy="902070"/>
            </a:xfrm>
            <a:prstGeom prst="flowChartPunchedTape">
              <a:avLst/>
            </a:prstGeom>
            <a:solidFill>
              <a:schemeClr val="accent2"/>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ln w="0"/>
                  <a:solidFill>
                    <a:schemeClr val="bg1"/>
                  </a:solidFill>
                  <a:effectLst>
                    <a:outerShdw blurRad="38100" dist="19050" dir="2700000" algn="tl" rotWithShape="0">
                      <a:schemeClr val="dk1">
                        <a:alpha val="40000"/>
                      </a:schemeClr>
                    </a:outerShdw>
                  </a:effectLst>
                </a:rPr>
                <a:t>Apr-May</a:t>
              </a:r>
            </a:p>
          </p:txBody>
        </p:sp>
      </p:grpSp>
      <p:grpSp>
        <p:nvGrpSpPr>
          <p:cNvPr id="51" name="Group 50"/>
          <p:cNvGrpSpPr/>
          <p:nvPr/>
        </p:nvGrpSpPr>
        <p:grpSpPr>
          <a:xfrm>
            <a:off x="1603471" y="2964008"/>
            <a:ext cx="1574078" cy="1700377"/>
            <a:chOff x="4268097" y="3625933"/>
            <a:chExt cx="2098770" cy="2267164"/>
          </a:xfrm>
        </p:grpSpPr>
        <p:grpSp>
          <p:nvGrpSpPr>
            <p:cNvPr id="22" name="Group 21"/>
            <p:cNvGrpSpPr/>
            <p:nvPr/>
          </p:nvGrpSpPr>
          <p:grpSpPr>
            <a:xfrm>
              <a:off x="4696477" y="4062846"/>
              <a:ext cx="1040789" cy="1830251"/>
              <a:chOff x="1471283" y="1409514"/>
              <a:chExt cx="1040789" cy="2530021"/>
            </a:xfrm>
          </p:grpSpPr>
          <p:sp>
            <p:nvSpPr>
              <p:cNvPr id="23" name="Rectangle 22"/>
              <p:cNvSpPr/>
              <p:nvPr/>
            </p:nvSpPr>
            <p:spPr>
              <a:xfrm>
                <a:off x="1471283" y="1725729"/>
                <a:ext cx="45719" cy="221380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24" name="Flowchart: Punched Tape 23"/>
              <p:cNvSpPr/>
              <p:nvPr/>
            </p:nvSpPr>
            <p:spPr>
              <a:xfrm>
                <a:off x="1478900" y="1409514"/>
                <a:ext cx="1033172" cy="1062166"/>
              </a:xfrm>
              <a:prstGeom prst="flowChartPunchedTap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ln w="0"/>
                    <a:solidFill>
                      <a:schemeClr val="bg1"/>
                    </a:solidFill>
                    <a:effectLst>
                      <a:outerShdw blurRad="38100" dist="19050" dir="2700000" algn="tl" rotWithShape="0">
                        <a:schemeClr val="dk1">
                          <a:alpha val="40000"/>
                        </a:schemeClr>
                      </a:outerShdw>
                    </a:effectLst>
                  </a:rPr>
                  <a:t>June</a:t>
                </a:r>
              </a:p>
            </p:txBody>
          </p:sp>
        </p:grpSp>
        <p:sp>
          <p:nvSpPr>
            <p:cNvPr id="25" name="TextBox 24"/>
            <p:cNvSpPr txBox="1"/>
            <p:nvPr/>
          </p:nvSpPr>
          <p:spPr>
            <a:xfrm>
              <a:off x="4268097" y="3625933"/>
              <a:ext cx="2098770" cy="400279"/>
            </a:xfrm>
            <a:prstGeom prst="rect">
              <a:avLst/>
            </a:prstGeom>
            <a:noFill/>
          </p:spPr>
          <p:txBody>
            <a:bodyPr wrap="square" rtlCol="0">
              <a:spAutoFit/>
            </a:bodyPr>
            <a:lstStyle/>
            <a:p>
              <a:pPr algn="ctr"/>
              <a:r>
                <a:rPr lang="en-US" sz="1351" dirty="0">
                  <a:latin typeface="Source Sans Pro"/>
                  <a:cs typeface="Source Sans Pro"/>
                </a:rPr>
                <a:t>RFP Launched</a:t>
              </a:r>
            </a:p>
          </p:txBody>
        </p:sp>
      </p:grpSp>
      <p:grpSp>
        <p:nvGrpSpPr>
          <p:cNvPr id="41" name="Group 40"/>
          <p:cNvGrpSpPr/>
          <p:nvPr/>
        </p:nvGrpSpPr>
        <p:grpSpPr>
          <a:xfrm>
            <a:off x="8398645" y="2118963"/>
            <a:ext cx="702043" cy="1201127"/>
            <a:chOff x="652112" y="1804737"/>
            <a:chExt cx="936056" cy="2213810"/>
          </a:xfrm>
        </p:grpSpPr>
        <p:sp>
          <p:nvSpPr>
            <p:cNvPr id="42" name="Rectangle 41"/>
            <p:cNvSpPr/>
            <p:nvPr/>
          </p:nvSpPr>
          <p:spPr>
            <a:xfrm>
              <a:off x="652112" y="1804737"/>
              <a:ext cx="45719" cy="221381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43" name="Flowchart: Punched Tape 42"/>
            <p:cNvSpPr/>
            <p:nvPr/>
          </p:nvSpPr>
          <p:spPr>
            <a:xfrm>
              <a:off x="697831" y="1804737"/>
              <a:ext cx="890337" cy="745958"/>
            </a:xfrm>
            <a:prstGeom prst="flowChartPunchedTap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ln w="0"/>
                  <a:solidFill>
                    <a:schemeClr val="bg1"/>
                  </a:solidFill>
                  <a:effectLst>
                    <a:outerShdw blurRad="38100" dist="19050" dir="2700000" algn="tl" rotWithShape="0">
                      <a:schemeClr val="dk1">
                        <a:alpha val="40000"/>
                      </a:schemeClr>
                    </a:outerShdw>
                  </a:effectLst>
                </a:rPr>
                <a:t>July</a:t>
              </a:r>
            </a:p>
          </p:txBody>
        </p:sp>
      </p:grpSp>
      <p:grpSp>
        <p:nvGrpSpPr>
          <p:cNvPr id="52" name="Group 51"/>
          <p:cNvGrpSpPr/>
          <p:nvPr/>
        </p:nvGrpSpPr>
        <p:grpSpPr>
          <a:xfrm>
            <a:off x="2781521" y="3198028"/>
            <a:ext cx="1105919" cy="2117190"/>
            <a:chOff x="5797306" y="3755058"/>
            <a:chExt cx="1474559" cy="2822894"/>
          </a:xfrm>
        </p:grpSpPr>
        <p:grpSp>
          <p:nvGrpSpPr>
            <p:cNvPr id="26" name="Group 25"/>
            <p:cNvGrpSpPr/>
            <p:nvPr/>
          </p:nvGrpSpPr>
          <p:grpSpPr>
            <a:xfrm>
              <a:off x="5840646" y="4976451"/>
              <a:ext cx="936056" cy="1601501"/>
              <a:chOff x="1165928" y="2300683"/>
              <a:chExt cx="936056" cy="2213810"/>
            </a:xfrm>
          </p:grpSpPr>
          <p:sp>
            <p:nvSpPr>
              <p:cNvPr id="27" name="Rectangle 26"/>
              <p:cNvSpPr/>
              <p:nvPr/>
            </p:nvSpPr>
            <p:spPr>
              <a:xfrm>
                <a:off x="1165928" y="2300683"/>
                <a:ext cx="45719" cy="221381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28" name="Flowchart: Punched Tape 27"/>
              <p:cNvSpPr/>
              <p:nvPr/>
            </p:nvSpPr>
            <p:spPr>
              <a:xfrm>
                <a:off x="1211646" y="2300683"/>
                <a:ext cx="890338" cy="745958"/>
              </a:xfrm>
              <a:prstGeom prst="flowChartPunchedTap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ln w="0"/>
                    <a:solidFill>
                      <a:schemeClr val="bg1"/>
                    </a:solidFill>
                    <a:effectLst>
                      <a:outerShdw blurRad="38100" dist="19050" dir="2700000" algn="tl" rotWithShape="0">
                        <a:schemeClr val="dk1">
                          <a:alpha val="40000"/>
                        </a:schemeClr>
                      </a:outerShdw>
                    </a:effectLst>
                  </a:rPr>
                  <a:t>Sep</a:t>
                </a:r>
                <a:endParaRPr lang="en-US" sz="2100" b="1" dirty="0">
                  <a:ln w="0"/>
                  <a:solidFill>
                    <a:schemeClr val="bg1"/>
                  </a:solidFill>
                  <a:effectLst>
                    <a:outerShdw blurRad="38100" dist="19050" dir="2700000" algn="tl" rotWithShape="0">
                      <a:schemeClr val="dk1">
                        <a:alpha val="40000"/>
                      </a:schemeClr>
                    </a:outerShdw>
                  </a:effectLst>
                </a:endParaRPr>
              </a:p>
            </p:txBody>
          </p:sp>
        </p:grpSp>
        <p:sp>
          <p:nvSpPr>
            <p:cNvPr id="44" name="TextBox 43"/>
            <p:cNvSpPr txBox="1"/>
            <p:nvPr/>
          </p:nvSpPr>
          <p:spPr>
            <a:xfrm>
              <a:off x="5797306" y="3755058"/>
              <a:ext cx="1474559" cy="1272131"/>
            </a:xfrm>
            <a:prstGeom prst="rect">
              <a:avLst/>
            </a:prstGeom>
            <a:noFill/>
          </p:spPr>
          <p:txBody>
            <a:bodyPr wrap="square" rtlCol="0">
              <a:spAutoFit/>
            </a:bodyPr>
            <a:lstStyle/>
            <a:p>
              <a:pPr algn="ctr"/>
              <a:r>
                <a:rPr lang="en-US" sz="1400" dirty="0"/>
                <a:t>Select Ind. Exam; Launch Review</a:t>
              </a:r>
              <a:endParaRPr lang="en-US" sz="1351" dirty="0">
                <a:latin typeface="Source Sans Pro"/>
                <a:cs typeface="Source Sans Pro"/>
              </a:endParaRPr>
            </a:p>
          </p:txBody>
        </p:sp>
      </p:grpSp>
      <p:grpSp>
        <p:nvGrpSpPr>
          <p:cNvPr id="53" name="Group 52"/>
          <p:cNvGrpSpPr/>
          <p:nvPr/>
        </p:nvGrpSpPr>
        <p:grpSpPr>
          <a:xfrm>
            <a:off x="3762482" y="3089010"/>
            <a:ext cx="1052715" cy="1909993"/>
            <a:chOff x="5135101" y="2955428"/>
            <a:chExt cx="1403618" cy="2546650"/>
          </a:xfrm>
        </p:grpSpPr>
        <p:grpSp>
          <p:nvGrpSpPr>
            <p:cNvPr id="29" name="Group 28"/>
            <p:cNvGrpSpPr/>
            <p:nvPr/>
          </p:nvGrpSpPr>
          <p:grpSpPr>
            <a:xfrm>
              <a:off x="5347873" y="3740426"/>
              <a:ext cx="1099393" cy="1761652"/>
              <a:chOff x="-437606" y="2010925"/>
              <a:chExt cx="1099393" cy="2435192"/>
            </a:xfrm>
          </p:grpSpPr>
          <p:sp>
            <p:nvSpPr>
              <p:cNvPr id="30" name="Rectangle 29"/>
              <p:cNvSpPr/>
              <p:nvPr/>
            </p:nvSpPr>
            <p:spPr>
              <a:xfrm>
                <a:off x="-437606" y="2010925"/>
                <a:ext cx="45719" cy="243519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31" name="Flowchart: Punched Tape 30"/>
              <p:cNvSpPr/>
              <p:nvPr/>
            </p:nvSpPr>
            <p:spPr>
              <a:xfrm>
                <a:off x="-391889" y="2099527"/>
                <a:ext cx="1053676" cy="1065305"/>
              </a:xfrm>
              <a:prstGeom prst="flowChartPunchedTap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00" b="1" dirty="0">
                    <a:ln w="0"/>
                    <a:solidFill>
                      <a:schemeClr val="bg1"/>
                    </a:solidFill>
                    <a:effectLst>
                      <a:outerShdw blurRad="38100" dist="19050" dir="2700000" algn="tl" rotWithShape="0">
                        <a:schemeClr val="dk1">
                          <a:alpha val="40000"/>
                        </a:schemeClr>
                      </a:outerShdw>
                    </a:effectLst>
                  </a:rPr>
                  <a:t>Sep-Mar</a:t>
                </a:r>
              </a:p>
            </p:txBody>
          </p:sp>
        </p:grpSp>
        <p:sp>
          <p:nvSpPr>
            <p:cNvPr id="45" name="TextBox 44"/>
            <p:cNvSpPr txBox="1"/>
            <p:nvPr/>
          </p:nvSpPr>
          <p:spPr>
            <a:xfrm>
              <a:off x="5135101" y="2955428"/>
              <a:ext cx="1403618" cy="1050084"/>
            </a:xfrm>
            <a:prstGeom prst="rect">
              <a:avLst/>
            </a:prstGeom>
            <a:noFill/>
          </p:spPr>
          <p:txBody>
            <a:bodyPr wrap="square" rtlCol="0">
              <a:spAutoFit/>
            </a:bodyPr>
            <a:lstStyle/>
            <a:p>
              <a:pPr algn="ctr"/>
              <a:r>
                <a:rPr lang="en-US" sz="1351" dirty="0">
                  <a:latin typeface="Source Sans Pro"/>
                  <a:cs typeface="Source Sans Pro"/>
                </a:rPr>
                <a:t>Interviews, Survey, Analysis</a:t>
              </a:r>
            </a:p>
          </p:txBody>
        </p:sp>
      </p:grpSp>
      <p:grpSp>
        <p:nvGrpSpPr>
          <p:cNvPr id="3" name="Group 2"/>
          <p:cNvGrpSpPr/>
          <p:nvPr/>
        </p:nvGrpSpPr>
        <p:grpSpPr>
          <a:xfrm>
            <a:off x="4967664" y="2617491"/>
            <a:ext cx="1217630" cy="1746574"/>
            <a:chOff x="7200667" y="2389206"/>
            <a:chExt cx="1623504" cy="2328765"/>
          </a:xfrm>
        </p:grpSpPr>
        <p:grpSp>
          <p:nvGrpSpPr>
            <p:cNvPr id="38" name="Group 37"/>
            <p:cNvGrpSpPr/>
            <p:nvPr/>
          </p:nvGrpSpPr>
          <p:grpSpPr>
            <a:xfrm>
              <a:off x="7540019" y="3116470"/>
              <a:ext cx="936056" cy="1601501"/>
              <a:chOff x="-622012" y="2622718"/>
              <a:chExt cx="936056" cy="2213810"/>
            </a:xfrm>
          </p:grpSpPr>
          <p:sp>
            <p:nvSpPr>
              <p:cNvPr id="39" name="Rectangle 38"/>
              <p:cNvSpPr/>
              <p:nvPr/>
            </p:nvSpPr>
            <p:spPr>
              <a:xfrm>
                <a:off x="-622012" y="2622718"/>
                <a:ext cx="45719" cy="221381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40" name="Flowchart: Punched Tape 39"/>
              <p:cNvSpPr/>
              <p:nvPr/>
            </p:nvSpPr>
            <p:spPr>
              <a:xfrm>
                <a:off x="-576293" y="2622718"/>
                <a:ext cx="890337" cy="745957"/>
              </a:xfrm>
              <a:prstGeom prst="flowChartPunchedTape">
                <a:avLst/>
              </a:prstGeom>
              <a:solidFill>
                <a:schemeClr val="accent2"/>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ln w="0"/>
                    <a:solidFill>
                      <a:schemeClr val="bg1"/>
                    </a:solidFill>
                    <a:effectLst>
                      <a:outerShdw blurRad="38100" dist="19050" dir="2700000" algn="tl" rotWithShape="0">
                        <a:schemeClr val="dk1">
                          <a:alpha val="40000"/>
                        </a:schemeClr>
                      </a:outerShdw>
                    </a:effectLst>
                  </a:rPr>
                  <a:t>Mar</a:t>
                </a:r>
              </a:p>
            </p:txBody>
          </p:sp>
        </p:grpSp>
        <p:sp>
          <p:nvSpPr>
            <p:cNvPr id="47" name="TextBox 46"/>
            <p:cNvSpPr txBox="1"/>
            <p:nvPr/>
          </p:nvSpPr>
          <p:spPr>
            <a:xfrm>
              <a:off x="7200667" y="2389206"/>
              <a:ext cx="1623504" cy="677451"/>
            </a:xfrm>
            <a:prstGeom prst="rect">
              <a:avLst/>
            </a:prstGeom>
            <a:noFill/>
          </p:spPr>
          <p:txBody>
            <a:bodyPr wrap="square" rtlCol="0">
              <a:spAutoFit/>
            </a:bodyPr>
            <a:lstStyle/>
            <a:p>
              <a:pPr algn="ctr"/>
              <a:r>
                <a:rPr lang="en-US" sz="1351" dirty="0">
                  <a:latin typeface="Source Sans Pro"/>
                  <a:cs typeface="Source Sans Pro"/>
                </a:rPr>
                <a:t>Draft Report for WP</a:t>
              </a:r>
            </a:p>
          </p:txBody>
        </p:sp>
      </p:grpSp>
      <p:grpSp>
        <p:nvGrpSpPr>
          <p:cNvPr id="4" name="Group 3"/>
          <p:cNvGrpSpPr/>
          <p:nvPr/>
        </p:nvGrpSpPr>
        <p:grpSpPr>
          <a:xfrm>
            <a:off x="7330877" y="1601034"/>
            <a:ext cx="1052715" cy="1808318"/>
            <a:chOff x="10122235" y="965951"/>
            <a:chExt cx="1403618" cy="2411090"/>
          </a:xfrm>
        </p:grpSpPr>
        <p:grpSp>
          <p:nvGrpSpPr>
            <p:cNvPr id="35" name="Group 34"/>
            <p:cNvGrpSpPr/>
            <p:nvPr/>
          </p:nvGrpSpPr>
          <p:grpSpPr>
            <a:xfrm>
              <a:off x="10350371" y="1775540"/>
              <a:ext cx="936047" cy="1601501"/>
              <a:chOff x="956914" y="1515066"/>
              <a:chExt cx="936047" cy="2213810"/>
            </a:xfrm>
          </p:grpSpPr>
          <p:sp>
            <p:nvSpPr>
              <p:cNvPr id="36" name="Rectangle 35"/>
              <p:cNvSpPr/>
              <p:nvPr/>
            </p:nvSpPr>
            <p:spPr>
              <a:xfrm>
                <a:off x="956914" y="1515066"/>
                <a:ext cx="45719" cy="221381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37" name="Flowchart: Punched Tape 36"/>
              <p:cNvSpPr/>
              <p:nvPr/>
            </p:nvSpPr>
            <p:spPr>
              <a:xfrm>
                <a:off x="1002633" y="1515066"/>
                <a:ext cx="890328" cy="745957"/>
              </a:xfrm>
              <a:prstGeom prst="flowChartPunchedTape">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ln w="0"/>
                    <a:solidFill>
                      <a:schemeClr val="bg1"/>
                    </a:solidFill>
                    <a:effectLst>
                      <a:outerShdw blurRad="38100" dist="19050" dir="2700000" algn="tl" rotWithShape="0">
                        <a:schemeClr val="dk1">
                          <a:alpha val="40000"/>
                        </a:schemeClr>
                      </a:outerShdw>
                    </a:effectLst>
                  </a:rPr>
                  <a:t>Jun</a:t>
                </a:r>
              </a:p>
            </p:txBody>
          </p:sp>
        </p:grpSp>
        <p:sp>
          <p:nvSpPr>
            <p:cNvPr id="48" name="TextBox 47"/>
            <p:cNvSpPr txBox="1"/>
            <p:nvPr/>
          </p:nvSpPr>
          <p:spPr>
            <a:xfrm>
              <a:off x="10122235" y="965951"/>
              <a:ext cx="1403618" cy="954618"/>
            </a:xfrm>
            <a:prstGeom prst="rect">
              <a:avLst/>
            </a:prstGeom>
            <a:noFill/>
          </p:spPr>
          <p:txBody>
            <a:bodyPr wrap="square" rtlCol="0">
              <a:spAutoFit/>
            </a:bodyPr>
            <a:lstStyle/>
            <a:p>
              <a:pPr algn="ctr"/>
              <a:r>
                <a:rPr lang="en-US" sz="1351" dirty="0">
                  <a:latin typeface="Source Sans Pro"/>
                  <a:cs typeface="Source Sans Pro"/>
                </a:rPr>
                <a:t>Final Report for WP</a:t>
              </a:r>
            </a:p>
          </p:txBody>
        </p:sp>
      </p:grpSp>
      <p:sp>
        <p:nvSpPr>
          <p:cNvPr id="49" name="TextBox 48"/>
          <p:cNvSpPr txBox="1"/>
          <p:nvPr/>
        </p:nvSpPr>
        <p:spPr>
          <a:xfrm>
            <a:off x="8389622" y="1692122"/>
            <a:ext cx="711067" cy="508088"/>
          </a:xfrm>
          <a:prstGeom prst="rect">
            <a:avLst/>
          </a:prstGeom>
          <a:noFill/>
        </p:spPr>
        <p:txBody>
          <a:bodyPr wrap="square" rtlCol="0">
            <a:spAutoFit/>
          </a:bodyPr>
          <a:lstStyle/>
          <a:p>
            <a:pPr algn="ctr"/>
            <a:r>
              <a:rPr lang="en-US" sz="1351" dirty="0">
                <a:latin typeface="Source Sans Pro"/>
                <a:cs typeface="Source Sans Pro"/>
              </a:rPr>
              <a:t>Final Report</a:t>
            </a:r>
          </a:p>
        </p:txBody>
      </p:sp>
      <p:sp>
        <p:nvSpPr>
          <p:cNvPr id="60" name="TextBox 59"/>
          <p:cNvSpPr txBox="1"/>
          <p:nvPr/>
        </p:nvSpPr>
        <p:spPr>
          <a:xfrm>
            <a:off x="-45038" y="3105968"/>
            <a:ext cx="680612" cy="369332"/>
          </a:xfrm>
          <a:prstGeom prst="rect">
            <a:avLst/>
          </a:prstGeom>
          <a:noFill/>
        </p:spPr>
        <p:txBody>
          <a:bodyPr wrap="square" rtlCol="0">
            <a:spAutoFit/>
          </a:bodyPr>
          <a:lstStyle/>
          <a:p>
            <a:pPr algn="ctr"/>
            <a:r>
              <a:rPr lang="en-US" sz="900" b="1" dirty="0">
                <a:solidFill>
                  <a:schemeClr val="accent4"/>
                </a:solidFill>
                <a:latin typeface="Source Sans Pro"/>
                <a:cs typeface="Source Sans Pro"/>
              </a:rPr>
              <a:t>ICANN58</a:t>
            </a:r>
          </a:p>
          <a:p>
            <a:pPr algn="ctr"/>
            <a:endParaRPr lang="en-US" sz="900" dirty="0">
              <a:solidFill>
                <a:prstClr val="white"/>
              </a:solidFill>
              <a:latin typeface="Source Sans Pro"/>
              <a:cs typeface="Source Sans Pro"/>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93" y="3329587"/>
            <a:ext cx="617220" cy="478527"/>
          </a:xfrm>
          <a:prstGeom prst="rect">
            <a:avLst/>
          </a:prstGeom>
          <a:solidFill>
            <a:schemeClr val="accent1"/>
          </a:solidFill>
        </p:spPr>
      </p:pic>
      <p:pic>
        <p:nvPicPr>
          <p:cNvPr id="61" name="Picture 6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4591" y="4545480"/>
            <a:ext cx="617220" cy="478527"/>
          </a:xfrm>
          <a:prstGeom prst="rect">
            <a:avLst/>
          </a:prstGeom>
        </p:spPr>
      </p:pic>
      <p:sp>
        <p:nvSpPr>
          <p:cNvPr id="62" name="TextBox 61"/>
          <p:cNvSpPr txBox="1"/>
          <p:nvPr/>
        </p:nvSpPr>
        <p:spPr>
          <a:xfrm>
            <a:off x="5088495" y="4346767"/>
            <a:ext cx="680612" cy="507831"/>
          </a:xfrm>
          <a:prstGeom prst="rect">
            <a:avLst/>
          </a:prstGeom>
          <a:noFill/>
        </p:spPr>
        <p:txBody>
          <a:bodyPr wrap="square" rtlCol="0">
            <a:spAutoFit/>
          </a:bodyPr>
          <a:lstStyle/>
          <a:p>
            <a:pPr algn="ctr"/>
            <a:r>
              <a:rPr lang="en-US" sz="900" b="1" dirty="0">
                <a:solidFill>
                  <a:schemeClr val="accent4"/>
                </a:solidFill>
                <a:latin typeface="Source Sans Pro"/>
                <a:cs typeface="Source Sans Pro"/>
              </a:rPr>
              <a:t>ICANN61</a:t>
            </a:r>
          </a:p>
          <a:p>
            <a:pPr algn="ctr"/>
            <a:endParaRPr lang="en-US" sz="900" dirty="0">
              <a:solidFill>
                <a:prstClr val="white"/>
              </a:solidFill>
              <a:latin typeface="Source Sans Pro"/>
              <a:cs typeface="Source Sans Pro"/>
            </a:endParaRPr>
          </a:p>
          <a:p>
            <a:pPr algn="ctr"/>
            <a:endParaRPr lang="en-US" sz="900" dirty="0">
              <a:solidFill>
                <a:prstClr val="white"/>
              </a:solidFill>
              <a:latin typeface="Source Sans Pro"/>
              <a:cs typeface="Source Sans Pro"/>
            </a:endParaRPr>
          </a:p>
        </p:txBody>
      </p:sp>
      <p:sp>
        <p:nvSpPr>
          <p:cNvPr id="6" name="TextBox 5"/>
          <p:cNvSpPr txBox="1"/>
          <p:nvPr/>
        </p:nvSpPr>
        <p:spPr>
          <a:xfrm>
            <a:off x="1881930" y="1299411"/>
            <a:ext cx="3231623" cy="369332"/>
          </a:xfrm>
          <a:prstGeom prst="rect">
            <a:avLst/>
          </a:prstGeom>
          <a:noFill/>
        </p:spPr>
        <p:txBody>
          <a:bodyPr wrap="square" rtlCol="0">
            <a:spAutoFit/>
          </a:bodyPr>
          <a:lstStyle/>
          <a:p>
            <a:endParaRPr lang="en-US" dirty="0">
              <a:latin typeface="Source Sans Pro"/>
              <a:cs typeface="Source Sans Pro"/>
            </a:endParaRPr>
          </a:p>
        </p:txBody>
      </p:sp>
      <p:sp>
        <p:nvSpPr>
          <p:cNvPr id="7" name="TextBox 6"/>
          <p:cNvSpPr txBox="1"/>
          <p:nvPr/>
        </p:nvSpPr>
        <p:spPr>
          <a:xfrm>
            <a:off x="980577" y="882320"/>
            <a:ext cx="7398220" cy="707886"/>
          </a:xfrm>
          <a:prstGeom prst="rect">
            <a:avLst/>
          </a:prstGeom>
          <a:noFill/>
        </p:spPr>
        <p:txBody>
          <a:bodyPr wrap="square" rtlCol="0">
            <a:spAutoFit/>
          </a:bodyPr>
          <a:lstStyle/>
          <a:p>
            <a:pPr algn="ctr"/>
            <a:r>
              <a:rPr lang="en-US" sz="2000" dirty="0">
                <a:solidFill>
                  <a:srgbClr val="C00000"/>
                </a:solidFill>
                <a:latin typeface="Source Sans Pro"/>
                <a:cs typeface="Source Sans Pro"/>
              </a:rPr>
              <a:t>Review plans continuously aligned with community workload and flexibility to accommodate extensions, when necessary. </a:t>
            </a:r>
          </a:p>
        </p:txBody>
      </p:sp>
      <p:sp>
        <p:nvSpPr>
          <p:cNvPr id="11" name="TextBox 10"/>
          <p:cNvSpPr txBox="1"/>
          <p:nvPr/>
        </p:nvSpPr>
        <p:spPr>
          <a:xfrm>
            <a:off x="176467" y="5839331"/>
            <a:ext cx="8924223" cy="46166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4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Source Sans Pro"/>
                <a:cs typeface="Source Sans Pro"/>
              </a:rPr>
              <a:t>2017                                                       2018</a:t>
            </a:r>
          </a:p>
        </p:txBody>
      </p:sp>
      <p:sp>
        <p:nvSpPr>
          <p:cNvPr id="18" name="TextBox 17"/>
          <p:cNvSpPr txBox="1"/>
          <p:nvPr/>
        </p:nvSpPr>
        <p:spPr>
          <a:xfrm>
            <a:off x="8311563" y="686741"/>
            <a:ext cx="984256" cy="246221"/>
          </a:xfrm>
          <a:prstGeom prst="rect">
            <a:avLst/>
          </a:prstGeom>
          <a:noFill/>
        </p:spPr>
        <p:txBody>
          <a:bodyPr wrap="square" rtlCol="0">
            <a:spAutoFit/>
          </a:bodyPr>
          <a:lstStyle/>
          <a:p>
            <a:r>
              <a:rPr lang="en-US" sz="1000" dirty="0"/>
              <a:t>12 Dec 2016</a:t>
            </a:r>
          </a:p>
        </p:txBody>
      </p:sp>
      <p:pic>
        <p:nvPicPr>
          <p:cNvPr id="50" name="Picture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8022" y="4930135"/>
            <a:ext cx="617220" cy="478527"/>
          </a:xfrm>
          <a:prstGeom prst="rect">
            <a:avLst/>
          </a:prstGeom>
          <a:solidFill>
            <a:schemeClr val="accent1"/>
          </a:solidFill>
        </p:spPr>
      </p:pic>
      <p:sp>
        <p:nvSpPr>
          <p:cNvPr id="54" name="TextBox 53"/>
          <p:cNvSpPr txBox="1"/>
          <p:nvPr/>
        </p:nvSpPr>
        <p:spPr>
          <a:xfrm>
            <a:off x="1514419" y="4734318"/>
            <a:ext cx="680612" cy="369332"/>
          </a:xfrm>
          <a:prstGeom prst="rect">
            <a:avLst/>
          </a:prstGeom>
          <a:noFill/>
        </p:spPr>
        <p:txBody>
          <a:bodyPr wrap="square" rtlCol="0">
            <a:spAutoFit/>
          </a:bodyPr>
          <a:lstStyle/>
          <a:p>
            <a:pPr algn="ctr"/>
            <a:r>
              <a:rPr lang="en-US" sz="900" b="1" dirty="0">
                <a:solidFill>
                  <a:schemeClr val="accent4"/>
                </a:solidFill>
                <a:latin typeface="Source Sans Pro"/>
                <a:cs typeface="Source Sans Pro"/>
              </a:rPr>
              <a:t>ICANN59</a:t>
            </a:r>
          </a:p>
          <a:p>
            <a:pPr algn="ctr"/>
            <a:endParaRPr lang="en-US" sz="900" dirty="0">
              <a:solidFill>
                <a:prstClr val="white"/>
              </a:solidFill>
              <a:latin typeface="Source Sans Pro"/>
              <a:cs typeface="Source Sans Pro"/>
            </a:endParaRPr>
          </a:p>
        </p:txBody>
      </p:sp>
      <p:cxnSp>
        <p:nvCxnSpPr>
          <p:cNvPr id="20" name="Straight Arrow Connector 19"/>
          <p:cNvCxnSpPr/>
          <p:nvPr/>
        </p:nvCxnSpPr>
        <p:spPr>
          <a:xfrm flipV="1">
            <a:off x="1028703" y="6079066"/>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1638321" y="6079060"/>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2247939" y="6078630"/>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V="1">
            <a:off x="2860261" y="6078629"/>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3467175" y="6087095"/>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4039191" y="6078629"/>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V="1">
            <a:off x="4611207" y="6073648"/>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V="1">
            <a:off x="5182891" y="6073648"/>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V="1">
            <a:off x="5706480" y="6070163"/>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V="1">
            <a:off x="6322291" y="6070160"/>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6918585" y="6072327"/>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V="1">
            <a:off x="7890304" y="6078629"/>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V="1">
            <a:off x="8461988" y="6082862"/>
            <a:ext cx="162425" cy="8466"/>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6324468" y="2621702"/>
            <a:ext cx="34289" cy="12011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71" name="Flowchart: Punched Tape 39"/>
          <p:cNvSpPr/>
          <p:nvPr/>
        </p:nvSpPr>
        <p:spPr>
          <a:xfrm>
            <a:off x="6358757" y="2640790"/>
            <a:ext cx="864932" cy="544613"/>
          </a:xfrm>
          <a:prstGeom prst="flowChartPunchedTap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b="1" dirty="0">
                <a:ln w="0"/>
                <a:solidFill>
                  <a:schemeClr val="bg1"/>
                </a:solidFill>
                <a:effectLst>
                  <a:outerShdw blurRad="38100" dist="19050" dir="2700000" algn="tl" rotWithShape="0">
                    <a:schemeClr val="dk1">
                      <a:alpha val="40000"/>
                    </a:schemeClr>
                  </a:outerShdw>
                </a:effectLst>
              </a:rPr>
              <a:t>April</a:t>
            </a:r>
          </a:p>
        </p:txBody>
      </p:sp>
      <p:sp>
        <p:nvSpPr>
          <p:cNvPr id="72" name="TextBox 71"/>
          <p:cNvSpPr txBox="1"/>
          <p:nvPr/>
        </p:nvSpPr>
        <p:spPr>
          <a:xfrm>
            <a:off x="6093383" y="2032754"/>
            <a:ext cx="1052715" cy="508088"/>
          </a:xfrm>
          <a:prstGeom prst="rect">
            <a:avLst/>
          </a:prstGeom>
          <a:noFill/>
        </p:spPr>
        <p:txBody>
          <a:bodyPr wrap="square" rtlCol="0">
            <a:spAutoFit/>
          </a:bodyPr>
          <a:lstStyle/>
          <a:p>
            <a:pPr algn="ctr"/>
            <a:r>
              <a:rPr lang="en-US" sz="1351" dirty="0">
                <a:latin typeface="Source Sans Pro"/>
                <a:cs typeface="Source Sans Pro"/>
              </a:rPr>
              <a:t>Public Comments</a:t>
            </a:r>
          </a:p>
        </p:txBody>
      </p:sp>
      <p:pic>
        <p:nvPicPr>
          <p:cNvPr id="76" name="Picture 7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94083" y="5076877"/>
            <a:ext cx="617220" cy="478527"/>
          </a:xfrm>
          <a:prstGeom prst="rect">
            <a:avLst/>
          </a:prstGeom>
        </p:spPr>
      </p:pic>
      <p:sp>
        <p:nvSpPr>
          <p:cNvPr id="77" name="TextBox 76"/>
          <p:cNvSpPr txBox="1"/>
          <p:nvPr/>
        </p:nvSpPr>
        <p:spPr>
          <a:xfrm>
            <a:off x="3857972" y="4878164"/>
            <a:ext cx="854374" cy="507831"/>
          </a:xfrm>
          <a:prstGeom prst="rect">
            <a:avLst/>
          </a:prstGeom>
          <a:noFill/>
        </p:spPr>
        <p:txBody>
          <a:bodyPr wrap="square" rtlCol="0">
            <a:spAutoFit/>
          </a:bodyPr>
          <a:lstStyle/>
          <a:p>
            <a:pPr algn="ctr"/>
            <a:r>
              <a:rPr lang="en-US" sz="900" b="1" dirty="0">
                <a:solidFill>
                  <a:schemeClr val="accent4"/>
                </a:solidFill>
                <a:latin typeface="Source Sans Pro"/>
                <a:cs typeface="Source Sans Pro"/>
              </a:rPr>
              <a:t>ICANN60</a:t>
            </a:r>
          </a:p>
          <a:p>
            <a:pPr algn="ctr"/>
            <a:endParaRPr lang="en-US" sz="900" dirty="0">
              <a:solidFill>
                <a:prstClr val="white"/>
              </a:solidFill>
              <a:latin typeface="Source Sans Pro"/>
              <a:cs typeface="Source Sans Pro"/>
            </a:endParaRPr>
          </a:p>
          <a:p>
            <a:pPr algn="ctr"/>
            <a:endParaRPr lang="en-US" sz="900" dirty="0">
              <a:solidFill>
                <a:prstClr val="white"/>
              </a:solidFill>
              <a:latin typeface="Source Sans Pro"/>
              <a:cs typeface="Source Sans Pro"/>
            </a:endParaRPr>
          </a:p>
        </p:txBody>
      </p:sp>
      <p:grpSp>
        <p:nvGrpSpPr>
          <p:cNvPr id="78" name="Group 77"/>
          <p:cNvGrpSpPr/>
          <p:nvPr/>
        </p:nvGrpSpPr>
        <p:grpSpPr>
          <a:xfrm>
            <a:off x="136008" y="1941627"/>
            <a:ext cx="702043" cy="1201127"/>
            <a:chOff x="652112" y="1804737"/>
            <a:chExt cx="936056" cy="2213810"/>
          </a:xfrm>
        </p:grpSpPr>
        <p:sp>
          <p:nvSpPr>
            <p:cNvPr id="79" name="Rectangle 78"/>
            <p:cNvSpPr/>
            <p:nvPr/>
          </p:nvSpPr>
          <p:spPr>
            <a:xfrm>
              <a:off x="652112" y="1804737"/>
              <a:ext cx="45719" cy="221381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dirty="0"/>
            </a:p>
          </p:txBody>
        </p:sp>
        <p:sp>
          <p:nvSpPr>
            <p:cNvPr id="80" name="Flowchart: Punched Tape 9"/>
            <p:cNvSpPr/>
            <p:nvPr/>
          </p:nvSpPr>
          <p:spPr>
            <a:xfrm>
              <a:off x="697831" y="1804737"/>
              <a:ext cx="890337" cy="745958"/>
            </a:xfrm>
            <a:prstGeom prst="flowChartPunchedTap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ln w="0"/>
                  <a:solidFill>
                    <a:schemeClr val="bg1"/>
                  </a:solidFill>
                  <a:effectLst>
                    <a:outerShdw blurRad="38100" dist="19050" dir="2700000" algn="tl" rotWithShape="0">
                      <a:schemeClr val="dk1">
                        <a:alpha val="40000"/>
                      </a:schemeClr>
                    </a:outerShdw>
                  </a:effectLst>
                </a:rPr>
                <a:t>Mar</a:t>
              </a:r>
              <a:endParaRPr lang="en-US" sz="2100" b="1" dirty="0">
                <a:ln w="0"/>
                <a:solidFill>
                  <a:schemeClr val="bg1"/>
                </a:solidFill>
                <a:effectLst>
                  <a:outerShdw blurRad="38100" dist="19050" dir="2700000" algn="tl" rotWithShape="0">
                    <a:schemeClr val="dk1">
                      <a:alpha val="40000"/>
                    </a:schemeClr>
                  </a:outerShdw>
                </a:effectLst>
              </a:endParaRPr>
            </a:p>
          </p:txBody>
        </p:sp>
      </p:grpSp>
      <p:sp>
        <p:nvSpPr>
          <p:cNvPr id="82" name="TextBox 81"/>
          <p:cNvSpPr txBox="1"/>
          <p:nvPr/>
        </p:nvSpPr>
        <p:spPr>
          <a:xfrm>
            <a:off x="9747" y="1437590"/>
            <a:ext cx="1557134" cy="508088"/>
          </a:xfrm>
          <a:prstGeom prst="rect">
            <a:avLst/>
          </a:prstGeom>
          <a:noFill/>
        </p:spPr>
        <p:txBody>
          <a:bodyPr wrap="square" rtlCol="0">
            <a:spAutoFit/>
          </a:bodyPr>
          <a:lstStyle/>
          <a:p>
            <a:pPr algn="ctr"/>
            <a:r>
              <a:rPr lang="en-US" sz="1351" dirty="0">
                <a:latin typeface="Source Sans Pro"/>
                <a:cs typeface="Source Sans Pro"/>
              </a:rPr>
              <a:t>OEC Chair-</a:t>
            </a:r>
            <a:r>
              <a:rPr lang="en-US" sz="1351" dirty="0" err="1">
                <a:latin typeface="Source Sans Pro"/>
                <a:cs typeface="Source Sans Pro"/>
              </a:rPr>
              <a:t>ccNSO</a:t>
            </a:r>
            <a:r>
              <a:rPr lang="en-US" sz="1351" dirty="0">
                <a:latin typeface="Source Sans Pro"/>
                <a:cs typeface="Source Sans Pro"/>
              </a:rPr>
              <a:t> Meeting</a:t>
            </a:r>
          </a:p>
        </p:txBody>
      </p:sp>
      <p:pic>
        <p:nvPicPr>
          <p:cNvPr id="73" name="Picture 7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6681" y="3498996"/>
            <a:ext cx="617220" cy="478527"/>
          </a:xfrm>
          <a:prstGeom prst="rect">
            <a:avLst/>
          </a:prstGeom>
        </p:spPr>
      </p:pic>
      <p:sp>
        <p:nvSpPr>
          <p:cNvPr id="74" name="TextBox 73"/>
          <p:cNvSpPr txBox="1"/>
          <p:nvPr/>
        </p:nvSpPr>
        <p:spPr>
          <a:xfrm>
            <a:off x="7390585" y="3300283"/>
            <a:ext cx="680612" cy="507831"/>
          </a:xfrm>
          <a:prstGeom prst="rect">
            <a:avLst/>
          </a:prstGeom>
          <a:noFill/>
        </p:spPr>
        <p:txBody>
          <a:bodyPr wrap="square" rtlCol="0">
            <a:spAutoFit/>
          </a:bodyPr>
          <a:lstStyle/>
          <a:p>
            <a:pPr algn="ctr"/>
            <a:r>
              <a:rPr lang="en-US" sz="900" b="1" dirty="0">
                <a:solidFill>
                  <a:schemeClr val="accent4"/>
                </a:solidFill>
                <a:latin typeface="Source Sans Pro"/>
                <a:cs typeface="Source Sans Pro"/>
              </a:rPr>
              <a:t>ICANN62</a:t>
            </a:r>
          </a:p>
          <a:p>
            <a:pPr algn="ctr"/>
            <a:endParaRPr lang="en-US" sz="900" dirty="0">
              <a:solidFill>
                <a:prstClr val="white"/>
              </a:solidFill>
              <a:latin typeface="Source Sans Pro"/>
              <a:cs typeface="Source Sans Pro"/>
            </a:endParaRPr>
          </a:p>
          <a:p>
            <a:pPr algn="ctr"/>
            <a:endParaRPr lang="en-US" sz="900" dirty="0">
              <a:solidFill>
                <a:prstClr val="white"/>
              </a:solidFill>
              <a:latin typeface="Source Sans Pro"/>
              <a:cs typeface="Source Sans Pro"/>
            </a:endParaRPr>
          </a:p>
        </p:txBody>
      </p:sp>
      <p:sp>
        <p:nvSpPr>
          <p:cNvPr id="19" name="TextBox 18"/>
          <p:cNvSpPr txBox="1"/>
          <p:nvPr/>
        </p:nvSpPr>
        <p:spPr>
          <a:xfrm>
            <a:off x="7028573" y="4878164"/>
            <a:ext cx="1723462" cy="923330"/>
          </a:xfrm>
          <a:prstGeom prst="rect">
            <a:avLst/>
          </a:prstGeom>
          <a:noFill/>
        </p:spPr>
        <p:txBody>
          <a:bodyPr wrap="square" rtlCol="0">
            <a:spAutoFit/>
          </a:bodyPr>
          <a:lstStyle/>
          <a:p>
            <a:r>
              <a:rPr lang="en-US" b="1" dirty="0">
                <a:solidFill>
                  <a:schemeClr val="accent2"/>
                </a:solidFill>
              </a:rPr>
              <a:t>Orange</a:t>
            </a:r>
            <a:r>
              <a:rPr lang="en-US" dirty="0"/>
              <a:t> indicates WP ‘work phases’</a:t>
            </a:r>
          </a:p>
        </p:txBody>
      </p:sp>
    </p:spTree>
    <p:extLst>
      <p:ext uri="{BB962C8B-B14F-4D97-AF65-F5344CB8AC3E}">
        <p14:creationId xmlns:p14="http://schemas.microsoft.com/office/powerpoint/2010/main" val="2103515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Roles and Responsibilities</a:t>
            </a:r>
          </a:p>
        </p:txBody>
      </p:sp>
      <p:grpSp>
        <p:nvGrpSpPr>
          <p:cNvPr id="3" name="Group 2"/>
          <p:cNvGrpSpPr/>
          <p:nvPr/>
        </p:nvGrpSpPr>
        <p:grpSpPr>
          <a:xfrm>
            <a:off x="332849" y="828024"/>
            <a:ext cx="1954559" cy="403200"/>
            <a:chOff x="6691089" y="259407"/>
            <a:chExt cx="1954559" cy="403200"/>
          </a:xfrm>
        </p:grpSpPr>
        <p:sp>
          <p:nvSpPr>
            <p:cNvPr id="7" name="Rectangle 6"/>
            <p:cNvSpPr/>
            <p:nvPr/>
          </p:nvSpPr>
          <p:spPr>
            <a:xfrm>
              <a:off x="6691089" y="259407"/>
              <a:ext cx="1954559" cy="4032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8" name="Rectangle 7"/>
            <p:cNvSpPr/>
            <p:nvPr/>
          </p:nvSpPr>
          <p:spPr>
            <a:xfrm>
              <a:off x="6691089" y="259407"/>
              <a:ext cx="1954559" cy="4032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600" b="1" kern="1200" dirty="0"/>
                <a:t>Review Working Party</a:t>
              </a:r>
            </a:p>
          </p:txBody>
        </p:sp>
      </p:grpSp>
      <p:grpSp>
        <p:nvGrpSpPr>
          <p:cNvPr id="4" name="Group 3"/>
          <p:cNvGrpSpPr/>
          <p:nvPr/>
        </p:nvGrpSpPr>
        <p:grpSpPr>
          <a:xfrm>
            <a:off x="332849" y="1258505"/>
            <a:ext cx="1981852" cy="5050580"/>
            <a:chOff x="6691089" y="662593"/>
            <a:chExt cx="1981852" cy="4378099"/>
          </a:xfrm>
        </p:grpSpPr>
        <p:sp>
          <p:nvSpPr>
            <p:cNvPr id="5" name="Rectangle 4"/>
            <p:cNvSpPr/>
            <p:nvPr/>
          </p:nvSpPr>
          <p:spPr>
            <a:xfrm>
              <a:off x="6691089" y="662593"/>
              <a:ext cx="1954559" cy="4280141"/>
            </a:xfrm>
            <a:prstGeom prst="rect">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6" name="Rectangle 5"/>
            <p:cNvSpPr/>
            <p:nvPr/>
          </p:nvSpPr>
          <p:spPr>
            <a:xfrm>
              <a:off x="6718382" y="760551"/>
              <a:ext cx="1954559" cy="42801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285750" lvl="1" indent="-285750" defTabSz="622300">
                <a:lnSpc>
                  <a:spcPct val="90000"/>
                </a:lnSpc>
                <a:spcBef>
                  <a:spcPct val="0"/>
                </a:spcBef>
                <a:spcAft>
                  <a:spcPct val="15000"/>
                </a:spcAft>
                <a:buFont typeface="Arial" charset="0"/>
                <a:buChar char="•"/>
              </a:pPr>
              <a:r>
                <a:rPr lang="en-US" sz="1400" dirty="0"/>
                <a:t>Liaison</a:t>
              </a:r>
            </a:p>
            <a:p>
              <a:pPr marL="285750" lvl="1" indent="-285750" algn="l" defTabSz="622300">
                <a:lnSpc>
                  <a:spcPct val="90000"/>
                </a:lnSpc>
                <a:spcBef>
                  <a:spcPct val="0"/>
                </a:spcBef>
                <a:spcAft>
                  <a:spcPct val="15000"/>
                </a:spcAft>
                <a:buFont typeface="Arial" charset="0"/>
                <a:buChar char="•"/>
              </a:pPr>
              <a:r>
                <a:rPr lang="en-US" sz="1400" kern="1200" dirty="0"/>
                <a:t>Conduct </a:t>
              </a:r>
              <a:r>
                <a:rPr lang="en-US" sz="1400" dirty="0"/>
                <a:t>self-assessment</a:t>
              </a:r>
              <a:endParaRPr lang="en-US" sz="1400" kern="1200" dirty="0"/>
            </a:p>
            <a:p>
              <a:pPr marL="285750" lvl="1" indent="-285750" algn="l" defTabSz="622300">
                <a:lnSpc>
                  <a:spcPct val="90000"/>
                </a:lnSpc>
                <a:spcBef>
                  <a:spcPct val="0"/>
                </a:spcBef>
                <a:spcAft>
                  <a:spcPct val="15000"/>
                </a:spcAft>
                <a:buFont typeface="Arial" charset="0"/>
                <a:buChar char="•"/>
              </a:pPr>
              <a:r>
                <a:rPr lang="en-US" sz="1400" dirty="0"/>
                <a:t>Help tailor </a:t>
              </a:r>
              <a:r>
                <a:rPr lang="en-US" sz="1400" kern="1200" dirty="0"/>
                <a:t>review methodology</a:t>
              </a:r>
            </a:p>
            <a:p>
              <a:pPr marL="285750" lvl="1" indent="-285750" algn="l" defTabSz="622300">
                <a:lnSpc>
                  <a:spcPct val="90000"/>
                </a:lnSpc>
                <a:spcBef>
                  <a:spcPct val="0"/>
                </a:spcBef>
                <a:spcAft>
                  <a:spcPct val="15000"/>
                </a:spcAft>
                <a:buFont typeface="Arial" charset="0"/>
                <a:buChar char="•"/>
              </a:pPr>
              <a:r>
                <a:rPr lang="en-US" sz="1400" dirty="0"/>
                <a:t>Input into review scope, deliverables and selection criteria</a:t>
              </a:r>
              <a:endParaRPr lang="en-US" sz="1400" kern="1200" dirty="0"/>
            </a:p>
            <a:p>
              <a:pPr marL="285750" lvl="1" indent="-285750" algn="l" defTabSz="622300">
                <a:lnSpc>
                  <a:spcPct val="90000"/>
                </a:lnSpc>
                <a:spcBef>
                  <a:spcPct val="0"/>
                </a:spcBef>
                <a:spcAft>
                  <a:spcPct val="15000"/>
                </a:spcAft>
                <a:buFont typeface="Arial" charset="0"/>
                <a:buChar char="•"/>
              </a:pPr>
              <a:r>
                <a:rPr lang="en-US" sz="1400" dirty="0"/>
                <a:t>C</a:t>
              </a:r>
              <a:r>
                <a:rPr lang="en-US" sz="1400" kern="1200" dirty="0"/>
                <a:t>ommunity outreach support</a:t>
              </a:r>
            </a:p>
            <a:p>
              <a:pPr marL="285750" lvl="1" indent="-285750" algn="l" defTabSz="622300">
                <a:lnSpc>
                  <a:spcPct val="90000"/>
                </a:lnSpc>
                <a:spcBef>
                  <a:spcPct val="0"/>
                </a:spcBef>
                <a:spcAft>
                  <a:spcPct val="15000"/>
                </a:spcAft>
                <a:buFont typeface="Arial" charset="0"/>
                <a:buChar char="•"/>
              </a:pPr>
              <a:r>
                <a:rPr lang="en-US" sz="1400" kern="1200" dirty="0"/>
                <a:t>Input into </a:t>
              </a:r>
              <a:r>
                <a:rPr lang="en-US" sz="1400" dirty="0"/>
                <a:t>data collection – online assessment and i</a:t>
              </a:r>
              <a:r>
                <a:rPr lang="en-US" sz="1400" kern="1200" dirty="0"/>
                <a:t>nterviews</a:t>
              </a:r>
            </a:p>
            <a:p>
              <a:pPr marL="285750" lvl="1" indent="-285750" algn="l" defTabSz="622300">
                <a:lnSpc>
                  <a:spcPct val="90000"/>
                </a:lnSpc>
                <a:spcBef>
                  <a:spcPct val="0"/>
                </a:spcBef>
                <a:spcAft>
                  <a:spcPct val="15000"/>
                </a:spcAft>
                <a:buFont typeface="Arial" charset="0"/>
                <a:buChar char="•"/>
              </a:pPr>
              <a:r>
                <a:rPr lang="en-US" sz="1400" kern="1200" dirty="0"/>
                <a:t>Provide clarification and factual corrections</a:t>
              </a:r>
            </a:p>
            <a:p>
              <a:pPr marL="285750" lvl="1" indent="-285750" algn="l" defTabSz="622300">
                <a:lnSpc>
                  <a:spcPct val="90000"/>
                </a:lnSpc>
                <a:spcBef>
                  <a:spcPct val="0"/>
                </a:spcBef>
                <a:spcAft>
                  <a:spcPct val="15000"/>
                </a:spcAft>
                <a:buFont typeface="Arial" charset="0"/>
                <a:buChar char="•"/>
              </a:pPr>
              <a:r>
                <a:rPr lang="en-US" sz="1400" kern="1200" dirty="0"/>
                <a:t>Assess usefulness &amp; feasibility of recommendations</a:t>
              </a:r>
            </a:p>
            <a:p>
              <a:pPr marL="285750" lvl="1" indent="-285750" algn="l" defTabSz="622300">
                <a:lnSpc>
                  <a:spcPct val="90000"/>
                </a:lnSpc>
                <a:spcBef>
                  <a:spcPct val="0"/>
                </a:spcBef>
                <a:spcAft>
                  <a:spcPct val="15000"/>
                </a:spcAft>
                <a:buFont typeface="Arial" charset="0"/>
                <a:buChar char="•"/>
              </a:pPr>
              <a:endParaRPr lang="en-US" sz="1400" kern="1200" dirty="0"/>
            </a:p>
            <a:p>
              <a:pPr marL="285750" lvl="1" indent="-285750" algn="l" defTabSz="622300">
                <a:lnSpc>
                  <a:spcPct val="90000"/>
                </a:lnSpc>
                <a:spcBef>
                  <a:spcPct val="0"/>
                </a:spcBef>
                <a:spcAft>
                  <a:spcPct val="15000"/>
                </a:spcAft>
                <a:buFont typeface="Arial" charset="0"/>
                <a:buChar char="•"/>
              </a:pPr>
              <a:endParaRPr lang="en-US" sz="1400" kern="1200" dirty="0"/>
            </a:p>
            <a:p>
              <a:pPr marL="285750" lvl="1" indent="-285750" algn="l" defTabSz="622300">
                <a:lnSpc>
                  <a:spcPct val="90000"/>
                </a:lnSpc>
                <a:spcBef>
                  <a:spcPct val="0"/>
                </a:spcBef>
                <a:spcAft>
                  <a:spcPct val="15000"/>
                </a:spcAft>
                <a:buFont typeface="Arial" charset="0"/>
                <a:buChar char="•"/>
              </a:pPr>
              <a:endParaRPr lang="en-US" sz="1400" kern="1200" dirty="0"/>
            </a:p>
          </p:txBody>
        </p:sp>
      </p:grpSp>
      <p:grpSp>
        <p:nvGrpSpPr>
          <p:cNvPr id="10" name="Group 9"/>
          <p:cNvGrpSpPr/>
          <p:nvPr/>
        </p:nvGrpSpPr>
        <p:grpSpPr>
          <a:xfrm>
            <a:off x="2543823" y="1244865"/>
            <a:ext cx="1954560" cy="5129533"/>
            <a:chOff x="626011" y="675348"/>
            <a:chExt cx="1954560" cy="4434287"/>
          </a:xfrm>
        </p:grpSpPr>
        <p:sp>
          <p:nvSpPr>
            <p:cNvPr id="11" name="Rectangle 10"/>
            <p:cNvSpPr/>
            <p:nvPr/>
          </p:nvSpPr>
          <p:spPr>
            <a:xfrm>
              <a:off x="626012" y="675348"/>
              <a:ext cx="1954559" cy="4280141"/>
            </a:xfrm>
            <a:prstGeom prst="rect">
              <a:avLst/>
            </a:pr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12" name="Rectangle 11"/>
            <p:cNvSpPr/>
            <p:nvPr/>
          </p:nvSpPr>
          <p:spPr>
            <a:xfrm>
              <a:off x="626011" y="829494"/>
              <a:ext cx="1954559" cy="42801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285750" lvl="1" indent="-285750" algn="l" defTabSz="622300">
                <a:lnSpc>
                  <a:spcPct val="90000"/>
                </a:lnSpc>
                <a:spcBef>
                  <a:spcPct val="0"/>
                </a:spcBef>
                <a:spcAft>
                  <a:spcPct val="15000"/>
                </a:spcAft>
                <a:buFont typeface="Arial" charset="0"/>
                <a:buChar char="•"/>
              </a:pPr>
              <a:r>
                <a:rPr lang="en-US" sz="1400" kern="1200" dirty="0"/>
                <a:t>Assess effectiveness of prior review improvements</a:t>
              </a:r>
            </a:p>
            <a:p>
              <a:pPr marL="285750" lvl="1" indent="-285750" algn="l" defTabSz="622300">
                <a:lnSpc>
                  <a:spcPct val="90000"/>
                </a:lnSpc>
                <a:spcBef>
                  <a:spcPct val="0"/>
                </a:spcBef>
                <a:spcAft>
                  <a:spcPct val="15000"/>
                </a:spcAft>
                <a:buFont typeface="Arial" charset="0"/>
                <a:buChar char="•"/>
              </a:pPr>
              <a:r>
                <a:rPr lang="en-US" sz="1400" kern="1200" dirty="0"/>
                <a:t>Review</a:t>
              </a:r>
              <a:r>
                <a:rPr lang="en-US" sz="1400" kern="1200" baseline="0" dirty="0"/>
                <a:t> of documents, records</a:t>
              </a:r>
              <a:endParaRPr lang="en-US" sz="1400" kern="1200" dirty="0"/>
            </a:p>
            <a:p>
              <a:pPr marL="285750" lvl="1" indent="-285750" algn="l" defTabSz="622300">
                <a:lnSpc>
                  <a:spcPct val="90000"/>
                </a:lnSpc>
                <a:spcBef>
                  <a:spcPct val="0"/>
                </a:spcBef>
                <a:spcAft>
                  <a:spcPct val="15000"/>
                </a:spcAft>
                <a:buFont typeface="Arial" charset="0"/>
                <a:buChar char="•"/>
              </a:pPr>
              <a:r>
                <a:rPr lang="en-US" sz="1400" kern="1200" dirty="0"/>
                <a:t>Observe proceedings</a:t>
              </a:r>
            </a:p>
            <a:p>
              <a:pPr marL="285750" lvl="1" indent="-285750" algn="l" defTabSz="622300">
                <a:lnSpc>
                  <a:spcPct val="90000"/>
                </a:lnSpc>
                <a:spcBef>
                  <a:spcPct val="0"/>
                </a:spcBef>
                <a:spcAft>
                  <a:spcPct val="15000"/>
                </a:spcAft>
                <a:buFont typeface="Arial" charset="0"/>
                <a:buChar char="•"/>
              </a:pPr>
              <a:r>
                <a:rPr lang="en-US" sz="1400" kern="1200" dirty="0"/>
                <a:t>Develop and conduct online surveys</a:t>
              </a:r>
            </a:p>
            <a:p>
              <a:pPr marL="285750" lvl="1" indent="-285750" algn="l" defTabSz="622300">
                <a:lnSpc>
                  <a:spcPct val="90000"/>
                </a:lnSpc>
                <a:spcBef>
                  <a:spcPct val="0"/>
                </a:spcBef>
                <a:spcAft>
                  <a:spcPct val="15000"/>
                </a:spcAft>
                <a:buFont typeface="Arial" charset="0"/>
                <a:buChar char="•"/>
              </a:pPr>
              <a:r>
                <a:rPr lang="en-US" sz="1400" kern="1200" dirty="0"/>
                <a:t>Conduct interviews</a:t>
              </a:r>
            </a:p>
            <a:p>
              <a:pPr marL="285750" lvl="1" indent="-285750" algn="l" defTabSz="622300">
                <a:lnSpc>
                  <a:spcPct val="90000"/>
                </a:lnSpc>
                <a:spcBef>
                  <a:spcPct val="0"/>
                </a:spcBef>
                <a:spcAft>
                  <a:spcPct val="15000"/>
                </a:spcAft>
                <a:buFont typeface="Arial" charset="0"/>
                <a:buChar char="•"/>
              </a:pPr>
              <a:r>
                <a:rPr lang="en-US" sz="1400" kern="1200" dirty="0"/>
                <a:t>Factual observations and implementable recommendations</a:t>
              </a:r>
            </a:p>
            <a:p>
              <a:pPr marL="285750" lvl="1" indent="-285750" algn="l" defTabSz="622300">
                <a:lnSpc>
                  <a:spcPct val="90000"/>
                </a:lnSpc>
                <a:spcBef>
                  <a:spcPct val="0"/>
                </a:spcBef>
                <a:spcAft>
                  <a:spcPct val="15000"/>
                </a:spcAft>
                <a:buFont typeface="Arial" charset="0"/>
                <a:buChar char="•"/>
              </a:pPr>
              <a:r>
                <a:rPr lang="en-US" sz="1400" kern="1200" dirty="0"/>
                <a:t>Engage with stakeholders for clarification and correction</a:t>
              </a:r>
            </a:p>
            <a:p>
              <a:pPr marL="285750" lvl="1" indent="-285750" defTabSz="622300">
                <a:lnSpc>
                  <a:spcPct val="90000"/>
                </a:lnSpc>
                <a:spcBef>
                  <a:spcPct val="0"/>
                </a:spcBef>
                <a:spcAft>
                  <a:spcPct val="15000"/>
                </a:spcAft>
                <a:buFont typeface="Arial" charset="0"/>
                <a:buChar char="•"/>
              </a:pPr>
              <a:r>
                <a:rPr lang="en-US" sz="1400" dirty="0"/>
                <a:t>Prepare report(s)</a:t>
              </a:r>
            </a:p>
            <a:p>
              <a:pPr marL="285750" lvl="1" indent="-285750" algn="l" defTabSz="622300">
                <a:lnSpc>
                  <a:spcPct val="90000"/>
                </a:lnSpc>
                <a:spcBef>
                  <a:spcPct val="0"/>
                </a:spcBef>
                <a:spcAft>
                  <a:spcPct val="15000"/>
                </a:spcAft>
                <a:buFont typeface="Arial" charset="0"/>
                <a:buChar char="•"/>
              </a:pPr>
              <a:endParaRPr lang="en-US" sz="1400" kern="1200" dirty="0"/>
            </a:p>
          </p:txBody>
        </p:sp>
      </p:grpSp>
      <p:grpSp>
        <p:nvGrpSpPr>
          <p:cNvPr id="16" name="Group 15"/>
          <p:cNvGrpSpPr/>
          <p:nvPr/>
        </p:nvGrpSpPr>
        <p:grpSpPr>
          <a:xfrm>
            <a:off x="4659264" y="1337710"/>
            <a:ext cx="1981854" cy="4929813"/>
            <a:chOff x="139678" y="469192"/>
            <a:chExt cx="1954559" cy="4388456"/>
          </a:xfrm>
        </p:grpSpPr>
        <p:sp>
          <p:nvSpPr>
            <p:cNvPr id="17" name="Rectangle 16"/>
            <p:cNvSpPr/>
            <p:nvPr/>
          </p:nvSpPr>
          <p:spPr>
            <a:xfrm>
              <a:off x="139678" y="469192"/>
              <a:ext cx="1954559" cy="4280141"/>
            </a:xfrm>
            <a:prstGeom prst="rect">
              <a:avLst/>
            </a:pr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18" name="Rectangle 17"/>
            <p:cNvSpPr/>
            <p:nvPr/>
          </p:nvSpPr>
          <p:spPr>
            <a:xfrm>
              <a:off x="139678" y="577507"/>
              <a:ext cx="1954559" cy="42801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285750" lvl="1" indent="-285750" algn="l" defTabSz="622300">
                <a:lnSpc>
                  <a:spcPct val="90000"/>
                </a:lnSpc>
                <a:spcBef>
                  <a:spcPct val="0"/>
                </a:spcBef>
                <a:spcAft>
                  <a:spcPct val="15000"/>
                </a:spcAft>
                <a:buFont typeface="Arial" charset="0"/>
                <a:buChar char="•"/>
              </a:pPr>
              <a:r>
                <a:rPr lang="en-US" sz="1400" kern="1200" dirty="0"/>
                <a:t>Oversight</a:t>
              </a:r>
            </a:p>
            <a:p>
              <a:pPr marL="285750" lvl="1" indent="-285750" algn="l" defTabSz="622300">
                <a:lnSpc>
                  <a:spcPct val="90000"/>
                </a:lnSpc>
                <a:spcBef>
                  <a:spcPct val="0"/>
                </a:spcBef>
                <a:spcAft>
                  <a:spcPct val="15000"/>
                </a:spcAft>
                <a:buFont typeface="Arial" charset="0"/>
                <a:buChar char="•"/>
              </a:pPr>
              <a:r>
                <a:rPr lang="en-US" sz="1400" dirty="0"/>
                <a:t>Scope of review</a:t>
              </a:r>
            </a:p>
            <a:p>
              <a:pPr marL="285750" lvl="1" indent="-285750" algn="l" defTabSz="622300">
                <a:lnSpc>
                  <a:spcPct val="90000"/>
                </a:lnSpc>
                <a:spcBef>
                  <a:spcPct val="0"/>
                </a:spcBef>
                <a:spcAft>
                  <a:spcPct val="15000"/>
                </a:spcAft>
                <a:buFont typeface="Arial" charset="0"/>
                <a:buChar char="•"/>
              </a:pPr>
              <a:r>
                <a:rPr lang="en-US" sz="1400" dirty="0"/>
                <a:t>Confirm Independent Examiner</a:t>
              </a:r>
              <a:endParaRPr lang="en-US" sz="1400" kern="1200" dirty="0"/>
            </a:p>
            <a:p>
              <a:pPr marL="285750" lvl="1" indent="-285750" algn="l" defTabSz="622300">
                <a:lnSpc>
                  <a:spcPct val="90000"/>
                </a:lnSpc>
                <a:spcBef>
                  <a:spcPct val="0"/>
                </a:spcBef>
                <a:spcAft>
                  <a:spcPct val="15000"/>
                </a:spcAft>
                <a:buFont typeface="Arial" charset="0"/>
                <a:buChar char="•"/>
              </a:pPr>
              <a:r>
                <a:rPr lang="en-US" sz="1400" kern="1200" dirty="0"/>
                <a:t>Accept Report*</a:t>
              </a:r>
            </a:p>
            <a:p>
              <a:pPr marL="285750" lvl="1" indent="-285750" algn="l" defTabSz="622300">
                <a:lnSpc>
                  <a:spcPct val="90000"/>
                </a:lnSpc>
                <a:spcBef>
                  <a:spcPct val="0"/>
                </a:spcBef>
                <a:spcAft>
                  <a:spcPct val="15000"/>
                </a:spcAft>
                <a:buFont typeface="Arial" charset="0"/>
                <a:buChar char="•"/>
              </a:pPr>
              <a:r>
                <a:rPr lang="en-US" sz="1400" kern="1200" dirty="0"/>
                <a:t>Approve </a:t>
              </a:r>
              <a:r>
                <a:rPr lang="en-US" sz="1400" dirty="0"/>
                <a:t>Implementation </a:t>
              </a:r>
              <a:r>
                <a:rPr lang="en-US" sz="1400" kern="1200" dirty="0"/>
                <a:t>Plans*</a:t>
              </a:r>
            </a:p>
            <a:p>
              <a:pPr marL="285750" lvl="1" indent="-285750" algn="l" defTabSz="622300">
                <a:lnSpc>
                  <a:spcPct val="90000"/>
                </a:lnSpc>
                <a:spcBef>
                  <a:spcPct val="0"/>
                </a:spcBef>
                <a:spcAft>
                  <a:spcPct val="15000"/>
                </a:spcAft>
                <a:buFont typeface="Arial" charset="0"/>
                <a:buChar char="•"/>
              </a:pPr>
              <a:r>
                <a:rPr lang="en-US" sz="1400" dirty="0"/>
                <a:t>Monitor progress of implementations</a:t>
              </a:r>
              <a:endParaRPr lang="en-US" sz="1400" kern="1200" dirty="0"/>
            </a:p>
          </p:txBody>
        </p:sp>
      </p:grpSp>
      <p:grpSp>
        <p:nvGrpSpPr>
          <p:cNvPr id="28" name="Group 27"/>
          <p:cNvGrpSpPr/>
          <p:nvPr/>
        </p:nvGrpSpPr>
        <p:grpSpPr>
          <a:xfrm>
            <a:off x="2543823" y="841665"/>
            <a:ext cx="1954559" cy="403200"/>
            <a:chOff x="626012" y="272148"/>
            <a:chExt cx="1954559" cy="403200"/>
          </a:xfrm>
        </p:grpSpPr>
        <p:sp>
          <p:nvSpPr>
            <p:cNvPr id="29" name="Rectangle 28"/>
            <p:cNvSpPr/>
            <p:nvPr/>
          </p:nvSpPr>
          <p:spPr>
            <a:xfrm>
              <a:off x="626012" y="272148"/>
              <a:ext cx="1954559" cy="403200"/>
            </a:xfrm>
            <a:prstGeom prst="rect">
              <a:avLst/>
            </a:prstGeom>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30" name="Rectangle 29"/>
            <p:cNvSpPr/>
            <p:nvPr/>
          </p:nvSpPr>
          <p:spPr>
            <a:xfrm>
              <a:off x="626012" y="272148"/>
              <a:ext cx="1954559" cy="4032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b="1" kern="1200" dirty="0"/>
                <a:t>Independent Examiner</a:t>
              </a:r>
            </a:p>
          </p:txBody>
        </p:sp>
      </p:grpSp>
      <p:grpSp>
        <p:nvGrpSpPr>
          <p:cNvPr id="49" name="Group 48"/>
          <p:cNvGrpSpPr/>
          <p:nvPr/>
        </p:nvGrpSpPr>
        <p:grpSpPr>
          <a:xfrm>
            <a:off x="6870240" y="843013"/>
            <a:ext cx="1954559" cy="509687"/>
            <a:chOff x="2231448" y="218904"/>
            <a:chExt cx="1954559" cy="509687"/>
          </a:xfrm>
        </p:grpSpPr>
        <p:sp>
          <p:nvSpPr>
            <p:cNvPr id="53" name="Rectangle 52"/>
            <p:cNvSpPr/>
            <p:nvPr/>
          </p:nvSpPr>
          <p:spPr>
            <a:xfrm>
              <a:off x="2231448" y="218904"/>
              <a:ext cx="1954559" cy="509687"/>
            </a:xfrm>
            <a:prstGeom prst="rect">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54" name="Rectangle 53"/>
            <p:cNvSpPr/>
            <p:nvPr/>
          </p:nvSpPr>
          <p:spPr>
            <a:xfrm>
              <a:off x="2231448" y="218904"/>
              <a:ext cx="1954559" cy="5096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600" b="1" kern="1200" dirty="0"/>
                <a:t>ICANN Org.</a:t>
              </a:r>
            </a:p>
          </p:txBody>
        </p:sp>
      </p:grpSp>
      <p:grpSp>
        <p:nvGrpSpPr>
          <p:cNvPr id="50" name="Group 49"/>
          <p:cNvGrpSpPr/>
          <p:nvPr/>
        </p:nvGrpSpPr>
        <p:grpSpPr>
          <a:xfrm>
            <a:off x="6864902" y="1313098"/>
            <a:ext cx="1986091" cy="4985559"/>
            <a:chOff x="2231448" y="728592"/>
            <a:chExt cx="1986091" cy="4419459"/>
          </a:xfrm>
        </p:grpSpPr>
        <p:sp>
          <p:nvSpPr>
            <p:cNvPr id="51" name="Rectangle 50"/>
            <p:cNvSpPr/>
            <p:nvPr/>
          </p:nvSpPr>
          <p:spPr>
            <a:xfrm>
              <a:off x="2231448" y="728592"/>
              <a:ext cx="1954559" cy="4280141"/>
            </a:xfrm>
            <a:prstGeom prst="rect">
              <a:avLst/>
            </a:pr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sp>
        <p:sp>
          <p:nvSpPr>
            <p:cNvPr id="52" name="Rectangle 51"/>
            <p:cNvSpPr/>
            <p:nvPr/>
          </p:nvSpPr>
          <p:spPr>
            <a:xfrm>
              <a:off x="2262980" y="867910"/>
              <a:ext cx="1954559" cy="42801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285750" lvl="1" indent="-285750" algn="l" defTabSz="622300">
                <a:lnSpc>
                  <a:spcPct val="90000"/>
                </a:lnSpc>
                <a:spcBef>
                  <a:spcPct val="0"/>
                </a:spcBef>
                <a:spcAft>
                  <a:spcPct val="15000"/>
                </a:spcAft>
                <a:buFont typeface="Arial" charset="0"/>
                <a:buChar char="•"/>
              </a:pPr>
              <a:r>
                <a:rPr lang="en-US" sz="1400" kern="1200" dirty="0"/>
                <a:t>Prepare RFP</a:t>
              </a:r>
              <a:r>
                <a:rPr lang="en-US" sz="1400" dirty="0"/>
                <a:t>, r</a:t>
              </a:r>
              <a:r>
                <a:rPr lang="en-US" sz="1400" kern="1200" dirty="0"/>
                <a:t>un competitive bidding process</a:t>
              </a:r>
            </a:p>
            <a:p>
              <a:pPr marL="285750" lvl="1" indent="-285750" algn="l" defTabSz="622300">
                <a:lnSpc>
                  <a:spcPct val="90000"/>
                </a:lnSpc>
                <a:spcBef>
                  <a:spcPct val="0"/>
                </a:spcBef>
                <a:spcAft>
                  <a:spcPct val="15000"/>
                </a:spcAft>
                <a:buFont typeface="Arial" charset="0"/>
                <a:buChar char="•"/>
              </a:pPr>
              <a:r>
                <a:rPr lang="en-US" sz="1400" kern="1200" dirty="0"/>
                <a:t>Monitor timeline and resources</a:t>
              </a:r>
            </a:p>
            <a:p>
              <a:pPr marL="285750" lvl="1" indent="-285750" algn="l" defTabSz="622300">
                <a:lnSpc>
                  <a:spcPct val="90000"/>
                </a:lnSpc>
                <a:spcBef>
                  <a:spcPct val="0"/>
                </a:spcBef>
                <a:spcAft>
                  <a:spcPct val="15000"/>
                </a:spcAft>
                <a:buFont typeface="Arial" charset="0"/>
                <a:buChar char="•"/>
              </a:pPr>
              <a:r>
                <a:rPr lang="en-US" sz="1400" kern="1200" dirty="0"/>
                <a:t>Support review</a:t>
              </a:r>
            </a:p>
            <a:p>
              <a:pPr marL="285750" lvl="1" indent="-285750" algn="l" defTabSz="622300">
                <a:lnSpc>
                  <a:spcPct val="90000"/>
                </a:lnSpc>
                <a:spcBef>
                  <a:spcPct val="0"/>
                </a:spcBef>
                <a:spcAft>
                  <a:spcPct val="15000"/>
                </a:spcAft>
                <a:buFont typeface="Arial" charset="0"/>
                <a:buChar char="•"/>
              </a:pPr>
              <a:r>
                <a:rPr lang="en-US" sz="1400" kern="1200" dirty="0"/>
                <a:t>Support outreach and engagement</a:t>
              </a:r>
            </a:p>
            <a:p>
              <a:pPr marL="285750" lvl="1" indent="-285750" algn="l" defTabSz="622300">
                <a:lnSpc>
                  <a:spcPct val="90000"/>
                </a:lnSpc>
                <a:spcBef>
                  <a:spcPct val="0"/>
                </a:spcBef>
                <a:spcAft>
                  <a:spcPct val="15000"/>
                </a:spcAft>
                <a:buFont typeface="Arial" charset="0"/>
                <a:buChar char="•"/>
              </a:pPr>
              <a:r>
                <a:rPr lang="en-US" sz="1400" kern="1200" dirty="0"/>
                <a:t>Manage report </a:t>
              </a:r>
              <a:r>
                <a:rPr lang="en-US" sz="1400" dirty="0"/>
                <a:t>and public comment process</a:t>
              </a:r>
              <a:endParaRPr lang="en-US" sz="1400" kern="1200" dirty="0"/>
            </a:p>
            <a:p>
              <a:pPr marL="285750" lvl="1" indent="-285750" algn="l" defTabSz="622300">
                <a:lnSpc>
                  <a:spcPct val="90000"/>
                </a:lnSpc>
                <a:spcBef>
                  <a:spcPct val="0"/>
                </a:spcBef>
                <a:spcAft>
                  <a:spcPct val="15000"/>
                </a:spcAft>
                <a:buFont typeface="Arial" charset="0"/>
                <a:buChar char="•"/>
              </a:pPr>
              <a:r>
                <a:rPr lang="en-US" sz="1400" kern="1200" dirty="0"/>
                <a:t>Assist with preparation of Review Implementation Plan</a:t>
              </a:r>
              <a:endParaRPr lang="en-US" sz="1200" kern="1200" dirty="0"/>
            </a:p>
          </p:txBody>
        </p:sp>
      </p:grpSp>
      <p:grpSp>
        <p:nvGrpSpPr>
          <p:cNvPr id="55" name="Group 54"/>
          <p:cNvGrpSpPr/>
          <p:nvPr/>
        </p:nvGrpSpPr>
        <p:grpSpPr>
          <a:xfrm>
            <a:off x="4686559" y="842312"/>
            <a:ext cx="1954559" cy="509687"/>
            <a:chOff x="139678" y="218904"/>
            <a:chExt cx="1954559" cy="509687"/>
          </a:xfrm>
        </p:grpSpPr>
        <p:sp>
          <p:nvSpPr>
            <p:cNvPr id="56" name="Rectangle 55"/>
            <p:cNvSpPr/>
            <p:nvPr/>
          </p:nvSpPr>
          <p:spPr>
            <a:xfrm>
              <a:off x="139678" y="218904"/>
              <a:ext cx="1954559" cy="509687"/>
            </a:xfrm>
            <a:prstGeom prst="rect">
              <a:avLst/>
            </a:pr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7" name="Rectangle 56"/>
            <p:cNvSpPr/>
            <p:nvPr/>
          </p:nvSpPr>
          <p:spPr>
            <a:xfrm>
              <a:off x="139678" y="218904"/>
              <a:ext cx="1954559" cy="5096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600" b="1" kern="1200" dirty="0"/>
                <a:t>OEC</a:t>
              </a:r>
            </a:p>
          </p:txBody>
        </p:sp>
      </p:grpSp>
      <p:sp>
        <p:nvSpPr>
          <p:cNvPr id="62" name="Rectangle 61"/>
          <p:cNvSpPr/>
          <p:nvPr/>
        </p:nvSpPr>
        <p:spPr>
          <a:xfrm>
            <a:off x="4727503" y="5103564"/>
            <a:ext cx="1782479" cy="738664"/>
          </a:xfrm>
          <a:prstGeom prst="rect">
            <a:avLst/>
          </a:prstGeom>
        </p:spPr>
        <p:txBody>
          <a:bodyPr wrap="square">
            <a:spAutoFit/>
          </a:bodyPr>
          <a:lstStyle/>
          <a:p>
            <a:r>
              <a:rPr lang="en-US" sz="1400" dirty="0"/>
              <a:t>*Prepare Recommendations for Board Action</a:t>
            </a:r>
          </a:p>
        </p:txBody>
      </p:sp>
      <p:grpSp>
        <p:nvGrpSpPr>
          <p:cNvPr id="69" name="Group 68"/>
          <p:cNvGrpSpPr/>
          <p:nvPr/>
        </p:nvGrpSpPr>
        <p:grpSpPr>
          <a:xfrm>
            <a:off x="2543824" y="808727"/>
            <a:ext cx="1954559" cy="403200"/>
            <a:chOff x="626012" y="272148"/>
            <a:chExt cx="1954559" cy="403200"/>
          </a:xfrm>
        </p:grpSpPr>
        <p:sp>
          <p:nvSpPr>
            <p:cNvPr id="70" name="Rectangle 69"/>
            <p:cNvSpPr/>
            <p:nvPr/>
          </p:nvSpPr>
          <p:spPr>
            <a:xfrm>
              <a:off x="626012" y="272148"/>
              <a:ext cx="1954559" cy="403200"/>
            </a:xfrm>
            <a:prstGeom prst="rect">
              <a:avLst/>
            </a:prstGeom>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71" name="Rectangle 70"/>
            <p:cNvSpPr/>
            <p:nvPr/>
          </p:nvSpPr>
          <p:spPr>
            <a:xfrm>
              <a:off x="626012" y="272148"/>
              <a:ext cx="1954559" cy="4032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600" b="1" kern="1200" dirty="0"/>
                <a:t>Independent Examiner</a:t>
              </a:r>
            </a:p>
          </p:txBody>
        </p:sp>
      </p:grpSp>
    </p:spTree>
    <p:extLst>
      <p:ext uri="{BB962C8B-B14F-4D97-AF65-F5344CB8AC3E}">
        <p14:creationId xmlns:p14="http://schemas.microsoft.com/office/powerpoint/2010/main" val="1447539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 RFP and Scope</a:t>
            </a:r>
          </a:p>
        </p:txBody>
      </p:sp>
      <p:sp>
        <p:nvSpPr>
          <p:cNvPr id="3" name="TextBox 2"/>
          <p:cNvSpPr txBox="1"/>
          <p:nvPr/>
        </p:nvSpPr>
        <p:spPr>
          <a:xfrm>
            <a:off x="350046" y="5146536"/>
            <a:ext cx="8793954" cy="923330"/>
          </a:xfrm>
          <a:prstGeom prst="rect">
            <a:avLst/>
          </a:prstGeom>
          <a:noFill/>
        </p:spPr>
        <p:txBody>
          <a:bodyPr wrap="square" rtlCol="0">
            <a:spAutoFit/>
          </a:bodyPr>
          <a:lstStyle/>
          <a:p>
            <a:r>
              <a:rPr lang="en-US" dirty="0"/>
              <a:t>You can find all information on 2009 ccNSO Review, including the RFP, Review Team composition, and Final Report here:</a:t>
            </a:r>
          </a:p>
          <a:p>
            <a:r>
              <a:rPr lang="en-US" dirty="0">
                <a:hlinkClick r:id="rId2"/>
              </a:rPr>
              <a:t>https://www.icann.org/resources/reviews/org/ccnso</a:t>
            </a:r>
            <a:r>
              <a:rPr lang="en-US" dirty="0"/>
              <a:t> (or search for ‘</a:t>
            </a:r>
            <a:r>
              <a:rPr lang="en-US" dirty="0" err="1"/>
              <a:t>ccnso</a:t>
            </a:r>
            <a:r>
              <a:rPr lang="en-US" dirty="0"/>
              <a:t> review’)</a:t>
            </a:r>
          </a:p>
        </p:txBody>
      </p:sp>
      <p:sp>
        <p:nvSpPr>
          <p:cNvPr id="4" name="TextBox 3"/>
          <p:cNvSpPr txBox="1"/>
          <p:nvPr/>
        </p:nvSpPr>
        <p:spPr>
          <a:xfrm>
            <a:off x="235744" y="944581"/>
            <a:ext cx="8529638" cy="3970318"/>
          </a:xfrm>
          <a:prstGeom prst="rect">
            <a:avLst/>
          </a:prstGeom>
          <a:noFill/>
        </p:spPr>
        <p:txBody>
          <a:bodyPr wrap="square" rtlCol="0">
            <a:spAutoFit/>
          </a:bodyPr>
          <a:lstStyle/>
          <a:p>
            <a:pPr marL="285750" indent="-285750">
              <a:buFont typeface="Arial" charset="0"/>
              <a:buChar char="•"/>
            </a:pPr>
            <a:r>
              <a:rPr lang="en-US" dirty="0"/>
              <a:t>The Request for Proposal is the ‘call for an independent examiner’</a:t>
            </a:r>
          </a:p>
          <a:p>
            <a:pPr marL="285750" indent="-285750">
              <a:buFont typeface="Arial" charset="0"/>
              <a:buChar char="•"/>
            </a:pPr>
            <a:r>
              <a:rPr lang="en-US" dirty="0"/>
              <a:t>The RFP, among others,  sets the scope of review</a:t>
            </a:r>
          </a:p>
          <a:p>
            <a:pPr marL="285750" indent="-285750">
              <a:buFont typeface="Arial" charset="0"/>
              <a:buChar char="•"/>
            </a:pPr>
            <a:r>
              <a:rPr lang="en-US" dirty="0"/>
              <a:t>The OEC is the ultimate arbiter of the scope but </a:t>
            </a:r>
            <a:r>
              <a:rPr lang="en-US" dirty="0" err="1"/>
              <a:t>ICANNorg</a:t>
            </a:r>
            <a:r>
              <a:rPr lang="en-US" dirty="0"/>
              <a:t> works very closely with the community under review to assure the scope meets everyone’s expectations</a:t>
            </a:r>
          </a:p>
          <a:p>
            <a:pPr marL="285750" indent="-285750">
              <a:buFont typeface="Arial" charset="0"/>
              <a:buChar char="•"/>
            </a:pPr>
            <a:r>
              <a:rPr lang="en-US" dirty="0"/>
              <a:t>Bylaws prescribe at a minimum:</a:t>
            </a:r>
          </a:p>
          <a:p>
            <a:r>
              <a:rPr lang="en-US" i="1" dirty="0"/>
              <a:t>The goal of the review, to be undertaken pursuant to such criteria and standards as the Board shall direct, shall be to determine (</a:t>
            </a:r>
            <a:r>
              <a:rPr lang="en-US" i="1" dirty="0" err="1"/>
              <a:t>i</a:t>
            </a:r>
            <a:r>
              <a:rPr lang="en-US" i="1" dirty="0"/>
              <a:t>) whether that organization, council or committee has a continuing purpose in the ICANN structure, (ii) if so, whether any change in structure or operations is desirable to improve its effectiveness and (iii) whether that organization, council or committee is accountable to its constituencies, stakeholder groups, organizations and other stakeholders.</a:t>
            </a:r>
          </a:p>
          <a:p>
            <a:endParaRPr lang="en-US" dirty="0"/>
          </a:p>
          <a:p>
            <a:pPr marL="285750" indent="-285750">
              <a:buFont typeface="Arial" charset="0"/>
              <a:buChar char="•"/>
            </a:pPr>
            <a:r>
              <a:rPr lang="en-US" dirty="0"/>
              <a:t>During ICANN58 a meeting with the OEC will take place to set expectations with regard to scope</a:t>
            </a:r>
          </a:p>
        </p:txBody>
      </p:sp>
    </p:spTree>
    <p:extLst>
      <p:ext uri="{BB962C8B-B14F-4D97-AF65-F5344CB8AC3E}">
        <p14:creationId xmlns:p14="http://schemas.microsoft.com/office/powerpoint/2010/main" val="924729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2364799"/>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latin typeface="Arial"/>
              <a:cs typeface="Arial"/>
            </a:endParaRPr>
          </a:p>
        </p:txBody>
      </p:sp>
      <p:sp>
        <p:nvSpPr>
          <p:cNvPr id="7" name="Text Placeholder 32"/>
          <p:cNvSpPr txBox="1">
            <a:spLocks/>
          </p:cNvSpPr>
          <p:nvPr/>
        </p:nvSpPr>
        <p:spPr bwMode="auto">
          <a:xfrm>
            <a:off x="2968430" y="3232278"/>
            <a:ext cx="4808999" cy="911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900" dirty="0">
                <a:solidFill>
                  <a:schemeClr val="bg1"/>
                </a:solidFill>
                <a:latin typeface="Arial"/>
                <a:cs typeface="Arial"/>
              </a:rPr>
              <a:t>Reach us at:</a:t>
            </a:r>
          </a:p>
          <a:p>
            <a:r>
              <a:rPr lang="en-US" sz="1900" dirty="0">
                <a:solidFill>
                  <a:schemeClr val="bg1"/>
                </a:solidFill>
                <a:latin typeface="Arial"/>
                <a:cs typeface="Arial"/>
              </a:rPr>
              <a:t>Email: </a:t>
            </a:r>
            <a:r>
              <a:rPr lang="en-US" sz="1900" dirty="0" err="1">
                <a:solidFill>
                  <a:schemeClr val="bg1"/>
                </a:solidFill>
                <a:latin typeface="Arial"/>
                <a:cs typeface="Arial"/>
              </a:rPr>
              <a:t>lars.hoffmann@icann.org</a:t>
            </a:r>
            <a:endParaRPr lang="en-US" sz="1900" dirty="0">
              <a:solidFill>
                <a:schemeClr val="bg1"/>
              </a:solidFill>
              <a:latin typeface="Arial"/>
              <a:cs typeface="Arial"/>
            </a:endParaRPr>
          </a:p>
          <a:p>
            <a:r>
              <a:rPr lang="en-US" sz="1900" dirty="0">
                <a:solidFill>
                  <a:schemeClr val="bg1"/>
                </a:solidFill>
                <a:latin typeface="Arial"/>
                <a:cs typeface="Arial"/>
              </a:rPr>
              <a:t>Website: </a:t>
            </a:r>
            <a:r>
              <a:rPr lang="en-US" sz="1900" dirty="0" err="1">
                <a:solidFill>
                  <a:schemeClr val="bg1"/>
                </a:solidFill>
                <a:latin typeface="Arial"/>
                <a:cs typeface="Arial"/>
              </a:rPr>
              <a:t>icann.org</a:t>
            </a:r>
            <a:r>
              <a:rPr lang="en-US" sz="1900" dirty="0">
                <a:solidFill>
                  <a:schemeClr val="bg1"/>
                </a:solidFill>
                <a:latin typeface="Arial"/>
                <a:cs typeface="Arial"/>
              </a:rPr>
              <a:t>/resources/reviews/org</a:t>
            </a:r>
          </a:p>
        </p:txBody>
      </p:sp>
      <p:sp>
        <p:nvSpPr>
          <p:cNvPr id="8" name="Text Placeholder 33"/>
          <p:cNvSpPr txBox="1">
            <a:spLocks/>
          </p:cNvSpPr>
          <p:nvPr/>
        </p:nvSpPr>
        <p:spPr bwMode="auto">
          <a:xfrm>
            <a:off x="2968430" y="2728719"/>
            <a:ext cx="4808999"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Arial"/>
                <a:ea typeface="Segoe UI" charset="0"/>
                <a:cs typeface="Arial"/>
              </a:rPr>
              <a:t>Thank You and Questions</a:t>
            </a:r>
          </a:p>
        </p:txBody>
      </p:sp>
      <p:sp>
        <p:nvSpPr>
          <p:cNvPr id="18" name="Rectangle 17"/>
          <p:cNvSpPr/>
          <p:nvPr/>
        </p:nvSpPr>
        <p:spPr>
          <a:xfrm>
            <a:off x="1" y="2364799"/>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latin typeface="Arial"/>
              <a:cs typeface="Arial"/>
            </a:endParaRPr>
          </a:p>
        </p:txBody>
      </p:sp>
      <p:sp>
        <p:nvSpPr>
          <p:cNvPr id="39" name="Title 38"/>
          <p:cNvSpPr>
            <a:spLocks noGrp="1"/>
          </p:cNvSpPr>
          <p:nvPr>
            <p:ph type="title"/>
          </p:nvPr>
        </p:nvSpPr>
        <p:spPr>
          <a:prstGeom prst="rect">
            <a:avLst/>
          </a:prstGeom>
        </p:spPr>
        <p:txBody>
          <a:bodyPr/>
          <a:lstStyle/>
          <a:p>
            <a:r>
              <a:rPr lang="en-US" dirty="0"/>
              <a:t>Questions and Answers</a:t>
            </a:r>
            <a:endParaRPr lang="en-US" sz="3000" dirty="0">
              <a:latin typeface="Arial"/>
              <a:cs typeface="Arial"/>
            </a:endParaRPr>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2550651"/>
            <a:ext cx="2366915" cy="1837061"/>
          </a:xfrm>
          <a:prstGeom prst="rect">
            <a:avLst/>
          </a:prstGeom>
        </p:spPr>
      </p:pic>
    </p:spTree>
    <p:extLst>
      <p:ext uri="{BB962C8B-B14F-4D97-AF65-F5344CB8AC3E}">
        <p14:creationId xmlns:p14="http://schemas.microsoft.com/office/powerpoint/2010/main" val="132474006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649</TotalTime>
  <Words>421</Words>
  <Application>Microsoft Office PowerPoint</Application>
  <PresentationFormat>On-screen Show (4:3)</PresentationFormat>
  <Paragraphs>85</Paragraphs>
  <Slides>5</Slides>
  <Notes>3</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ＭＳ Ｐゴシック</vt:lpstr>
      <vt:lpstr>Arial</vt:lpstr>
      <vt:lpstr>Calibri</vt:lpstr>
      <vt:lpstr>Calibri Light</vt:lpstr>
      <vt:lpstr>Segoe UI</vt:lpstr>
      <vt:lpstr>Source Sans Pro</vt:lpstr>
      <vt:lpstr>Wingdings</vt:lpstr>
      <vt:lpstr>Office Theme</vt:lpstr>
      <vt:lpstr>PowerPoint Presentation</vt:lpstr>
      <vt:lpstr>Possible Road Map for ccNSO Review</vt:lpstr>
      <vt:lpstr>Roles and Responsibilities</vt:lpstr>
      <vt:lpstr>Next step: RFP and Scope</vt:lpstr>
      <vt:lpstr>Questions and Answers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Proposed Road Map for At-Large Review</dc:title>
  <dc:creator>Charla Shambley</dc:creator>
  <cp:lastModifiedBy>Kimberly Carlson</cp:lastModifiedBy>
  <cp:revision>38</cp:revision>
  <cp:lastPrinted>2017-01-30T00:06:50Z</cp:lastPrinted>
  <dcterms:created xsi:type="dcterms:W3CDTF">2015-11-11T23:26:42Z</dcterms:created>
  <dcterms:modified xsi:type="dcterms:W3CDTF">2017-02-06T14:26:40Z</dcterms:modified>
</cp:coreProperties>
</file>