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  <p:sldMasterId id="2147483706" r:id="rId2"/>
    <p:sldMasterId id="2147483680" r:id="rId3"/>
    <p:sldMasterId id="2147483688" r:id="rId4"/>
    <p:sldMasterId id="2147483695" r:id="rId5"/>
  </p:sldMasterIdLst>
  <p:sldIdLst>
    <p:sldId id="261" r:id="rId6"/>
    <p:sldId id="264" r:id="rId7"/>
    <p:sldId id="269" r:id="rId8"/>
    <p:sldId id="279" r:id="rId9"/>
    <p:sldId id="280" r:id="rId10"/>
    <p:sldId id="271" r:id="rId11"/>
    <p:sldId id="273" r:id="rId12"/>
    <p:sldId id="281" r:id="rId13"/>
    <p:sldId id="27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9A2B"/>
    <a:srgbClr val="ADB3B6"/>
    <a:srgbClr val="696C71"/>
    <a:srgbClr val="F794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74" autoAdjust="0"/>
    <p:restoredTop sz="94660"/>
  </p:normalViewPr>
  <p:slideViewPr>
    <p:cSldViewPr snapToGrid="0">
      <p:cViewPr varScale="1">
        <p:scale>
          <a:sx n="70" d="100"/>
          <a:sy n="70" d="100"/>
        </p:scale>
        <p:origin x="-96" y="-4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74000">
              <a:srgbClr val="DDE1E4"/>
            </a:gs>
            <a:gs pos="36000">
              <a:schemeClr val="accent1">
                <a:lumMod val="5000"/>
                <a:lumOff val="95000"/>
              </a:schemeClr>
            </a:gs>
            <a:gs pos="99000">
              <a:srgbClr val="ADB3B6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556426"/>
            <a:ext cx="7886700" cy="1264594"/>
          </a:xfrm>
        </p:spPr>
        <p:txBody>
          <a:bodyPr anchor="t">
            <a:normAutofit/>
          </a:bodyPr>
          <a:lstStyle>
            <a:lvl1pPr algn="l">
              <a:defRPr sz="3200">
                <a:solidFill>
                  <a:srgbClr val="F7941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933857"/>
            <a:ext cx="7886700" cy="603114"/>
          </a:xfrm>
        </p:spPr>
        <p:txBody>
          <a:bodyPr>
            <a:normAutofit/>
          </a:bodyPr>
          <a:lstStyle>
            <a:lvl1pPr marL="0" indent="0" algn="l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CA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28650" y="2821020"/>
            <a:ext cx="7886700" cy="271401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3114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3567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3076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902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073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2235" y="1335186"/>
            <a:ext cx="4142615" cy="484177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1335186"/>
            <a:ext cx="4183077" cy="484177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4572000" y="1335187"/>
            <a:ext cx="0" cy="4764056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311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880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105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C638-DB97-4AFC-A337-0EF4359DD7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2494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2235" y="1335186"/>
            <a:ext cx="4142615" cy="484177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1335186"/>
            <a:ext cx="4183077" cy="484177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C638-DB97-4AFC-A337-0EF4359DD78B}" type="slidenum">
              <a:rPr lang="en-CA" smtClean="0"/>
              <a:t>‹#›</a:t>
            </a:fld>
            <a:endParaRPr lang="en-CA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4572000" y="1335186"/>
            <a:ext cx="0" cy="49118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166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C638-DB97-4AFC-A337-0EF4359DD7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485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C638-DB97-4AFC-A337-0EF4359DD78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926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70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8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2235" y="1335186"/>
            <a:ext cx="4142615" cy="484177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49" y="1335186"/>
            <a:ext cx="4183077" cy="484177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4572000" y="1335186"/>
            <a:ext cx="0" cy="491186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829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863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6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7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4.xml"/><Relationship Id="rId3" Type="http://schemas.openxmlformats.org/officeDocument/2006/relationships/image" Target="../media/image5.emf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theme" Target="../theme/theme5.xml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583661"/>
            <a:ext cx="7886700" cy="18407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577830"/>
            <a:ext cx="7886700" cy="13910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86300" y="4286517"/>
            <a:ext cx="3629050" cy="1902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449385" y="5924250"/>
            <a:ext cx="225000" cy="9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41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7941E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>
              <a:lumMod val="50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2235" y="533342"/>
            <a:ext cx="8439992" cy="729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235" y="1286634"/>
            <a:ext cx="8439992" cy="4919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132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 userDrawn="1"/>
        </p:nvSpPr>
        <p:spPr>
          <a:xfrm>
            <a:off x="7849274" y="0"/>
            <a:ext cx="113288" cy="113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 userDrawn="1"/>
        </p:nvSpPr>
        <p:spPr>
          <a:xfrm>
            <a:off x="8075851" y="-1350"/>
            <a:ext cx="736376" cy="114638"/>
          </a:xfrm>
          <a:prstGeom prst="rect">
            <a:avLst/>
          </a:prstGeom>
          <a:solidFill>
            <a:srgbClr val="FD9A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ound Same Side Corner Rectangle 11"/>
          <p:cNvSpPr/>
          <p:nvPr userDrawn="1"/>
        </p:nvSpPr>
        <p:spPr>
          <a:xfrm flipV="1">
            <a:off x="8075851" y="113287"/>
            <a:ext cx="736376" cy="550259"/>
          </a:xfrm>
          <a:prstGeom prst="round2SameRect">
            <a:avLst/>
          </a:prstGeom>
          <a:solidFill>
            <a:srgbClr val="FD9A2B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5851" y="168217"/>
            <a:ext cx="7363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FC638-DB97-4AFC-A337-0EF4359DD78B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198669" y="6230627"/>
            <a:ext cx="2800363" cy="51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03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2">
              <a:lumMod val="10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D9A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2235" y="533342"/>
            <a:ext cx="8439992" cy="729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235" y="1286634"/>
            <a:ext cx="8439992" cy="4919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678263" y="4820825"/>
            <a:ext cx="6465738" cy="206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3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94" r:id="rId3"/>
    <p:sldLayoutId id="2147483686" r:id="rId4"/>
    <p:sldLayoutId id="214748368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93795" y="6131975"/>
            <a:ext cx="2533251" cy="46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139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2235" y="533342"/>
            <a:ext cx="8439992" cy="729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235" y="1286634"/>
            <a:ext cx="8439992" cy="4919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6327330" y="6205434"/>
            <a:ext cx="2484897" cy="45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601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F7941E"/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7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7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7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75000"/>
            </a:schemeClr>
          </a:solidFill>
          <a:latin typeface="Arial Unicode MS" panose="020B0604020202020204" pitchFamily="34" charset="-128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An Introduction to APRALO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Universal </a:t>
            </a:r>
            <a:r>
              <a:rPr lang="en-US" b="1" dirty="0" smtClean="0"/>
              <a:t>Acceptance Steering Group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Don Hollander</a:t>
            </a:r>
          </a:p>
        </p:txBody>
      </p:sp>
    </p:spTree>
    <p:extLst>
      <p:ext uri="{BB962C8B-B14F-4D97-AF65-F5344CB8AC3E}">
        <p14:creationId xmlns:p14="http://schemas.microsoft.com/office/powerpoint/2010/main" val="1462971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Universal Acceptance</a:t>
            </a:r>
          </a:p>
          <a:p>
            <a:r>
              <a:rPr lang="en-US" dirty="0" smtClean="0"/>
              <a:t>Introducing the UASG</a:t>
            </a:r>
          </a:p>
          <a:p>
            <a:r>
              <a:rPr lang="en-US" dirty="0" smtClean="0"/>
              <a:t>What we’ve produced</a:t>
            </a:r>
          </a:p>
          <a:p>
            <a:r>
              <a:rPr lang="en-US" dirty="0" smtClean="0"/>
              <a:t>Where APRALO can help</a:t>
            </a:r>
          </a:p>
          <a:p>
            <a:r>
              <a:rPr lang="en-US" dirty="0" smtClean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517410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we’re at: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i="1" dirty="0"/>
              <a:t>“Universal Acceptance (UA) is the state where all valid domain names and email addresses are </a:t>
            </a:r>
            <a:r>
              <a:rPr lang="en-US" b="1" i="1" u="sng" dirty="0"/>
              <a:t>accepted</a:t>
            </a:r>
            <a:r>
              <a:rPr lang="en-US" i="1" dirty="0"/>
              <a:t>, </a:t>
            </a:r>
            <a:r>
              <a:rPr lang="en-US" b="1" i="1" u="sng" dirty="0"/>
              <a:t>validated</a:t>
            </a:r>
            <a:r>
              <a:rPr lang="en-US" i="1" dirty="0"/>
              <a:t>, </a:t>
            </a:r>
            <a:r>
              <a:rPr lang="en-US" b="1" i="1" u="sng" dirty="0"/>
              <a:t>stored</a:t>
            </a:r>
            <a:r>
              <a:rPr lang="en-US" i="1" dirty="0"/>
              <a:t>, </a:t>
            </a:r>
            <a:r>
              <a:rPr lang="en-US" b="1" i="1" u="sng" dirty="0"/>
              <a:t>processed</a:t>
            </a:r>
            <a:r>
              <a:rPr lang="en-US" i="1" dirty="0"/>
              <a:t> and </a:t>
            </a:r>
            <a:r>
              <a:rPr lang="en-US" b="1" i="1" u="sng" dirty="0"/>
              <a:t>displayed</a:t>
            </a:r>
            <a:r>
              <a:rPr lang="en-US" i="1" dirty="0"/>
              <a:t> correctly and consistently by all Internet-enabled applications, devices and systems."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464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a SOFTWARE issue</a:t>
            </a:r>
          </a:p>
          <a:p>
            <a:pPr lvl="1"/>
            <a:r>
              <a:rPr lang="en-US" dirty="0" smtClean="0"/>
              <a:t>The DNS works fine</a:t>
            </a:r>
          </a:p>
          <a:p>
            <a:r>
              <a:rPr lang="en-US" dirty="0" smtClean="0"/>
              <a:t>It’s an IDN issue</a:t>
            </a:r>
          </a:p>
          <a:p>
            <a:pPr lvl="1"/>
            <a:r>
              <a:rPr lang="en-US" dirty="0" smtClean="0"/>
              <a:t>It’s also an issue for new gTLDs</a:t>
            </a:r>
          </a:p>
          <a:p>
            <a:r>
              <a:rPr lang="en-US" dirty="0" smtClean="0"/>
              <a:t>It’s not that hard</a:t>
            </a:r>
          </a:p>
          <a:p>
            <a:pPr lvl="1"/>
            <a:r>
              <a:rPr lang="en-US" dirty="0" smtClean="0"/>
              <a:t>But it is effortful</a:t>
            </a:r>
          </a:p>
          <a:p>
            <a:r>
              <a:rPr lang="en-US" dirty="0" smtClean="0"/>
              <a:t>Target audience is developers</a:t>
            </a:r>
          </a:p>
          <a:p>
            <a:pPr lvl="1"/>
            <a:r>
              <a:rPr lang="en-US" dirty="0" smtClean="0"/>
              <a:t>Not consumers</a:t>
            </a:r>
          </a:p>
          <a:p>
            <a:r>
              <a:rPr lang="en-US" dirty="0" smtClean="0"/>
              <a:t>It’s been around since 2001</a:t>
            </a:r>
          </a:p>
          <a:p>
            <a:pPr lvl="1"/>
            <a:r>
              <a:rPr lang="en-US" dirty="0" smtClean="0"/>
              <a:t>More noticeable since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15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the UASG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Community Group supported by ICANN</a:t>
            </a:r>
          </a:p>
          <a:p>
            <a:r>
              <a:rPr lang="en-US" dirty="0" smtClean="0"/>
              <a:t>Broad Support</a:t>
            </a:r>
          </a:p>
          <a:p>
            <a:pPr lvl="1"/>
            <a:r>
              <a:rPr lang="en-US" dirty="0" smtClean="0"/>
              <a:t>Afilias, Apple, .Asia, ccTLDs, Donuts, Eco, </a:t>
            </a:r>
            <a:r>
              <a:rPr lang="en-US" dirty="0" err="1" smtClean="0"/>
              <a:t>GoDaddy</a:t>
            </a:r>
            <a:r>
              <a:rPr lang="en-US" dirty="0" smtClean="0"/>
              <a:t>, Google, ICANN, Microsoft, Verisign, many more</a:t>
            </a:r>
          </a:p>
          <a:p>
            <a:r>
              <a:rPr lang="en-US" dirty="0" smtClean="0"/>
              <a:t>Staff supported by Volunteers</a:t>
            </a:r>
          </a:p>
          <a:p>
            <a:r>
              <a:rPr lang="en-US" dirty="0" smtClean="0"/>
              <a:t>A Clear Approach</a:t>
            </a:r>
          </a:p>
          <a:p>
            <a:pPr lvl="1"/>
            <a:r>
              <a:rPr lang="en-US" dirty="0" smtClean="0"/>
              <a:t>Build Documentation</a:t>
            </a:r>
          </a:p>
          <a:p>
            <a:pPr lvl="1"/>
            <a:r>
              <a:rPr lang="en-US" dirty="0" smtClean="0"/>
              <a:t>Measure and Assess requirements</a:t>
            </a:r>
          </a:p>
          <a:p>
            <a:pPr lvl="1"/>
            <a:r>
              <a:rPr lang="en-US" dirty="0" smtClean="0"/>
              <a:t>Assist Developers with better tools</a:t>
            </a:r>
          </a:p>
          <a:p>
            <a:pPr lvl="1"/>
            <a:r>
              <a:rPr lang="en-US" dirty="0" smtClean="0"/>
              <a:t>Communicate, Communicate, Communicate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432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we’re at: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UASG 001 – UA Knowledge Base </a:t>
            </a:r>
            <a:r>
              <a:rPr lang="en-US" i="1" dirty="0" smtClean="0"/>
              <a:t>Published and living</a:t>
            </a:r>
            <a:endParaRPr lang="en-US" dirty="0" smtClean="0"/>
          </a:p>
          <a:p>
            <a:r>
              <a:rPr lang="en-US" dirty="0" smtClean="0"/>
              <a:t>UASG 002 – Webmaster engagement letter – </a:t>
            </a:r>
            <a:r>
              <a:rPr lang="en-US" i="1" dirty="0" smtClean="0"/>
              <a:t>in 7 languages</a:t>
            </a:r>
          </a:p>
          <a:p>
            <a:r>
              <a:rPr lang="en-US" dirty="0" smtClean="0"/>
              <a:t>UASG 003 – Fact Sheet – for the ‘everyman’ to understand UA – </a:t>
            </a:r>
            <a:r>
              <a:rPr lang="en-US" i="1" dirty="0" smtClean="0"/>
              <a:t>Published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UASG 004 – Use Cases.  </a:t>
            </a:r>
            <a:r>
              <a:rPr lang="en-US" i="1" dirty="0" smtClean="0"/>
              <a:t>In Development</a:t>
            </a:r>
            <a:endParaRPr lang="en-US" dirty="0" smtClean="0"/>
          </a:p>
          <a:p>
            <a:r>
              <a:rPr lang="en-US" dirty="0" smtClean="0"/>
              <a:t>UASG 005 - UA Quick Guide: for management to understand what UA is and some ideas for addressing the issues.  </a:t>
            </a:r>
            <a:r>
              <a:rPr lang="en-US" i="1" dirty="0" smtClean="0"/>
              <a:t>Final Review</a:t>
            </a:r>
          </a:p>
          <a:p>
            <a:r>
              <a:rPr lang="en-US" dirty="0" smtClean="0"/>
              <a:t>UASG 006 – Relevant RFCs</a:t>
            </a:r>
          </a:p>
          <a:p>
            <a:r>
              <a:rPr lang="en-US" dirty="0" smtClean="0"/>
              <a:t>UASG 007 – Introduction to Universal Acceptance </a:t>
            </a:r>
            <a:r>
              <a:rPr lang="en-US" i="1" dirty="0" smtClean="0"/>
              <a:t>The Master Document – Finishing first detailed reading.</a:t>
            </a:r>
          </a:p>
          <a:p>
            <a:r>
              <a:rPr lang="en-US" dirty="0" smtClean="0"/>
              <a:t>UASG 008 – UA &amp; Local Engagement </a:t>
            </a:r>
            <a:r>
              <a:rPr lang="en-US" i="1" dirty="0" smtClean="0"/>
              <a:t>– Final Review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8760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we’re doing: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Reviewing most popular websites for UA Readiness.  (Spoiler alert: only one website accepts all our use cases)</a:t>
            </a:r>
          </a:p>
          <a:p>
            <a:r>
              <a:rPr lang="en-US" dirty="0" smtClean="0"/>
              <a:t>Starting review and remediation work on largest/ most popular development toolsets.</a:t>
            </a:r>
          </a:p>
          <a:p>
            <a:r>
              <a:rPr lang="en-US" dirty="0" smtClean="0"/>
              <a:t>Building Use Case &amp; Test environments</a:t>
            </a:r>
          </a:p>
          <a:p>
            <a:r>
              <a:rPr lang="en-US" dirty="0" smtClean="0"/>
              <a:t>Building EAI Community</a:t>
            </a:r>
          </a:p>
          <a:p>
            <a:r>
              <a:rPr lang="en-US" dirty="0" smtClean="0"/>
              <a:t>Planning review of browsers &amp; operating systems</a:t>
            </a:r>
          </a:p>
          <a:p>
            <a:r>
              <a:rPr lang="en-US" dirty="0" smtClean="0"/>
              <a:t>Planning a White Paper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96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Opportunities for APRALO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Participate in Discussion List</a:t>
            </a:r>
          </a:p>
          <a:p>
            <a:r>
              <a:rPr lang="en-US" dirty="0"/>
              <a:t>Build local advocacy groups</a:t>
            </a:r>
          </a:p>
          <a:p>
            <a:r>
              <a:rPr lang="en-US" dirty="0" smtClean="0"/>
              <a:t>Raise awareness when UA issues encountered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08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9115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1834</TotalTime>
  <Words>362</Words>
  <Application>Microsoft Macintosh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1_Custom Design</vt:lpstr>
      <vt:lpstr>3_Office Theme</vt:lpstr>
      <vt:lpstr>1_Office Theme</vt:lpstr>
      <vt:lpstr>Custom Design</vt:lpstr>
      <vt:lpstr>2_Office Theme</vt:lpstr>
      <vt:lpstr>An Introduction to APRALO</vt:lpstr>
      <vt:lpstr>Agenda</vt:lpstr>
      <vt:lpstr>Where we’re at: Definition</vt:lpstr>
      <vt:lpstr>Key Points</vt:lpstr>
      <vt:lpstr>Introducing the UASG</vt:lpstr>
      <vt:lpstr>Where we’re at: Documentation</vt:lpstr>
      <vt:lpstr>What we’re doing: Activities</vt:lpstr>
      <vt:lpstr>The Opportunities for APRALO</vt:lpstr>
      <vt:lpstr>Q&amp;A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Edmon Chung</dc:creator>
  <cp:lastModifiedBy>Gisella Gruber</cp:lastModifiedBy>
  <cp:revision>38</cp:revision>
  <dcterms:created xsi:type="dcterms:W3CDTF">2015-06-04T06:03:52Z</dcterms:created>
  <dcterms:modified xsi:type="dcterms:W3CDTF">2016-03-20T22:40:29Z</dcterms:modified>
</cp:coreProperties>
</file>