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4"/>
  </p:notesMasterIdLst>
  <p:handoutMasterIdLst>
    <p:handoutMasterId r:id="rId15"/>
  </p:handoutMasterIdLst>
  <p:sldIdLst>
    <p:sldId id="256" r:id="rId2"/>
    <p:sldId id="289" r:id="rId3"/>
    <p:sldId id="390" r:id="rId4"/>
    <p:sldId id="391" r:id="rId5"/>
    <p:sldId id="385" r:id="rId6"/>
    <p:sldId id="370" r:id="rId7"/>
    <p:sldId id="386" r:id="rId8"/>
    <p:sldId id="388" r:id="rId9"/>
    <p:sldId id="392" r:id="rId10"/>
    <p:sldId id="393" r:id="rId11"/>
    <p:sldId id="389" r:id="rId12"/>
    <p:sldId id="298"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2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A4FFA3"/>
    <a:srgbClr val="D2E5F3"/>
    <a:srgbClr val="FEFDFD"/>
    <a:srgbClr val="0E4B91"/>
    <a:srgbClr val="18548A"/>
    <a:srgbClr val="15538C"/>
    <a:srgbClr val="0B2F49"/>
    <a:srgbClr val="092F4B"/>
    <a:srgbClr val="A1472D"/>
    <a:srgbClr val="A347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59" autoAdjust="0"/>
    <p:restoredTop sz="97872" autoAdjust="0"/>
  </p:normalViewPr>
  <p:slideViewPr>
    <p:cSldViewPr snapToGrid="0" snapToObjects="1">
      <p:cViewPr varScale="1">
        <p:scale>
          <a:sx n="75" d="100"/>
          <a:sy n="75" d="100"/>
        </p:scale>
        <p:origin x="372" y="84"/>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878D19-B8D9-B646-8DBF-FD3E671AD813}" type="doc">
      <dgm:prSet loTypeId="urn:microsoft.com/office/officeart/2005/8/layout/hProcess3" loCatId="" qsTypeId="urn:microsoft.com/office/officeart/2005/8/quickstyle/simple1" qsCatId="simple" csTypeId="urn:microsoft.com/office/officeart/2005/8/colors/accent6_4" csCatId="accent6" phldr="1"/>
      <dgm:spPr/>
    </dgm:pt>
    <dgm:pt modelId="{68926F2F-D4CA-D045-88AA-944E1ECACB4A}">
      <dgm:prSet phldrT="[Text]"/>
      <dgm:spPr/>
      <dgm:t>
        <a:bodyPr/>
        <a:lstStyle/>
        <a:p>
          <a:r>
            <a:rPr lang="en-US" dirty="0" smtClean="0"/>
            <a:t> </a:t>
          </a:r>
          <a:endParaRPr lang="en-US" dirty="0"/>
        </a:p>
      </dgm:t>
    </dgm:pt>
    <dgm:pt modelId="{32024B9E-D170-5349-B6CE-A0F1465A155D}" type="parTrans" cxnId="{FE29699F-3F99-574F-A925-0E00B80192F2}">
      <dgm:prSet/>
      <dgm:spPr/>
      <dgm:t>
        <a:bodyPr/>
        <a:lstStyle/>
        <a:p>
          <a:endParaRPr lang="en-US"/>
        </a:p>
      </dgm:t>
    </dgm:pt>
    <dgm:pt modelId="{67AA8924-0EAD-A540-B5D2-CCB269A2418C}" type="sibTrans" cxnId="{FE29699F-3F99-574F-A925-0E00B80192F2}">
      <dgm:prSet/>
      <dgm:spPr/>
      <dgm:t>
        <a:bodyPr/>
        <a:lstStyle/>
        <a:p>
          <a:endParaRPr lang="en-US"/>
        </a:p>
      </dgm:t>
    </dgm:pt>
    <dgm:pt modelId="{E7711A3B-7AA1-F546-B9F8-54DBC86E93FC}">
      <dgm:prSet phldrT="[Text]"/>
      <dgm:spPr/>
      <dgm:t>
        <a:bodyPr/>
        <a:lstStyle/>
        <a:p>
          <a:r>
            <a:rPr lang="en-US" dirty="0" smtClean="0"/>
            <a:t> </a:t>
          </a:r>
          <a:endParaRPr lang="en-US" dirty="0"/>
        </a:p>
      </dgm:t>
    </dgm:pt>
    <dgm:pt modelId="{74820F6A-3601-C844-9382-8008B2029BF0}" type="parTrans" cxnId="{14A1250E-C9F5-7F4D-A631-6D8566986DF9}">
      <dgm:prSet/>
      <dgm:spPr/>
      <dgm:t>
        <a:bodyPr/>
        <a:lstStyle/>
        <a:p>
          <a:endParaRPr lang="en-US"/>
        </a:p>
      </dgm:t>
    </dgm:pt>
    <dgm:pt modelId="{7C6D37D4-0F6E-A843-98EC-78755EFF9802}" type="sibTrans" cxnId="{14A1250E-C9F5-7F4D-A631-6D8566986DF9}">
      <dgm:prSet/>
      <dgm:spPr/>
      <dgm:t>
        <a:bodyPr/>
        <a:lstStyle/>
        <a:p>
          <a:endParaRPr lang="en-US"/>
        </a:p>
      </dgm:t>
    </dgm:pt>
    <dgm:pt modelId="{79EC108A-006E-E344-9E53-68122F88DA47}">
      <dgm:prSet phldrT="[Text]"/>
      <dgm:spPr/>
      <dgm:t>
        <a:bodyPr/>
        <a:lstStyle/>
        <a:p>
          <a:r>
            <a:rPr lang="en-US" dirty="0" smtClean="0"/>
            <a:t> </a:t>
          </a:r>
          <a:endParaRPr lang="en-US" dirty="0"/>
        </a:p>
      </dgm:t>
    </dgm:pt>
    <dgm:pt modelId="{E8C05671-55E3-1640-88BE-AD4DF5A3F598}" type="parTrans" cxnId="{75FC61AA-C07F-B940-AA21-69EFBF77E7A8}">
      <dgm:prSet/>
      <dgm:spPr/>
      <dgm:t>
        <a:bodyPr/>
        <a:lstStyle/>
        <a:p>
          <a:endParaRPr lang="en-US"/>
        </a:p>
      </dgm:t>
    </dgm:pt>
    <dgm:pt modelId="{68F6F77A-8739-F547-B814-F6F832421E89}" type="sibTrans" cxnId="{75FC61AA-C07F-B940-AA21-69EFBF77E7A8}">
      <dgm:prSet/>
      <dgm:spPr/>
      <dgm:t>
        <a:bodyPr/>
        <a:lstStyle/>
        <a:p>
          <a:endParaRPr lang="en-US"/>
        </a:p>
      </dgm:t>
    </dgm:pt>
    <dgm:pt modelId="{72EFB7E4-4238-CD41-9004-9E77CD3D8FED}" type="pres">
      <dgm:prSet presAssocID="{F0878D19-B8D9-B646-8DBF-FD3E671AD813}" presName="Name0" presStyleCnt="0">
        <dgm:presLayoutVars>
          <dgm:dir/>
          <dgm:animLvl val="lvl"/>
          <dgm:resizeHandles val="exact"/>
        </dgm:presLayoutVars>
      </dgm:prSet>
      <dgm:spPr/>
    </dgm:pt>
    <dgm:pt modelId="{E011B0DF-B4AC-D94C-B1AD-F4C50DC1D45B}" type="pres">
      <dgm:prSet presAssocID="{F0878D19-B8D9-B646-8DBF-FD3E671AD813}" presName="dummy" presStyleCnt="0"/>
      <dgm:spPr/>
    </dgm:pt>
    <dgm:pt modelId="{4F145630-3569-1F47-99A5-B12FD23E93F1}" type="pres">
      <dgm:prSet presAssocID="{F0878D19-B8D9-B646-8DBF-FD3E671AD813}" presName="linH" presStyleCnt="0"/>
      <dgm:spPr/>
    </dgm:pt>
    <dgm:pt modelId="{81712F73-1108-0D4C-BA07-4B786DBFA32F}" type="pres">
      <dgm:prSet presAssocID="{F0878D19-B8D9-B646-8DBF-FD3E671AD813}" presName="padding1" presStyleCnt="0"/>
      <dgm:spPr/>
    </dgm:pt>
    <dgm:pt modelId="{E38469B6-BFC6-344B-9562-F2C81177116E}" type="pres">
      <dgm:prSet presAssocID="{68926F2F-D4CA-D045-88AA-944E1ECACB4A}" presName="linV" presStyleCnt="0"/>
      <dgm:spPr/>
    </dgm:pt>
    <dgm:pt modelId="{7E39D7D3-0198-1441-BBC6-0DCEEC774C43}" type="pres">
      <dgm:prSet presAssocID="{68926F2F-D4CA-D045-88AA-944E1ECACB4A}" presName="spVertical1" presStyleCnt="0"/>
      <dgm:spPr/>
    </dgm:pt>
    <dgm:pt modelId="{31CA2328-B504-BF4C-B920-EC1046706D90}" type="pres">
      <dgm:prSet presAssocID="{68926F2F-D4CA-D045-88AA-944E1ECACB4A}" presName="parTx" presStyleLbl="revTx" presStyleIdx="0" presStyleCnt="3">
        <dgm:presLayoutVars>
          <dgm:chMax val="0"/>
          <dgm:chPref val="0"/>
          <dgm:bulletEnabled val="1"/>
        </dgm:presLayoutVars>
      </dgm:prSet>
      <dgm:spPr/>
      <dgm:t>
        <a:bodyPr/>
        <a:lstStyle/>
        <a:p>
          <a:endParaRPr lang="en-US"/>
        </a:p>
      </dgm:t>
    </dgm:pt>
    <dgm:pt modelId="{A216594A-ED76-BD44-A123-6A6B95CCB706}" type="pres">
      <dgm:prSet presAssocID="{68926F2F-D4CA-D045-88AA-944E1ECACB4A}" presName="spVertical2" presStyleCnt="0"/>
      <dgm:spPr/>
    </dgm:pt>
    <dgm:pt modelId="{67256CD2-644C-CD47-863F-3F090EF6B0AB}" type="pres">
      <dgm:prSet presAssocID="{68926F2F-D4CA-D045-88AA-944E1ECACB4A}" presName="spVertical3" presStyleCnt="0"/>
      <dgm:spPr/>
    </dgm:pt>
    <dgm:pt modelId="{180272CC-BEC5-A944-BE30-FA88C11DF964}" type="pres">
      <dgm:prSet presAssocID="{67AA8924-0EAD-A540-B5D2-CCB269A2418C}" presName="space" presStyleCnt="0"/>
      <dgm:spPr/>
    </dgm:pt>
    <dgm:pt modelId="{9F50D9FE-E86A-8748-86A5-66AA09B3A3A3}" type="pres">
      <dgm:prSet presAssocID="{E7711A3B-7AA1-F546-B9F8-54DBC86E93FC}" presName="linV" presStyleCnt="0"/>
      <dgm:spPr/>
    </dgm:pt>
    <dgm:pt modelId="{432C2F8E-A376-0C48-ADB4-B7C39644DB73}" type="pres">
      <dgm:prSet presAssocID="{E7711A3B-7AA1-F546-B9F8-54DBC86E93FC}" presName="spVertical1" presStyleCnt="0"/>
      <dgm:spPr/>
    </dgm:pt>
    <dgm:pt modelId="{69097F6E-A0BB-4848-AE8E-6055C46DD653}" type="pres">
      <dgm:prSet presAssocID="{E7711A3B-7AA1-F546-B9F8-54DBC86E93FC}" presName="parTx" presStyleLbl="revTx" presStyleIdx="1" presStyleCnt="3">
        <dgm:presLayoutVars>
          <dgm:chMax val="0"/>
          <dgm:chPref val="0"/>
          <dgm:bulletEnabled val="1"/>
        </dgm:presLayoutVars>
      </dgm:prSet>
      <dgm:spPr/>
      <dgm:t>
        <a:bodyPr/>
        <a:lstStyle/>
        <a:p>
          <a:endParaRPr lang="en-US"/>
        </a:p>
      </dgm:t>
    </dgm:pt>
    <dgm:pt modelId="{3D5BF917-223D-A247-B069-CE6696833843}" type="pres">
      <dgm:prSet presAssocID="{E7711A3B-7AA1-F546-B9F8-54DBC86E93FC}" presName="spVertical2" presStyleCnt="0"/>
      <dgm:spPr/>
    </dgm:pt>
    <dgm:pt modelId="{C71C0F4D-63CE-7D49-B024-65A2A6FD5E65}" type="pres">
      <dgm:prSet presAssocID="{E7711A3B-7AA1-F546-B9F8-54DBC86E93FC}" presName="spVertical3" presStyleCnt="0"/>
      <dgm:spPr/>
    </dgm:pt>
    <dgm:pt modelId="{2CCDB01C-BE17-6A4F-A74A-6EF22B5EED6A}" type="pres">
      <dgm:prSet presAssocID="{7C6D37D4-0F6E-A843-98EC-78755EFF9802}" presName="space" presStyleCnt="0"/>
      <dgm:spPr/>
    </dgm:pt>
    <dgm:pt modelId="{46E9A2E9-C0FB-C94F-AF95-029FDF45E68D}" type="pres">
      <dgm:prSet presAssocID="{79EC108A-006E-E344-9E53-68122F88DA47}" presName="linV" presStyleCnt="0"/>
      <dgm:spPr/>
    </dgm:pt>
    <dgm:pt modelId="{92B4072B-B043-C648-A13A-C44720EC5BBE}" type="pres">
      <dgm:prSet presAssocID="{79EC108A-006E-E344-9E53-68122F88DA47}" presName="spVertical1" presStyleCnt="0"/>
      <dgm:spPr/>
    </dgm:pt>
    <dgm:pt modelId="{6DD4BB3D-3F60-9042-9465-BAECB141BF29}" type="pres">
      <dgm:prSet presAssocID="{79EC108A-006E-E344-9E53-68122F88DA47}" presName="parTx" presStyleLbl="revTx" presStyleIdx="2" presStyleCnt="3">
        <dgm:presLayoutVars>
          <dgm:chMax val="0"/>
          <dgm:chPref val="0"/>
          <dgm:bulletEnabled val="1"/>
        </dgm:presLayoutVars>
      </dgm:prSet>
      <dgm:spPr/>
      <dgm:t>
        <a:bodyPr/>
        <a:lstStyle/>
        <a:p>
          <a:endParaRPr lang="en-US"/>
        </a:p>
      </dgm:t>
    </dgm:pt>
    <dgm:pt modelId="{2F81AA17-38F5-2F43-AE05-272F9223CB45}" type="pres">
      <dgm:prSet presAssocID="{79EC108A-006E-E344-9E53-68122F88DA47}" presName="spVertical2" presStyleCnt="0"/>
      <dgm:spPr/>
    </dgm:pt>
    <dgm:pt modelId="{EFBD5CE0-5451-4646-B22D-E52B34CCA6B6}" type="pres">
      <dgm:prSet presAssocID="{79EC108A-006E-E344-9E53-68122F88DA47}" presName="spVertical3" presStyleCnt="0"/>
      <dgm:spPr/>
    </dgm:pt>
    <dgm:pt modelId="{5D611739-9EF7-3540-B5FF-38973F346338}" type="pres">
      <dgm:prSet presAssocID="{F0878D19-B8D9-B646-8DBF-FD3E671AD813}" presName="padding2" presStyleCnt="0"/>
      <dgm:spPr/>
    </dgm:pt>
    <dgm:pt modelId="{24FBE2BC-9E37-114E-82EC-3F2C8CCDECE4}" type="pres">
      <dgm:prSet presAssocID="{F0878D19-B8D9-B646-8DBF-FD3E671AD813}" presName="negArrow" presStyleCnt="0"/>
      <dgm:spPr/>
    </dgm:pt>
    <dgm:pt modelId="{2BBF23B5-C820-6A4E-8513-14482FDBCF41}" type="pres">
      <dgm:prSet presAssocID="{F0878D19-B8D9-B646-8DBF-FD3E671AD813}" presName="backgroundArrow" presStyleLbl="node1" presStyleIdx="0" presStyleCnt="1" custLinFactNeighborY="1907">
        <dgm:style>
          <a:lnRef idx="2">
            <a:schemeClr val="accent5">
              <a:shade val="50000"/>
            </a:schemeClr>
          </a:lnRef>
          <a:fillRef idx="1">
            <a:schemeClr val="accent5"/>
          </a:fillRef>
          <a:effectRef idx="0">
            <a:schemeClr val="accent5"/>
          </a:effectRef>
          <a:fontRef idx="minor">
            <a:schemeClr val="lt1"/>
          </a:fontRef>
        </dgm:style>
      </dgm:prSet>
      <dgm:spPr/>
      <dgm:t>
        <a:bodyPr/>
        <a:lstStyle/>
        <a:p>
          <a:endParaRPr lang="en-US"/>
        </a:p>
      </dgm:t>
    </dgm:pt>
  </dgm:ptLst>
  <dgm:cxnLst>
    <dgm:cxn modelId="{75FC61AA-C07F-B940-AA21-69EFBF77E7A8}" srcId="{F0878D19-B8D9-B646-8DBF-FD3E671AD813}" destId="{79EC108A-006E-E344-9E53-68122F88DA47}" srcOrd="2" destOrd="0" parTransId="{E8C05671-55E3-1640-88BE-AD4DF5A3F598}" sibTransId="{68F6F77A-8739-F547-B814-F6F832421E89}"/>
    <dgm:cxn modelId="{00CAE6AF-D61A-E946-B40D-243A6840B667}" type="presOf" srcId="{68926F2F-D4CA-D045-88AA-944E1ECACB4A}" destId="{31CA2328-B504-BF4C-B920-EC1046706D90}" srcOrd="0" destOrd="0" presId="urn:microsoft.com/office/officeart/2005/8/layout/hProcess3"/>
    <dgm:cxn modelId="{FE29699F-3F99-574F-A925-0E00B80192F2}" srcId="{F0878D19-B8D9-B646-8DBF-FD3E671AD813}" destId="{68926F2F-D4CA-D045-88AA-944E1ECACB4A}" srcOrd="0" destOrd="0" parTransId="{32024B9E-D170-5349-B6CE-A0F1465A155D}" sibTransId="{67AA8924-0EAD-A540-B5D2-CCB269A2418C}"/>
    <dgm:cxn modelId="{55E0280D-471F-1342-BAAC-79C3FFFDBCC6}" type="presOf" srcId="{E7711A3B-7AA1-F546-B9F8-54DBC86E93FC}" destId="{69097F6E-A0BB-4848-AE8E-6055C46DD653}" srcOrd="0" destOrd="0" presId="urn:microsoft.com/office/officeart/2005/8/layout/hProcess3"/>
    <dgm:cxn modelId="{FD552E52-0BD4-B94E-AA54-0777001B2ABA}" type="presOf" srcId="{F0878D19-B8D9-B646-8DBF-FD3E671AD813}" destId="{72EFB7E4-4238-CD41-9004-9E77CD3D8FED}" srcOrd="0" destOrd="0" presId="urn:microsoft.com/office/officeart/2005/8/layout/hProcess3"/>
    <dgm:cxn modelId="{BACECC43-F39A-2C4E-B9A4-759BDF94369D}" type="presOf" srcId="{79EC108A-006E-E344-9E53-68122F88DA47}" destId="{6DD4BB3D-3F60-9042-9465-BAECB141BF29}" srcOrd="0" destOrd="0" presId="urn:microsoft.com/office/officeart/2005/8/layout/hProcess3"/>
    <dgm:cxn modelId="{14A1250E-C9F5-7F4D-A631-6D8566986DF9}" srcId="{F0878D19-B8D9-B646-8DBF-FD3E671AD813}" destId="{E7711A3B-7AA1-F546-B9F8-54DBC86E93FC}" srcOrd="1" destOrd="0" parTransId="{74820F6A-3601-C844-9382-8008B2029BF0}" sibTransId="{7C6D37D4-0F6E-A843-98EC-78755EFF9802}"/>
    <dgm:cxn modelId="{D0DAEE5D-8D0B-D64B-869B-6DBE23F075A4}" type="presParOf" srcId="{72EFB7E4-4238-CD41-9004-9E77CD3D8FED}" destId="{E011B0DF-B4AC-D94C-B1AD-F4C50DC1D45B}" srcOrd="0" destOrd="0" presId="urn:microsoft.com/office/officeart/2005/8/layout/hProcess3"/>
    <dgm:cxn modelId="{B62E847C-5FB1-2849-BD34-9CDAF98D6A1D}" type="presParOf" srcId="{72EFB7E4-4238-CD41-9004-9E77CD3D8FED}" destId="{4F145630-3569-1F47-99A5-B12FD23E93F1}" srcOrd="1" destOrd="0" presId="urn:microsoft.com/office/officeart/2005/8/layout/hProcess3"/>
    <dgm:cxn modelId="{467E5178-6C5B-CC43-89A9-0164BBFE6D9E}" type="presParOf" srcId="{4F145630-3569-1F47-99A5-B12FD23E93F1}" destId="{81712F73-1108-0D4C-BA07-4B786DBFA32F}" srcOrd="0" destOrd="0" presId="urn:microsoft.com/office/officeart/2005/8/layout/hProcess3"/>
    <dgm:cxn modelId="{9C2E9295-1DFE-524F-A93E-41E3E0AC5A1B}" type="presParOf" srcId="{4F145630-3569-1F47-99A5-B12FD23E93F1}" destId="{E38469B6-BFC6-344B-9562-F2C81177116E}" srcOrd="1" destOrd="0" presId="urn:microsoft.com/office/officeart/2005/8/layout/hProcess3"/>
    <dgm:cxn modelId="{DD9DD9AD-AA33-1248-ADBD-38E1A035A103}" type="presParOf" srcId="{E38469B6-BFC6-344B-9562-F2C81177116E}" destId="{7E39D7D3-0198-1441-BBC6-0DCEEC774C43}" srcOrd="0" destOrd="0" presId="urn:microsoft.com/office/officeart/2005/8/layout/hProcess3"/>
    <dgm:cxn modelId="{F5E5E754-B63D-FD47-8BFD-BAB4EE8EEF51}" type="presParOf" srcId="{E38469B6-BFC6-344B-9562-F2C81177116E}" destId="{31CA2328-B504-BF4C-B920-EC1046706D90}" srcOrd="1" destOrd="0" presId="urn:microsoft.com/office/officeart/2005/8/layout/hProcess3"/>
    <dgm:cxn modelId="{72FD64A7-E5C3-1345-8B13-BB4D03D8E170}" type="presParOf" srcId="{E38469B6-BFC6-344B-9562-F2C81177116E}" destId="{A216594A-ED76-BD44-A123-6A6B95CCB706}" srcOrd="2" destOrd="0" presId="urn:microsoft.com/office/officeart/2005/8/layout/hProcess3"/>
    <dgm:cxn modelId="{1B0E6987-8651-EC4F-8E64-A4398A92462B}" type="presParOf" srcId="{E38469B6-BFC6-344B-9562-F2C81177116E}" destId="{67256CD2-644C-CD47-863F-3F090EF6B0AB}" srcOrd="3" destOrd="0" presId="urn:microsoft.com/office/officeart/2005/8/layout/hProcess3"/>
    <dgm:cxn modelId="{7C844310-059A-244F-A541-36BDD7939467}" type="presParOf" srcId="{4F145630-3569-1F47-99A5-B12FD23E93F1}" destId="{180272CC-BEC5-A944-BE30-FA88C11DF964}" srcOrd="2" destOrd="0" presId="urn:microsoft.com/office/officeart/2005/8/layout/hProcess3"/>
    <dgm:cxn modelId="{22F56039-B03F-FA40-A7E4-6C4C1B9AB8F0}" type="presParOf" srcId="{4F145630-3569-1F47-99A5-B12FD23E93F1}" destId="{9F50D9FE-E86A-8748-86A5-66AA09B3A3A3}" srcOrd="3" destOrd="0" presId="urn:microsoft.com/office/officeart/2005/8/layout/hProcess3"/>
    <dgm:cxn modelId="{C3609D54-0900-1E40-ABCF-A7C071C84473}" type="presParOf" srcId="{9F50D9FE-E86A-8748-86A5-66AA09B3A3A3}" destId="{432C2F8E-A376-0C48-ADB4-B7C39644DB73}" srcOrd="0" destOrd="0" presId="urn:microsoft.com/office/officeart/2005/8/layout/hProcess3"/>
    <dgm:cxn modelId="{5CA6B590-AAC2-A141-8F45-D7D7D5446776}" type="presParOf" srcId="{9F50D9FE-E86A-8748-86A5-66AA09B3A3A3}" destId="{69097F6E-A0BB-4848-AE8E-6055C46DD653}" srcOrd="1" destOrd="0" presId="urn:microsoft.com/office/officeart/2005/8/layout/hProcess3"/>
    <dgm:cxn modelId="{1E5AE650-295D-5645-B784-DF8C9DBFB955}" type="presParOf" srcId="{9F50D9FE-E86A-8748-86A5-66AA09B3A3A3}" destId="{3D5BF917-223D-A247-B069-CE6696833843}" srcOrd="2" destOrd="0" presId="urn:microsoft.com/office/officeart/2005/8/layout/hProcess3"/>
    <dgm:cxn modelId="{F6010D0A-C787-0F40-849E-9293691CED2F}" type="presParOf" srcId="{9F50D9FE-E86A-8748-86A5-66AA09B3A3A3}" destId="{C71C0F4D-63CE-7D49-B024-65A2A6FD5E65}" srcOrd="3" destOrd="0" presId="urn:microsoft.com/office/officeart/2005/8/layout/hProcess3"/>
    <dgm:cxn modelId="{7A809BAA-3E9F-8A4B-A776-89A9B107F6A5}" type="presParOf" srcId="{4F145630-3569-1F47-99A5-B12FD23E93F1}" destId="{2CCDB01C-BE17-6A4F-A74A-6EF22B5EED6A}" srcOrd="4" destOrd="0" presId="urn:microsoft.com/office/officeart/2005/8/layout/hProcess3"/>
    <dgm:cxn modelId="{75892BBC-F1E2-9C46-8D84-1161387C4181}" type="presParOf" srcId="{4F145630-3569-1F47-99A5-B12FD23E93F1}" destId="{46E9A2E9-C0FB-C94F-AF95-029FDF45E68D}" srcOrd="5" destOrd="0" presId="urn:microsoft.com/office/officeart/2005/8/layout/hProcess3"/>
    <dgm:cxn modelId="{3A6065EF-1B73-E342-8A4F-0B0D3CA69943}" type="presParOf" srcId="{46E9A2E9-C0FB-C94F-AF95-029FDF45E68D}" destId="{92B4072B-B043-C648-A13A-C44720EC5BBE}" srcOrd="0" destOrd="0" presId="urn:microsoft.com/office/officeart/2005/8/layout/hProcess3"/>
    <dgm:cxn modelId="{5DC4B841-905C-6442-A1AC-8B2B1DC67799}" type="presParOf" srcId="{46E9A2E9-C0FB-C94F-AF95-029FDF45E68D}" destId="{6DD4BB3D-3F60-9042-9465-BAECB141BF29}" srcOrd="1" destOrd="0" presId="urn:microsoft.com/office/officeart/2005/8/layout/hProcess3"/>
    <dgm:cxn modelId="{1A90F85F-3F60-A047-849F-37B43DBE41D4}" type="presParOf" srcId="{46E9A2E9-C0FB-C94F-AF95-029FDF45E68D}" destId="{2F81AA17-38F5-2F43-AE05-272F9223CB45}" srcOrd="2" destOrd="0" presId="urn:microsoft.com/office/officeart/2005/8/layout/hProcess3"/>
    <dgm:cxn modelId="{BC02158C-6449-1E46-AE3B-7176AB043AA9}" type="presParOf" srcId="{46E9A2E9-C0FB-C94F-AF95-029FDF45E68D}" destId="{EFBD5CE0-5451-4646-B22D-E52B34CCA6B6}" srcOrd="3" destOrd="0" presId="urn:microsoft.com/office/officeart/2005/8/layout/hProcess3"/>
    <dgm:cxn modelId="{9A5F0505-AFD8-5243-A03D-3E5DFC5DA06F}" type="presParOf" srcId="{4F145630-3569-1F47-99A5-B12FD23E93F1}" destId="{5D611739-9EF7-3540-B5FF-38973F346338}" srcOrd="6" destOrd="0" presId="urn:microsoft.com/office/officeart/2005/8/layout/hProcess3"/>
    <dgm:cxn modelId="{1A896AA4-DF25-1746-A248-720ED08CC954}" type="presParOf" srcId="{4F145630-3569-1F47-99A5-B12FD23E93F1}" destId="{24FBE2BC-9E37-114E-82EC-3F2C8CCDECE4}" srcOrd="7" destOrd="0" presId="urn:microsoft.com/office/officeart/2005/8/layout/hProcess3"/>
    <dgm:cxn modelId="{014E61F0-3D2A-5C42-97DA-6DBD5CBAA5B7}" type="presParOf" srcId="{4F145630-3569-1F47-99A5-B12FD23E93F1}" destId="{2BBF23B5-C820-6A4E-8513-14482FDBCF41}" srcOrd="8" destOrd="0" presId="urn:microsoft.com/office/officeart/2005/8/layout/h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878D19-B8D9-B646-8DBF-FD3E671AD813}" type="doc">
      <dgm:prSet loTypeId="urn:microsoft.com/office/officeart/2005/8/layout/hProcess3" loCatId="" qsTypeId="urn:microsoft.com/office/officeart/2005/8/quickstyle/simple1" qsCatId="simple" csTypeId="urn:microsoft.com/office/officeart/2005/8/colors/accent6_4" csCatId="accent6" phldr="1"/>
      <dgm:spPr/>
    </dgm:pt>
    <dgm:pt modelId="{68926F2F-D4CA-D045-88AA-944E1ECACB4A}">
      <dgm:prSet phldrT="[Text]"/>
      <dgm:spPr/>
      <dgm:t>
        <a:bodyPr/>
        <a:lstStyle/>
        <a:p>
          <a:r>
            <a:rPr lang="en-US" dirty="0" smtClean="0"/>
            <a:t> </a:t>
          </a:r>
          <a:endParaRPr lang="en-US" dirty="0"/>
        </a:p>
      </dgm:t>
    </dgm:pt>
    <dgm:pt modelId="{32024B9E-D170-5349-B6CE-A0F1465A155D}" type="parTrans" cxnId="{FE29699F-3F99-574F-A925-0E00B80192F2}">
      <dgm:prSet/>
      <dgm:spPr/>
      <dgm:t>
        <a:bodyPr/>
        <a:lstStyle/>
        <a:p>
          <a:endParaRPr lang="en-US"/>
        </a:p>
      </dgm:t>
    </dgm:pt>
    <dgm:pt modelId="{67AA8924-0EAD-A540-B5D2-CCB269A2418C}" type="sibTrans" cxnId="{FE29699F-3F99-574F-A925-0E00B80192F2}">
      <dgm:prSet/>
      <dgm:spPr/>
      <dgm:t>
        <a:bodyPr/>
        <a:lstStyle/>
        <a:p>
          <a:endParaRPr lang="en-US"/>
        </a:p>
      </dgm:t>
    </dgm:pt>
    <dgm:pt modelId="{E7711A3B-7AA1-F546-B9F8-54DBC86E93FC}">
      <dgm:prSet phldrT="[Text]"/>
      <dgm:spPr/>
      <dgm:t>
        <a:bodyPr/>
        <a:lstStyle/>
        <a:p>
          <a:r>
            <a:rPr lang="en-US" dirty="0" smtClean="0"/>
            <a:t> </a:t>
          </a:r>
          <a:endParaRPr lang="en-US" dirty="0"/>
        </a:p>
      </dgm:t>
    </dgm:pt>
    <dgm:pt modelId="{74820F6A-3601-C844-9382-8008B2029BF0}" type="parTrans" cxnId="{14A1250E-C9F5-7F4D-A631-6D8566986DF9}">
      <dgm:prSet/>
      <dgm:spPr/>
      <dgm:t>
        <a:bodyPr/>
        <a:lstStyle/>
        <a:p>
          <a:endParaRPr lang="en-US"/>
        </a:p>
      </dgm:t>
    </dgm:pt>
    <dgm:pt modelId="{7C6D37D4-0F6E-A843-98EC-78755EFF9802}" type="sibTrans" cxnId="{14A1250E-C9F5-7F4D-A631-6D8566986DF9}">
      <dgm:prSet/>
      <dgm:spPr/>
      <dgm:t>
        <a:bodyPr/>
        <a:lstStyle/>
        <a:p>
          <a:endParaRPr lang="en-US"/>
        </a:p>
      </dgm:t>
    </dgm:pt>
    <dgm:pt modelId="{79EC108A-006E-E344-9E53-68122F88DA47}">
      <dgm:prSet phldrT="[Text]"/>
      <dgm:spPr/>
      <dgm:t>
        <a:bodyPr/>
        <a:lstStyle/>
        <a:p>
          <a:r>
            <a:rPr lang="en-US" dirty="0" smtClean="0"/>
            <a:t> </a:t>
          </a:r>
          <a:endParaRPr lang="en-US" dirty="0"/>
        </a:p>
      </dgm:t>
    </dgm:pt>
    <dgm:pt modelId="{E8C05671-55E3-1640-88BE-AD4DF5A3F598}" type="parTrans" cxnId="{75FC61AA-C07F-B940-AA21-69EFBF77E7A8}">
      <dgm:prSet/>
      <dgm:spPr/>
      <dgm:t>
        <a:bodyPr/>
        <a:lstStyle/>
        <a:p>
          <a:endParaRPr lang="en-US"/>
        </a:p>
      </dgm:t>
    </dgm:pt>
    <dgm:pt modelId="{68F6F77A-8739-F547-B814-F6F832421E89}" type="sibTrans" cxnId="{75FC61AA-C07F-B940-AA21-69EFBF77E7A8}">
      <dgm:prSet/>
      <dgm:spPr/>
      <dgm:t>
        <a:bodyPr/>
        <a:lstStyle/>
        <a:p>
          <a:endParaRPr lang="en-US"/>
        </a:p>
      </dgm:t>
    </dgm:pt>
    <dgm:pt modelId="{72EFB7E4-4238-CD41-9004-9E77CD3D8FED}" type="pres">
      <dgm:prSet presAssocID="{F0878D19-B8D9-B646-8DBF-FD3E671AD813}" presName="Name0" presStyleCnt="0">
        <dgm:presLayoutVars>
          <dgm:dir/>
          <dgm:animLvl val="lvl"/>
          <dgm:resizeHandles val="exact"/>
        </dgm:presLayoutVars>
      </dgm:prSet>
      <dgm:spPr/>
    </dgm:pt>
    <dgm:pt modelId="{E011B0DF-B4AC-D94C-B1AD-F4C50DC1D45B}" type="pres">
      <dgm:prSet presAssocID="{F0878D19-B8D9-B646-8DBF-FD3E671AD813}" presName="dummy" presStyleCnt="0"/>
      <dgm:spPr/>
    </dgm:pt>
    <dgm:pt modelId="{4F145630-3569-1F47-99A5-B12FD23E93F1}" type="pres">
      <dgm:prSet presAssocID="{F0878D19-B8D9-B646-8DBF-FD3E671AD813}" presName="linH" presStyleCnt="0"/>
      <dgm:spPr/>
    </dgm:pt>
    <dgm:pt modelId="{81712F73-1108-0D4C-BA07-4B786DBFA32F}" type="pres">
      <dgm:prSet presAssocID="{F0878D19-B8D9-B646-8DBF-FD3E671AD813}" presName="padding1" presStyleCnt="0"/>
      <dgm:spPr/>
    </dgm:pt>
    <dgm:pt modelId="{E38469B6-BFC6-344B-9562-F2C81177116E}" type="pres">
      <dgm:prSet presAssocID="{68926F2F-D4CA-D045-88AA-944E1ECACB4A}" presName="linV" presStyleCnt="0"/>
      <dgm:spPr/>
    </dgm:pt>
    <dgm:pt modelId="{7E39D7D3-0198-1441-BBC6-0DCEEC774C43}" type="pres">
      <dgm:prSet presAssocID="{68926F2F-D4CA-D045-88AA-944E1ECACB4A}" presName="spVertical1" presStyleCnt="0"/>
      <dgm:spPr/>
    </dgm:pt>
    <dgm:pt modelId="{31CA2328-B504-BF4C-B920-EC1046706D90}" type="pres">
      <dgm:prSet presAssocID="{68926F2F-D4CA-D045-88AA-944E1ECACB4A}" presName="parTx" presStyleLbl="revTx" presStyleIdx="0" presStyleCnt="3">
        <dgm:presLayoutVars>
          <dgm:chMax val="0"/>
          <dgm:chPref val="0"/>
          <dgm:bulletEnabled val="1"/>
        </dgm:presLayoutVars>
      </dgm:prSet>
      <dgm:spPr/>
      <dgm:t>
        <a:bodyPr/>
        <a:lstStyle/>
        <a:p>
          <a:endParaRPr lang="en-US"/>
        </a:p>
      </dgm:t>
    </dgm:pt>
    <dgm:pt modelId="{A216594A-ED76-BD44-A123-6A6B95CCB706}" type="pres">
      <dgm:prSet presAssocID="{68926F2F-D4CA-D045-88AA-944E1ECACB4A}" presName="spVertical2" presStyleCnt="0"/>
      <dgm:spPr/>
    </dgm:pt>
    <dgm:pt modelId="{67256CD2-644C-CD47-863F-3F090EF6B0AB}" type="pres">
      <dgm:prSet presAssocID="{68926F2F-D4CA-D045-88AA-944E1ECACB4A}" presName="spVertical3" presStyleCnt="0"/>
      <dgm:spPr/>
    </dgm:pt>
    <dgm:pt modelId="{180272CC-BEC5-A944-BE30-FA88C11DF964}" type="pres">
      <dgm:prSet presAssocID="{67AA8924-0EAD-A540-B5D2-CCB269A2418C}" presName="space" presStyleCnt="0"/>
      <dgm:spPr/>
    </dgm:pt>
    <dgm:pt modelId="{9F50D9FE-E86A-8748-86A5-66AA09B3A3A3}" type="pres">
      <dgm:prSet presAssocID="{E7711A3B-7AA1-F546-B9F8-54DBC86E93FC}" presName="linV" presStyleCnt="0"/>
      <dgm:spPr/>
    </dgm:pt>
    <dgm:pt modelId="{432C2F8E-A376-0C48-ADB4-B7C39644DB73}" type="pres">
      <dgm:prSet presAssocID="{E7711A3B-7AA1-F546-B9F8-54DBC86E93FC}" presName="spVertical1" presStyleCnt="0"/>
      <dgm:spPr/>
    </dgm:pt>
    <dgm:pt modelId="{69097F6E-A0BB-4848-AE8E-6055C46DD653}" type="pres">
      <dgm:prSet presAssocID="{E7711A3B-7AA1-F546-B9F8-54DBC86E93FC}" presName="parTx" presStyleLbl="revTx" presStyleIdx="1" presStyleCnt="3">
        <dgm:presLayoutVars>
          <dgm:chMax val="0"/>
          <dgm:chPref val="0"/>
          <dgm:bulletEnabled val="1"/>
        </dgm:presLayoutVars>
      </dgm:prSet>
      <dgm:spPr/>
      <dgm:t>
        <a:bodyPr/>
        <a:lstStyle/>
        <a:p>
          <a:endParaRPr lang="en-US"/>
        </a:p>
      </dgm:t>
    </dgm:pt>
    <dgm:pt modelId="{3D5BF917-223D-A247-B069-CE6696833843}" type="pres">
      <dgm:prSet presAssocID="{E7711A3B-7AA1-F546-B9F8-54DBC86E93FC}" presName="spVertical2" presStyleCnt="0"/>
      <dgm:spPr/>
    </dgm:pt>
    <dgm:pt modelId="{C71C0F4D-63CE-7D49-B024-65A2A6FD5E65}" type="pres">
      <dgm:prSet presAssocID="{E7711A3B-7AA1-F546-B9F8-54DBC86E93FC}" presName="spVertical3" presStyleCnt="0"/>
      <dgm:spPr/>
    </dgm:pt>
    <dgm:pt modelId="{2CCDB01C-BE17-6A4F-A74A-6EF22B5EED6A}" type="pres">
      <dgm:prSet presAssocID="{7C6D37D4-0F6E-A843-98EC-78755EFF9802}" presName="space" presStyleCnt="0"/>
      <dgm:spPr/>
    </dgm:pt>
    <dgm:pt modelId="{46E9A2E9-C0FB-C94F-AF95-029FDF45E68D}" type="pres">
      <dgm:prSet presAssocID="{79EC108A-006E-E344-9E53-68122F88DA47}" presName="linV" presStyleCnt="0"/>
      <dgm:spPr/>
    </dgm:pt>
    <dgm:pt modelId="{92B4072B-B043-C648-A13A-C44720EC5BBE}" type="pres">
      <dgm:prSet presAssocID="{79EC108A-006E-E344-9E53-68122F88DA47}" presName="spVertical1" presStyleCnt="0"/>
      <dgm:spPr/>
    </dgm:pt>
    <dgm:pt modelId="{6DD4BB3D-3F60-9042-9465-BAECB141BF29}" type="pres">
      <dgm:prSet presAssocID="{79EC108A-006E-E344-9E53-68122F88DA47}" presName="parTx" presStyleLbl="revTx" presStyleIdx="2" presStyleCnt="3">
        <dgm:presLayoutVars>
          <dgm:chMax val="0"/>
          <dgm:chPref val="0"/>
          <dgm:bulletEnabled val="1"/>
        </dgm:presLayoutVars>
      </dgm:prSet>
      <dgm:spPr/>
      <dgm:t>
        <a:bodyPr/>
        <a:lstStyle/>
        <a:p>
          <a:endParaRPr lang="en-US"/>
        </a:p>
      </dgm:t>
    </dgm:pt>
    <dgm:pt modelId="{2F81AA17-38F5-2F43-AE05-272F9223CB45}" type="pres">
      <dgm:prSet presAssocID="{79EC108A-006E-E344-9E53-68122F88DA47}" presName="spVertical2" presStyleCnt="0"/>
      <dgm:spPr/>
    </dgm:pt>
    <dgm:pt modelId="{EFBD5CE0-5451-4646-B22D-E52B34CCA6B6}" type="pres">
      <dgm:prSet presAssocID="{79EC108A-006E-E344-9E53-68122F88DA47}" presName="spVertical3" presStyleCnt="0"/>
      <dgm:spPr/>
    </dgm:pt>
    <dgm:pt modelId="{5D611739-9EF7-3540-B5FF-38973F346338}" type="pres">
      <dgm:prSet presAssocID="{F0878D19-B8D9-B646-8DBF-FD3E671AD813}" presName="padding2" presStyleCnt="0"/>
      <dgm:spPr/>
    </dgm:pt>
    <dgm:pt modelId="{24FBE2BC-9E37-114E-82EC-3F2C8CCDECE4}" type="pres">
      <dgm:prSet presAssocID="{F0878D19-B8D9-B646-8DBF-FD3E671AD813}" presName="negArrow" presStyleCnt="0"/>
      <dgm:spPr/>
    </dgm:pt>
    <dgm:pt modelId="{2BBF23B5-C820-6A4E-8513-14482FDBCF41}" type="pres">
      <dgm:prSet presAssocID="{F0878D19-B8D9-B646-8DBF-FD3E671AD813}" presName="backgroundArrow" presStyleLbl="node1" presStyleIdx="0" presStyleCnt="1" custLinFactNeighborY="999">
        <dgm:style>
          <a:lnRef idx="2">
            <a:schemeClr val="accent6">
              <a:shade val="50000"/>
            </a:schemeClr>
          </a:lnRef>
          <a:fillRef idx="1">
            <a:schemeClr val="accent6"/>
          </a:fillRef>
          <a:effectRef idx="0">
            <a:schemeClr val="accent6"/>
          </a:effectRef>
          <a:fontRef idx="minor">
            <a:schemeClr val="lt1"/>
          </a:fontRef>
        </dgm:style>
      </dgm:prSet>
      <dgm:spPr>
        <a:solidFill>
          <a:schemeClr val="accent2"/>
        </a:solidFill>
        <a:ln>
          <a:solidFill>
            <a:schemeClr val="accent2">
              <a:lumMod val="50000"/>
            </a:schemeClr>
          </a:solidFill>
        </a:ln>
      </dgm:spPr>
      <dgm:t>
        <a:bodyPr/>
        <a:lstStyle/>
        <a:p>
          <a:endParaRPr lang="en-US"/>
        </a:p>
      </dgm:t>
    </dgm:pt>
  </dgm:ptLst>
  <dgm:cxnLst>
    <dgm:cxn modelId="{FE29699F-3F99-574F-A925-0E00B80192F2}" srcId="{F0878D19-B8D9-B646-8DBF-FD3E671AD813}" destId="{68926F2F-D4CA-D045-88AA-944E1ECACB4A}" srcOrd="0" destOrd="0" parTransId="{32024B9E-D170-5349-B6CE-A0F1465A155D}" sibTransId="{67AA8924-0EAD-A540-B5D2-CCB269A2418C}"/>
    <dgm:cxn modelId="{75FC61AA-C07F-B940-AA21-69EFBF77E7A8}" srcId="{F0878D19-B8D9-B646-8DBF-FD3E671AD813}" destId="{79EC108A-006E-E344-9E53-68122F88DA47}" srcOrd="2" destOrd="0" parTransId="{E8C05671-55E3-1640-88BE-AD4DF5A3F598}" sibTransId="{68F6F77A-8739-F547-B814-F6F832421E89}"/>
    <dgm:cxn modelId="{84F1F68E-2088-1F47-97EC-14E4EB1EE645}" type="presOf" srcId="{E7711A3B-7AA1-F546-B9F8-54DBC86E93FC}" destId="{69097F6E-A0BB-4848-AE8E-6055C46DD653}" srcOrd="0" destOrd="0" presId="urn:microsoft.com/office/officeart/2005/8/layout/hProcess3"/>
    <dgm:cxn modelId="{3C111DD2-3AB2-0C46-9760-644211D10000}" type="presOf" srcId="{79EC108A-006E-E344-9E53-68122F88DA47}" destId="{6DD4BB3D-3F60-9042-9465-BAECB141BF29}" srcOrd="0" destOrd="0" presId="urn:microsoft.com/office/officeart/2005/8/layout/hProcess3"/>
    <dgm:cxn modelId="{5B341BBD-E584-944E-B103-695207B13423}" type="presOf" srcId="{F0878D19-B8D9-B646-8DBF-FD3E671AD813}" destId="{72EFB7E4-4238-CD41-9004-9E77CD3D8FED}" srcOrd="0" destOrd="0" presId="urn:microsoft.com/office/officeart/2005/8/layout/hProcess3"/>
    <dgm:cxn modelId="{DB454760-46C9-B545-B8D2-661B8982FBDB}" type="presOf" srcId="{68926F2F-D4CA-D045-88AA-944E1ECACB4A}" destId="{31CA2328-B504-BF4C-B920-EC1046706D90}" srcOrd="0" destOrd="0" presId="urn:microsoft.com/office/officeart/2005/8/layout/hProcess3"/>
    <dgm:cxn modelId="{14A1250E-C9F5-7F4D-A631-6D8566986DF9}" srcId="{F0878D19-B8D9-B646-8DBF-FD3E671AD813}" destId="{E7711A3B-7AA1-F546-B9F8-54DBC86E93FC}" srcOrd="1" destOrd="0" parTransId="{74820F6A-3601-C844-9382-8008B2029BF0}" sibTransId="{7C6D37D4-0F6E-A843-98EC-78755EFF9802}"/>
    <dgm:cxn modelId="{1FD55109-9DF7-F247-83AE-AF4F4ED332F5}" type="presParOf" srcId="{72EFB7E4-4238-CD41-9004-9E77CD3D8FED}" destId="{E011B0DF-B4AC-D94C-B1AD-F4C50DC1D45B}" srcOrd="0" destOrd="0" presId="urn:microsoft.com/office/officeart/2005/8/layout/hProcess3"/>
    <dgm:cxn modelId="{B743A6E0-59FB-1B44-85DE-1840C7661F6C}" type="presParOf" srcId="{72EFB7E4-4238-CD41-9004-9E77CD3D8FED}" destId="{4F145630-3569-1F47-99A5-B12FD23E93F1}" srcOrd="1" destOrd="0" presId="urn:microsoft.com/office/officeart/2005/8/layout/hProcess3"/>
    <dgm:cxn modelId="{DBE9C214-C1D8-FE4E-9861-170C9BDF0C23}" type="presParOf" srcId="{4F145630-3569-1F47-99A5-B12FD23E93F1}" destId="{81712F73-1108-0D4C-BA07-4B786DBFA32F}" srcOrd="0" destOrd="0" presId="urn:microsoft.com/office/officeart/2005/8/layout/hProcess3"/>
    <dgm:cxn modelId="{EED85928-8F1B-D84A-BAED-B81962FD8E40}" type="presParOf" srcId="{4F145630-3569-1F47-99A5-B12FD23E93F1}" destId="{E38469B6-BFC6-344B-9562-F2C81177116E}" srcOrd="1" destOrd="0" presId="urn:microsoft.com/office/officeart/2005/8/layout/hProcess3"/>
    <dgm:cxn modelId="{787B03A3-B3D3-2D43-BC37-06DAEBAB1844}" type="presParOf" srcId="{E38469B6-BFC6-344B-9562-F2C81177116E}" destId="{7E39D7D3-0198-1441-BBC6-0DCEEC774C43}" srcOrd="0" destOrd="0" presId="urn:microsoft.com/office/officeart/2005/8/layout/hProcess3"/>
    <dgm:cxn modelId="{5E96BA9B-8122-8B47-93B2-221D9E101C02}" type="presParOf" srcId="{E38469B6-BFC6-344B-9562-F2C81177116E}" destId="{31CA2328-B504-BF4C-B920-EC1046706D90}" srcOrd="1" destOrd="0" presId="urn:microsoft.com/office/officeart/2005/8/layout/hProcess3"/>
    <dgm:cxn modelId="{B18B4B92-ACAA-854F-821F-07CD66D5C84B}" type="presParOf" srcId="{E38469B6-BFC6-344B-9562-F2C81177116E}" destId="{A216594A-ED76-BD44-A123-6A6B95CCB706}" srcOrd="2" destOrd="0" presId="urn:microsoft.com/office/officeart/2005/8/layout/hProcess3"/>
    <dgm:cxn modelId="{D219DFA0-6CCD-2547-A07A-3FF876971519}" type="presParOf" srcId="{E38469B6-BFC6-344B-9562-F2C81177116E}" destId="{67256CD2-644C-CD47-863F-3F090EF6B0AB}" srcOrd="3" destOrd="0" presId="urn:microsoft.com/office/officeart/2005/8/layout/hProcess3"/>
    <dgm:cxn modelId="{3E743E25-2D8D-8243-AADE-87A36CC3AACA}" type="presParOf" srcId="{4F145630-3569-1F47-99A5-B12FD23E93F1}" destId="{180272CC-BEC5-A944-BE30-FA88C11DF964}" srcOrd="2" destOrd="0" presId="urn:microsoft.com/office/officeart/2005/8/layout/hProcess3"/>
    <dgm:cxn modelId="{35904724-EAD7-454E-AF95-F2B886F1E3F3}" type="presParOf" srcId="{4F145630-3569-1F47-99A5-B12FD23E93F1}" destId="{9F50D9FE-E86A-8748-86A5-66AA09B3A3A3}" srcOrd="3" destOrd="0" presId="urn:microsoft.com/office/officeart/2005/8/layout/hProcess3"/>
    <dgm:cxn modelId="{AD696F50-E9CF-E24C-8486-0C7F2C7763E4}" type="presParOf" srcId="{9F50D9FE-E86A-8748-86A5-66AA09B3A3A3}" destId="{432C2F8E-A376-0C48-ADB4-B7C39644DB73}" srcOrd="0" destOrd="0" presId="urn:microsoft.com/office/officeart/2005/8/layout/hProcess3"/>
    <dgm:cxn modelId="{4A76F45D-A3CC-4B45-B3E2-442833EF072F}" type="presParOf" srcId="{9F50D9FE-E86A-8748-86A5-66AA09B3A3A3}" destId="{69097F6E-A0BB-4848-AE8E-6055C46DD653}" srcOrd="1" destOrd="0" presId="urn:microsoft.com/office/officeart/2005/8/layout/hProcess3"/>
    <dgm:cxn modelId="{0983FA3A-A160-E745-AA35-F5D39704B322}" type="presParOf" srcId="{9F50D9FE-E86A-8748-86A5-66AA09B3A3A3}" destId="{3D5BF917-223D-A247-B069-CE6696833843}" srcOrd="2" destOrd="0" presId="urn:microsoft.com/office/officeart/2005/8/layout/hProcess3"/>
    <dgm:cxn modelId="{FBCE30C6-ECAD-4D44-B680-B2FC6982B4D1}" type="presParOf" srcId="{9F50D9FE-E86A-8748-86A5-66AA09B3A3A3}" destId="{C71C0F4D-63CE-7D49-B024-65A2A6FD5E65}" srcOrd="3" destOrd="0" presId="urn:microsoft.com/office/officeart/2005/8/layout/hProcess3"/>
    <dgm:cxn modelId="{FBC3F2DD-60FF-7C4F-A377-B33055D20291}" type="presParOf" srcId="{4F145630-3569-1F47-99A5-B12FD23E93F1}" destId="{2CCDB01C-BE17-6A4F-A74A-6EF22B5EED6A}" srcOrd="4" destOrd="0" presId="urn:microsoft.com/office/officeart/2005/8/layout/hProcess3"/>
    <dgm:cxn modelId="{15E68BCF-F2D8-8C42-BB80-8B3F7B4AC15D}" type="presParOf" srcId="{4F145630-3569-1F47-99A5-B12FD23E93F1}" destId="{46E9A2E9-C0FB-C94F-AF95-029FDF45E68D}" srcOrd="5" destOrd="0" presId="urn:microsoft.com/office/officeart/2005/8/layout/hProcess3"/>
    <dgm:cxn modelId="{D7E3EB36-7891-9542-BF87-D5D46D695F98}" type="presParOf" srcId="{46E9A2E9-C0FB-C94F-AF95-029FDF45E68D}" destId="{92B4072B-B043-C648-A13A-C44720EC5BBE}" srcOrd="0" destOrd="0" presId="urn:microsoft.com/office/officeart/2005/8/layout/hProcess3"/>
    <dgm:cxn modelId="{543372E1-7B42-8A41-A9F6-E88C5F114961}" type="presParOf" srcId="{46E9A2E9-C0FB-C94F-AF95-029FDF45E68D}" destId="{6DD4BB3D-3F60-9042-9465-BAECB141BF29}" srcOrd="1" destOrd="0" presId="urn:microsoft.com/office/officeart/2005/8/layout/hProcess3"/>
    <dgm:cxn modelId="{137AA9BC-AA45-E846-874E-113BDF181157}" type="presParOf" srcId="{46E9A2E9-C0FB-C94F-AF95-029FDF45E68D}" destId="{2F81AA17-38F5-2F43-AE05-272F9223CB45}" srcOrd="2" destOrd="0" presId="urn:microsoft.com/office/officeart/2005/8/layout/hProcess3"/>
    <dgm:cxn modelId="{713042A2-B269-3F41-93FF-B4E09FECA880}" type="presParOf" srcId="{46E9A2E9-C0FB-C94F-AF95-029FDF45E68D}" destId="{EFBD5CE0-5451-4646-B22D-E52B34CCA6B6}" srcOrd="3" destOrd="0" presId="urn:microsoft.com/office/officeart/2005/8/layout/hProcess3"/>
    <dgm:cxn modelId="{B6F38EF6-929D-BD41-8C7B-894AB10C7D40}" type="presParOf" srcId="{4F145630-3569-1F47-99A5-B12FD23E93F1}" destId="{5D611739-9EF7-3540-B5FF-38973F346338}" srcOrd="6" destOrd="0" presId="urn:microsoft.com/office/officeart/2005/8/layout/hProcess3"/>
    <dgm:cxn modelId="{FEC65544-BAE3-BA4E-9064-4DD7819555B9}" type="presParOf" srcId="{4F145630-3569-1F47-99A5-B12FD23E93F1}" destId="{24FBE2BC-9E37-114E-82EC-3F2C8CCDECE4}" srcOrd="7" destOrd="0" presId="urn:microsoft.com/office/officeart/2005/8/layout/hProcess3"/>
    <dgm:cxn modelId="{5C5C319B-66E1-6E47-9901-CAD5F97ED0A8}" type="presParOf" srcId="{4F145630-3569-1F47-99A5-B12FD23E93F1}" destId="{2BBF23B5-C820-6A4E-8513-14482FDBCF41}" srcOrd="8" destOrd="0" presId="urn:microsoft.com/office/officeart/2005/8/layout/hProcess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11/23/2015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11/23/2015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166165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a:p>
        </p:txBody>
      </p:sp>
    </p:spTree>
    <p:extLst>
      <p:ext uri="{BB962C8B-B14F-4D97-AF65-F5344CB8AC3E}">
        <p14:creationId xmlns:p14="http://schemas.microsoft.com/office/powerpoint/2010/main" val="542922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1010594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11497389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11497389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11497389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summary of key decisions and agreed-upon next steps are outlined below:</a:t>
            </a:r>
          </a:p>
          <a:p>
            <a:r>
              <a:rPr lang="en-US" dirty="0" smtClean="0"/>
              <a:t>Sole Designator as Reference for Enforcement </a:t>
            </a:r>
          </a:p>
          <a:p>
            <a:r>
              <a:rPr lang="en-US" dirty="0" smtClean="0"/>
              <a:t>The group reached broad agreement to move forward with the Sole Designator as the new reference enforcement model for the next draft proposal. The group will next attempt to finalize "patching" the model to alleviate any outstanding concerns on their next draft proposal.</a:t>
            </a:r>
          </a:p>
          <a:p>
            <a:endParaRPr lang="en-US" dirty="0" smtClean="0"/>
          </a:p>
          <a:p>
            <a:r>
              <a:rPr lang="en-US" dirty="0" smtClean="0"/>
              <a:t>Decision-Making Model</a:t>
            </a:r>
          </a:p>
          <a:p>
            <a:r>
              <a:rPr lang="en-US" dirty="0" smtClean="0"/>
              <a:t>The group begun defining a consensus based decision-making model, which includes a community consultation period. Discussions on the topic were informed by concerns raised in the Public Comment on the 2nd Draft Report about unintended concentrations of power.</a:t>
            </a:r>
          </a:p>
          <a:p>
            <a:endParaRPr lang="en-US" dirty="0" smtClean="0"/>
          </a:p>
          <a:p>
            <a:r>
              <a:rPr lang="en-US" dirty="0" smtClean="0"/>
              <a:t>Independent Review Process</a:t>
            </a:r>
          </a:p>
          <a:p>
            <a:r>
              <a:rPr lang="en-US" dirty="0" smtClean="0"/>
              <a:t>The group confirmed support for the proposed IRP enhancements, and is now moving into the implementation phase. To spearhead this phase, a drafting sub-group with expert support will be constructed to develop and draft bylaws and detailed operating procedures.</a:t>
            </a:r>
          </a:p>
          <a:p>
            <a:endParaRPr lang="en-US" dirty="0" smtClean="0"/>
          </a:p>
          <a:p>
            <a:r>
              <a:rPr lang="en-US" dirty="0" smtClean="0"/>
              <a:t>Community Power: Review/Reject Budget and Operating Plan</a:t>
            </a:r>
          </a:p>
          <a:p>
            <a:r>
              <a:rPr lang="en-US" dirty="0" smtClean="0"/>
              <a:t>The group has identified a balanced process and approach for the One-Year Operating Plan and Budget, which was an outstanding item coming into Dublin.</a:t>
            </a:r>
          </a:p>
          <a:p>
            <a:endParaRPr lang="en-US" dirty="0" smtClean="0"/>
          </a:p>
          <a:p>
            <a:r>
              <a:rPr lang="en-US" dirty="0" smtClean="0"/>
              <a:t>Community Power: Recall Individual Board Directors</a:t>
            </a:r>
          </a:p>
          <a:p>
            <a:r>
              <a:rPr lang="en-US" dirty="0" smtClean="0"/>
              <a:t>The group confirmed a decision method for removal of a director appointed by the Nominating Committee, and a separate decision method for removal of a director appointed by an Advisory Committee or Supporting Organization.</a:t>
            </a:r>
          </a:p>
          <a:p>
            <a:endParaRPr lang="en-US" dirty="0" smtClean="0"/>
          </a:p>
          <a:p>
            <a:r>
              <a:rPr lang="en-US" dirty="0" smtClean="0"/>
              <a:t>Mission and Core Values</a:t>
            </a:r>
          </a:p>
          <a:p>
            <a:r>
              <a:rPr lang="en-US" dirty="0" smtClean="0"/>
              <a:t>The group confirmed its support for a clarification of the Mission Statement and articulation of the Commitments and Core Values. An example of a clarification includes ICANN's ability to enforce agreements with contracted parties, subject to reasonable checks and balances.</a:t>
            </a:r>
          </a:p>
          <a:p>
            <a:endParaRPr lang="en-US" dirty="0" smtClean="0"/>
          </a:p>
          <a:p>
            <a:r>
              <a:rPr lang="en-US" dirty="0" smtClean="0"/>
              <a:t>Human Rights</a:t>
            </a:r>
          </a:p>
          <a:p>
            <a:r>
              <a:rPr lang="en-US" dirty="0" smtClean="0"/>
              <a:t>The group reached consensus to include a general human rights commitment into the Bylaws. However, further work is needed on language and has been tasked to the Human Rights Working Party.</a:t>
            </a:r>
          </a:p>
          <a:p>
            <a:endParaRPr lang="en-US" dirty="0" smtClean="0"/>
          </a:p>
          <a:p>
            <a:r>
              <a:rPr lang="en-US" dirty="0" smtClean="0"/>
              <a:t>Incorporation of the Affirmation of Commitments into the Bylaws</a:t>
            </a:r>
          </a:p>
          <a:p>
            <a:r>
              <a:rPr lang="en-US" dirty="0" smtClean="0"/>
              <a:t>The group finalized outstanding details of the incorporation of the Affirmation of Commitments Review into the bylaws. There is high confidence that these bylaws are nearly ready for consideration in terms of implementation.</a:t>
            </a:r>
          </a:p>
          <a:p>
            <a:endParaRPr lang="en-US" dirty="0" smtClean="0"/>
          </a:p>
          <a:p>
            <a:r>
              <a:rPr lang="en-US" dirty="0" smtClean="0"/>
              <a:t>Work Stream 2 </a:t>
            </a:r>
          </a:p>
          <a:p>
            <a:r>
              <a:rPr lang="en-US" dirty="0" smtClean="0"/>
              <a:t>The group adopted a focused list of Work Stream 2 items, with an emphasis on transparency requirements. There was also broad agreement to bring some of these transparency requirements into Work Stream 1 in consideration of the discussions around the Sole Designator enforcement model.</a:t>
            </a:r>
            <a:endParaRPr lang="en-US" dirty="0"/>
          </a:p>
        </p:txBody>
      </p:sp>
      <p:sp>
        <p:nvSpPr>
          <p:cNvPr id="4" name="Slide Number Placeholder 3"/>
          <p:cNvSpPr>
            <a:spLocks noGrp="1"/>
          </p:cNvSpPr>
          <p:nvPr>
            <p:ph type="sldNum" sz="quarter" idx="10"/>
          </p:nvPr>
        </p:nvSpPr>
        <p:spPr/>
        <p:txBody>
          <a:bodyPr/>
          <a:lstStyle/>
          <a:p>
            <a:fld id="{D83D6D61-1CE7-2142-8684-43832A2F4CCC}" type="slidenum">
              <a:rPr lang="en-US" smtClean="0"/>
              <a:t>8</a:t>
            </a:fld>
            <a:endParaRPr lang="en-US"/>
          </a:p>
        </p:txBody>
      </p:sp>
    </p:spTree>
    <p:extLst>
      <p:ext uri="{BB962C8B-B14F-4D97-AF65-F5344CB8AC3E}">
        <p14:creationId xmlns:p14="http://schemas.microsoft.com/office/powerpoint/2010/main" val="38650859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summary of key decisions and agreed-upon next steps are outlined below:</a:t>
            </a:r>
          </a:p>
          <a:p>
            <a:r>
              <a:rPr lang="en-US" dirty="0" smtClean="0"/>
              <a:t>Sole Designator as Reference for Enforcement </a:t>
            </a:r>
          </a:p>
          <a:p>
            <a:r>
              <a:rPr lang="en-US" dirty="0" smtClean="0"/>
              <a:t>The group reached broad agreement to move forward with the Sole Designator as the new reference enforcement model for the next draft proposal. The group will next attempt to finalize "patching" the model to alleviate any outstanding concerns on their next draft proposal.</a:t>
            </a:r>
          </a:p>
          <a:p>
            <a:endParaRPr lang="en-US" dirty="0" smtClean="0"/>
          </a:p>
          <a:p>
            <a:r>
              <a:rPr lang="en-US" dirty="0" smtClean="0"/>
              <a:t>Decision-Making Model</a:t>
            </a:r>
          </a:p>
          <a:p>
            <a:r>
              <a:rPr lang="en-US" dirty="0" smtClean="0"/>
              <a:t>The group begun defining a consensus based decision-making model, which includes a community consultation period. Discussions on the topic were informed by concerns raised in the Public Comment on the 2nd Draft Report about unintended concentrations of power.</a:t>
            </a:r>
          </a:p>
          <a:p>
            <a:endParaRPr lang="en-US" dirty="0" smtClean="0"/>
          </a:p>
          <a:p>
            <a:r>
              <a:rPr lang="en-US" dirty="0" smtClean="0"/>
              <a:t>Independent Review Process</a:t>
            </a:r>
          </a:p>
          <a:p>
            <a:r>
              <a:rPr lang="en-US" dirty="0" smtClean="0"/>
              <a:t>The group confirmed support for the proposed IRP enhancements, and is now moving into the implementation phase. To spearhead this phase, a drafting sub-group with expert support will be constructed to develop and draft bylaws and detailed operating procedures.</a:t>
            </a:r>
          </a:p>
          <a:p>
            <a:endParaRPr lang="en-US" dirty="0" smtClean="0"/>
          </a:p>
          <a:p>
            <a:r>
              <a:rPr lang="en-US" dirty="0" smtClean="0"/>
              <a:t>Community Power: Review/Reject Budget and Operating Plan</a:t>
            </a:r>
          </a:p>
          <a:p>
            <a:r>
              <a:rPr lang="en-US" dirty="0" smtClean="0"/>
              <a:t>The group has identified a balanced process and approach for the One-Year Operating Plan and Budget, which was an outstanding item coming into Dublin.</a:t>
            </a:r>
          </a:p>
          <a:p>
            <a:endParaRPr lang="en-US" dirty="0" smtClean="0"/>
          </a:p>
          <a:p>
            <a:r>
              <a:rPr lang="en-US" dirty="0" smtClean="0"/>
              <a:t>Community Power: Recall Individual Board Directors</a:t>
            </a:r>
          </a:p>
          <a:p>
            <a:r>
              <a:rPr lang="en-US" dirty="0" smtClean="0"/>
              <a:t>The group confirmed a decision method for removal of a director appointed by the Nominating Committee, and a separate decision method for removal of a director appointed by an Advisory Committee or Supporting Organization.</a:t>
            </a:r>
          </a:p>
          <a:p>
            <a:endParaRPr lang="en-US" dirty="0" smtClean="0"/>
          </a:p>
          <a:p>
            <a:r>
              <a:rPr lang="en-US" dirty="0" smtClean="0"/>
              <a:t>Mission and Core Values</a:t>
            </a:r>
          </a:p>
          <a:p>
            <a:r>
              <a:rPr lang="en-US" dirty="0" smtClean="0"/>
              <a:t>The group confirmed its support for a clarification of the Mission Statement and articulation of the Commitments and Core Values. An example of a clarification includes ICANN's ability to enforce agreements with contracted parties, subject to reasonable checks and balances.</a:t>
            </a:r>
          </a:p>
          <a:p>
            <a:endParaRPr lang="en-US" dirty="0" smtClean="0"/>
          </a:p>
          <a:p>
            <a:r>
              <a:rPr lang="en-US" dirty="0" smtClean="0"/>
              <a:t>Human Rights</a:t>
            </a:r>
          </a:p>
          <a:p>
            <a:r>
              <a:rPr lang="en-US" dirty="0" smtClean="0"/>
              <a:t>The group reached consensus to include a general human rights commitment into the Bylaws. However, further work is needed on language and has been tasked to the Human Rights Working Party.</a:t>
            </a:r>
          </a:p>
          <a:p>
            <a:endParaRPr lang="en-US" dirty="0" smtClean="0"/>
          </a:p>
          <a:p>
            <a:r>
              <a:rPr lang="en-US" dirty="0" smtClean="0"/>
              <a:t>Incorporation of the Affirmation of Commitments into the Bylaws</a:t>
            </a:r>
          </a:p>
          <a:p>
            <a:r>
              <a:rPr lang="en-US" dirty="0" smtClean="0"/>
              <a:t>The group finalized outstanding details of the incorporation of the Affirmation of Commitments Review into the bylaws. There is high confidence that these bylaws are nearly ready for consideration in terms of implementation.</a:t>
            </a:r>
          </a:p>
          <a:p>
            <a:endParaRPr lang="en-US" dirty="0" smtClean="0"/>
          </a:p>
          <a:p>
            <a:r>
              <a:rPr lang="en-US" dirty="0" smtClean="0"/>
              <a:t>Work Stream 2 </a:t>
            </a:r>
          </a:p>
          <a:p>
            <a:r>
              <a:rPr lang="en-US" dirty="0" smtClean="0"/>
              <a:t>The group adopted a focused list of Work Stream 2 items, with an emphasis on transparency requirements. There was also broad agreement to bring some of these transparency requirements into Work Stream 1 in consideration of the discussions around the Sole Designator enforcement model.</a:t>
            </a:r>
            <a:endParaRPr lang="en-US" dirty="0"/>
          </a:p>
        </p:txBody>
      </p:sp>
      <p:sp>
        <p:nvSpPr>
          <p:cNvPr id="4" name="Slide Number Placeholder 3"/>
          <p:cNvSpPr>
            <a:spLocks noGrp="1"/>
          </p:cNvSpPr>
          <p:nvPr>
            <p:ph type="sldNum" sz="quarter" idx="10"/>
          </p:nvPr>
        </p:nvSpPr>
        <p:spPr/>
        <p:txBody>
          <a:bodyPr/>
          <a:lstStyle/>
          <a:p>
            <a:fld id="{D83D6D61-1CE7-2142-8684-43832A2F4CCC}" type="slidenum">
              <a:rPr lang="en-US" smtClean="0"/>
              <a:t>9</a:t>
            </a:fld>
            <a:endParaRPr lang="en-US"/>
          </a:p>
        </p:txBody>
      </p:sp>
    </p:spTree>
    <p:extLst>
      <p:ext uri="{BB962C8B-B14F-4D97-AF65-F5344CB8AC3E}">
        <p14:creationId xmlns:p14="http://schemas.microsoft.com/office/powerpoint/2010/main" val="38650859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summary of key decisions and agreed-upon next steps are outlined below:</a:t>
            </a:r>
          </a:p>
          <a:p>
            <a:r>
              <a:rPr lang="en-US" dirty="0" smtClean="0"/>
              <a:t>Sole Designator as Reference for Enforcement </a:t>
            </a:r>
          </a:p>
          <a:p>
            <a:r>
              <a:rPr lang="en-US" dirty="0" smtClean="0"/>
              <a:t>The group reached broad agreement to move forward with the Sole Designator as the new reference enforcement model for the next draft proposal. The group will next attempt to finalize "patching" the model to alleviate any outstanding concerns on their next draft proposal.</a:t>
            </a:r>
          </a:p>
          <a:p>
            <a:endParaRPr lang="en-US" dirty="0" smtClean="0"/>
          </a:p>
          <a:p>
            <a:r>
              <a:rPr lang="en-US" dirty="0" smtClean="0"/>
              <a:t>Decision-Making Model</a:t>
            </a:r>
          </a:p>
          <a:p>
            <a:r>
              <a:rPr lang="en-US" dirty="0" smtClean="0"/>
              <a:t>The group begun defining a consensus based decision-making model, which includes a community consultation period. Discussions on the topic were informed by concerns raised in the Public Comment on the 2nd Draft Report about unintended concentrations of power.</a:t>
            </a:r>
          </a:p>
          <a:p>
            <a:endParaRPr lang="en-US" dirty="0" smtClean="0"/>
          </a:p>
          <a:p>
            <a:r>
              <a:rPr lang="en-US" dirty="0" smtClean="0"/>
              <a:t>Independent Review Process</a:t>
            </a:r>
          </a:p>
          <a:p>
            <a:r>
              <a:rPr lang="en-US" dirty="0" smtClean="0"/>
              <a:t>The group confirmed support for the proposed IRP enhancements, and is now moving into the implementation phase. To spearhead this phase, a drafting sub-group with expert support will be constructed to develop and draft bylaws and detailed operating procedures.</a:t>
            </a:r>
          </a:p>
          <a:p>
            <a:endParaRPr lang="en-US" dirty="0" smtClean="0"/>
          </a:p>
          <a:p>
            <a:r>
              <a:rPr lang="en-US" dirty="0" smtClean="0"/>
              <a:t>Community Power: Review/Reject Budget and Operating Plan</a:t>
            </a:r>
          </a:p>
          <a:p>
            <a:r>
              <a:rPr lang="en-US" dirty="0" smtClean="0"/>
              <a:t>The group has identified a balanced process and approach for the One-Year Operating Plan and Budget, which was an outstanding item coming into Dublin.</a:t>
            </a:r>
          </a:p>
          <a:p>
            <a:endParaRPr lang="en-US" dirty="0" smtClean="0"/>
          </a:p>
          <a:p>
            <a:r>
              <a:rPr lang="en-US" dirty="0" smtClean="0"/>
              <a:t>Community Power: Recall Individual Board Directors</a:t>
            </a:r>
          </a:p>
          <a:p>
            <a:r>
              <a:rPr lang="en-US" dirty="0" smtClean="0"/>
              <a:t>The group confirmed a decision method for removal of a director appointed by the Nominating Committee, and a separate decision method for removal of a director appointed by an Advisory Committee or Supporting Organization.</a:t>
            </a:r>
          </a:p>
          <a:p>
            <a:endParaRPr lang="en-US" dirty="0" smtClean="0"/>
          </a:p>
          <a:p>
            <a:r>
              <a:rPr lang="en-US" dirty="0" smtClean="0"/>
              <a:t>Mission and Core Values</a:t>
            </a:r>
          </a:p>
          <a:p>
            <a:r>
              <a:rPr lang="en-US" dirty="0" smtClean="0"/>
              <a:t>The group confirmed its support for a clarification of the Mission Statement and articulation of the Commitments and Core Values. An example of a clarification includes ICANN's ability to enforce agreements with contracted parties, subject to reasonable checks and balances.</a:t>
            </a:r>
          </a:p>
          <a:p>
            <a:endParaRPr lang="en-US" dirty="0" smtClean="0"/>
          </a:p>
          <a:p>
            <a:r>
              <a:rPr lang="en-US" dirty="0" smtClean="0"/>
              <a:t>Human Rights</a:t>
            </a:r>
          </a:p>
          <a:p>
            <a:r>
              <a:rPr lang="en-US" dirty="0" smtClean="0"/>
              <a:t>The group reached consensus to include a general human rights commitment into the Bylaws. However, further work is needed on language and has been tasked to the Human Rights Working Party.</a:t>
            </a:r>
          </a:p>
          <a:p>
            <a:endParaRPr lang="en-US" dirty="0" smtClean="0"/>
          </a:p>
          <a:p>
            <a:r>
              <a:rPr lang="en-US" dirty="0" smtClean="0"/>
              <a:t>Incorporation of the Affirmation of Commitments into the Bylaws</a:t>
            </a:r>
          </a:p>
          <a:p>
            <a:r>
              <a:rPr lang="en-US" dirty="0" smtClean="0"/>
              <a:t>The group finalized outstanding details of the incorporation of the Affirmation of Commitments Review into the bylaws. There is high confidence that these bylaws are nearly ready for consideration in terms of implementation.</a:t>
            </a:r>
          </a:p>
          <a:p>
            <a:endParaRPr lang="en-US" dirty="0" smtClean="0"/>
          </a:p>
          <a:p>
            <a:r>
              <a:rPr lang="en-US" dirty="0" smtClean="0"/>
              <a:t>Work Stream 2 </a:t>
            </a:r>
          </a:p>
          <a:p>
            <a:r>
              <a:rPr lang="en-US" dirty="0" smtClean="0"/>
              <a:t>The group adopted a focused list of Work Stream 2 items, with an emphasis on transparency requirements. There was also broad agreement to bring some of these transparency requirements into Work Stream 1 in consideration of the discussions around the Sole Designator enforcement model.</a:t>
            </a:r>
            <a:endParaRPr lang="en-US" dirty="0"/>
          </a:p>
        </p:txBody>
      </p:sp>
      <p:sp>
        <p:nvSpPr>
          <p:cNvPr id="4" name="Slide Number Placeholder 3"/>
          <p:cNvSpPr>
            <a:spLocks noGrp="1"/>
          </p:cNvSpPr>
          <p:nvPr>
            <p:ph type="sldNum" sz="quarter" idx="10"/>
          </p:nvPr>
        </p:nvSpPr>
        <p:spPr/>
        <p:txBody>
          <a:bodyPr/>
          <a:lstStyle/>
          <a:p>
            <a:fld id="{D83D6D61-1CE7-2142-8684-43832A2F4CCC}" type="slidenum">
              <a:rPr lang="en-US" smtClean="0"/>
              <a:t>10</a:t>
            </a:fld>
            <a:endParaRPr lang="en-US"/>
          </a:p>
        </p:txBody>
      </p:sp>
    </p:spTree>
    <p:extLst>
      <p:ext uri="{BB962C8B-B14F-4D97-AF65-F5344CB8AC3E}">
        <p14:creationId xmlns:p14="http://schemas.microsoft.com/office/powerpoint/2010/main" val="3865085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Timeline and Next Steps</a:t>
            </a:r>
          </a:p>
          <a:p>
            <a:endParaRPr lang="en-US" b="1" dirty="0" smtClean="0"/>
          </a:p>
          <a:p>
            <a:r>
              <a:rPr lang="en-US" dirty="0" smtClean="0"/>
              <a:t>The CCWG-Accountability has had intensive discussions on the group's work plan, anticipated progress and next steps towards finalization. As such, the group has adjusted its timeline in a manner that attempts to balance the various timeline constraints, both inside and outside of the community. While details are still being solidified, the timeline is rigorous, and will likely keep the CCWG-Accountability busy through January. However, the co-Chairs, members and participants of the CCWG-Accountability understand the importance of and will execute an inclusive, open and bottom-up process.</a:t>
            </a:r>
          </a:p>
          <a:p>
            <a:endParaRPr lang="en-US" dirty="0" smtClean="0"/>
          </a:p>
          <a:p>
            <a:r>
              <a:rPr lang="en-US" dirty="0" smtClean="0"/>
              <a:t>The current timeline proposes posting a high-level overview of recommendations and a summary of changes from the 2nd Draft Proposal for a 35-day public comment on 15 November 2015. Alongside the 35-day public comment, the CCWG-Accountability will submit these resources to the Chartering Organizations for initial feedback. The CCWG-Accountability plans to issue a full detailed report, including annexes and in-depth documentation, mid-way into the public comment period for roughly 20 days of consultation. After synthesis of the comments received, and assuming no major changes, the group currently projects submission of Work Stream 1 Recommendations to the ICANN Board in late January 2016.</a:t>
            </a:r>
          </a:p>
          <a:p>
            <a:endParaRPr lang="en-US" dirty="0"/>
          </a:p>
        </p:txBody>
      </p:sp>
      <p:sp>
        <p:nvSpPr>
          <p:cNvPr id="4" name="Slide Number Placeholder 3"/>
          <p:cNvSpPr>
            <a:spLocks noGrp="1"/>
          </p:cNvSpPr>
          <p:nvPr>
            <p:ph type="sldNum" sz="quarter" idx="10"/>
          </p:nvPr>
        </p:nvSpPr>
        <p:spPr/>
        <p:txBody>
          <a:bodyPr/>
          <a:lstStyle/>
          <a:p>
            <a:fld id="{D83D6D61-1CE7-2142-8684-43832A2F4CCC}" type="slidenum">
              <a:rPr lang="en-US" smtClean="0"/>
              <a:t>11</a:t>
            </a:fld>
            <a:endParaRPr lang="en-US"/>
          </a:p>
        </p:txBody>
      </p:sp>
    </p:spTree>
    <p:extLst>
      <p:ext uri="{BB962C8B-B14F-4D97-AF65-F5344CB8AC3E}">
        <p14:creationId xmlns:p14="http://schemas.microsoft.com/office/powerpoint/2010/main" val="38650859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034044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7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147896182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Tree>
    <p:extLst>
      <p:ext uri="{BB962C8B-B14F-4D97-AF65-F5344CB8AC3E}">
        <p14:creationId xmlns:p14="http://schemas.microsoft.com/office/powerpoint/2010/main" val="13053726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0830832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4" name="Picture 3" descr="agenda2.jpg"/>
          <p:cNvPicPr>
            <a:picLocks noChangeAspect="1"/>
          </p:cNvPicPr>
          <p:nvPr userDrawn="1"/>
        </p:nvPicPr>
        <p:blipFill rotWithShape="1">
          <a:blip r:embed="rId2">
            <a:extLst>
              <a:ext uri="{28A0092B-C50C-407E-A947-70E740481C1C}">
                <a14:useLocalDpi xmlns:a14="http://schemas.microsoft.com/office/drawing/2010/main" val="0"/>
              </a:ext>
            </a:extLst>
          </a:blip>
          <a:srcRect l="19229" r="19889"/>
          <a:stretch/>
        </p:blipFill>
        <p:spPr>
          <a:xfrm>
            <a:off x="0" y="-2541"/>
            <a:ext cx="9144000" cy="6869049"/>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descr="agenda3.jpg"/>
          <p:cNvPicPr>
            <a:picLocks noChangeAspect="1"/>
          </p:cNvPicPr>
          <p:nvPr userDrawn="1"/>
        </p:nvPicPr>
        <p:blipFill rotWithShape="1">
          <a:blip r:embed="rId2">
            <a:extLst>
              <a:ext uri="{28A0092B-C50C-407E-A947-70E740481C1C}">
                <a14:useLocalDpi xmlns:a14="http://schemas.microsoft.com/office/drawing/2010/main" val="0"/>
              </a:ext>
            </a:extLst>
          </a:blip>
          <a:srcRect l="19206" r="19518"/>
          <a:stretch/>
        </p:blipFill>
        <p:spPr>
          <a:xfrm>
            <a:off x="0" y="0"/>
            <a:ext cx="9155981" cy="6876852"/>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080330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smtClean="0"/>
              <a:t>Click to edit Master title style</a:t>
            </a:r>
            <a:endParaRPr lang="en-CA"/>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DD7829D-074A-420E-B808-78A41E8BAC2A}" type="datetimeFigureOut">
              <a:rPr lang="en-CA" smtClean="0"/>
              <a:t>23/11/2015</a:t>
            </a:fld>
            <a:endParaRPr lang="en-CA"/>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CA"/>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A1D171B1-7875-48EC-9031-30374DFFA4D4}" type="slidenum">
              <a:rPr lang="en-CA" smtClean="0"/>
              <a:t>‹#›</a:t>
            </a:fld>
            <a:endParaRPr lang="en-CA"/>
          </a:p>
        </p:txBody>
      </p:sp>
    </p:spTree>
    <p:extLst>
      <p:ext uri="{BB962C8B-B14F-4D97-AF65-F5344CB8AC3E}">
        <p14:creationId xmlns:p14="http://schemas.microsoft.com/office/powerpoint/2010/main" val="169950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9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147061640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 id="2147483666" r:id="rId8"/>
    <p:sldLayoutId id="2147483667" r:id="rId9"/>
    <p:sldLayoutId id="2147483668" r:id="rId10"/>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hyperlink" Target="twitter.com/icann" TargetMode="External"/><Relationship Id="rId5" Type="http://schemas.openxmlformats.org/officeDocument/2006/relationships/image" Target="../media/image14.png"/><Relationship Id="rId4" Type="http://schemas.openxmlformats.org/officeDocument/2006/relationships/hyperlink" Target="facebook.com/icannor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8.jp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icann.org/news/announcement-2015-10-29-en" TargetMode="Externa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icann.org/news/blog/ccwg-accountability-issues-formal-update-on-progress-made-in-and-after-icann54-in-dublin" TargetMode="External"/><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11.emf"/></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85614" y="4395754"/>
            <a:ext cx="6019597" cy="879728"/>
          </a:xfrm>
          <a:prstGeom prst="rect">
            <a:avLst/>
          </a:prstGeom>
          <a:noFill/>
        </p:spPr>
        <p:txBody>
          <a:bodyPr wrap="none" rtlCol="0">
            <a:spAutoFit/>
          </a:bodyPr>
          <a:lstStyle/>
          <a:p>
            <a:pPr>
              <a:lnSpc>
                <a:spcPts val="3000"/>
              </a:lnSpc>
            </a:pPr>
            <a:r>
              <a:rPr lang="en-US" sz="3200" b="1" dirty="0" smtClean="0">
                <a:solidFill>
                  <a:srgbClr val="FFFFFF"/>
                </a:solidFill>
                <a:latin typeface="Source Sans Pro"/>
                <a:cs typeface="Source Sans Pro"/>
              </a:rPr>
              <a:t>IANA Stewardship Transition &amp; </a:t>
            </a:r>
          </a:p>
          <a:p>
            <a:pPr>
              <a:lnSpc>
                <a:spcPts val="3000"/>
              </a:lnSpc>
            </a:pPr>
            <a:r>
              <a:rPr lang="en-US" sz="3200" b="1" dirty="0" smtClean="0">
                <a:solidFill>
                  <a:srgbClr val="FFFFFF"/>
                </a:solidFill>
                <a:latin typeface="Source Sans Pro"/>
                <a:cs typeface="Source Sans Pro"/>
              </a:rPr>
              <a:t>Enhancing ICANN Accountability</a:t>
            </a:r>
            <a:endParaRPr lang="en-US" sz="3200" b="1" dirty="0">
              <a:solidFill>
                <a:srgbClr val="FFFFFF"/>
              </a:solidFill>
              <a:latin typeface="Source Sans Pro"/>
              <a:cs typeface="Source Sans Pro"/>
            </a:endParaRPr>
          </a:p>
        </p:txBody>
      </p:sp>
      <p:sp>
        <p:nvSpPr>
          <p:cNvPr id="4" name="TextBox 3"/>
          <p:cNvSpPr txBox="1"/>
          <p:nvPr/>
        </p:nvSpPr>
        <p:spPr>
          <a:xfrm>
            <a:off x="1885614" y="5354400"/>
            <a:ext cx="7083991" cy="707886"/>
          </a:xfrm>
          <a:prstGeom prst="rect">
            <a:avLst/>
          </a:prstGeom>
          <a:noFill/>
        </p:spPr>
        <p:txBody>
          <a:bodyPr wrap="none" rtlCol="0">
            <a:spAutoFit/>
          </a:bodyPr>
          <a:lstStyle/>
          <a:p>
            <a:r>
              <a:rPr lang="en-US" sz="2000" dirty="0" smtClean="0">
                <a:solidFill>
                  <a:srgbClr val="FFFFFF"/>
                </a:solidFill>
                <a:latin typeface="Source Sans Pro"/>
                <a:cs typeface="Source Sans Pro"/>
              </a:rPr>
              <a:t>Jia-Rong Low, </a:t>
            </a:r>
            <a:r>
              <a:rPr lang="en-US" sz="2000" dirty="0" err="1" smtClean="0">
                <a:solidFill>
                  <a:srgbClr val="FFFFFF"/>
                </a:solidFill>
                <a:latin typeface="Source Sans Pro"/>
                <a:cs typeface="Source Sans Pro"/>
              </a:rPr>
              <a:t>Sr</a:t>
            </a:r>
            <a:r>
              <a:rPr lang="en-US" sz="2000" dirty="0" smtClean="0">
                <a:solidFill>
                  <a:srgbClr val="FFFFFF"/>
                </a:solidFill>
                <a:latin typeface="Source Sans Pro"/>
                <a:cs typeface="Source Sans Pro"/>
              </a:rPr>
              <a:t> Director, GSE Asia | APRALO-APAC Hub Webinar </a:t>
            </a:r>
          </a:p>
          <a:p>
            <a:r>
              <a:rPr lang="en-US" sz="2000" dirty="0" smtClean="0">
                <a:solidFill>
                  <a:srgbClr val="FFFFFF"/>
                </a:solidFill>
                <a:latin typeface="Source Sans Pro"/>
                <a:cs typeface="Source Sans Pro"/>
              </a:rPr>
              <a:t>24 November 2015</a:t>
            </a:r>
            <a:endParaRPr lang="en-US" sz="2000" dirty="0">
              <a:solidFill>
                <a:srgbClr val="FFFFFF"/>
              </a:solidFill>
              <a:latin typeface="Source Sans Pro"/>
              <a:cs typeface="Source Sans Pro"/>
            </a:endParaRPr>
          </a:p>
        </p:txBody>
      </p:sp>
      <p:sp>
        <p:nvSpPr>
          <p:cNvPr id="5" name="TextBox 4"/>
          <p:cNvSpPr txBox="1"/>
          <p:nvPr/>
        </p:nvSpPr>
        <p:spPr>
          <a:xfrm>
            <a:off x="6145646" y="627196"/>
            <a:ext cx="184666" cy="369332"/>
          </a:xfrm>
          <a:prstGeom prst="rect">
            <a:avLst/>
          </a:prstGeom>
          <a:noFill/>
        </p:spPr>
        <p:txBody>
          <a:bodyPr wrap="none" rtlCol="0">
            <a:spAutoFit/>
          </a:bodyPr>
          <a:lstStyle/>
          <a:p>
            <a:endParaRPr lang="en-US" dirty="0"/>
          </a:p>
        </p:txBody>
      </p:sp>
      <p:sp>
        <p:nvSpPr>
          <p:cNvPr id="2" name="TextBox 1"/>
          <p:cNvSpPr txBox="1"/>
          <p:nvPr/>
        </p:nvSpPr>
        <p:spPr>
          <a:xfrm>
            <a:off x="9504947" y="5414211"/>
            <a:ext cx="184666" cy="369332"/>
          </a:xfrm>
          <a:prstGeom prst="rect">
            <a:avLst/>
          </a:prstGeom>
          <a:noFill/>
        </p:spPr>
        <p:txBody>
          <a:bodyPr wrap="none" rtlCol="0">
            <a:spAutoFit/>
          </a:bodyPr>
          <a:lstStyle/>
          <a:p>
            <a:endParaRPr lang="en-US" dirty="0" smtClean="0">
              <a:latin typeface="Source Sans Pro"/>
              <a:cs typeface="Source Sans Pro"/>
            </a:endParaRPr>
          </a:p>
        </p:txBody>
      </p:sp>
    </p:spTree>
    <p:extLst>
      <p:ext uri="{BB962C8B-B14F-4D97-AF65-F5344CB8AC3E}">
        <p14:creationId xmlns:p14="http://schemas.microsoft.com/office/powerpoint/2010/main" val="1367408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2100" y="829514"/>
            <a:ext cx="8303795" cy="4154983"/>
          </a:xfrm>
          <a:prstGeom prst="rect">
            <a:avLst/>
          </a:prstGeom>
          <a:noFill/>
        </p:spPr>
        <p:txBody>
          <a:bodyPr wrap="square" rtlCol="0">
            <a:spAutoFit/>
          </a:bodyPr>
          <a:lstStyle/>
          <a:p>
            <a:pPr>
              <a:spcAft>
                <a:spcPts val="600"/>
              </a:spcAft>
            </a:pPr>
            <a:r>
              <a:rPr lang="en-US" sz="2400" b="1" dirty="0" smtClean="0">
                <a:latin typeface="Source Sans Pro"/>
                <a:cs typeface="Source Sans Pro"/>
              </a:rPr>
              <a:t>Other proposed changes:</a:t>
            </a:r>
            <a:endParaRPr lang="en-US" sz="2400" dirty="0" smtClean="0">
              <a:latin typeface="Source Sans Pro"/>
              <a:cs typeface="Source Sans Pro"/>
            </a:endParaRPr>
          </a:p>
          <a:p>
            <a:pPr marL="457200" indent="-457200">
              <a:spcAft>
                <a:spcPts val="600"/>
              </a:spcAft>
              <a:buFont typeface="Wingdings" charset="2"/>
              <a:buChar char=""/>
            </a:pPr>
            <a:r>
              <a:rPr lang="en-US" sz="2200" dirty="0" smtClean="0">
                <a:latin typeface="Source Sans Pro"/>
                <a:cs typeface="Source Sans Pro"/>
              </a:rPr>
              <a:t>A recognition of ICANN’s respect for </a:t>
            </a:r>
            <a:r>
              <a:rPr lang="en-US" sz="2200" b="1" dirty="0" smtClean="0">
                <a:latin typeface="Source Sans Pro"/>
                <a:cs typeface="Source Sans Pro"/>
              </a:rPr>
              <a:t>Human Rights</a:t>
            </a:r>
          </a:p>
          <a:p>
            <a:pPr marL="457200" indent="-457200">
              <a:spcAft>
                <a:spcPts val="600"/>
              </a:spcAft>
              <a:buFont typeface="Wingdings" charset="2"/>
              <a:buChar char=""/>
            </a:pPr>
            <a:r>
              <a:rPr lang="en-US" sz="2200" dirty="0" smtClean="0">
                <a:latin typeface="Source Sans Pro"/>
                <a:cs typeface="Source Sans Pro"/>
              </a:rPr>
              <a:t>Incorporation of ICANN’s commitments under the 2009 </a:t>
            </a:r>
            <a:r>
              <a:rPr lang="en-US" sz="2200" b="1" dirty="0" smtClean="0">
                <a:latin typeface="Source Sans Pro"/>
                <a:cs typeface="Source Sans Pro"/>
              </a:rPr>
              <a:t>Affirmation of Commitments </a:t>
            </a:r>
            <a:r>
              <a:rPr lang="en-US" sz="2200" dirty="0" smtClean="0">
                <a:latin typeface="Source Sans Pro"/>
                <a:cs typeface="Source Sans Pro"/>
              </a:rPr>
              <a:t>with the US Department of Commerce into the Bylaws, where appropriate</a:t>
            </a:r>
            <a:endParaRPr lang="en-US" sz="2200" dirty="0">
              <a:latin typeface="Source Sans Pro"/>
              <a:cs typeface="Source Sans Pro"/>
            </a:endParaRPr>
          </a:p>
          <a:p>
            <a:pPr marL="457200" indent="-457200">
              <a:spcAft>
                <a:spcPts val="600"/>
              </a:spcAft>
              <a:buFont typeface="Wingdings" charset="2"/>
              <a:buChar char=""/>
            </a:pPr>
            <a:r>
              <a:rPr lang="en-US" sz="2200" dirty="0" smtClean="0">
                <a:latin typeface="Source Sans Pro"/>
                <a:cs typeface="Source Sans Pro"/>
              </a:rPr>
              <a:t>Improved accountability and diversity for ICANN’s </a:t>
            </a:r>
            <a:r>
              <a:rPr lang="en-US" sz="2200" b="1" dirty="0" smtClean="0">
                <a:latin typeface="Source Sans Pro"/>
                <a:cs typeface="Source Sans Pro"/>
              </a:rPr>
              <a:t>Supporting Organizations and Advisory Committees</a:t>
            </a:r>
          </a:p>
          <a:p>
            <a:pPr marL="457200" indent="-457200">
              <a:spcAft>
                <a:spcPts val="600"/>
              </a:spcAft>
              <a:buFont typeface="Wingdings" charset="2"/>
              <a:buChar char=""/>
            </a:pPr>
            <a:r>
              <a:rPr lang="en-US" sz="2200" dirty="0" smtClean="0">
                <a:latin typeface="Source Sans Pro"/>
                <a:cs typeface="Source Sans Pro"/>
              </a:rPr>
              <a:t>A commitment to discuss additional accountability improvements and broader accountability enhancements in 2016, following implementation of this core set of accountability improvements</a:t>
            </a:r>
            <a:endParaRPr lang="en-US" sz="2200" dirty="0">
              <a:latin typeface="Source Sans Pro"/>
              <a:cs typeface="Source Sans Pro"/>
            </a:endParaRPr>
          </a:p>
        </p:txBody>
      </p:sp>
      <p:sp>
        <p:nvSpPr>
          <p:cNvPr id="7" name="Title 1"/>
          <p:cNvSpPr txBox="1">
            <a:spLocks/>
          </p:cNvSpPr>
          <p:nvPr/>
        </p:nvSpPr>
        <p:spPr>
          <a:xfrm>
            <a:off x="0" y="-3584"/>
            <a:ext cx="9144000" cy="710655"/>
          </a:xfrm>
          <a:prstGeom prst="rect">
            <a:avLst/>
          </a:prstGeom>
          <a:solidFill>
            <a:srgbClr val="1768B1"/>
          </a:solidFill>
        </p:spPr>
        <p:txBody>
          <a:bodyPr vert="horz"/>
          <a:lstStyle>
            <a:lvl1pPr marL="292100" algn="l" defTabSz="457200" rtl="0" eaLnBrk="1" latinLnBrk="0" hangingPunct="1">
              <a:lnSpc>
                <a:spcPts val="3980"/>
              </a:lnSpc>
              <a:spcBef>
                <a:spcPct val="0"/>
              </a:spcBef>
              <a:buNone/>
              <a:defRPr sz="3200" b="0" i="0" kern="1200" baseline="0">
                <a:solidFill>
                  <a:schemeClr val="bg1"/>
                </a:solidFill>
                <a:latin typeface="Source Sans Pro"/>
                <a:ea typeface="+mj-ea"/>
                <a:cs typeface="Source Sans Pro"/>
              </a:defRPr>
            </a:lvl1pPr>
          </a:lstStyle>
          <a:p>
            <a:r>
              <a:rPr lang="en-US" b="1" dirty="0" smtClean="0"/>
              <a:t>36-page Formal Update – Highlights (III) </a:t>
            </a:r>
            <a:endParaRPr lang="en-US" b="1" dirty="0"/>
          </a:p>
        </p:txBody>
      </p:sp>
    </p:spTree>
    <p:extLst>
      <p:ext uri="{BB962C8B-B14F-4D97-AF65-F5344CB8AC3E}">
        <p14:creationId xmlns:p14="http://schemas.microsoft.com/office/powerpoint/2010/main" val="32658713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3584"/>
            <a:ext cx="9144000" cy="710655"/>
          </a:xfrm>
          <a:prstGeom prst="rect">
            <a:avLst/>
          </a:prstGeom>
          <a:solidFill>
            <a:srgbClr val="1768B1"/>
          </a:solidFill>
        </p:spPr>
        <p:txBody>
          <a:bodyPr vert="horz"/>
          <a:lstStyle>
            <a:lvl1pPr marL="292100" algn="l" defTabSz="457200" rtl="0" eaLnBrk="1" latinLnBrk="0" hangingPunct="1">
              <a:lnSpc>
                <a:spcPts val="3980"/>
              </a:lnSpc>
              <a:spcBef>
                <a:spcPct val="0"/>
              </a:spcBef>
              <a:buNone/>
              <a:defRPr sz="3200" b="0" i="0" kern="1200" baseline="0">
                <a:solidFill>
                  <a:schemeClr val="bg1"/>
                </a:solidFill>
                <a:latin typeface="Source Sans Pro"/>
                <a:ea typeface="+mj-ea"/>
                <a:cs typeface="Source Sans Pro"/>
              </a:defRPr>
            </a:lvl1pPr>
          </a:lstStyle>
          <a:p>
            <a:r>
              <a:rPr lang="en-US" b="1" dirty="0" smtClean="0"/>
              <a:t>Next Steps and Timeline</a:t>
            </a:r>
            <a:endParaRPr lang="en-US" b="1" dirty="0"/>
          </a:p>
        </p:txBody>
      </p:sp>
      <p:sp>
        <p:nvSpPr>
          <p:cNvPr id="5" name="Content Placeholder 2"/>
          <p:cNvSpPr txBox="1">
            <a:spLocks/>
          </p:cNvSpPr>
          <p:nvPr/>
        </p:nvSpPr>
        <p:spPr>
          <a:xfrm>
            <a:off x="0" y="1290067"/>
            <a:ext cx="3800441" cy="425261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spcBef>
                <a:spcPts val="600"/>
              </a:spcBef>
              <a:buNone/>
            </a:pPr>
            <a:r>
              <a:rPr lang="en-US" sz="2100" b="1" dirty="0" smtClean="0">
                <a:latin typeface="Source Sans Pro"/>
                <a:cs typeface="Source Sans Pro"/>
              </a:rPr>
              <a:t>30 November-21 December 2015 Public Comment</a:t>
            </a:r>
            <a:r>
              <a:rPr lang="en-US" sz="2100" dirty="0" smtClean="0">
                <a:latin typeface="Source Sans Pro"/>
                <a:cs typeface="Source Sans Pro"/>
              </a:rPr>
              <a:t>. </a:t>
            </a:r>
          </a:p>
          <a:p>
            <a:pPr>
              <a:lnSpc>
                <a:spcPct val="120000"/>
              </a:lnSpc>
              <a:spcBef>
                <a:spcPts val="600"/>
              </a:spcBef>
              <a:buFont typeface="Wingdings" charset="2"/>
              <a:buChar char=""/>
            </a:pPr>
            <a:r>
              <a:rPr lang="en-US" sz="2000" b="1" dirty="0" smtClean="0">
                <a:solidFill>
                  <a:srgbClr val="1768B1"/>
                </a:solidFill>
                <a:latin typeface="Source Sans Pro"/>
                <a:cs typeface="Source Sans Pro"/>
              </a:rPr>
              <a:t>30 Nov – 21 Dec : </a:t>
            </a:r>
            <a:r>
              <a:rPr lang="en-US" sz="2000" dirty="0" smtClean="0">
                <a:latin typeface="Source Sans Pro"/>
                <a:cs typeface="Source Sans Pro"/>
              </a:rPr>
              <a:t>Public Comment period</a:t>
            </a:r>
          </a:p>
          <a:p>
            <a:pPr>
              <a:lnSpc>
                <a:spcPct val="120000"/>
              </a:lnSpc>
              <a:spcBef>
                <a:spcPts val="600"/>
              </a:spcBef>
              <a:buFont typeface="Wingdings" charset="2"/>
              <a:buChar char=""/>
            </a:pPr>
            <a:r>
              <a:rPr lang="en-US" sz="2000" b="1" dirty="0" smtClean="0">
                <a:solidFill>
                  <a:srgbClr val="1768B1"/>
                </a:solidFill>
                <a:latin typeface="Source Sans Pro"/>
                <a:cs typeface="Source Sans Pro"/>
              </a:rPr>
              <a:t>Mid-January : </a:t>
            </a:r>
            <a:r>
              <a:rPr lang="en-US" sz="2000" dirty="0" smtClean="0">
                <a:latin typeface="Source Sans Pro"/>
                <a:cs typeface="Source Sans Pro"/>
              </a:rPr>
              <a:t>Submit to ICANN Board</a:t>
            </a:r>
          </a:p>
          <a:p>
            <a:pPr>
              <a:lnSpc>
                <a:spcPct val="120000"/>
              </a:lnSpc>
              <a:spcBef>
                <a:spcPts val="600"/>
              </a:spcBef>
              <a:buFont typeface="Wingdings" charset="2"/>
              <a:buChar char=""/>
            </a:pPr>
            <a:endParaRPr lang="en-US" sz="1600" dirty="0" smtClean="0">
              <a:latin typeface="Source Sans Pro"/>
              <a:cs typeface="Source Sans Pro"/>
            </a:endParaRPr>
          </a:p>
          <a:p>
            <a:pPr>
              <a:lnSpc>
                <a:spcPct val="120000"/>
              </a:lnSpc>
              <a:spcBef>
                <a:spcPts val="600"/>
              </a:spcBef>
            </a:pPr>
            <a:endParaRPr lang="en-US" sz="1800" dirty="0">
              <a:latin typeface="Source Sans Pro"/>
              <a:cs typeface="Source Sans Pro"/>
            </a:endParaRPr>
          </a:p>
        </p:txBody>
      </p:sp>
      <p:pic>
        <p:nvPicPr>
          <p:cNvPr id="6" name="Picture 5" descr="3 Phases PDF.pdf"/>
          <p:cNvPicPr>
            <a:picLocks noChangeAspect="1"/>
          </p:cNvPicPr>
          <p:nvPr/>
        </p:nvPicPr>
        <p:blipFill rotWithShape="1">
          <a:blip r:embed="rId3">
            <a:extLst>
              <a:ext uri="{28A0092B-C50C-407E-A947-70E740481C1C}">
                <a14:useLocalDpi xmlns:a14="http://schemas.microsoft.com/office/drawing/2010/main" val="0"/>
              </a:ext>
            </a:extLst>
          </a:blip>
          <a:srcRect t="4132" b="2403"/>
          <a:stretch/>
        </p:blipFill>
        <p:spPr>
          <a:xfrm>
            <a:off x="3475272" y="1293402"/>
            <a:ext cx="5668728" cy="3973756"/>
          </a:xfrm>
          <a:prstGeom prst="rect">
            <a:avLst/>
          </a:prstGeom>
        </p:spPr>
      </p:pic>
    </p:spTree>
    <p:extLst>
      <p:ext uri="{BB962C8B-B14F-4D97-AF65-F5344CB8AC3E}">
        <p14:creationId xmlns:p14="http://schemas.microsoft.com/office/powerpoint/2010/main" val="21085047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37895" y="736025"/>
            <a:ext cx="7406105" cy="14430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endParaRPr>
          </a:p>
        </p:txBody>
      </p:sp>
      <p:sp>
        <p:nvSpPr>
          <p:cNvPr id="7" name="Text Placeholder 32"/>
          <p:cNvSpPr txBox="1">
            <a:spLocks/>
          </p:cNvSpPr>
          <p:nvPr/>
        </p:nvSpPr>
        <p:spPr bwMode="auto">
          <a:xfrm>
            <a:off x="1925047" y="1217545"/>
            <a:ext cx="4808999" cy="911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b="1" dirty="0" smtClean="0">
                <a:solidFill>
                  <a:schemeClr val="bg1"/>
                </a:solidFill>
                <a:latin typeface="Source Sans Pro"/>
                <a:cs typeface="Source Sans Pro"/>
              </a:rPr>
              <a:t>Website: </a:t>
            </a:r>
            <a:r>
              <a:rPr lang="en-US" dirty="0" smtClean="0">
                <a:solidFill>
                  <a:schemeClr val="bg1"/>
                </a:solidFill>
                <a:latin typeface="Source Sans Pro"/>
                <a:cs typeface="Source Sans Pro"/>
              </a:rPr>
              <a:t>https://</a:t>
            </a:r>
            <a:r>
              <a:rPr lang="en-US" dirty="0" err="1" smtClean="0">
                <a:solidFill>
                  <a:schemeClr val="bg1"/>
                </a:solidFill>
                <a:latin typeface="Source Sans Pro"/>
                <a:cs typeface="Source Sans Pro"/>
              </a:rPr>
              <a:t>www.icann.org</a:t>
            </a:r>
            <a:r>
              <a:rPr lang="en-US" dirty="0" smtClean="0">
                <a:solidFill>
                  <a:schemeClr val="bg1"/>
                </a:solidFill>
                <a:latin typeface="Source Sans Pro"/>
                <a:cs typeface="Source Sans Pro"/>
              </a:rPr>
              <a:t>/</a:t>
            </a:r>
            <a:br>
              <a:rPr lang="en-US" dirty="0" smtClean="0">
                <a:solidFill>
                  <a:schemeClr val="bg1"/>
                </a:solidFill>
                <a:latin typeface="Source Sans Pro"/>
                <a:cs typeface="Source Sans Pro"/>
              </a:rPr>
            </a:br>
            <a:r>
              <a:rPr lang="en-US" dirty="0" smtClean="0">
                <a:solidFill>
                  <a:schemeClr val="bg1"/>
                </a:solidFill>
                <a:latin typeface="Source Sans Pro"/>
                <a:cs typeface="Source Sans Pro"/>
              </a:rPr>
              <a:t>stewardship-accountability</a:t>
            </a:r>
          </a:p>
        </p:txBody>
      </p:sp>
      <p:sp>
        <p:nvSpPr>
          <p:cNvPr id="8" name="Text Placeholder 33"/>
          <p:cNvSpPr txBox="1">
            <a:spLocks/>
          </p:cNvSpPr>
          <p:nvPr/>
        </p:nvSpPr>
        <p:spPr bwMode="auto">
          <a:xfrm>
            <a:off x="1925047" y="847666"/>
            <a:ext cx="4808999"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400" b="1" dirty="0">
                <a:solidFill>
                  <a:schemeClr val="bg1"/>
                </a:solidFill>
                <a:latin typeface="Source Sans Pro" charset="0"/>
                <a:ea typeface="Segoe UI" charset="0"/>
                <a:cs typeface="Segoe UI Semilight" charset="0"/>
              </a:rPr>
              <a:t>Thank You and Questions</a:t>
            </a:r>
          </a:p>
        </p:txBody>
      </p:sp>
      <p:sp>
        <p:nvSpPr>
          <p:cNvPr id="18" name="Rectangle 17"/>
          <p:cNvSpPr/>
          <p:nvPr/>
        </p:nvSpPr>
        <p:spPr>
          <a:xfrm>
            <a:off x="1" y="749393"/>
            <a:ext cx="1737894" cy="14296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endParaRPr>
          </a:p>
        </p:txBody>
      </p:sp>
      <p:sp>
        <p:nvSpPr>
          <p:cNvPr id="39" name="Title 38"/>
          <p:cNvSpPr>
            <a:spLocks noGrp="1"/>
          </p:cNvSpPr>
          <p:nvPr>
            <p:ph type="title"/>
          </p:nvPr>
        </p:nvSpPr>
        <p:spPr>
          <a:prstGeom prst="rect">
            <a:avLst/>
          </a:prstGeom>
        </p:spPr>
        <p:txBody>
          <a:bodyPr/>
          <a:lstStyle/>
          <a:p>
            <a:r>
              <a:rPr lang="en-US" b="1" dirty="0" smtClean="0"/>
              <a:t>Questions?</a:t>
            </a:r>
            <a:endParaRPr lang="en-US" b="1" dirty="0"/>
          </a:p>
        </p:txBody>
      </p:sp>
      <p:pic>
        <p:nvPicPr>
          <p:cNvPr id="40" name="Picture 39" descr="ICANN_Logo_W.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8614" y="895141"/>
            <a:ext cx="1447535" cy="1123492"/>
          </a:xfrm>
          <a:prstGeom prst="rect">
            <a:avLst/>
          </a:prstGeom>
        </p:spPr>
      </p:pic>
      <p:sp>
        <p:nvSpPr>
          <p:cNvPr id="28" name="Content Placeholder 2"/>
          <p:cNvSpPr txBox="1">
            <a:spLocks/>
          </p:cNvSpPr>
          <p:nvPr/>
        </p:nvSpPr>
        <p:spPr>
          <a:xfrm>
            <a:off x="288314" y="2402364"/>
            <a:ext cx="8270240" cy="313216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Font typeface="Arial"/>
              <a:buNone/>
            </a:pPr>
            <a:r>
              <a:rPr lang="en-US" sz="2400" b="1" dirty="0" smtClean="0">
                <a:latin typeface="Source Sans Pro"/>
                <a:cs typeface="Source Sans Pro"/>
              </a:rPr>
              <a:t>IANA Stewardship Transition</a:t>
            </a:r>
          </a:p>
          <a:p>
            <a:pPr marL="0" indent="0">
              <a:spcBef>
                <a:spcPts val="0"/>
              </a:spcBef>
              <a:spcAft>
                <a:spcPts val="600"/>
              </a:spcAft>
              <a:buFont typeface="Arial"/>
              <a:buNone/>
            </a:pPr>
            <a:r>
              <a:rPr lang="en-US" sz="1600" dirty="0" smtClean="0">
                <a:solidFill>
                  <a:srgbClr val="0B5D97"/>
                </a:solidFill>
                <a:latin typeface="Source Sans Pro"/>
                <a:cs typeface="Source Sans Pro"/>
              </a:rPr>
              <a:t>https://</a:t>
            </a:r>
            <a:r>
              <a:rPr lang="en-US" sz="1600" dirty="0" err="1" smtClean="0">
                <a:solidFill>
                  <a:srgbClr val="0B5D97"/>
                </a:solidFill>
                <a:latin typeface="Source Sans Pro"/>
                <a:cs typeface="Source Sans Pro"/>
              </a:rPr>
              <a:t>www.icann.org</a:t>
            </a:r>
            <a:r>
              <a:rPr lang="en-US" sz="1600" dirty="0" smtClean="0">
                <a:solidFill>
                  <a:srgbClr val="0B5D97"/>
                </a:solidFill>
                <a:latin typeface="Source Sans Pro"/>
                <a:cs typeface="Source Sans Pro"/>
              </a:rPr>
              <a:t>/stewardship</a:t>
            </a:r>
          </a:p>
          <a:p>
            <a:pPr marL="285750" indent="-285750">
              <a:spcBef>
                <a:spcPts val="0"/>
              </a:spcBef>
              <a:spcAft>
                <a:spcPts val="600"/>
              </a:spcAft>
              <a:buSzPct val="75000"/>
              <a:buFont typeface="Wingdings" charset="2"/>
              <a:buChar char=""/>
            </a:pPr>
            <a:r>
              <a:rPr lang="en-US" sz="1600" dirty="0">
                <a:solidFill>
                  <a:srgbClr val="0C1F24"/>
                </a:solidFill>
                <a:latin typeface="Source Sans Pro"/>
                <a:cs typeface="Source Sans Pro"/>
              </a:rPr>
              <a:t>Latest news and information on the IANA Stewardship Transition and ICG</a:t>
            </a:r>
          </a:p>
          <a:p>
            <a:pPr marL="285750" indent="-285750">
              <a:spcBef>
                <a:spcPts val="0"/>
              </a:spcBef>
              <a:spcAft>
                <a:spcPts val="600"/>
              </a:spcAft>
              <a:buSzPct val="75000"/>
              <a:buFont typeface="Wingdings" charset="2"/>
              <a:buChar char=""/>
            </a:pPr>
            <a:r>
              <a:rPr lang="en-US" sz="1600" dirty="0" smtClean="0">
                <a:solidFill>
                  <a:srgbClr val="0C1F24"/>
                </a:solidFill>
                <a:latin typeface="Source Sans Pro"/>
                <a:cs typeface="Source Sans Pro"/>
              </a:rPr>
              <a:t>Community participation information</a:t>
            </a:r>
          </a:p>
          <a:p>
            <a:pPr marL="285750" indent="-285750">
              <a:spcBef>
                <a:spcPts val="0"/>
              </a:spcBef>
              <a:spcAft>
                <a:spcPts val="600"/>
              </a:spcAft>
              <a:buSzPct val="75000"/>
              <a:buFont typeface="Wingdings" charset="2"/>
              <a:buChar char=""/>
            </a:pPr>
            <a:r>
              <a:rPr lang="en-US" sz="1600" dirty="0">
                <a:solidFill>
                  <a:srgbClr val="0C1F24"/>
                </a:solidFill>
                <a:latin typeface="Source Sans Pro"/>
                <a:cs typeface="Source Sans Pro"/>
              </a:rPr>
              <a:t>Resources and archives from ICG meetings</a:t>
            </a:r>
          </a:p>
          <a:p>
            <a:pPr marL="0" indent="0">
              <a:spcAft>
                <a:spcPts val="600"/>
              </a:spcAft>
              <a:buSzPct val="75000"/>
              <a:buNone/>
            </a:pPr>
            <a:endParaRPr lang="en-US" sz="1600" dirty="0" smtClean="0">
              <a:solidFill>
                <a:srgbClr val="0C1F24"/>
              </a:solidFill>
              <a:latin typeface="Source Sans Pro"/>
              <a:cs typeface="Source Sans Pro"/>
            </a:endParaRPr>
          </a:p>
          <a:p>
            <a:pPr marL="285750" indent="-285750">
              <a:spcAft>
                <a:spcPts val="600"/>
              </a:spcAft>
              <a:buSzPct val="75000"/>
              <a:buFont typeface="Wingdings" charset="2"/>
              <a:buChar char=""/>
            </a:pPr>
            <a:endParaRPr lang="en-US" sz="1600" dirty="0">
              <a:solidFill>
                <a:srgbClr val="0C1F24"/>
              </a:solidFill>
              <a:latin typeface="Source Sans Pro"/>
              <a:cs typeface="Source Sans Pro"/>
            </a:endParaRPr>
          </a:p>
          <a:p>
            <a:pPr marL="0" indent="0">
              <a:spcBef>
                <a:spcPts val="1000"/>
              </a:spcBef>
              <a:buFont typeface="Arial"/>
              <a:buNone/>
            </a:pPr>
            <a:endParaRPr lang="en-US" sz="1600" dirty="0" smtClean="0">
              <a:solidFill>
                <a:srgbClr val="0B5D97"/>
              </a:solidFill>
              <a:latin typeface="Source Sans Pro"/>
              <a:cs typeface="Source Sans Pro"/>
            </a:endParaRPr>
          </a:p>
          <a:p>
            <a:pPr marL="0" indent="0">
              <a:buFont typeface="Arial"/>
              <a:buNone/>
            </a:pPr>
            <a:r>
              <a:rPr lang="en-US" dirty="0" smtClean="0">
                <a:latin typeface="Source Sans Pro"/>
                <a:cs typeface="Source Sans Pro"/>
              </a:rPr>
              <a:t>	</a:t>
            </a:r>
            <a:endParaRPr lang="en-US" dirty="0">
              <a:latin typeface="Source Sans Pro"/>
              <a:cs typeface="Source Sans Pro"/>
            </a:endParaRPr>
          </a:p>
        </p:txBody>
      </p:sp>
      <p:sp>
        <p:nvSpPr>
          <p:cNvPr id="29" name="Content Placeholder 3"/>
          <p:cNvSpPr txBox="1">
            <a:spLocks/>
          </p:cNvSpPr>
          <p:nvPr/>
        </p:nvSpPr>
        <p:spPr>
          <a:xfrm>
            <a:off x="288314" y="4449851"/>
            <a:ext cx="8270240" cy="1959882"/>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Font typeface="Arial"/>
              <a:buNone/>
            </a:pPr>
            <a:r>
              <a:rPr lang="en-US" sz="2400" b="1" dirty="0" smtClean="0">
                <a:solidFill>
                  <a:srgbClr val="0A1F24"/>
                </a:solidFill>
                <a:latin typeface="Source Sans Pro"/>
                <a:cs typeface="Source Sans Pro"/>
              </a:rPr>
              <a:t>Enhancing ICANN Accountability</a:t>
            </a:r>
          </a:p>
          <a:p>
            <a:pPr marL="0" indent="0">
              <a:spcBef>
                <a:spcPts val="0"/>
              </a:spcBef>
              <a:spcAft>
                <a:spcPts val="600"/>
              </a:spcAft>
              <a:buFont typeface="Arial"/>
              <a:buNone/>
            </a:pPr>
            <a:r>
              <a:rPr lang="en-US" sz="1600" dirty="0" smtClean="0">
                <a:solidFill>
                  <a:srgbClr val="0B5D97"/>
                </a:solidFill>
                <a:latin typeface="Source Sans Pro"/>
                <a:cs typeface="Source Sans Pro"/>
              </a:rPr>
              <a:t>https://</a:t>
            </a:r>
            <a:r>
              <a:rPr lang="en-US" sz="1600" dirty="0" err="1" smtClean="0">
                <a:solidFill>
                  <a:srgbClr val="0B5D97"/>
                </a:solidFill>
                <a:latin typeface="Source Sans Pro"/>
                <a:cs typeface="Source Sans Pro"/>
              </a:rPr>
              <a:t>community.icann.org</a:t>
            </a:r>
            <a:r>
              <a:rPr lang="en-US" sz="1600" dirty="0" smtClean="0">
                <a:solidFill>
                  <a:srgbClr val="0B5D97"/>
                </a:solidFill>
                <a:latin typeface="Source Sans Pro"/>
                <a:cs typeface="Source Sans Pro"/>
              </a:rPr>
              <a:t>/category/accountability</a:t>
            </a:r>
            <a:endParaRPr lang="en-US" sz="1600" dirty="0">
              <a:solidFill>
                <a:srgbClr val="0C1F24"/>
              </a:solidFill>
              <a:latin typeface="Source Sans Pro"/>
              <a:cs typeface="Source Sans Pro"/>
            </a:endParaRPr>
          </a:p>
          <a:p>
            <a:pPr marL="285750" indent="-285750">
              <a:spcBef>
                <a:spcPts val="0"/>
              </a:spcBef>
              <a:spcAft>
                <a:spcPts val="600"/>
              </a:spcAft>
              <a:buSzPct val="75000"/>
              <a:buFont typeface="Wingdings" charset="2"/>
              <a:buChar char=""/>
            </a:pPr>
            <a:r>
              <a:rPr lang="en-US" sz="1600" dirty="0">
                <a:solidFill>
                  <a:srgbClr val="0C1F24"/>
                </a:solidFill>
                <a:latin typeface="Source Sans Pro"/>
                <a:cs typeface="Source Sans Pro"/>
              </a:rPr>
              <a:t>Latest news and information on the Enhancing ICANN Accountability process and CCWG</a:t>
            </a:r>
          </a:p>
          <a:p>
            <a:pPr marL="285750" indent="-285750">
              <a:spcBef>
                <a:spcPts val="0"/>
              </a:spcBef>
              <a:spcAft>
                <a:spcPts val="600"/>
              </a:spcAft>
              <a:buSzPct val="75000"/>
              <a:buFont typeface="Wingdings" charset="2"/>
              <a:buChar char=""/>
            </a:pPr>
            <a:r>
              <a:rPr lang="en-US" sz="1600" dirty="0">
                <a:solidFill>
                  <a:srgbClr val="0C1F24"/>
                </a:solidFill>
                <a:latin typeface="Source Sans Pro"/>
                <a:cs typeface="Source Sans Pro"/>
              </a:rPr>
              <a:t>Announcements and upcoming </a:t>
            </a:r>
            <a:r>
              <a:rPr lang="en-US" sz="1600" dirty="0" smtClean="0">
                <a:solidFill>
                  <a:srgbClr val="0C1F24"/>
                </a:solidFill>
                <a:latin typeface="Source Sans Pro"/>
                <a:cs typeface="Source Sans Pro"/>
              </a:rPr>
              <a:t>events</a:t>
            </a:r>
            <a:endParaRPr lang="en-US" sz="1600" dirty="0">
              <a:solidFill>
                <a:srgbClr val="0C1F24"/>
              </a:solidFill>
              <a:latin typeface="Source Sans Pro"/>
              <a:cs typeface="Source Sans Pro"/>
            </a:endParaRPr>
          </a:p>
        </p:txBody>
      </p:sp>
      <p:sp>
        <p:nvSpPr>
          <p:cNvPr id="50" name="Text Placeholder 32"/>
          <p:cNvSpPr txBox="1">
            <a:spLocks/>
          </p:cNvSpPr>
          <p:nvPr/>
        </p:nvSpPr>
        <p:spPr>
          <a:xfrm>
            <a:off x="6856242" y="968213"/>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600" dirty="0" err="1">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twitter.com</a:t>
            </a:r>
            <a:r>
              <a:rPr lang="en-US" sz="1600" dirty="0" smtClean="0">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a:t>
            </a:r>
            <a:r>
              <a:rPr lang="en-US" sz="1600" dirty="0" err="1" smtClean="0">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600" dirty="0">
              <a:solidFill>
                <a:schemeClr val="bg1"/>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51" name="Text Placeholder 32"/>
          <p:cNvSpPr txBox="1">
            <a:spLocks/>
          </p:cNvSpPr>
          <p:nvPr/>
        </p:nvSpPr>
        <p:spPr>
          <a:xfrm>
            <a:off x="6856241" y="1655571"/>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600" dirty="0" err="1">
                <a:solidFill>
                  <a:srgbClr val="FFFFFF"/>
                </a:solidFill>
                <a:latin typeface="Source Sans Pro" panose="020B0503030403020204" pitchFamily="34" charset="0"/>
                <a:ea typeface="Segoe UI" panose="020B0502040204020203" pitchFamily="34" charset="0"/>
                <a:cs typeface="Segoe UI Semilight" panose="020B0402040204020203" pitchFamily="34" charset="0"/>
              </a:rPr>
              <a:t>facebook.com</a:t>
            </a:r>
            <a:r>
              <a:rPr lang="en-US" sz="1600" dirty="0">
                <a:solidFill>
                  <a:srgbClr val="FFFFFF"/>
                </a:solidFill>
                <a:latin typeface="Source Sans Pro" panose="020B0503030403020204" pitchFamily="34" charset="0"/>
                <a:ea typeface="Segoe UI" panose="020B0502040204020203" pitchFamily="34" charset="0"/>
                <a:cs typeface="Segoe UI Semilight" panose="020B0402040204020203" pitchFamily="34" charset="0"/>
              </a:rPr>
              <a:t>/</a:t>
            </a:r>
            <a:r>
              <a:rPr lang="en-US" sz="1600" dirty="0" err="1">
                <a:solidFill>
                  <a:srgbClr val="FFFFFF"/>
                </a:solidFill>
                <a:latin typeface="Source Sans Pro" panose="020B0503030403020204" pitchFamily="34" charset="0"/>
                <a:ea typeface="Segoe UI" panose="020B0502040204020203" pitchFamily="34" charset="0"/>
                <a:cs typeface="Segoe UI Semilight" panose="020B0402040204020203" pitchFamily="34" charset="0"/>
              </a:rPr>
              <a:t>icannorg</a:t>
            </a:r>
            <a:endParaRPr lang="en-US" sz="1600" dirty="0">
              <a:solidFill>
                <a:srgbClr val="FFFFFF"/>
              </a:solidFill>
              <a:latin typeface="Source Sans Pro" panose="020B0503030403020204" pitchFamily="34" charset="0"/>
              <a:ea typeface="Segoe UI" panose="020B0502040204020203" pitchFamily="34" charset="0"/>
              <a:cs typeface="Segoe UI Semilight" panose="020B0402040204020203" pitchFamily="34" charset="0"/>
            </a:endParaRPr>
          </a:p>
        </p:txBody>
      </p:sp>
      <p:pic>
        <p:nvPicPr>
          <p:cNvPr id="52" name="Picture 51" descr="1420948141_social_style_3_facebook-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72147" y="1544725"/>
            <a:ext cx="545448" cy="545448"/>
          </a:xfrm>
          <a:prstGeom prst="rect">
            <a:avLst/>
          </a:prstGeom>
        </p:spPr>
      </p:pic>
      <p:pic>
        <p:nvPicPr>
          <p:cNvPr id="53" name="Picture 52" descr="1420948433_social_style_3_twiter-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167517" y="858569"/>
            <a:ext cx="568165" cy="568165"/>
          </a:xfrm>
          <a:prstGeom prst="rect">
            <a:avLst/>
          </a:prstGeom>
        </p:spPr>
      </p:pic>
    </p:spTree>
    <p:extLst>
      <p:ext uri="{BB962C8B-B14F-4D97-AF65-F5344CB8AC3E}">
        <p14:creationId xmlns:p14="http://schemas.microsoft.com/office/powerpoint/2010/main" val="41729113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74900" y="3416301"/>
            <a:ext cx="6489700" cy="2501900"/>
          </a:xfrm>
          <a:prstGeom prst="rect">
            <a:avLst/>
          </a:prstGeom>
          <a:solidFill>
            <a:schemeClr val="lt1">
              <a:alpha val="29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4" name="Title 3"/>
          <p:cNvSpPr>
            <a:spLocks noGrp="1"/>
          </p:cNvSpPr>
          <p:nvPr>
            <p:ph type="title"/>
          </p:nvPr>
        </p:nvSpPr>
        <p:spPr>
          <a:prstGeom prst="rect">
            <a:avLst/>
          </a:prstGeom>
        </p:spPr>
        <p:txBody>
          <a:bodyPr/>
          <a:lstStyle/>
          <a:p>
            <a:r>
              <a:rPr lang="en-US" b="1" dirty="0" smtClean="0"/>
              <a:t>The U.S. Government’s Announcement</a:t>
            </a:r>
            <a:endParaRPr lang="en-US" b="1" dirty="0"/>
          </a:p>
        </p:txBody>
      </p:sp>
      <p:sp>
        <p:nvSpPr>
          <p:cNvPr id="3" name="Content Placeholder 2"/>
          <p:cNvSpPr txBox="1">
            <a:spLocks/>
          </p:cNvSpPr>
          <p:nvPr/>
        </p:nvSpPr>
        <p:spPr>
          <a:xfrm>
            <a:off x="457200" y="1031209"/>
            <a:ext cx="8229600" cy="169845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000" b="1" dirty="0" smtClean="0">
                <a:solidFill>
                  <a:schemeClr val="accent6"/>
                </a:solidFill>
                <a:latin typeface="Source Sans Pro"/>
                <a:cs typeface="Source Sans Pro"/>
              </a:rPr>
              <a:t>14 March 2014: </a:t>
            </a:r>
            <a:r>
              <a:rPr lang="en-US" sz="2000" dirty="0" smtClean="0">
                <a:latin typeface="Source Sans Pro"/>
                <a:cs typeface="Source Sans Pro"/>
              </a:rPr>
              <a:t>U.S. Government announces intent to transition its stewardship of the IANA functions to the global multistakeholder community</a:t>
            </a:r>
          </a:p>
          <a:p>
            <a:pPr marL="685800" lvl="1">
              <a:buSzPct val="75000"/>
              <a:buFont typeface="Wingdings" charset="2"/>
              <a:buChar char=""/>
            </a:pPr>
            <a:r>
              <a:rPr lang="en-US" sz="2000" dirty="0">
                <a:solidFill>
                  <a:srgbClr val="0C1F24"/>
                </a:solidFill>
                <a:latin typeface="Source Sans Pro"/>
                <a:cs typeface="Source Sans Pro"/>
              </a:rPr>
              <a:t>Asked ICANN to convene global stakeholders to develop a proposal</a:t>
            </a:r>
          </a:p>
          <a:p>
            <a:pPr marL="685800" lvl="1">
              <a:buSzPct val="75000"/>
              <a:buFont typeface="Wingdings" charset="2"/>
              <a:buChar char=""/>
            </a:pPr>
            <a:r>
              <a:rPr lang="en-US" sz="2000" dirty="0" smtClean="0">
                <a:solidFill>
                  <a:srgbClr val="0C1F24"/>
                </a:solidFill>
                <a:latin typeface="Source Sans Pro"/>
                <a:cs typeface="Source Sans Pro"/>
              </a:rPr>
              <a:t>The </a:t>
            </a:r>
            <a:r>
              <a:rPr lang="en-US" sz="2000" dirty="0">
                <a:solidFill>
                  <a:srgbClr val="0C1F24"/>
                </a:solidFill>
                <a:latin typeface="Source Sans Pro"/>
                <a:cs typeface="Source Sans Pro"/>
              </a:rPr>
              <a:t>m</a:t>
            </a:r>
            <a:r>
              <a:rPr lang="en-US" sz="2000" dirty="0" smtClean="0">
                <a:solidFill>
                  <a:srgbClr val="0C1F24"/>
                </a:solidFill>
                <a:latin typeface="Source Sans Pro"/>
                <a:cs typeface="Source Sans Pro"/>
              </a:rPr>
              <a:t>ultistakeholder </a:t>
            </a:r>
            <a:r>
              <a:rPr lang="en-US" sz="2000" dirty="0">
                <a:solidFill>
                  <a:srgbClr val="0C1F24"/>
                </a:solidFill>
                <a:latin typeface="Source Sans Pro"/>
                <a:cs typeface="Source Sans Pro"/>
              </a:rPr>
              <a:t>community has set policies implemented by ICANN for more than 15 years</a:t>
            </a:r>
          </a:p>
        </p:txBody>
      </p:sp>
      <p:grpSp>
        <p:nvGrpSpPr>
          <p:cNvPr id="5" name="Group 4"/>
          <p:cNvGrpSpPr/>
          <p:nvPr/>
        </p:nvGrpSpPr>
        <p:grpSpPr>
          <a:xfrm>
            <a:off x="593207" y="3599898"/>
            <a:ext cx="1520412" cy="1520412"/>
            <a:chOff x="569487" y="2043501"/>
            <a:chExt cx="1346792" cy="1346792"/>
          </a:xfrm>
        </p:grpSpPr>
        <p:sp>
          <p:nvSpPr>
            <p:cNvPr id="6" name="Teardrop 5"/>
            <p:cNvSpPr/>
            <p:nvPr/>
          </p:nvSpPr>
          <p:spPr>
            <a:xfrm rot="8100000">
              <a:off x="569487" y="2043501"/>
              <a:ext cx="1346792" cy="1346792"/>
            </a:xfrm>
            <a:prstGeom prst="teardrop">
              <a:avLst>
                <a:gd name="adj" fmla="val 96125"/>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latin typeface="Source Sans Pro"/>
                <a:cs typeface="Source Sans Pro"/>
              </a:endParaRPr>
            </a:p>
          </p:txBody>
        </p:sp>
        <p:sp>
          <p:nvSpPr>
            <p:cNvPr id="7" name="TextBox 6"/>
            <p:cNvSpPr txBox="1"/>
            <p:nvPr/>
          </p:nvSpPr>
          <p:spPr>
            <a:xfrm>
              <a:off x="594800" y="2386020"/>
              <a:ext cx="1273358" cy="756917"/>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400" b="1" dirty="0" smtClean="0">
                  <a:solidFill>
                    <a:schemeClr val="bg1"/>
                  </a:solidFill>
                  <a:latin typeface="Source Sans Pro"/>
                  <a:cs typeface="Source Sans Pro"/>
                </a:rPr>
                <a:t>Why</a:t>
              </a:r>
            </a:p>
            <a:p>
              <a:pPr algn="ctr"/>
              <a:r>
                <a:rPr lang="en-US" sz="2400" b="1" dirty="0" smtClean="0">
                  <a:solidFill>
                    <a:schemeClr val="bg1"/>
                  </a:solidFill>
                  <a:latin typeface="Source Sans Pro"/>
                  <a:cs typeface="Source Sans Pro"/>
                </a:rPr>
                <a:t>now?</a:t>
              </a:r>
            </a:p>
          </p:txBody>
        </p:sp>
      </p:grpSp>
      <p:sp>
        <p:nvSpPr>
          <p:cNvPr id="8" name="Oval 7"/>
          <p:cNvSpPr/>
          <p:nvPr/>
        </p:nvSpPr>
        <p:spPr>
          <a:xfrm>
            <a:off x="1213832" y="5447898"/>
            <a:ext cx="279159" cy="272093"/>
          </a:xfrm>
          <a:prstGeom prst="ellipse">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 name="Rectangle 1"/>
          <p:cNvSpPr/>
          <p:nvPr/>
        </p:nvSpPr>
        <p:spPr>
          <a:xfrm>
            <a:off x="2463800" y="3510998"/>
            <a:ext cx="6400800" cy="2308324"/>
          </a:xfrm>
          <a:prstGeom prst="rect">
            <a:avLst/>
          </a:prstGeom>
        </p:spPr>
        <p:txBody>
          <a:bodyPr wrap="square">
            <a:spAutoFit/>
          </a:bodyPr>
          <a:lstStyle/>
          <a:p>
            <a:r>
              <a:rPr lang="en-US" b="1" dirty="0">
                <a:latin typeface="Source Sans Pro"/>
                <a:cs typeface="Source Sans Pro"/>
              </a:rPr>
              <a:t>The U.S. Government’s </a:t>
            </a:r>
            <a:r>
              <a:rPr lang="en-US" b="1" dirty="0" smtClean="0">
                <a:latin typeface="Source Sans Pro"/>
                <a:cs typeface="Source Sans Pro"/>
              </a:rPr>
              <a:t>announcement:</a:t>
            </a:r>
            <a:endParaRPr lang="en-US" b="1" dirty="0">
              <a:latin typeface="Source Sans Pro"/>
              <a:cs typeface="Source Sans Pro"/>
            </a:endParaRPr>
          </a:p>
          <a:p>
            <a:pPr marL="285750" indent="-285750">
              <a:buSzPct val="75000"/>
              <a:buFont typeface="Wingdings" charset="2"/>
              <a:buChar char=""/>
            </a:pPr>
            <a:r>
              <a:rPr lang="en-US" dirty="0">
                <a:solidFill>
                  <a:srgbClr val="0C1F24"/>
                </a:solidFill>
                <a:latin typeface="Source Sans Pro"/>
                <a:cs typeface="Source Sans Pro"/>
              </a:rPr>
              <a:t>Marks the final phase of the privatization of the DNS</a:t>
            </a:r>
          </a:p>
          <a:p>
            <a:pPr marL="285750" indent="-285750">
              <a:buSzPct val="75000"/>
              <a:buFont typeface="Wingdings" charset="2"/>
              <a:buChar char=""/>
            </a:pPr>
            <a:r>
              <a:rPr lang="en-US" dirty="0">
                <a:solidFill>
                  <a:srgbClr val="0C1F24"/>
                </a:solidFill>
                <a:latin typeface="Source Sans Pro"/>
                <a:cs typeface="Source Sans Pro"/>
              </a:rPr>
              <a:t>Further supports and enhances the multistakeholder model of Internet policy making and governance</a:t>
            </a:r>
          </a:p>
          <a:p>
            <a:endParaRPr lang="en-US" dirty="0">
              <a:latin typeface="Source Sans Pro"/>
              <a:cs typeface="Source Sans Pro"/>
            </a:endParaRPr>
          </a:p>
          <a:p>
            <a:r>
              <a:rPr lang="en-US" dirty="0">
                <a:latin typeface="Source Sans Pro"/>
                <a:cs typeface="Source Sans Pro"/>
              </a:rPr>
              <a:t>ICANN was asked to serve as a facilitator, based on its role as the IANA functions administrator and global coordinator for the Internet’s Domain Name System (DNS</a:t>
            </a:r>
            <a:r>
              <a:rPr lang="en-US" dirty="0" smtClean="0">
                <a:latin typeface="Source Sans Pro"/>
                <a:cs typeface="Source Sans Pro"/>
              </a:rPr>
              <a:t>)</a:t>
            </a:r>
            <a:endParaRPr lang="en-US" dirty="0">
              <a:latin typeface="Source Sans Pro"/>
              <a:cs typeface="Source Sans Pro"/>
            </a:endParaRPr>
          </a:p>
        </p:txBody>
      </p:sp>
    </p:spTree>
    <p:extLst>
      <p:ext uri="{BB962C8B-B14F-4D97-AF65-F5344CB8AC3E}">
        <p14:creationId xmlns:p14="http://schemas.microsoft.com/office/powerpoint/2010/main" val="29773063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5-11-20 at 3.43.2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18412"/>
            <a:ext cx="9144000" cy="5012086"/>
          </a:xfrm>
          <a:prstGeom prst="rect">
            <a:avLst/>
          </a:prstGeom>
        </p:spPr>
      </p:pic>
      <p:sp>
        <p:nvSpPr>
          <p:cNvPr id="2" name="Title 1"/>
          <p:cNvSpPr>
            <a:spLocks noGrp="1"/>
          </p:cNvSpPr>
          <p:nvPr>
            <p:ph type="title"/>
          </p:nvPr>
        </p:nvSpPr>
        <p:spPr/>
        <p:txBody>
          <a:bodyPr/>
          <a:lstStyle/>
          <a:p>
            <a:r>
              <a:rPr lang="en-US" b="1" dirty="0" smtClean="0"/>
              <a:t>19 months since</a:t>
            </a:r>
            <a:r>
              <a:rPr lang="is-IS" b="1" dirty="0" smtClean="0"/>
              <a:t>…</a:t>
            </a:r>
            <a:endParaRPr lang="en-US" b="1" dirty="0"/>
          </a:p>
        </p:txBody>
      </p:sp>
      <p:pic>
        <p:nvPicPr>
          <p:cNvPr id="6" name="Picture 5" descr="Screen Shot 2015-11-20 at 3.54.27 PM.png"/>
          <p:cNvPicPr>
            <a:picLocks noChangeAspect="1"/>
          </p:cNvPicPr>
          <p:nvPr/>
        </p:nvPicPr>
        <p:blipFill rotWithShape="1">
          <a:blip r:embed="rId4">
            <a:extLst>
              <a:ext uri="{28A0092B-C50C-407E-A947-70E740481C1C}">
                <a14:useLocalDpi xmlns:a14="http://schemas.microsoft.com/office/drawing/2010/main" val="0"/>
              </a:ext>
            </a:extLst>
          </a:blip>
          <a:srcRect t="35752"/>
          <a:stretch/>
        </p:blipFill>
        <p:spPr>
          <a:xfrm>
            <a:off x="13368" y="748637"/>
            <a:ext cx="9144000" cy="636615"/>
          </a:xfrm>
          <a:prstGeom prst="rect">
            <a:avLst/>
          </a:prstGeom>
        </p:spPr>
      </p:pic>
      <p:sp>
        <p:nvSpPr>
          <p:cNvPr id="3" name="Oval 2"/>
          <p:cNvSpPr/>
          <p:nvPr/>
        </p:nvSpPr>
        <p:spPr>
          <a:xfrm>
            <a:off x="2446421" y="4023896"/>
            <a:ext cx="802105" cy="294105"/>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567502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Diagram 21"/>
          <p:cNvGraphicFramePr/>
          <p:nvPr>
            <p:extLst>
              <p:ext uri="{D42A27DB-BD31-4B8C-83A1-F6EECF244321}">
                <p14:modId xmlns:p14="http://schemas.microsoft.com/office/powerpoint/2010/main" val="1765963629"/>
              </p:ext>
            </p:extLst>
          </p:nvPr>
        </p:nvGraphicFramePr>
        <p:xfrm>
          <a:off x="372998" y="2647833"/>
          <a:ext cx="8472381" cy="19256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0" y="-7478"/>
            <a:ext cx="9144000" cy="1277396"/>
          </a:xfrm>
        </p:spPr>
        <p:txBody>
          <a:bodyPr/>
          <a:lstStyle/>
          <a:p>
            <a:r>
              <a:rPr lang="en-US" b="1" dirty="0" smtClean="0"/>
              <a:t>The Two Parallel Processes – Dublin </a:t>
            </a:r>
            <a:r>
              <a:rPr lang="en-US" b="1" dirty="0" err="1" smtClean="0"/>
              <a:t>centre</a:t>
            </a:r>
            <a:r>
              <a:rPr lang="en-US" b="1" dirty="0" smtClean="0"/>
              <a:t> stage</a:t>
            </a:r>
            <a:endParaRPr lang="en-US" b="1" dirty="0"/>
          </a:p>
        </p:txBody>
      </p:sp>
      <p:sp>
        <p:nvSpPr>
          <p:cNvPr id="15" name="Content Placeholder 2"/>
          <p:cNvSpPr txBox="1">
            <a:spLocks/>
          </p:cNvSpPr>
          <p:nvPr/>
        </p:nvSpPr>
        <p:spPr>
          <a:xfrm>
            <a:off x="299738" y="824639"/>
            <a:ext cx="8763000" cy="653046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24"/>
              </a:spcBef>
              <a:spcAft>
                <a:spcPts val="600"/>
              </a:spcAft>
              <a:buFont typeface="Arial"/>
              <a:buNone/>
            </a:pPr>
            <a:endParaRPr lang="en-US" sz="2000" b="1" dirty="0">
              <a:latin typeface="Source Sans Pro"/>
              <a:cs typeface="Source Sans Pro"/>
            </a:endParaRPr>
          </a:p>
        </p:txBody>
      </p:sp>
      <p:graphicFrame>
        <p:nvGraphicFramePr>
          <p:cNvPr id="4" name="Diagram 3"/>
          <p:cNvGraphicFramePr/>
          <p:nvPr>
            <p:extLst>
              <p:ext uri="{D42A27DB-BD31-4B8C-83A1-F6EECF244321}">
                <p14:modId xmlns:p14="http://schemas.microsoft.com/office/powerpoint/2010/main" val="4006039054"/>
              </p:ext>
            </p:extLst>
          </p:nvPr>
        </p:nvGraphicFramePr>
        <p:xfrm>
          <a:off x="372998" y="1269918"/>
          <a:ext cx="8472381" cy="188267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TextBox 4"/>
          <p:cNvSpPr txBox="1"/>
          <p:nvPr/>
        </p:nvSpPr>
        <p:spPr>
          <a:xfrm>
            <a:off x="372998" y="1767220"/>
            <a:ext cx="6974932" cy="1200329"/>
          </a:xfrm>
          <a:prstGeom prst="rect">
            <a:avLst/>
          </a:prstGeom>
          <a:noFill/>
        </p:spPr>
        <p:txBody>
          <a:bodyPr wrap="square" rtlCol="0">
            <a:spAutoFit/>
          </a:bodyPr>
          <a:lstStyle/>
          <a:p>
            <a:r>
              <a:rPr lang="en-US" sz="2000" b="1" dirty="0" smtClean="0">
                <a:solidFill>
                  <a:srgbClr val="FFFFFF"/>
                </a:solidFill>
                <a:latin typeface="Source Sans Pro"/>
                <a:cs typeface="Source Sans Pro"/>
              </a:rPr>
              <a:t>IANA Stewardship Transition </a:t>
            </a:r>
            <a:br>
              <a:rPr lang="en-US" sz="2000" b="1" dirty="0" smtClean="0">
                <a:solidFill>
                  <a:srgbClr val="FFFFFF"/>
                </a:solidFill>
                <a:latin typeface="Source Sans Pro"/>
                <a:cs typeface="Source Sans Pro"/>
              </a:rPr>
            </a:br>
            <a:r>
              <a:rPr lang="en-US" sz="1600" dirty="0" smtClean="0">
                <a:solidFill>
                  <a:srgbClr val="FFFFFF"/>
                </a:solidFill>
                <a:latin typeface="Source Sans Pro"/>
                <a:cs typeface="Source Sans Pro"/>
              </a:rPr>
              <a:t>Focused </a:t>
            </a:r>
            <a:r>
              <a:rPr lang="en-US" sz="1600" dirty="0">
                <a:solidFill>
                  <a:srgbClr val="FFFFFF"/>
                </a:solidFill>
                <a:latin typeface="Source Sans Pro"/>
                <a:cs typeface="Source Sans Pro"/>
              </a:rPr>
              <a:t>on delivering a proposal to transition the stewardship of </a:t>
            </a:r>
            <a:r>
              <a:rPr lang="en-US" sz="1600" dirty="0" smtClean="0">
                <a:solidFill>
                  <a:srgbClr val="FFFFFF"/>
                </a:solidFill>
                <a:latin typeface="Source Sans Pro"/>
                <a:cs typeface="Source Sans Pro"/>
              </a:rPr>
              <a:t>the IANA </a:t>
            </a:r>
            <a:r>
              <a:rPr lang="en-US" sz="1600" dirty="0">
                <a:solidFill>
                  <a:srgbClr val="FFFFFF"/>
                </a:solidFill>
                <a:latin typeface="Source Sans Pro"/>
                <a:cs typeface="Source Sans Pro"/>
              </a:rPr>
              <a:t>functions to the multistakeholder community </a:t>
            </a:r>
          </a:p>
          <a:p>
            <a:endParaRPr lang="en-US" sz="2000" b="1" dirty="0" smtClean="0">
              <a:solidFill>
                <a:schemeClr val="bg1"/>
              </a:solidFill>
              <a:latin typeface="Source Sans Pro"/>
              <a:cs typeface="Source Sans Pro"/>
            </a:endParaRPr>
          </a:p>
        </p:txBody>
      </p:sp>
      <p:sp>
        <p:nvSpPr>
          <p:cNvPr id="7" name="Rectangle 6"/>
          <p:cNvSpPr/>
          <p:nvPr/>
        </p:nvSpPr>
        <p:spPr>
          <a:xfrm>
            <a:off x="390760" y="3139648"/>
            <a:ext cx="6850600" cy="892552"/>
          </a:xfrm>
          <a:prstGeom prst="rect">
            <a:avLst/>
          </a:prstGeom>
        </p:spPr>
        <p:txBody>
          <a:bodyPr wrap="square">
            <a:spAutoFit/>
          </a:bodyPr>
          <a:lstStyle/>
          <a:p>
            <a:pPr lvl="0"/>
            <a:r>
              <a:rPr lang="en-US" sz="2000" b="1" dirty="0">
                <a:solidFill>
                  <a:srgbClr val="FFFFFF"/>
                </a:solidFill>
                <a:latin typeface="Source Sans Pro"/>
                <a:cs typeface="Source Sans Pro"/>
              </a:rPr>
              <a:t>Enhancing ICANN </a:t>
            </a:r>
            <a:r>
              <a:rPr lang="en-US" sz="2000" b="1" dirty="0" smtClean="0">
                <a:solidFill>
                  <a:srgbClr val="FFFFFF"/>
                </a:solidFill>
                <a:latin typeface="Source Sans Pro"/>
                <a:cs typeface="Source Sans Pro"/>
              </a:rPr>
              <a:t>Accountability</a:t>
            </a:r>
          </a:p>
          <a:p>
            <a:pPr lvl="0"/>
            <a:r>
              <a:rPr lang="en-US" sz="1600" dirty="0">
                <a:solidFill>
                  <a:srgbClr val="FFFFFF"/>
                </a:solidFill>
                <a:latin typeface="Source Sans Pro"/>
                <a:cs typeface="Source Sans Pro"/>
              </a:rPr>
              <a:t>F</a:t>
            </a:r>
            <a:r>
              <a:rPr lang="en-US" sz="1600" dirty="0" smtClean="0">
                <a:solidFill>
                  <a:srgbClr val="FFFFFF"/>
                </a:solidFill>
                <a:latin typeface="Source Sans Pro"/>
                <a:cs typeface="Source Sans Pro"/>
              </a:rPr>
              <a:t>ocused </a:t>
            </a:r>
            <a:r>
              <a:rPr lang="en-US" sz="1600" dirty="0">
                <a:solidFill>
                  <a:srgbClr val="FFFFFF"/>
                </a:solidFill>
                <a:latin typeface="Source Sans Pro"/>
                <a:cs typeface="Source Sans Pro"/>
              </a:rPr>
              <a:t>on ensuring that ICANN remains accountable in the absence of its historical contractual relationship with the U.S. </a:t>
            </a:r>
            <a:r>
              <a:rPr lang="en-US" sz="1600" dirty="0" smtClean="0">
                <a:solidFill>
                  <a:srgbClr val="FFFFFF"/>
                </a:solidFill>
                <a:latin typeface="Source Sans Pro"/>
                <a:cs typeface="Source Sans Pro"/>
              </a:rPr>
              <a:t>Government </a:t>
            </a:r>
            <a:endParaRPr lang="en-US" sz="1600" dirty="0">
              <a:solidFill>
                <a:srgbClr val="FFFFFF"/>
              </a:solidFill>
              <a:latin typeface="Source Sans Pro"/>
              <a:cs typeface="Source Sans Pro"/>
            </a:endParaRPr>
          </a:p>
        </p:txBody>
      </p:sp>
      <p:pic>
        <p:nvPicPr>
          <p:cNvPr id="3" name="Picture 2" descr="CQIulq4UcAE2aOJ.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625474" y="4573454"/>
            <a:ext cx="4518526" cy="2259263"/>
          </a:xfrm>
          <a:prstGeom prst="rect">
            <a:avLst/>
          </a:prstGeom>
        </p:spPr>
      </p:pic>
      <p:sp>
        <p:nvSpPr>
          <p:cNvPr id="10" name="TextBox 9"/>
          <p:cNvSpPr txBox="1"/>
          <p:nvPr/>
        </p:nvSpPr>
        <p:spPr>
          <a:xfrm>
            <a:off x="1156264" y="2644383"/>
            <a:ext cx="5987294" cy="369332"/>
          </a:xfrm>
          <a:prstGeom prst="rect">
            <a:avLst/>
          </a:prstGeom>
          <a:noFill/>
          <a:effectLst/>
        </p:spPr>
        <p:txBody>
          <a:bodyPr wrap="square" rtlCol="0">
            <a:spAutoFit/>
          </a:bodyPr>
          <a:lstStyle/>
          <a:p>
            <a:pPr marL="285750" indent="-285750">
              <a:buFont typeface="Arial"/>
              <a:buChar char="•"/>
            </a:pPr>
            <a:r>
              <a:rPr lang="en-US" b="1" dirty="0" smtClean="0">
                <a:solidFill>
                  <a:schemeClr val="accent2">
                    <a:lumMod val="50000"/>
                  </a:schemeClr>
                </a:solidFill>
                <a:latin typeface="Source Sans Pro"/>
                <a:cs typeface="Source Sans Pro"/>
              </a:rPr>
              <a:t>IANA Stewardship Transition Coordination Group (ICG)</a:t>
            </a:r>
          </a:p>
        </p:txBody>
      </p:sp>
      <p:sp>
        <p:nvSpPr>
          <p:cNvPr id="11" name="TextBox 10"/>
          <p:cNvSpPr txBox="1"/>
          <p:nvPr/>
        </p:nvSpPr>
        <p:spPr>
          <a:xfrm>
            <a:off x="1156264" y="4135081"/>
            <a:ext cx="5987294" cy="646331"/>
          </a:xfrm>
          <a:prstGeom prst="rect">
            <a:avLst/>
          </a:prstGeom>
          <a:noFill/>
          <a:effectLst/>
        </p:spPr>
        <p:txBody>
          <a:bodyPr wrap="square" rtlCol="0">
            <a:spAutoFit/>
          </a:bodyPr>
          <a:lstStyle/>
          <a:p>
            <a:pPr marL="285750" indent="-285750">
              <a:buFont typeface="Arial"/>
              <a:buChar char="•"/>
            </a:pPr>
            <a:r>
              <a:rPr lang="en-US" b="1" dirty="0" smtClean="0">
                <a:solidFill>
                  <a:schemeClr val="accent5"/>
                </a:solidFill>
                <a:latin typeface="Source Sans Pro"/>
                <a:cs typeface="Source Sans Pro"/>
              </a:rPr>
              <a:t>Cross-Community Working Group on Enhancing ICANN Accountability (CCWG-Accountability)</a:t>
            </a:r>
          </a:p>
        </p:txBody>
      </p:sp>
    </p:spTree>
    <p:extLst>
      <p:ext uri="{BB962C8B-B14F-4D97-AF65-F5344CB8AC3E}">
        <p14:creationId xmlns:p14="http://schemas.microsoft.com/office/powerpoint/2010/main" val="1528846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ICG</a:t>
            </a:r>
            <a:r>
              <a:rPr lang="is-IS" b="1" dirty="0" smtClean="0"/>
              <a:t>…</a:t>
            </a:r>
            <a:endParaRPr lang="en-US" b="1" dirty="0"/>
          </a:p>
        </p:txBody>
      </p:sp>
      <p:sp>
        <p:nvSpPr>
          <p:cNvPr id="3" name="TextBox 2"/>
          <p:cNvSpPr txBox="1"/>
          <p:nvPr/>
        </p:nvSpPr>
        <p:spPr>
          <a:xfrm>
            <a:off x="323280" y="889000"/>
            <a:ext cx="4836931" cy="5447645"/>
          </a:xfrm>
          <a:prstGeom prst="rect">
            <a:avLst/>
          </a:prstGeom>
          <a:noFill/>
        </p:spPr>
        <p:txBody>
          <a:bodyPr wrap="square" rtlCol="0">
            <a:spAutoFit/>
          </a:bodyPr>
          <a:lstStyle/>
          <a:p>
            <a:pPr marL="342900" lvl="0" indent="-342900">
              <a:spcBef>
                <a:spcPts val="600"/>
              </a:spcBef>
              <a:spcAft>
                <a:spcPts val="600"/>
              </a:spcAft>
              <a:buFont typeface="Wingdings" charset="2"/>
              <a:buChar char=""/>
            </a:pPr>
            <a:r>
              <a:rPr lang="en-US" sz="2200" b="1" dirty="0" smtClean="0">
                <a:latin typeface="Source Sans Pro"/>
                <a:cs typeface="Source Sans Pro"/>
              </a:rPr>
              <a:t>Public Comment period – 31 July to 8 Sep</a:t>
            </a:r>
          </a:p>
          <a:p>
            <a:pPr marL="342900" lvl="0" indent="-342900">
              <a:spcBef>
                <a:spcPts val="600"/>
              </a:spcBef>
              <a:spcAft>
                <a:spcPts val="600"/>
              </a:spcAft>
              <a:buFont typeface="Wingdings" charset="2"/>
              <a:buChar char=""/>
            </a:pPr>
            <a:r>
              <a:rPr lang="en-US" sz="2200" b="1" dirty="0" smtClean="0">
                <a:latin typeface="Source Sans Pro"/>
                <a:cs typeface="Source Sans Pro"/>
              </a:rPr>
              <a:t>The ICG finalized its work at ICANN54 in Dublin</a:t>
            </a:r>
          </a:p>
          <a:p>
            <a:pPr marL="342900" lvl="0" indent="-342900">
              <a:spcBef>
                <a:spcPts val="600"/>
              </a:spcBef>
              <a:spcAft>
                <a:spcPts val="600"/>
              </a:spcAft>
              <a:buFont typeface="Wingdings" charset="2"/>
              <a:buChar char=""/>
            </a:pPr>
            <a:r>
              <a:rPr lang="en-US" sz="2200" dirty="0" smtClean="0">
                <a:latin typeface="Source Sans Pro"/>
                <a:cs typeface="Source Sans Pro"/>
              </a:rPr>
              <a:t>The group awaits </a:t>
            </a:r>
            <a:r>
              <a:rPr lang="en-US" sz="2200" dirty="0">
                <a:latin typeface="Source Sans Pro"/>
                <a:cs typeface="Source Sans Pro"/>
              </a:rPr>
              <a:t>confirmation from </a:t>
            </a:r>
            <a:r>
              <a:rPr lang="en-US" sz="2200" dirty="0" smtClean="0">
                <a:latin typeface="Source Sans Pro"/>
                <a:cs typeface="Source Sans Pro"/>
              </a:rPr>
              <a:t>CWG-Stewardship </a:t>
            </a:r>
            <a:r>
              <a:rPr lang="en-US" sz="2200" dirty="0">
                <a:latin typeface="Source Sans Pro"/>
                <a:cs typeface="Source Sans Pro"/>
              </a:rPr>
              <a:t>that its requirements have been </a:t>
            </a:r>
            <a:r>
              <a:rPr lang="en-US" sz="2200" dirty="0" smtClean="0">
                <a:latin typeface="Source Sans Pro"/>
                <a:cs typeface="Source Sans Pro"/>
              </a:rPr>
              <a:t>met by the CCWG-Accountability</a:t>
            </a:r>
          </a:p>
          <a:p>
            <a:pPr marL="342900" indent="-342900">
              <a:spcBef>
                <a:spcPts val="600"/>
              </a:spcBef>
              <a:spcAft>
                <a:spcPts val="600"/>
              </a:spcAft>
              <a:buFont typeface="Wingdings" charset="2"/>
              <a:buChar char=""/>
            </a:pPr>
            <a:r>
              <a:rPr lang="en-US" sz="2200" dirty="0" smtClean="0">
                <a:latin typeface="Source Sans Pro"/>
                <a:cs typeface="Source Sans Pro"/>
              </a:rPr>
              <a:t>Full announcement and final report on</a:t>
            </a:r>
            <a:r>
              <a:rPr lang="en-US" sz="2200" dirty="0">
                <a:latin typeface="Source Sans Pro"/>
                <a:cs typeface="Source Sans Pro"/>
              </a:rPr>
              <a:t>: </a:t>
            </a:r>
            <a:r>
              <a:rPr lang="en-US" sz="2200" dirty="0">
                <a:latin typeface="Source Sans Pro"/>
                <a:cs typeface="Source Sans Pro"/>
                <a:hlinkClick r:id="rId2"/>
              </a:rPr>
              <a:t>https://www.icann.org/news/announcement-2015-10-29-</a:t>
            </a:r>
            <a:r>
              <a:rPr lang="en-US" sz="2200" dirty="0" smtClean="0">
                <a:latin typeface="Source Sans Pro"/>
                <a:cs typeface="Source Sans Pro"/>
                <a:hlinkClick r:id="rId2"/>
              </a:rPr>
              <a:t>en</a:t>
            </a:r>
            <a:endParaRPr lang="en-US" sz="2200" dirty="0">
              <a:latin typeface="Source Sans Pro"/>
              <a:cs typeface="Source Sans Pro"/>
            </a:endParaRPr>
          </a:p>
          <a:p>
            <a:pPr marL="342900" lvl="0" indent="-342900">
              <a:spcBef>
                <a:spcPts val="600"/>
              </a:spcBef>
              <a:spcAft>
                <a:spcPts val="600"/>
              </a:spcAft>
              <a:buFont typeface="Wingdings" charset="2"/>
              <a:buChar char=""/>
            </a:pPr>
            <a:r>
              <a:rPr lang="en-US" sz="2200" dirty="0" smtClean="0">
                <a:latin typeface="Source Sans Pro"/>
                <a:cs typeface="Source Sans Pro"/>
              </a:rPr>
              <a:t>Currently </a:t>
            </a:r>
            <a:r>
              <a:rPr lang="en-US" sz="2200" dirty="0">
                <a:latin typeface="Source Sans Pro"/>
                <a:cs typeface="Source Sans Pro"/>
              </a:rPr>
              <a:t>discussing need for implementation related work, if </a:t>
            </a:r>
            <a:r>
              <a:rPr lang="en-US" sz="2200" dirty="0" smtClean="0">
                <a:latin typeface="Source Sans Pro"/>
                <a:cs typeface="Source Sans Pro"/>
              </a:rPr>
              <a:t>any</a:t>
            </a:r>
            <a:endParaRPr lang="en-US" sz="2200" dirty="0">
              <a:latin typeface="Source Sans Pro"/>
              <a:cs typeface="Source Sans Pro"/>
            </a:endParaRPr>
          </a:p>
        </p:txBody>
      </p:sp>
      <p:pic>
        <p:nvPicPr>
          <p:cNvPr id="4" name="Picture 3" descr="Screen Shot 2015-11-23 at 3.47.2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9899" y="2255587"/>
            <a:ext cx="4109837" cy="2467142"/>
          </a:xfrm>
          <a:prstGeom prst="rect">
            <a:avLst/>
          </a:prstGeom>
        </p:spPr>
      </p:pic>
    </p:spTree>
    <p:extLst>
      <p:ext uri="{BB962C8B-B14F-4D97-AF65-F5344CB8AC3E}">
        <p14:creationId xmlns:p14="http://schemas.microsoft.com/office/powerpoint/2010/main" val="23709432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XPL-ICAN_1510_ICG_Report_Visual_Summary_02d.pdf"/>
          <p:cNvPicPr>
            <a:picLocks noChangeAspect="1"/>
          </p:cNvPicPr>
          <p:nvPr/>
        </p:nvPicPr>
        <p:blipFill rotWithShape="1">
          <a:blip r:embed="rId2">
            <a:extLst>
              <a:ext uri="{28A0092B-C50C-407E-A947-70E740481C1C}">
                <a14:useLocalDpi xmlns:a14="http://schemas.microsoft.com/office/drawing/2010/main" val="0"/>
              </a:ext>
            </a:extLst>
          </a:blip>
          <a:srcRect t="16225"/>
          <a:stretch/>
        </p:blipFill>
        <p:spPr>
          <a:xfrm>
            <a:off x="0" y="858762"/>
            <a:ext cx="9144000" cy="5745238"/>
          </a:xfrm>
          <a:prstGeom prst="rect">
            <a:avLst/>
          </a:prstGeom>
        </p:spPr>
      </p:pic>
      <p:sp>
        <p:nvSpPr>
          <p:cNvPr id="3" name="Title 2"/>
          <p:cNvSpPr>
            <a:spLocks noGrp="1"/>
          </p:cNvSpPr>
          <p:nvPr>
            <p:ph type="title"/>
          </p:nvPr>
        </p:nvSpPr>
        <p:spPr/>
        <p:txBody>
          <a:bodyPr/>
          <a:lstStyle/>
          <a:p>
            <a:r>
              <a:rPr lang="en-US" b="1" dirty="0" smtClean="0"/>
              <a:t>Combined Proposal Overview</a:t>
            </a:r>
            <a:endParaRPr lang="en-US" b="1" dirty="0"/>
          </a:p>
        </p:txBody>
      </p:sp>
    </p:spTree>
    <p:extLst>
      <p:ext uri="{BB962C8B-B14F-4D97-AF65-F5344CB8AC3E}">
        <p14:creationId xmlns:p14="http://schemas.microsoft.com/office/powerpoint/2010/main" val="3970991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CCWG-Accountability</a:t>
            </a:r>
            <a:endParaRPr lang="en-US" b="1" dirty="0"/>
          </a:p>
        </p:txBody>
      </p:sp>
      <p:sp>
        <p:nvSpPr>
          <p:cNvPr id="27" name="Oval 26"/>
          <p:cNvSpPr/>
          <p:nvPr/>
        </p:nvSpPr>
        <p:spPr>
          <a:xfrm>
            <a:off x="11859419" y="4293212"/>
            <a:ext cx="731520" cy="731520"/>
          </a:xfrm>
          <a:prstGeom prst="ellipse">
            <a:avLst/>
          </a:prstGeom>
          <a:solidFill>
            <a:srgbClr val="1843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14046493" y="3499127"/>
            <a:ext cx="731520" cy="731520"/>
          </a:xfrm>
          <a:prstGeom prst="ellipse">
            <a:avLst/>
          </a:prstGeom>
          <a:solidFill>
            <a:srgbClr val="1843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15236283" y="1667653"/>
            <a:ext cx="731520" cy="731520"/>
          </a:xfrm>
          <a:prstGeom prst="ellipse">
            <a:avLst/>
          </a:prstGeom>
          <a:solidFill>
            <a:srgbClr val="1843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16720178" y="3031233"/>
            <a:ext cx="731520" cy="731520"/>
          </a:xfrm>
          <a:prstGeom prst="ellipse">
            <a:avLst/>
          </a:prstGeom>
          <a:solidFill>
            <a:srgbClr val="1843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TextBox 30"/>
          <p:cNvSpPr txBox="1"/>
          <p:nvPr/>
        </p:nvSpPr>
        <p:spPr>
          <a:xfrm>
            <a:off x="14206914" y="3525855"/>
            <a:ext cx="521368" cy="646331"/>
          </a:xfrm>
          <a:prstGeom prst="rect">
            <a:avLst/>
          </a:prstGeom>
          <a:noFill/>
        </p:spPr>
        <p:txBody>
          <a:bodyPr wrap="square" rtlCol="0">
            <a:spAutoFit/>
          </a:bodyPr>
          <a:lstStyle/>
          <a:p>
            <a:r>
              <a:rPr lang="en-US" sz="3600" dirty="0">
                <a:solidFill>
                  <a:schemeClr val="bg1"/>
                </a:solidFill>
                <a:latin typeface="Helvetica"/>
                <a:cs typeface="Helvetica"/>
              </a:rPr>
              <a:t>2</a:t>
            </a:r>
          </a:p>
        </p:txBody>
      </p:sp>
      <p:sp>
        <p:nvSpPr>
          <p:cNvPr id="32" name="TextBox 31"/>
          <p:cNvSpPr txBox="1"/>
          <p:nvPr/>
        </p:nvSpPr>
        <p:spPr>
          <a:xfrm>
            <a:off x="16706788" y="3054842"/>
            <a:ext cx="711200" cy="646331"/>
          </a:xfrm>
          <a:prstGeom prst="rect">
            <a:avLst/>
          </a:prstGeom>
          <a:noFill/>
        </p:spPr>
        <p:txBody>
          <a:bodyPr wrap="square" rtlCol="0">
            <a:spAutoFit/>
          </a:bodyPr>
          <a:lstStyle/>
          <a:p>
            <a:r>
              <a:rPr lang="en-US" sz="3600" dirty="0" smtClean="0">
                <a:solidFill>
                  <a:schemeClr val="bg1"/>
                </a:solidFill>
                <a:latin typeface="Helvetica"/>
                <a:cs typeface="Helvetica"/>
              </a:rPr>
              <a:t>13</a:t>
            </a:r>
            <a:endParaRPr lang="en-US" sz="3600" dirty="0">
              <a:solidFill>
                <a:schemeClr val="bg1"/>
              </a:solidFill>
              <a:latin typeface="Helvetica"/>
              <a:cs typeface="Helvetica"/>
            </a:endParaRPr>
          </a:p>
        </p:txBody>
      </p:sp>
      <p:sp>
        <p:nvSpPr>
          <p:cNvPr id="33" name="TextBox 32"/>
          <p:cNvSpPr txBox="1"/>
          <p:nvPr/>
        </p:nvSpPr>
        <p:spPr>
          <a:xfrm>
            <a:off x="15279059" y="1669428"/>
            <a:ext cx="743284" cy="646331"/>
          </a:xfrm>
          <a:prstGeom prst="rect">
            <a:avLst/>
          </a:prstGeom>
          <a:noFill/>
        </p:spPr>
        <p:txBody>
          <a:bodyPr wrap="square" rtlCol="0">
            <a:spAutoFit/>
          </a:bodyPr>
          <a:lstStyle/>
          <a:p>
            <a:r>
              <a:rPr lang="en-US" sz="3600" dirty="0" smtClean="0">
                <a:solidFill>
                  <a:schemeClr val="bg1"/>
                </a:solidFill>
                <a:latin typeface="Helvetica"/>
                <a:cs typeface="Helvetica"/>
              </a:rPr>
              <a:t>21</a:t>
            </a:r>
            <a:endParaRPr lang="en-US" sz="3600" dirty="0">
              <a:solidFill>
                <a:schemeClr val="bg1"/>
              </a:solidFill>
              <a:latin typeface="Helvetica"/>
              <a:cs typeface="Helvetica"/>
            </a:endParaRPr>
          </a:p>
        </p:txBody>
      </p:sp>
      <p:sp>
        <p:nvSpPr>
          <p:cNvPr id="34" name="TextBox 33"/>
          <p:cNvSpPr txBox="1"/>
          <p:nvPr/>
        </p:nvSpPr>
        <p:spPr>
          <a:xfrm>
            <a:off x="12006471" y="4319940"/>
            <a:ext cx="521368" cy="646331"/>
          </a:xfrm>
          <a:prstGeom prst="rect">
            <a:avLst/>
          </a:prstGeom>
          <a:noFill/>
        </p:spPr>
        <p:txBody>
          <a:bodyPr wrap="square" rtlCol="0">
            <a:spAutoFit/>
          </a:bodyPr>
          <a:lstStyle/>
          <a:p>
            <a:r>
              <a:rPr lang="en-US" sz="3600" dirty="0">
                <a:solidFill>
                  <a:schemeClr val="bg1"/>
                </a:solidFill>
                <a:latin typeface="Helvetica"/>
                <a:cs typeface="Helvetica"/>
              </a:rPr>
              <a:t>5</a:t>
            </a:r>
          </a:p>
        </p:txBody>
      </p:sp>
      <p:sp>
        <p:nvSpPr>
          <p:cNvPr id="36" name="TextBox 35"/>
          <p:cNvSpPr txBox="1"/>
          <p:nvPr/>
        </p:nvSpPr>
        <p:spPr>
          <a:xfrm>
            <a:off x="15218448" y="5950888"/>
            <a:ext cx="903705" cy="646331"/>
          </a:xfrm>
          <a:prstGeom prst="rect">
            <a:avLst/>
          </a:prstGeom>
          <a:noFill/>
        </p:spPr>
        <p:txBody>
          <a:bodyPr wrap="square" rtlCol="0">
            <a:spAutoFit/>
          </a:bodyPr>
          <a:lstStyle/>
          <a:p>
            <a:r>
              <a:rPr lang="en-US" sz="3600" dirty="0" smtClean="0">
                <a:solidFill>
                  <a:schemeClr val="bg1"/>
                </a:solidFill>
                <a:latin typeface="Helvetica"/>
                <a:cs typeface="Helvetica"/>
              </a:rPr>
              <a:t>13</a:t>
            </a:r>
            <a:endParaRPr lang="en-US" sz="3600" dirty="0">
              <a:solidFill>
                <a:schemeClr val="bg1"/>
              </a:solidFill>
              <a:latin typeface="Helvetica"/>
              <a:cs typeface="Helvetica"/>
            </a:endParaRPr>
          </a:p>
        </p:txBody>
      </p:sp>
      <p:sp>
        <p:nvSpPr>
          <p:cNvPr id="37" name="TextBox 36"/>
          <p:cNvSpPr txBox="1"/>
          <p:nvPr/>
        </p:nvSpPr>
        <p:spPr>
          <a:xfrm>
            <a:off x="15987657" y="6002295"/>
            <a:ext cx="4244371" cy="584776"/>
          </a:xfrm>
          <a:prstGeom prst="rect">
            <a:avLst/>
          </a:prstGeom>
          <a:noFill/>
        </p:spPr>
        <p:txBody>
          <a:bodyPr wrap="none" rtlCol="0">
            <a:spAutoFit/>
          </a:bodyPr>
          <a:lstStyle/>
          <a:p>
            <a:r>
              <a:rPr lang="en-US" sz="1600" b="1" dirty="0" smtClean="0">
                <a:latin typeface="Helvetica"/>
                <a:cs typeface="Helvetica"/>
              </a:rPr>
              <a:t>International </a:t>
            </a:r>
            <a:br>
              <a:rPr lang="en-US" sz="1600" b="1" dirty="0" smtClean="0">
                <a:latin typeface="Helvetica"/>
                <a:cs typeface="Helvetica"/>
              </a:rPr>
            </a:br>
            <a:r>
              <a:rPr lang="en-US" sz="1600" dirty="0" smtClean="0">
                <a:latin typeface="Helvetica"/>
                <a:cs typeface="Helvetica"/>
              </a:rPr>
              <a:t>Includes ICANN SO/AC, Constituencies, etc.</a:t>
            </a:r>
            <a:endParaRPr lang="en-US" sz="1600" dirty="0">
              <a:latin typeface="Helvetica"/>
              <a:cs typeface="Helvetica"/>
            </a:endParaRPr>
          </a:p>
        </p:txBody>
      </p:sp>
      <p:sp>
        <p:nvSpPr>
          <p:cNvPr id="39" name="TextBox 38"/>
          <p:cNvSpPr txBox="1"/>
          <p:nvPr/>
        </p:nvSpPr>
        <p:spPr>
          <a:xfrm>
            <a:off x="17428291" y="3088281"/>
            <a:ext cx="1541808" cy="584776"/>
          </a:xfrm>
          <a:prstGeom prst="rect">
            <a:avLst/>
          </a:prstGeom>
          <a:noFill/>
        </p:spPr>
        <p:txBody>
          <a:bodyPr wrap="none" rtlCol="0">
            <a:spAutoFit/>
          </a:bodyPr>
          <a:lstStyle/>
          <a:p>
            <a:r>
              <a:rPr lang="en-US" sz="1600" b="1" dirty="0" smtClean="0">
                <a:latin typeface="Helvetica"/>
                <a:cs typeface="Helvetica"/>
              </a:rPr>
              <a:t>Asia Pacific &amp;</a:t>
            </a:r>
          </a:p>
          <a:p>
            <a:r>
              <a:rPr lang="en-US" sz="1600" b="1" dirty="0" smtClean="0">
                <a:latin typeface="Helvetica"/>
                <a:cs typeface="Helvetica"/>
              </a:rPr>
              <a:t>Oceania</a:t>
            </a:r>
            <a:endParaRPr lang="en-US" sz="1600" b="1" dirty="0">
              <a:latin typeface="Helvetica"/>
              <a:cs typeface="Helvetica"/>
            </a:endParaRPr>
          </a:p>
        </p:txBody>
      </p:sp>
      <p:sp>
        <p:nvSpPr>
          <p:cNvPr id="40" name="TextBox 39"/>
          <p:cNvSpPr txBox="1"/>
          <p:nvPr/>
        </p:nvSpPr>
        <p:spPr>
          <a:xfrm>
            <a:off x="15988513" y="1837665"/>
            <a:ext cx="891490" cy="338554"/>
          </a:xfrm>
          <a:prstGeom prst="rect">
            <a:avLst/>
          </a:prstGeom>
          <a:noFill/>
        </p:spPr>
        <p:txBody>
          <a:bodyPr wrap="none" rtlCol="0">
            <a:spAutoFit/>
          </a:bodyPr>
          <a:lstStyle/>
          <a:p>
            <a:r>
              <a:rPr lang="en-US" sz="1600" b="1" dirty="0" smtClean="0">
                <a:latin typeface="Helvetica"/>
                <a:cs typeface="Helvetica"/>
              </a:rPr>
              <a:t>Europe</a:t>
            </a:r>
            <a:endParaRPr lang="en-US" sz="1600" b="1" dirty="0">
              <a:latin typeface="Helvetica"/>
              <a:cs typeface="Helvetica"/>
            </a:endParaRPr>
          </a:p>
        </p:txBody>
      </p:sp>
      <p:sp>
        <p:nvSpPr>
          <p:cNvPr id="41" name="TextBox 40"/>
          <p:cNvSpPr txBox="1"/>
          <p:nvPr/>
        </p:nvSpPr>
        <p:spPr>
          <a:xfrm>
            <a:off x="14771987" y="3655770"/>
            <a:ext cx="766255" cy="338554"/>
          </a:xfrm>
          <a:prstGeom prst="rect">
            <a:avLst/>
          </a:prstGeom>
          <a:noFill/>
        </p:spPr>
        <p:txBody>
          <a:bodyPr wrap="none" rtlCol="0">
            <a:spAutoFit/>
          </a:bodyPr>
          <a:lstStyle/>
          <a:p>
            <a:r>
              <a:rPr lang="en-US" sz="1600" b="1" dirty="0" smtClean="0">
                <a:latin typeface="Helvetica"/>
                <a:cs typeface="Helvetica"/>
              </a:rPr>
              <a:t>Africa</a:t>
            </a:r>
            <a:endParaRPr lang="en-US" sz="1600" b="1" dirty="0">
              <a:latin typeface="Helvetica"/>
              <a:cs typeface="Helvetica"/>
            </a:endParaRPr>
          </a:p>
        </p:txBody>
      </p:sp>
      <p:sp>
        <p:nvSpPr>
          <p:cNvPr id="42" name="TextBox 41"/>
          <p:cNvSpPr txBox="1"/>
          <p:nvPr/>
        </p:nvSpPr>
        <p:spPr>
          <a:xfrm>
            <a:off x="12606299" y="4324192"/>
            <a:ext cx="1739278" cy="584776"/>
          </a:xfrm>
          <a:prstGeom prst="rect">
            <a:avLst/>
          </a:prstGeom>
          <a:noFill/>
        </p:spPr>
        <p:txBody>
          <a:bodyPr wrap="none" rtlCol="0">
            <a:spAutoFit/>
          </a:bodyPr>
          <a:lstStyle/>
          <a:p>
            <a:r>
              <a:rPr lang="en-US" sz="1600" b="1" dirty="0" smtClean="0">
                <a:latin typeface="Helvetica"/>
                <a:cs typeface="Helvetica"/>
              </a:rPr>
              <a:t>Latin America</a:t>
            </a:r>
            <a:r>
              <a:rPr lang="en-US" sz="1600" b="1" dirty="0">
                <a:latin typeface="Helvetica"/>
                <a:cs typeface="Helvetica"/>
              </a:rPr>
              <a:t> </a:t>
            </a:r>
            <a:r>
              <a:rPr lang="en-US" sz="1600" b="1" dirty="0" smtClean="0">
                <a:latin typeface="Helvetica"/>
                <a:cs typeface="Helvetica"/>
              </a:rPr>
              <a:t>&amp;</a:t>
            </a:r>
          </a:p>
          <a:p>
            <a:r>
              <a:rPr lang="en-US" sz="1600" b="1" dirty="0" smtClean="0">
                <a:latin typeface="Helvetica"/>
                <a:cs typeface="Helvetica"/>
              </a:rPr>
              <a:t>Caribbean</a:t>
            </a:r>
          </a:p>
        </p:txBody>
      </p:sp>
      <p:sp>
        <p:nvSpPr>
          <p:cNvPr id="47" name="Oval 46"/>
          <p:cNvSpPr/>
          <p:nvPr/>
        </p:nvSpPr>
        <p:spPr>
          <a:xfrm>
            <a:off x="10450388" y="2202390"/>
            <a:ext cx="731520" cy="731520"/>
          </a:xfrm>
          <a:prstGeom prst="ellipse">
            <a:avLst/>
          </a:prstGeom>
          <a:solidFill>
            <a:srgbClr val="1843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TextBox 47"/>
          <p:cNvSpPr txBox="1"/>
          <p:nvPr/>
        </p:nvSpPr>
        <p:spPr>
          <a:xfrm>
            <a:off x="10476231" y="2221099"/>
            <a:ext cx="903705" cy="646331"/>
          </a:xfrm>
          <a:prstGeom prst="rect">
            <a:avLst/>
          </a:prstGeom>
          <a:noFill/>
        </p:spPr>
        <p:txBody>
          <a:bodyPr wrap="square" rtlCol="0">
            <a:spAutoFit/>
          </a:bodyPr>
          <a:lstStyle/>
          <a:p>
            <a:r>
              <a:rPr lang="en-US" sz="3600" dirty="0" smtClean="0">
                <a:solidFill>
                  <a:schemeClr val="bg1"/>
                </a:solidFill>
                <a:latin typeface="Helvetica"/>
                <a:cs typeface="Helvetica"/>
              </a:rPr>
              <a:t>29</a:t>
            </a:r>
            <a:endParaRPr lang="en-US" sz="3600" dirty="0">
              <a:solidFill>
                <a:schemeClr val="bg1"/>
              </a:solidFill>
              <a:latin typeface="Helvetica"/>
              <a:cs typeface="Helvetica"/>
            </a:endParaRPr>
          </a:p>
        </p:txBody>
      </p:sp>
      <p:sp>
        <p:nvSpPr>
          <p:cNvPr id="49" name="TextBox 48"/>
          <p:cNvSpPr txBox="1"/>
          <p:nvPr/>
        </p:nvSpPr>
        <p:spPr>
          <a:xfrm>
            <a:off x="11193744" y="2375077"/>
            <a:ext cx="1595309" cy="338554"/>
          </a:xfrm>
          <a:prstGeom prst="rect">
            <a:avLst/>
          </a:prstGeom>
          <a:noFill/>
        </p:spPr>
        <p:txBody>
          <a:bodyPr wrap="none" rtlCol="0">
            <a:spAutoFit/>
          </a:bodyPr>
          <a:lstStyle/>
          <a:p>
            <a:r>
              <a:rPr lang="en-US" sz="1600" b="1" dirty="0" smtClean="0">
                <a:latin typeface="Helvetica"/>
                <a:cs typeface="Helvetica"/>
              </a:rPr>
              <a:t>North America</a:t>
            </a:r>
            <a:endParaRPr lang="en-US" sz="1600" b="1" dirty="0">
              <a:latin typeface="Helvetica"/>
              <a:cs typeface="Helvetica"/>
            </a:endParaRPr>
          </a:p>
        </p:txBody>
      </p:sp>
      <p:sp>
        <p:nvSpPr>
          <p:cNvPr id="26" name="TextBox 25"/>
          <p:cNvSpPr txBox="1"/>
          <p:nvPr/>
        </p:nvSpPr>
        <p:spPr>
          <a:xfrm>
            <a:off x="179031" y="802032"/>
            <a:ext cx="8176232" cy="2431435"/>
          </a:xfrm>
          <a:prstGeom prst="rect">
            <a:avLst/>
          </a:prstGeom>
          <a:noFill/>
        </p:spPr>
        <p:txBody>
          <a:bodyPr wrap="square" rtlCol="0">
            <a:spAutoFit/>
          </a:bodyPr>
          <a:lstStyle/>
          <a:p>
            <a:pPr marL="342900" lvl="0" indent="-342900">
              <a:spcBef>
                <a:spcPts val="600"/>
              </a:spcBef>
              <a:spcAft>
                <a:spcPts val="600"/>
              </a:spcAft>
              <a:buFont typeface="Wingdings" charset="2"/>
              <a:buChar char=""/>
            </a:pPr>
            <a:r>
              <a:rPr lang="en-US" sz="2200" dirty="0" smtClean="0">
                <a:latin typeface="Source Sans Pro"/>
                <a:cs typeface="Source Sans Pro"/>
              </a:rPr>
              <a:t>Public Comment period – 3 August to 12 September</a:t>
            </a:r>
          </a:p>
          <a:p>
            <a:pPr marL="342900" lvl="0" indent="-342900">
              <a:spcBef>
                <a:spcPts val="600"/>
              </a:spcBef>
              <a:spcAft>
                <a:spcPts val="600"/>
              </a:spcAft>
              <a:buFont typeface="Wingdings" charset="2"/>
              <a:buChar char=""/>
            </a:pPr>
            <a:r>
              <a:rPr lang="en-US" sz="2200" b="1" dirty="0" smtClean="0">
                <a:latin typeface="Source Sans Pro"/>
                <a:cs typeface="Source Sans Pro"/>
              </a:rPr>
              <a:t>15 November – 36 page formal update released</a:t>
            </a:r>
            <a:r>
              <a:rPr lang="en-US" sz="2200" b="1" dirty="0">
                <a:latin typeface="Source Sans Pro"/>
                <a:cs typeface="Source Sans Pro"/>
              </a:rPr>
              <a:t>: </a:t>
            </a:r>
            <a:r>
              <a:rPr lang="en-US" sz="2200" dirty="0">
                <a:latin typeface="Source Sans Pro"/>
                <a:cs typeface="Source Sans Pro"/>
                <a:hlinkClick r:id="rId3"/>
              </a:rPr>
              <a:t>https://www.icann.org/news/blog/ccwg-accountability-issues-formal-update-on-progress-made-in-and-after-icann54-in-</a:t>
            </a:r>
            <a:r>
              <a:rPr lang="en-US" sz="2200" dirty="0" smtClean="0">
                <a:latin typeface="Source Sans Pro"/>
                <a:cs typeface="Source Sans Pro"/>
                <a:hlinkClick r:id="rId3"/>
              </a:rPr>
              <a:t>dublin</a:t>
            </a:r>
            <a:endParaRPr lang="en-US" sz="2200" dirty="0" smtClean="0">
              <a:latin typeface="Source Sans Pro"/>
              <a:cs typeface="Source Sans Pro"/>
            </a:endParaRPr>
          </a:p>
          <a:p>
            <a:pPr marL="342900" lvl="0" indent="-342900">
              <a:spcBef>
                <a:spcPts val="600"/>
              </a:spcBef>
              <a:spcAft>
                <a:spcPts val="600"/>
              </a:spcAft>
              <a:buFont typeface="Wingdings" charset="2"/>
              <a:buChar char=""/>
            </a:pPr>
            <a:r>
              <a:rPr lang="en-US" sz="2200" b="1" dirty="0" smtClean="0">
                <a:latin typeface="Source Sans Pro"/>
                <a:cs typeface="Source Sans Pro"/>
              </a:rPr>
              <a:t>3</a:t>
            </a:r>
            <a:r>
              <a:rPr lang="en-US" sz="2200" b="1" baseline="30000" dirty="0" smtClean="0">
                <a:latin typeface="Source Sans Pro"/>
                <a:cs typeface="Source Sans Pro"/>
              </a:rPr>
              <a:t>rd</a:t>
            </a:r>
            <a:r>
              <a:rPr lang="en-US" sz="2200" b="1" dirty="0" smtClean="0">
                <a:latin typeface="Source Sans Pro"/>
                <a:cs typeface="Source Sans Pro"/>
              </a:rPr>
              <a:t> Draft Proposal on Work Stream 1 to be shared for public comment: 30 Nov to 21 Dec</a:t>
            </a:r>
          </a:p>
        </p:txBody>
      </p:sp>
      <p:grpSp>
        <p:nvGrpSpPr>
          <p:cNvPr id="35" name="Group 34"/>
          <p:cNvGrpSpPr/>
          <p:nvPr/>
        </p:nvGrpSpPr>
        <p:grpSpPr>
          <a:xfrm>
            <a:off x="952559" y="3525855"/>
            <a:ext cx="7661708" cy="2591021"/>
            <a:chOff x="952559" y="3291139"/>
            <a:chExt cx="7661708" cy="2591021"/>
          </a:xfrm>
        </p:grpSpPr>
        <p:sp>
          <p:nvSpPr>
            <p:cNvPr id="38" name="TextBox 37"/>
            <p:cNvSpPr txBox="1">
              <a:spLocks noChangeArrowheads="1"/>
            </p:cNvSpPr>
            <p:nvPr/>
          </p:nvSpPr>
          <p:spPr bwMode="auto">
            <a:xfrm>
              <a:off x="1757655" y="3291139"/>
              <a:ext cx="6734510"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12700" marR="117475">
                <a:lnSpc>
                  <a:spcPct val="100000"/>
                </a:lnSpc>
              </a:pPr>
              <a:r>
                <a:rPr lang="en-US" b="1" dirty="0" smtClean="0">
                  <a:solidFill>
                    <a:srgbClr val="062236"/>
                  </a:solidFill>
                  <a:latin typeface="Source Sans Pro"/>
                  <a:cs typeface="Source Sans Pro"/>
                </a:rPr>
                <a:t>Work Stream 1</a:t>
              </a:r>
            </a:p>
            <a:p>
              <a:pPr marL="12700" marR="117475">
                <a:lnSpc>
                  <a:spcPct val="100000"/>
                </a:lnSpc>
              </a:pPr>
              <a:r>
                <a:rPr lang="en-US" dirty="0">
                  <a:solidFill>
                    <a:srgbClr val="062236"/>
                  </a:solidFill>
                  <a:latin typeface="Source Sans Pro"/>
                  <a:cs typeface="Source Sans Pro"/>
                </a:rPr>
                <a:t>F</a:t>
              </a:r>
              <a:r>
                <a:rPr lang="en-US" dirty="0" smtClean="0">
                  <a:solidFill>
                    <a:srgbClr val="062236"/>
                  </a:solidFill>
                  <a:latin typeface="Source Sans Pro"/>
                  <a:cs typeface="Source Sans Pro"/>
                </a:rPr>
                <a:t>ocused </a:t>
              </a:r>
              <a:r>
                <a:rPr lang="en-US" dirty="0">
                  <a:solidFill>
                    <a:srgbClr val="062236"/>
                  </a:solidFill>
                  <a:latin typeface="Source Sans Pro"/>
                  <a:cs typeface="Source Sans Pro"/>
                </a:rPr>
                <a:t>on mechanisms enhancing </a:t>
              </a:r>
              <a:r>
                <a:rPr lang="en-US" dirty="0" smtClean="0">
                  <a:solidFill>
                    <a:srgbClr val="062236"/>
                  </a:solidFill>
                  <a:latin typeface="Source Sans Pro"/>
                  <a:cs typeface="Source Sans Pro"/>
                </a:rPr>
                <a:t>ICANN accountability </a:t>
              </a:r>
              <a:r>
                <a:rPr lang="en-US" dirty="0">
                  <a:solidFill>
                    <a:srgbClr val="062236"/>
                  </a:solidFill>
                  <a:latin typeface="Source Sans Pro"/>
                  <a:cs typeface="Source Sans Pro"/>
                </a:rPr>
                <a:t>that must be in place or committed to within the time frame of the IANA Stewa</a:t>
              </a:r>
              <a:r>
                <a:rPr lang="en-US" spc="-25" dirty="0">
                  <a:solidFill>
                    <a:srgbClr val="062236"/>
                  </a:solidFill>
                  <a:latin typeface="Source Sans Pro"/>
                  <a:cs typeface="Source Sans Pro"/>
                </a:rPr>
                <a:t>r</a:t>
              </a:r>
              <a:r>
                <a:rPr lang="en-US" dirty="0">
                  <a:solidFill>
                    <a:srgbClr val="062236"/>
                  </a:solidFill>
                  <a:latin typeface="Source Sans Pro"/>
                  <a:cs typeface="Source Sans Pro"/>
                </a:rPr>
                <a:t>dship </a:t>
              </a:r>
              <a:r>
                <a:rPr lang="en-US" spc="-114" dirty="0" smtClean="0">
                  <a:solidFill>
                    <a:srgbClr val="062236"/>
                  </a:solidFill>
                  <a:latin typeface="Source Sans Pro"/>
                  <a:cs typeface="Source Sans Pro"/>
                </a:rPr>
                <a:t>T</a:t>
              </a:r>
              <a:r>
                <a:rPr lang="en-US" dirty="0" smtClean="0">
                  <a:solidFill>
                    <a:srgbClr val="062236"/>
                  </a:solidFill>
                  <a:latin typeface="Source Sans Pro"/>
                  <a:cs typeface="Source Sans Pro"/>
                </a:rPr>
                <a:t>ransition</a:t>
              </a:r>
              <a:endParaRPr lang="en-US" dirty="0">
                <a:solidFill>
                  <a:srgbClr val="062236"/>
                </a:solidFill>
                <a:latin typeface="Source Sans Pro"/>
                <a:cs typeface="Source Sans Pro"/>
              </a:endParaRPr>
            </a:p>
          </p:txBody>
        </p:sp>
        <p:pic>
          <p:nvPicPr>
            <p:cNvPr id="44" name="Picture 43" descr="0037-file-empty.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52559" y="3403600"/>
              <a:ext cx="571500" cy="673100"/>
            </a:xfrm>
            <a:prstGeom prst="rect">
              <a:avLst/>
            </a:prstGeom>
          </p:spPr>
        </p:pic>
        <p:sp>
          <p:nvSpPr>
            <p:cNvPr id="45" name="TextBox 44"/>
            <p:cNvSpPr txBox="1">
              <a:spLocks noChangeArrowheads="1"/>
            </p:cNvSpPr>
            <p:nvPr/>
          </p:nvSpPr>
          <p:spPr bwMode="auto">
            <a:xfrm>
              <a:off x="1769199" y="4681831"/>
              <a:ext cx="6845068"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12700" marR="117475">
                <a:lnSpc>
                  <a:spcPct val="100000"/>
                </a:lnSpc>
              </a:pPr>
              <a:r>
                <a:rPr lang="en-US" b="1" dirty="0">
                  <a:solidFill>
                    <a:schemeClr val="accent2">
                      <a:lumMod val="50000"/>
                    </a:schemeClr>
                  </a:solidFill>
                  <a:latin typeface="Source Sans Pro"/>
                  <a:cs typeface="Source Sans Pro"/>
                </a:rPr>
                <a:t>Work Stream </a:t>
              </a:r>
              <a:r>
                <a:rPr lang="en-US" b="1" dirty="0" smtClean="0">
                  <a:solidFill>
                    <a:schemeClr val="accent2">
                      <a:lumMod val="50000"/>
                    </a:schemeClr>
                  </a:solidFill>
                  <a:latin typeface="Source Sans Pro"/>
                  <a:cs typeface="Source Sans Pro"/>
                </a:rPr>
                <a:t>2</a:t>
              </a:r>
              <a:endParaRPr lang="en-US" b="1" dirty="0">
                <a:solidFill>
                  <a:schemeClr val="accent2">
                    <a:lumMod val="50000"/>
                  </a:schemeClr>
                </a:solidFill>
                <a:latin typeface="Source Sans Pro"/>
                <a:cs typeface="Source Sans Pro"/>
              </a:endParaRPr>
            </a:p>
            <a:p>
              <a:pPr marL="12700" marR="117475">
                <a:lnSpc>
                  <a:spcPct val="100000"/>
                </a:lnSpc>
              </a:pPr>
              <a:r>
                <a:rPr lang="en-US" dirty="0" smtClean="0">
                  <a:solidFill>
                    <a:schemeClr val="accent2">
                      <a:lumMod val="50000"/>
                    </a:schemeClr>
                  </a:solidFill>
                  <a:latin typeface="Source Sans Pro"/>
                  <a:cs typeface="Source Sans Pro"/>
                </a:rPr>
                <a:t>Focused </a:t>
              </a:r>
              <a:r>
                <a:rPr lang="en-US" dirty="0">
                  <a:solidFill>
                    <a:schemeClr val="accent2">
                      <a:lumMod val="50000"/>
                    </a:schemeClr>
                  </a:solidFill>
                  <a:latin typeface="Source Sans Pro"/>
                  <a:cs typeface="Source Sans Pro"/>
                </a:rPr>
                <a:t>on addressing accountability topics for which a timeline for developing solutions and full implementation may extend beyond the IANA Stewardship </a:t>
              </a:r>
              <a:r>
                <a:rPr lang="en-US" dirty="0" smtClean="0">
                  <a:solidFill>
                    <a:schemeClr val="accent2">
                      <a:lumMod val="50000"/>
                    </a:schemeClr>
                  </a:solidFill>
                  <a:latin typeface="Source Sans Pro"/>
                  <a:cs typeface="Source Sans Pro"/>
                </a:rPr>
                <a:t>Transition</a:t>
              </a:r>
              <a:endParaRPr lang="en-US" dirty="0">
                <a:solidFill>
                  <a:schemeClr val="accent2">
                    <a:lumMod val="50000"/>
                  </a:schemeClr>
                </a:solidFill>
                <a:latin typeface="Source Sans Pro"/>
                <a:cs typeface="Source Sans Pro"/>
              </a:endParaRPr>
            </a:p>
          </p:txBody>
        </p:sp>
        <p:pic>
          <p:nvPicPr>
            <p:cNvPr id="46" name="Picture 45" descr="0037-file-empty.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2433" y="4734843"/>
              <a:ext cx="571500" cy="673100"/>
            </a:xfrm>
            <a:prstGeom prst="rect">
              <a:avLst/>
            </a:prstGeom>
          </p:spPr>
        </p:pic>
      </p:grpSp>
    </p:spTree>
    <p:extLst>
      <p:ext uri="{BB962C8B-B14F-4D97-AF65-F5344CB8AC3E}">
        <p14:creationId xmlns:p14="http://schemas.microsoft.com/office/powerpoint/2010/main" val="27908277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5-11-23 at 4.10.4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7263" y="3100622"/>
            <a:ext cx="5106737" cy="2880926"/>
          </a:xfrm>
          <a:prstGeom prst="rect">
            <a:avLst/>
          </a:prstGeom>
        </p:spPr>
      </p:pic>
      <p:sp>
        <p:nvSpPr>
          <p:cNvPr id="3" name="TextBox 2"/>
          <p:cNvSpPr txBox="1"/>
          <p:nvPr/>
        </p:nvSpPr>
        <p:spPr>
          <a:xfrm>
            <a:off x="292100" y="829514"/>
            <a:ext cx="8584532" cy="4347343"/>
          </a:xfrm>
          <a:prstGeom prst="rect">
            <a:avLst/>
          </a:prstGeom>
          <a:noFill/>
        </p:spPr>
        <p:txBody>
          <a:bodyPr wrap="square" rtlCol="0">
            <a:spAutoFit/>
          </a:bodyPr>
          <a:lstStyle/>
          <a:p>
            <a:pPr>
              <a:spcAft>
                <a:spcPts val="600"/>
              </a:spcAft>
            </a:pPr>
            <a:r>
              <a:rPr lang="en-US" sz="2400" b="1" dirty="0" smtClean="0">
                <a:latin typeface="Source Sans Pro"/>
                <a:cs typeface="Source Sans Pro"/>
              </a:rPr>
              <a:t>12 Findings and Recommendations</a:t>
            </a:r>
            <a:endParaRPr lang="en-US" sz="2400" b="1" dirty="0" smtClean="0">
              <a:solidFill>
                <a:srgbClr val="FF0000"/>
              </a:solidFill>
              <a:latin typeface="Source Sans Pro"/>
              <a:cs typeface="Source Sans Pro"/>
            </a:endParaRPr>
          </a:p>
          <a:p>
            <a:pPr>
              <a:spcAft>
                <a:spcPts val="600"/>
              </a:spcAft>
            </a:pPr>
            <a:endParaRPr lang="en-US" sz="1050" b="1" dirty="0" smtClean="0">
              <a:latin typeface="Source Sans Pro"/>
              <a:cs typeface="Source Sans Pro"/>
            </a:endParaRPr>
          </a:p>
          <a:p>
            <a:pPr>
              <a:spcAft>
                <a:spcPts val="600"/>
              </a:spcAft>
            </a:pPr>
            <a:r>
              <a:rPr lang="en-US" sz="2400" b="1" dirty="0" smtClean="0">
                <a:latin typeface="Source Sans Pro"/>
                <a:cs typeface="Source Sans Pro"/>
              </a:rPr>
              <a:t>Summary </a:t>
            </a:r>
            <a:r>
              <a:rPr lang="en-US" sz="2400" b="1" dirty="0">
                <a:latin typeface="Source Sans Pro"/>
                <a:cs typeface="Source Sans Pro"/>
              </a:rPr>
              <a:t>of key </a:t>
            </a:r>
            <a:r>
              <a:rPr lang="en-US" sz="2400" b="1" dirty="0" smtClean="0">
                <a:latin typeface="Source Sans Pro"/>
                <a:cs typeface="Source Sans Pro"/>
              </a:rPr>
              <a:t>elements:</a:t>
            </a:r>
            <a:endParaRPr lang="en-US" sz="2400" dirty="0" smtClean="0">
              <a:latin typeface="Source Sans Pro"/>
              <a:cs typeface="Source Sans Pro"/>
            </a:endParaRPr>
          </a:p>
          <a:p>
            <a:pPr marL="457200" indent="-457200">
              <a:spcAft>
                <a:spcPts val="600"/>
              </a:spcAft>
              <a:buFont typeface="Wingdings" charset="2"/>
              <a:buChar char=""/>
            </a:pPr>
            <a:r>
              <a:rPr lang="en-US" sz="2200" dirty="0" smtClean="0">
                <a:latin typeface="Source Sans Pro"/>
                <a:cs typeface="Source Sans Pro"/>
              </a:rPr>
              <a:t>Revised </a:t>
            </a:r>
            <a:r>
              <a:rPr lang="en-US" sz="2200" b="1" dirty="0" smtClean="0">
                <a:latin typeface="Source Sans Pro"/>
                <a:cs typeface="Source Sans Pro"/>
              </a:rPr>
              <a:t>Mission Statement</a:t>
            </a:r>
          </a:p>
          <a:p>
            <a:pPr marL="457200" indent="-457200">
              <a:spcAft>
                <a:spcPts val="600"/>
              </a:spcAft>
              <a:buFont typeface="Wingdings" charset="2"/>
              <a:buChar char=""/>
            </a:pPr>
            <a:r>
              <a:rPr lang="en-US" sz="2200" dirty="0">
                <a:latin typeface="Source Sans Pro"/>
                <a:cs typeface="Source Sans Pro"/>
              </a:rPr>
              <a:t>Enhanced </a:t>
            </a:r>
            <a:r>
              <a:rPr lang="en-US" sz="2200" b="1" dirty="0">
                <a:latin typeface="Source Sans Pro"/>
                <a:cs typeface="Source Sans Pro"/>
              </a:rPr>
              <a:t>Independent Review </a:t>
            </a:r>
            <a:r>
              <a:rPr lang="en-US" sz="2200" b="1" dirty="0" smtClean="0">
                <a:latin typeface="Source Sans Pro"/>
                <a:cs typeface="Source Sans Pro"/>
              </a:rPr>
              <a:t>Process</a:t>
            </a:r>
          </a:p>
          <a:p>
            <a:pPr marL="457200" indent="-457200">
              <a:spcAft>
                <a:spcPts val="600"/>
              </a:spcAft>
              <a:buFont typeface="Wingdings" charset="2"/>
              <a:buChar char=""/>
            </a:pPr>
            <a:r>
              <a:rPr lang="en-US" sz="2200" dirty="0" smtClean="0">
                <a:latin typeface="Source Sans Pro"/>
                <a:cs typeface="Source Sans Pro"/>
              </a:rPr>
              <a:t>New specific </a:t>
            </a:r>
            <a:r>
              <a:rPr lang="en-US" sz="2200" b="1" dirty="0" smtClean="0">
                <a:latin typeface="Source Sans Pro"/>
                <a:cs typeface="Source Sans Pro"/>
              </a:rPr>
              <a:t>powers</a:t>
            </a:r>
            <a:r>
              <a:rPr lang="en-US" sz="2200" dirty="0" smtClean="0">
                <a:latin typeface="Source Sans Pro"/>
                <a:cs typeface="Source Sans Pro"/>
              </a:rPr>
              <a:t>, including:</a:t>
            </a:r>
          </a:p>
          <a:p>
            <a:pPr marL="457200" indent="-457200">
              <a:spcAft>
                <a:spcPts val="600"/>
              </a:spcAft>
              <a:buFont typeface="Wingdings" charset="2"/>
              <a:buChar char=""/>
            </a:pPr>
            <a:r>
              <a:rPr lang="en-US" sz="2200" dirty="0" smtClean="0">
                <a:latin typeface="Source Sans Pro"/>
                <a:cs typeface="Source Sans Pro"/>
              </a:rPr>
              <a:t>Exercised through </a:t>
            </a:r>
            <a:br>
              <a:rPr lang="en-US" sz="2200" dirty="0" smtClean="0">
                <a:latin typeface="Source Sans Pro"/>
                <a:cs typeface="Source Sans Pro"/>
              </a:rPr>
            </a:br>
            <a:r>
              <a:rPr lang="en-US" sz="2200" dirty="0" smtClean="0">
                <a:latin typeface="Source Sans Pro"/>
                <a:cs typeface="Source Sans Pro"/>
              </a:rPr>
              <a:t>processes of </a:t>
            </a:r>
            <a:r>
              <a:rPr lang="en-US" sz="2200" b="1" dirty="0" smtClean="0">
                <a:latin typeface="Source Sans Pro"/>
                <a:cs typeface="Source Sans Pro"/>
              </a:rPr>
              <a:t>engagement</a:t>
            </a:r>
            <a:br>
              <a:rPr lang="en-US" sz="2200" b="1" dirty="0" smtClean="0">
                <a:latin typeface="Source Sans Pro"/>
                <a:cs typeface="Source Sans Pro"/>
              </a:rPr>
            </a:br>
            <a:r>
              <a:rPr lang="en-US" sz="2200" b="1" dirty="0" smtClean="0">
                <a:latin typeface="Source Sans Pro"/>
                <a:cs typeface="Source Sans Pro"/>
              </a:rPr>
              <a:t>and escalation</a:t>
            </a:r>
          </a:p>
          <a:p>
            <a:pPr marL="457200" indent="-457200">
              <a:spcAft>
                <a:spcPts val="600"/>
              </a:spcAft>
              <a:buFont typeface="Wingdings" charset="2"/>
              <a:buChar char=""/>
            </a:pPr>
            <a:endParaRPr lang="en-US" sz="2200" dirty="0" smtClean="0">
              <a:latin typeface="Source Sans Pro"/>
              <a:cs typeface="Source Sans Pro"/>
            </a:endParaRPr>
          </a:p>
          <a:p>
            <a:pPr>
              <a:spcAft>
                <a:spcPts val="600"/>
              </a:spcAft>
            </a:pPr>
            <a:endParaRPr lang="en-US" sz="2400" dirty="0" smtClean="0">
              <a:latin typeface="Source Sans Pro"/>
              <a:cs typeface="Source Sans Pro"/>
            </a:endParaRPr>
          </a:p>
        </p:txBody>
      </p:sp>
      <p:sp>
        <p:nvSpPr>
          <p:cNvPr id="7" name="Title 1"/>
          <p:cNvSpPr txBox="1">
            <a:spLocks/>
          </p:cNvSpPr>
          <p:nvPr/>
        </p:nvSpPr>
        <p:spPr>
          <a:xfrm>
            <a:off x="0" y="-3584"/>
            <a:ext cx="9144000" cy="710655"/>
          </a:xfrm>
          <a:prstGeom prst="rect">
            <a:avLst/>
          </a:prstGeom>
          <a:solidFill>
            <a:srgbClr val="1768B1"/>
          </a:solidFill>
        </p:spPr>
        <p:txBody>
          <a:bodyPr vert="horz"/>
          <a:lstStyle>
            <a:lvl1pPr marL="292100" algn="l" defTabSz="457200" rtl="0" eaLnBrk="1" latinLnBrk="0" hangingPunct="1">
              <a:lnSpc>
                <a:spcPts val="3980"/>
              </a:lnSpc>
              <a:spcBef>
                <a:spcPct val="0"/>
              </a:spcBef>
              <a:buNone/>
              <a:defRPr sz="3200" b="0" i="0" kern="1200" baseline="0">
                <a:solidFill>
                  <a:schemeClr val="bg1"/>
                </a:solidFill>
                <a:latin typeface="Source Sans Pro"/>
                <a:ea typeface="+mj-ea"/>
                <a:cs typeface="Source Sans Pro"/>
              </a:defRPr>
            </a:lvl1pPr>
          </a:lstStyle>
          <a:p>
            <a:r>
              <a:rPr lang="en-US" b="1" dirty="0" smtClean="0"/>
              <a:t>36-page Formal Update - Highlights</a:t>
            </a:r>
            <a:endParaRPr lang="en-US" b="1" dirty="0"/>
          </a:p>
        </p:txBody>
      </p:sp>
      <p:sp>
        <p:nvSpPr>
          <p:cNvPr id="16" name="Rectangle 15"/>
          <p:cNvSpPr/>
          <p:nvPr/>
        </p:nvSpPr>
        <p:spPr>
          <a:xfrm>
            <a:off x="4638835" y="5898752"/>
            <a:ext cx="4572000" cy="461665"/>
          </a:xfrm>
          <a:prstGeom prst="rect">
            <a:avLst/>
          </a:prstGeom>
        </p:spPr>
        <p:txBody>
          <a:bodyPr>
            <a:spAutoFit/>
          </a:bodyPr>
          <a:lstStyle/>
          <a:p>
            <a:pPr>
              <a:spcAft>
                <a:spcPts val="600"/>
              </a:spcAft>
            </a:pPr>
            <a:r>
              <a:rPr lang="en-US" sz="1200" dirty="0" smtClean="0">
                <a:latin typeface="Source Sans Pro"/>
                <a:cs typeface="Source Sans Pro"/>
              </a:rPr>
              <a:t>+ Give community a say in decisions about the </a:t>
            </a:r>
            <a:r>
              <a:rPr lang="en-US" sz="1200" b="1" dirty="0" smtClean="0">
                <a:latin typeface="Source Sans Pro"/>
                <a:cs typeface="Source Sans Pro"/>
              </a:rPr>
              <a:t>IANA Function Reviews </a:t>
            </a:r>
            <a:r>
              <a:rPr lang="en-US" sz="1200" dirty="0" smtClean="0">
                <a:latin typeface="Source Sans Pro"/>
                <a:cs typeface="Source Sans Pro"/>
              </a:rPr>
              <a:t>and any separation of the IANA Names Functions</a:t>
            </a:r>
            <a:endParaRPr lang="en-US" sz="1200" b="1" dirty="0">
              <a:latin typeface="Source Sans Pro"/>
              <a:cs typeface="Source Sans Pro"/>
            </a:endParaRPr>
          </a:p>
        </p:txBody>
      </p:sp>
    </p:spTree>
    <p:extLst>
      <p:ext uri="{BB962C8B-B14F-4D97-AF65-F5344CB8AC3E}">
        <p14:creationId xmlns:p14="http://schemas.microsoft.com/office/powerpoint/2010/main" val="3045315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2100" y="829514"/>
            <a:ext cx="8303795" cy="4385816"/>
          </a:xfrm>
          <a:prstGeom prst="rect">
            <a:avLst/>
          </a:prstGeom>
          <a:noFill/>
        </p:spPr>
        <p:txBody>
          <a:bodyPr wrap="square" rtlCol="0">
            <a:spAutoFit/>
          </a:bodyPr>
          <a:lstStyle/>
          <a:p>
            <a:pPr>
              <a:spcAft>
                <a:spcPts val="600"/>
              </a:spcAft>
            </a:pPr>
            <a:r>
              <a:rPr lang="en-US" sz="2400" b="1" dirty="0" smtClean="0">
                <a:latin typeface="Source Sans Pro"/>
                <a:cs typeface="Source Sans Pro"/>
              </a:rPr>
              <a:t>Summary </a:t>
            </a:r>
            <a:r>
              <a:rPr lang="en-US" sz="2400" b="1" dirty="0">
                <a:latin typeface="Source Sans Pro"/>
                <a:cs typeface="Source Sans Pro"/>
              </a:rPr>
              <a:t>of key </a:t>
            </a:r>
            <a:r>
              <a:rPr lang="en-US" sz="2400" b="1" dirty="0" smtClean="0">
                <a:latin typeface="Source Sans Pro"/>
                <a:cs typeface="Source Sans Pro"/>
              </a:rPr>
              <a:t>elements:</a:t>
            </a:r>
            <a:endParaRPr lang="en-US" sz="2400" dirty="0" smtClean="0">
              <a:latin typeface="Source Sans Pro"/>
              <a:cs typeface="Source Sans Pro"/>
            </a:endParaRPr>
          </a:p>
          <a:p>
            <a:pPr marL="457200" indent="-457200">
              <a:spcAft>
                <a:spcPts val="600"/>
              </a:spcAft>
              <a:buFont typeface="Wingdings" charset="2"/>
              <a:buChar char=""/>
            </a:pPr>
            <a:r>
              <a:rPr lang="en-US" sz="2200" dirty="0">
                <a:latin typeface="Source Sans Pro"/>
                <a:cs typeface="Source Sans Pro"/>
              </a:rPr>
              <a:t>Revised </a:t>
            </a:r>
            <a:r>
              <a:rPr lang="en-US" sz="2200" b="1" dirty="0">
                <a:latin typeface="Source Sans Pro"/>
                <a:cs typeface="Source Sans Pro"/>
              </a:rPr>
              <a:t>Mission Statement</a:t>
            </a:r>
          </a:p>
          <a:p>
            <a:pPr marL="457200" indent="-457200">
              <a:spcAft>
                <a:spcPts val="600"/>
              </a:spcAft>
              <a:buFont typeface="Wingdings" charset="2"/>
              <a:buChar char=""/>
            </a:pPr>
            <a:r>
              <a:rPr lang="en-US" sz="2200" dirty="0">
                <a:latin typeface="Source Sans Pro"/>
                <a:cs typeface="Source Sans Pro"/>
              </a:rPr>
              <a:t>Enhanced </a:t>
            </a:r>
            <a:r>
              <a:rPr lang="en-US" sz="2200" b="1" dirty="0">
                <a:latin typeface="Source Sans Pro"/>
                <a:cs typeface="Source Sans Pro"/>
              </a:rPr>
              <a:t>Independent Review Process</a:t>
            </a:r>
          </a:p>
          <a:p>
            <a:pPr marL="457200" indent="-457200">
              <a:spcAft>
                <a:spcPts val="600"/>
              </a:spcAft>
              <a:buFont typeface="Wingdings" charset="2"/>
              <a:buChar char=""/>
            </a:pPr>
            <a:r>
              <a:rPr lang="en-US" sz="2200" dirty="0">
                <a:latin typeface="Source Sans Pro"/>
                <a:cs typeface="Source Sans Pro"/>
              </a:rPr>
              <a:t>New specific </a:t>
            </a:r>
            <a:r>
              <a:rPr lang="en-US" sz="2200" b="1" dirty="0" smtClean="0">
                <a:latin typeface="Source Sans Pro"/>
                <a:cs typeface="Source Sans Pro"/>
              </a:rPr>
              <a:t>powers, </a:t>
            </a:r>
            <a:r>
              <a:rPr lang="en-US" sz="2200" dirty="0" smtClean="0">
                <a:latin typeface="Source Sans Pro"/>
                <a:cs typeface="Source Sans Pro"/>
              </a:rPr>
              <a:t>exercised through </a:t>
            </a:r>
            <a:r>
              <a:rPr lang="en-US" sz="2200" b="1" dirty="0" smtClean="0">
                <a:latin typeface="Source Sans Pro"/>
                <a:cs typeface="Source Sans Pro"/>
              </a:rPr>
              <a:t>processes of engagement and escalation</a:t>
            </a:r>
            <a:endParaRPr lang="en-US" sz="2200" dirty="0" smtClean="0">
              <a:latin typeface="Source Sans Pro"/>
              <a:cs typeface="Source Sans Pro"/>
            </a:endParaRPr>
          </a:p>
          <a:p>
            <a:pPr marL="457200" indent="-457200">
              <a:spcAft>
                <a:spcPts val="600"/>
              </a:spcAft>
              <a:buFont typeface="Wingdings" charset="2"/>
              <a:buChar char=""/>
            </a:pPr>
            <a:endParaRPr lang="en-US" sz="2200" dirty="0" smtClean="0">
              <a:latin typeface="Source Sans Pro"/>
              <a:cs typeface="Source Sans Pro"/>
            </a:endParaRPr>
          </a:p>
          <a:p>
            <a:pPr marL="457200" indent="-457200">
              <a:spcAft>
                <a:spcPts val="600"/>
              </a:spcAft>
              <a:buFont typeface="Wingdings" charset="2"/>
              <a:buChar char=""/>
            </a:pPr>
            <a:r>
              <a:rPr lang="en-US" sz="2200" b="1" dirty="0" smtClean="0">
                <a:solidFill>
                  <a:schemeClr val="accent5"/>
                </a:solidFill>
                <a:latin typeface="Source Sans Pro"/>
                <a:cs typeface="Source Sans Pro"/>
              </a:rPr>
              <a:t>Above elements are supported through</a:t>
            </a:r>
            <a:r>
              <a:rPr lang="en-US" sz="2200" dirty="0" smtClean="0">
                <a:latin typeface="Source Sans Pro"/>
                <a:cs typeface="Source Sans Pro"/>
              </a:rPr>
              <a:t>:</a:t>
            </a:r>
          </a:p>
          <a:p>
            <a:pPr marL="457200" indent="-457200">
              <a:spcAft>
                <a:spcPts val="600"/>
              </a:spcAft>
              <a:buFont typeface="Wingdings" charset="2"/>
              <a:buChar char=""/>
            </a:pPr>
            <a:r>
              <a:rPr lang="en-US" sz="2200" dirty="0" smtClean="0">
                <a:latin typeface="Source Sans Pro"/>
                <a:cs typeface="Source Sans Pro"/>
              </a:rPr>
              <a:t>Empowered Community - Sole Designator as reference for enforcement</a:t>
            </a:r>
          </a:p>
          <a:p>
            <a:pPr marL="457200" indent="-457200">
              <a:spcAft>
                <a:spcPts val="600"/>
              </a:spcAft>
              <a:buFont typeface="Wingdings" charset="2"/>
              <a:buChar char=""/>
            </a:pPr>
            <a:r>
              <a:rPr lang="en-US" sz="2200" dirty="0" smtClean="0">
                <a:latin typeface="Source Sans Pro"/>
                <a:cs typeface="Source Sans Pro"/>
              </a:rPr>
              <a:t>Fundamental Bylaws – include core elements of ICANN’s governing documents (Articles and Bylaws)</a:t>
            </a:r>
          </a:p>
        </p:txBody>
      </p:sp>
      <p:sp>
        <p:nvSpPr>
          <p:cNvPr id="7" name="Title 1"/>
          <p:cNvSpPr txBox="1">
            <a:spLocks/>
          </p:cNvSpPr>
          <p:nvPr/>
        </p:nvSpPr>
        <p:spPr>
          <a:xfrm>
            <a:off x="0" y="-3584"/>
            <a:ext cx="9144000" cy="710655"/>
          </a:xfrm>
          <a:prstGeom prst="rect">
            <a:avLst/>
          </a:prstGeom>
          <a:solidFill>
            <a:srgbClr val="1768B1"/>
          </a:solidFill>
        </p:spPr>
        <p:txBody>
          <a:bodyPr vert="horz"/>
          <a:lstStyle>
            <a:lvl1pPr marL="292100" algn="l" defTabSz="457200" rtl="0" eaLnBrk="1" latinLnBrk="0" hangingPunct="1">
              <a:lnSpc>
                <a:spcPts val="3980"/>
              </a:lnSpc>
              <a:spcBef>
                <a:spcPct val="0"/>
              </a:spcBef>
              <a:buNone/>
              <a:defRPr sz="3200" b="0" i="0" kern="1200" baseline="0">
                <a:solidFill>
                  <a:schemeClr val="bg1"/>
                </a:solidFill>
                <a:latin typeface="Source Sans Pro"/>
                <a:ea typeface="+mj-ea"/>
                <a:cs typeface="Source Sans Pro"/>
              </a:defRPr>
            </a:lvl1pPr>
          </a:lstStyle>
          <a:p>
            <a:r>
              <a:rPr lang="en-US" b="1" dirty="0" smtClean="0"/>
              <a:t>36-page Formal Update – Highlights (II) </a:t>
            </a:r>
            <a:endParaRPr lang="en-US" b="1" dirty="0"/>
          </a:p>
        </p:txBody>
      </p:sp>
    </p:spTree>
    <p:extLst>
      <p:ext uri="{BB962C8B-B14F-4D97-AF65-F5344CB8AC3E}">
        <p14:creationId xmlns:p14="http://schemas.microsoft.com/office/powerpoint/2010/main" val="11784863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38544</TotalTime>
  <Words>2080</Words>
  <Application>Microsoft Office PowerPoint</Application>
  <PresentationFormat>On-screen Show (4:3)</PresentationFormat>
  <Paragraphs>199</Paragraphs>
  <Slides>12</Slides>
  <Notes>10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12</vt:i4>
      </vt:variant>
    </vt:vector>
  </HeadingPairs>
  <TitlesOfParts>
    <vt:vector size="22" baseType="lpstr">
      <vt:lpstr>ＭＳ Ｐゴシック</vt:lpstr>
      <vt:lpstr>Arial</vt:lpstr>
      <vt:lpstr>Calibri</vt:lpstr>
      <vt:lpstr>Helvetica</vt:lpstr>
      <vt:lpstr>Segoe UI</vt:lpstr>
      <vt:lpstr>Segoe UI Semilight</vt:lpstr>
      <vt:lpstr>Source Sans Pro</vt:lpstr>
      <vt:lpstr>Source Sans Pro Light</vt:lpstr>
      <vt:lpstr>Wingdings</vt:lpstr>
      <vt:lpstr>Office Theme</vt:lpstr>
      <vt:lpstr>PowerPoint Presentation</vt:lpstr>
      <vt:lpstr>The U.S. Government’s Announcement</vt:lpstr>
      <vt:lpstr>19 months since…</vt:lpstr>
      <vt:lpstr>The Two Parallel Processes – Dublin centre stage</vt:lpstr>
      <vt:lpstr>ICG…</vt:lpstr>
      <vt:lpstr>Combined Proposal Overview</vt:lpstr>
      <vt:lpstr>CCWG-Accountability</vt:lpstr>
      <vt:lpstr>PowerPoint Presentation</vt:lpstr>
      <vt:lpstr>PowerPoint Presentation</vt:lpstr>
      <vt:lpstr>PowerPoint Presentation</vt:lpstr>
      <vt:lpstr>PowerPoint Presentation</vt:lpstr>
      <vt:lpstr>Questions?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Terri Agnew</cp:lastModifiedBy>
  <cp:revision>478</cp:revision>
  <cp:lastPrinted>2015-01-14T03:55:09Z</cp:lastPrinted>
  <dcterms:created xsi:type="dcterms:W3CDTF">2015-01-07T16:11:05Z</dcterms:created>
  <dcterms:modified xsi:type="dcterms:W3CDTF">2015-11-23T21:44:59Z</dcterms:modified>
</cp:coreProperties>
</file>