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0" r:id="rId12"/>
    <p:sldId id="266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87500"/>
  </p:normalViewPr>
  <p:slideViewPr>
    <p:cSldViewPr snapToGrid="0" snapToObjects="1">
      <p:cViewPr varScale="1">
        <p:scale>
          <a:sx n="70" d="100"/>
          <a:sy n="70" d="100"/>
        </p:scale>
        <p:origin x="13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78D19-B8D9-B646-8DBF-FD3E671AD813}" type="doc">
      <dgm:prSet loTypeId="urn:microsoft.com/office/officeart/2005/8/layout/hProcess3" loCatId="" qsTypeId="urn:microsoft.com/office/officeart/2005/8/quickstyle/simple1" qsCatId="simple" csTypeId="urn:microsoft.com/office/officeart/2005/8/colors/accent6_4" csCatId="accent6" phldr="1"/>
      <dgm:spPr/>
    </dgm:pt>
    <dgm:pt modelId="{68926F2F-D4CA-D045-88AA-944E1ECACB4A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32024B9E-D170-5349-B6CE-A0F1465A155D}" type="parTrans" cxnId="{FE29699F-3F99-574F-A925-0E00B80192F2}">
      <dgm:prSet/>
      <dgm:spPr/>
      <dgm:t>
        <a:bodyPr/>
        <a:lstStyle/>
        <a:p>
          <a:endParaRPr lang="en-US"/>
        </a:p>
      </dgm:t>
    </dgm:pt>
    <dgm:pt modelId="{67AA8924-0EAD-A540-B5D2-CCB269A2418C}" type="sibTrans" cxnId="{FE29699F-3F99-574F-A925-0E00B80192F2}">
      <dgm:prSet/>
      <dgm:spPr/>
      <dgm:t>
        <a:bodyPr/>
        <a:lstStyle/>
        <a:p>
          <a:endParaRPr lang="en-US"/>
        </a:p>
      </dgm:t>
    </dgm:pt>
    <dgm:pt modelId="{E7711A3B-7AA1-F546-B9F8-54DBC86E93F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74820F6A-3601-C844-9382-8008B2029BF0}" type="parTrans" cxnId="{14A1250E-C9F5-7F4D-A631-6D8566986DF9}">
      <dgm:prSet/>
      <dgm:spPr/>
      <dgm:t>
        <a:bodyPr/>
        <a:lstStyle/>
        <a:p>
          <a:endParaRPr lang="en-US"/>
        </a:p>
      </dgm:t>
    </dgm:pt>
    <dgm:pt modelId="{7C6D37D4-0F6E-A843-98EC-78755EFF9802}" type="sibTrans" cxnId="{14A1250E-C9F5-7F4D-A631-6D8566986DF9}">
      <dgm:prSet/>
      <dgm:spPr/>
      <dgm:t>
        <a:bodyPr/>
        <a:lstStyle/>
        <a:p>
          <a:endParaRPr lang="en-US"/>
        </a:p>
      </dgm:t>
    </dgm:pt>
    <dgm:pt modelId="{79EC108A-006E-E344-9E53-68122F88DA47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8C05671-55E3-1640-88BE-AD4DF5A3F598}" type="parTrans" cxnId="{75FC61AA-C07F-B940-AA21-69EFBF77E7A8}">
      <dgm:prSet/>
      <dgm:spPr/>
      <dgm:t>
        <a:bodyPr/>
        <a:lstStyle/>
        <a:p>
          <a:endParaRPr lang="en-US"/>
        </a:p>
      </dgm:t>
    </dgm:pt>
    <dgm:pt modelId="{68F6F77A-8739-F547-B814-F6F832421E89}" type="sibTrans" cxnId="{75FC61AA-C07F-B940-AA21-69EFBF77E7A8}">
      <dgm:prSet/>
      <dgm:spPr/>
      <dgm:t>
        <a:bodyPr/>
        <a:lstStyle/>
        <a:p>
          <a:endParaRPr lang="en-US"/>
        </a:p>
      </dgm:t>
    </dgm:pt>
    <dgm:pt modelId="{72EFB7E4-4238-CD41-9004-9E77CD3D8FED}" type="pres">
      <dgm:prSet presAssocID="{F0878D19-B8D9-B646-8DBF-FD3E671AD813}" presName="Name0" presStyleCnt="0">
        <dgm:presLayoutVars>
          <dgm:dir/>
          <dgm:animLvl val="lvl"/>
          <dgm:resizeHandles val="exact"/>
        </dgm:presLayoutVars>
      </dgm:prSet>
      <dgm:spPr/>
    </dgm:pt>
    <dgm:pt modelId="{E011B0DF-B4AC-D94C-B1AD-F4C50DC1D45B}" type="pres">
      <dgm:prSet presAssocID="{F0878D19-B8D9-B646-8DBF-FD3E671AD813}" presName="dummy" presStyleCnt="0"/>
      <dgm:spPr/>
    </dgm:pt>
    <dgm:pt modelId="{4F145630-3569-1F47-99A5-B12FD23E93F1}" type="pres">
      <dgm:prSet presAssocID="{F0878D19-B8D9-B646-8DBF-FD3E671AD813}" presName="linH" presStyleCnt="0"/>
      <dgm:spPr/>
    </dgm:pt>
    <dgm:pt modelId="{81712F73-1108-0D4C-BA07-4B786DBFA32F}" type="pres">
      <dgm:prSet presAssocID="{F0878D19-B8D9-B646-8DBF-FD3E671AD813}" presName="padding1" presStyleCnt="0"/>
      <dgm:spPr/>
    </dgm:pt>
    <dgm:pt modelId="{E38469B6-BFC6-344B-9562-F2C81177116E}" type="pres">
      <dgm:prSet presAssocID="{68926F2F-D4CA-D045-88AA-944E1ECACB4A}" presName="linV" presStyleCnt="0"/>
      <dgm:spPr/>
    </dgm:pt>
    <dgm:pt modelId="{7E39D7D3-0198-1441-BBC6-0DCEEC774C43}" type="pres">
      <dgm:prSet presAssocID="{68926F2F-D4CA-D045-88AA-944E1ECACB4A}" presName="spVertical1" presStyleCnt="0"/>
      <dgm:spPr/>
    </dgm:pt>
    <dgm:pt modelId="{31CA2328-B504-BF4C-B920-EC1046706D90}" type="pres">
      <dgm:prSet presAssocID="{68926F2F-D4CA-D045-88AA-944E1ECACB4A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6594A-ED76-BD44-A123-6A6B95CCB706}" type="pres">
      <dgm:prSet presAssocID="{68926F2F-D4CA-D045-88AA-944E1ECACB4A}" presName="spVertical2" presStyleCnt="0"/>
      <dgm:spPr/>
    </dgm:pt>
    <dgm:pt modelId="{67256CD2-644C-CD47-863F-3F090EF6B0AB}" type="pres">
      <dgm:prSet presAssocID="{68926F2F-D4CA-D045-88AA-944E1ECACB4A}" presName="spVertical3" presStyleCnt="0"/>
      <dgm:spPr/>
    </dgm:pt>
    <dgm:pt modelId="{180272CC-BEC5-A944-BE30-FA88C11DF964}" type="pres">
      <dgm:prSet presAssocID="{67AA8924-0EAD-A540-B5D2-CCB269A2418C}" presName="space" presStyleCnt="0"/>
      <dgm:spPr/>
    </dgm:pt>
    <dgm:pt modelId="{9F50D9FE-E86A-8748-86A5-66AA09B3A3A3}" type="pres">
      <dgm:prSet presAssocID="{E7711A3B-7AA1-F546-B9F8-54DBC86E93FC}" presName="linV" presStyleCnt="0"/>
      <dgm:spPr/>
    </dgm:pt>
    <dgm:pt modelId="{432C2F8E-A376-0C48-ADB4-B7C39644DB73}" type="pres">
      <dgm:prSet presAssocID="{E7711A3B-7AA1-F546-B9F8-54DBC86E93FC}" presName="spVertical1" presStyleCnt="0"/>
      <dgm:spPr/>
    </dgm:pt>
    <dgm:pt modelId="{69097F6E-A0BB-4848-AE8E-6055C46DD653}" type="pres">
      <dgm:prSet presAssocID="{E7711A3B-7AA1-F546-B9F8-54DBC86E93FC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BF917-223D-A247-B069-CE6696833843}" type="pres">
      <dgm:prSet presAssocID="{E7711A3B-7AA1-F546-B9F8-54DBC86E93FC}" presName="spVertical2" presStyleCnt="0"/>
      <dgm:spPr/>
    </dgm:pt>
    <dgm:pt modelId="{C71C0F4D-63CE-7D49-B024-65A2A6FD5E65}" type="pres">
      <dgm:prSet presAssocID="{E7711A3B-7AA1-F546-B9F8-54DBC86E93FC}" presName="spVertical3" presStyleCnt="0"/>
      <dgm:spPr/>
    </dgm:pt>
    <dgm:pt modelId="{2CCDB01C-BE17-6A4F-A74A-6EF22B5EED6A}" type="pres">
      <dgm:prSet presAssocID="{7C6D37D4-0F6E-A843-98EC-78755EFF9802}" presName="space" presStyleCnt="0"/>
      <dgm:spPr/>
    </dgm:pt>
    <dgm:pt modelId="{46E9A2E9-C0FB-C94F-AF95-029FDF45E68D}" type="pres">
      <dgm:prSet presAssocID="{79EC108A-006E-E344-9E53-68122F88DA47}" presName="linV" presStyleCnt="0"/>
      <dgm:spPr/>
    </dgm:pt>
    <dgm:pt modelId="{92B4072B-B043-C648-A13A-C44720EC5BBE}" type="pres">
      <dgm:prSet presAssocID="{79EC108A-006E-E344-9E53-68122F88DA47}" presName="spVertical1" presStyleCnt="0"/>
      <dgm:spPr/>
    </dgm:pt>
    <dgm:pt modelId="{6DD4BB3D-3F60-9042-9465-BAECB141BF29}" type="pres">
      <dgm:prSet presAssocID="{79EC108A-006E-E344-9E53-68122F88DA47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1AA17-38F5-2F43-AE05-272F9223CB45}" type="pres">
      <dgm:prSet presAssocID="{79EC108A-006E-E344-9E53-68122F88DA47}" presName="spVertical2" presStyleCnt="0"/>
      <dgm:spPr/>
    </dgm:pt>
    <dgm:pt modelId="{EFBD5CE0-5451-4646-B22D-E52B34CCA6B6}" type="pres">
      <dgm:prSet presAssocID="{79EC108A-006E-E344-9E53-68122F88DA47}" presName="spVertical3" presStyleCnt="0"/>
      <dgm:spPr/>
    </dgm:pt>
    <dgm:pt modelId="{5D611739-9EF7-3540-B5FF-38973F346338}" type="pres">
      <dgm:prSet presAssocID="{F0878D19-B8D9-B646-8DBF-FD3E671AD813}" presName="padding2" presStyleCnt="0"/>
      <dgm:spPr/>
    </dgm:pt>
    <dgm:pt modelId="{24FBE2BC-9E37-114E-82EC-3F2C8CCDECE4}" type="pres">
      <dgm:prSet presAssocID="{F0878D19-B8D9-B646-8DBF-FD3E671AD813}" presName="negArrow" presStyleCnt="0"/>
      <dgm:spPr/>
    </dgm:pt>
    <dgm:pt modelId="{2BBF23B5-C820-6A4E-8513-14482FDBCF41}" type="pres">
      <dgm:prSet presAssocID="{F0878D19-B8D9-B646-8DBF-FD3E671AD813}" presName="backgroundArrow" presStyleLbl="node1" presStyleIdx="0" presStyleCnt="1" custLinFactNeighborY="1907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B680C4B0-67B1-DC48-8020-A85F51F0DF84}" type="presOf" srcId="{68926F2F-D4CA-D045-88AA-944E1ECACB4A}" destId="{31CA2328-B504-BF4C-B920-EC1046706D90}" srcOrd="0" destOrd="0" presId="urn:microsoft.com/office/officeart/2005/8/layout/hProcess3"/>
    <dgm:cxn modelId="{75FC61AA-C07F-B940-AA21-69EFBF77E7A8}" srcId="{F0878D19-B8D9-B646-8DBF-FD3E671AD813}" destId="{79EC108A-006E-E344-9E53-68122F88DA47}" srcOrd="2" destOrd="0" parTransId="{E8C05671-55E3-1640-88BE-AD4DF5A3F598}" sibTransId="{68F6F77A-8739-F547-B814-F6F832421E89}"/>
    <dgm:cxn modelId="{FE29699F-3F99-574F-A925-0E00B80192F2}" srcId="{F0878D19-B8D9-B646-8DBF-FD3E671AD813}" destId="{68926F2F-D4CA-D045-88AA-944E1ECACB4A}" srcOrd="0" destOrd="0" parTransId="{32024B9E-D170-5349-B6CE-A0F1465A155D}" sibTransId="{67AA8924-0EAD-A540-B5D2-CCB269A2418C}"/>
    <dgm:cxn modelId="{39132031-7BD1-5F41-BA24-0E31AC5C07BA}" type="presOf" srcId="{E7711A3B-7AA1-F546-B9F8-54DBC86E93FC}" destId="{69097F6E-A0BB-4848-AE8E-6055C46DD653}" srcOrd="0" destOrd="0" presId="urn:microsoft.com/office/officeart/2005/8/layout/hProcess3"/>
    <dgm:cxn modelId="{14A1250E-C9F5-7F4D-A631-6D8566986DF9}" srcId="{F0878D19-B8D9-B646-8DBF-FD3E671AD813}" destId="{E7711A3B-7AA1-F546-B9F8-54DBC86E93FC}" srcOrd="1" destOrd="0" parTransId="{74820F6A-3601-C844-9382-8008B2029BF0}" sibTransId="{7C6D37D4-0F6E-A843-98EC-78755EFF9802}"/>
    <dgm:cxn modelId="{123D2ECC-750C-324F-8AFA-95A8E228447F}" type="presOf" srcId="{79EC108A-006E-E344-9E53-68122F88DA47}" destId="{6DD4BB3D-3F60-9042-9465-BAECB141BF29}" srcOrd="0" destOrd="0" presId="urn:microsoft.com/office/officeart/2005/8/layout/hProcess3"/>
    <dgm:cxn modelId="{3A8D240D-F89F-F541-BC52-F22A042B3BD6}" type="presOf" srcId="{F0878D19-B8D9-B646-8DBF-FD3E671AD813}" destId="{72EFB7E4-4238-CD41-9004-9E77CD3D8FED}" srcOrd="0" destOrd="0" presId="urn:microsoft.com/office/officeart/2005/8/layout/hProcess3"/>
    <dgm:cxn modelId="{D908E31A-65F6-D147-95F5-CA526B129D4D}" type="presParOf" srcId="{72EFB7E4-4238-CD41-9004-9E77CD3D8FED}" destId="{E011B0DF-B4AC-D94C-B1AD-F4C50DC1D45B}" srcOrd="0" destOrd="0" presId="urn:microsoft.com/office/officeart/2005/8/layout/hProcess3"/>
    <dgm:cxn modelId="{6A4CD91F-A3EA-624E-89F5-573426E5DED6}" type="presParOf" srcId="{72EFB7E4-4238-CD41-9004-9E77CD3D8FED}" destId="{4F145630-3569-1F47-99A5-B12FD23E93F1}" srcOrd="1" destOrd="0" presId="urn:microsoft.com/office/officeart/2005/8/layout/hProcess3"/>
    <dgm:cxn modelId="{831EBD69-0B3D-4F4A-B747-2E0CFAB1F0A0}" type="presParOf" srcId="{4F145630-3569-1F47-99A5-B12FD23E93F1}" destId="{81712F73-1108-0D4C-BA07-4B786DBFA32F}" srcOrd="0" destOrd="0" presId="urn:microsoft.com/office/officeart/2005/8/layout/hProcess3"/>
    <dgm:cxn modelId="{AFDFF796-4CEE-DB47-AA72-346BD487447A}" type="presParOf" srcId="{4F145630-3569-1F47-99A5-B12FD23E93F1}" destId="{E38469B6-BFC6-344B-9562-F2C81177116E}" srcOrd="1" destOrd="0" presId="urn:microsoft.com/office/officeart/2005/8/layout/hProcess3"/>
    <dgm:cxn modelId="{BF1AFDCF-1F36-0A41-B03C-CC0C8C2851F7}" type="presParOf" srcId="{E38469B6-BFC6-344B-9562-F2C81177116E}" destId="{7E39D7D3-0198-1441-BBC6-0DCEEC774C43}" srcOrd="0" destOrd="0" presId="urn:microsoft.com/office/officeart/2005/8/layout/hProcess3"/>
    <dgm:cxn modelId="{0A995BEE-3BA4-F54A-AE6E-90BEED53E7B1}" type="presParOf" srcId="{E38469B6-BFC6-344B-9562-F2C81177116E}" destId="{31CA2328-B504-BF4C-B920-EC1046706D90}" srcOrd="1" destOrd="0" presId="urn:microsoft.com/office/officeart/2005/8/layout/hProcess3"/>
    <dgm:cxn modelId="{7BF9C236-C54C-5B47-8792-1EABF607839B}" type="presParOf" srcId="{E38469B6-BFC6-344B-9562-F2C81177116E}" destId="{A216594A-ED76-BD44-A123-6A6B95CCB706}" srcOrd="2" destOrd="0" presId="urn:microsoft.com/office/officeart/2005/8/layout/hProcess3"/>
    <dgm:cxn modelId="{C6E93989-C1D9-C141-8EAF-6C50AAAFA0E1}" type="presParOf" srcId="{E38469B6-BFC6-344B-9562-F2C81177116E}" destId="{67256CD2-644C-CD47-863F-3F090EF6B0AB}" srcOrd="3" destOrd="0" presId="urn:microsoft.com/office/officeart/2005/8/layout/hProcess3"/>
    <dgm:cxn modelId="{6E3190BD-D10C-1648-BDF5-7AD9866A4F36}" type="presParOf" srcId="{4F145630-3569-1F47-99A5-B12FD23E93F1}" destId="{180272CC-BEC5-A944-BE30-FA88C11DF964}" srcOrd="2" destOrd="0" presId="urn:microsoft.com/office/officeart/2005/8/layout/hProcess3"/>
    <dgm:cxn modelId="{44C20B5F-C0C5-9C40-ACBF-B6893993A98A}" type="presParOf" srcId="{4F145630-3569-1F47-99A5-B12FD23E93F1}" destId="{9F50D9FE-E86A-8748-86A5-66AA09B3A3A3}" srcOrd="3" destOrd="0" presId="urn:microsoft.com/office/officeart/2005/8/layout/hProcess3"/>
    <dgm:cxn modelId="{6D108F53-57D7-E745-8E89-6B49773A00F4}" type="presParOf" srcId="{9F50D9FE-E86A-8748-86A5-66AA09B3A3A3}" destId="{432C2F8E-A376-0C48-ADB4-B7C39644DB73}" srcOrd="0" destOrd="0" presId="urn:microsoft.com/office/officeart/2005/8/layout/hProcess3"/>
    <dgm:cxn modelId="{8344F822-2E40-9B45-BC5E-138AD21B029F}" type="presParOf" srcId="{9F50D9FE-E86A-8748-86A5-66AA09B3A3A3}" destId="{69097F6E-A0BB-4848-AE8E-6055C46DD653}" srcOrd="1" destOrd="0" presId="urn:microsoft.com/office/officeart/2005/8/layout/hProcess3"/>
    <dgm:cxn modelId="{12207C0B-7A05-EF4B-ABB6-43DF88B095E7}" type="presParOf" srcId="{9F50D9FE-E86A-8748-86A5-66AA09B3A3A3}" destId="{3D5BF917-223D-A247-B069-CE6696833843}" srcOrd="2" destOrd="0" presId="urn:microsoft.com/office/officeart/2005/8/layout/hProcess3"/>
    <dgm:cxn modelId="{3929B5E4-6427-4544-8FA2-406AB78BDA4D}" type="presParOf" srcId="{9F50D9FE-E86A-8748-86A5-66AA09B3A3A3}" destId="{C71C0F4D-63CE-7D49-B024-65A2A6FD5E65}" srcOrd="3" destOrd="0" presId="urn:microsoft.com/office/officeart/2005/8/layout/hProcess3"/>
    <dgm:cxn modelId="{1D824C50-9C77-BF41-A8B4-121261670CD2}" type="presParOf" srcId="{4F145630-3569-1F47-99A5-B12FD23E93F1}" destId="{2CCDB01C-BE17-6A4F-A74A-6EF22B5EED6A}" srcOrd="4" destOrd="0" presId="urn:microsoft.com/office/officeart/2005/8/layout/hProcess3"/>
    <dgm:cxn modelId="{A9174734-317D-C14B-AA13-6EE046F1F02A}" type="presParOf" srcId="{4F145630-3569-1F47-99A5-B12FD23E93F1}" destId="{46E9A2E9-C0FB-C94F-AF95-029FDF45E68D}" srcOrd="5" destOrd="0" presId="urn:microsoft.com/office/officeart/2005/8/layout/hProcess3"/>
    <dgm:cxn modelId="{4FDB9FB0-7313-934B-9C36-CCC235B443F4}" type="presParOf" srcId="{46E9A2E9-C0FB-C94F-AF95-029FDF45E68D}" destId="{92B4072B-B043-C648-A13A-C44720EC5BBE}" srcOrd="0" destOrd="0" presId="urn:microsoft.com/office/officeart/2005/8/layout/hProcess3"/>
    <dgm:cxn modelId="{957A6D9D-B5E7-5A47-B9BA-FF593414DE56}" type="presParOf" srcId="{46E9A2E9-C0FB-C94F-AF95-029FDF45E68D}" destId="{6DD4BB3D-3F60-9042-9465-BAECB141BF29}" srcOrd="1" destOrd="0" presId="urn:microsoft.com/office/officeart/2005/8/layout/hProcess3"/>
    <dgm:cxn modelId="{C942F643-B809-174A-BB58-296E0C50ACDE}" type="presParOf" srcId="{46E9A2E9-C0FB-C94F-AF95-029FDF45E68D}" destId="{2F81AA17-38F5-2F43-AE05-272F9223CB45}" srcOrd="2" destOrd="0" presId="urn:microsoft.com/office/officeart/2005/8/layout/hProcess3"/>
    <dgm:cxn modelId="{03F8DF43-34F4-B643-9F7D-0A5AE62B866E}" type="presParOf" srcId="{46E9A2E9-C0FB-C94F-AF95-029FDF45E68D}" destId="{EFBD5CE0-5451-4646-B22D-E52B34CCA6B6}" srcOrd="3" destOrd="0" presId="urn:microsoft.com/office/officeart/2005/8/layout/hProcess3"/>
    <dgm:cxn modelId="{ADA6164E-44FC-904A-ADBB-0E1E8003C501}" type="presParOf" srcId="{4F145630-3569-1F47-99A5-B12FD23E93F1}" destId="{5D611739-9EF7-3540-B5FF-38973F346338}" srcOrd="6" destOrd="0" presId="urn:microsoft.com/office/officeart/2005/8/layout/hProcess3"/>
    <dgm:cxn modelId="{86287DA6-1C54-5842-BED8-D59DA03F7819}" type="presParOf" srcId="{4F145630-3569-1F47-99A5-B12FD23E93F1}" destId="{24FBE2BC-9E37-114E-82EC-3F2C8CCDECE4}" srcOrd="7" destOrd="0" presId="urn:microsoft.com/office/officeart/2005/8/layout/hProcess3"/>
    <dgm:cxn modelId="{FE885C10-2C21-FC4D-92A3-190D991985FC}" type="presParOf" srcId="{4F145630-3569-1F47-99A5-B12FD23E93F1}" destId="{2BBF23B5-C820-6A4E-8513-14482FDBCF41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878D19-B8D9-B646-8DBF-FD3E671AD813}" type="doc">
      <dgm:prSet loTypeId="urn:microsoft.com/office/officeart/2005/8/layout/hProcess3" loCatId="" qsTypeId="urn:microsoft.com/office/officeart/2005/8/quickstyle/simple1" qsCatId="simple" csTypeId="urn:microsoft.com/office/officeart/2005/8/colors/accent6_4" csCatId="accent6" phldr="1"/>
      <dgm:spPr/>
    </dgm:pt>
    <dgm:pt modelId="{68926F2F-D4CA-D045-88AA-944E1ECACB4A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32024B9E-D170-5349-B6CE-A0F1465A155D}" type="parTrans" cxnId="{FE29699F-3F99-574F-A925-0E00B80192F2}">
      <dgm:prSet/>
      <dgm:spPr/>
      <dgm:t>
        <a:bodyPr/>
        <a:lstStyle/>
        <a:p>
          <a:endParaRPr lang="en-US"/>
        </a:p>
      </dgm:t>
    </dgm:pt>
    <dgm:pt modelId="{67AA8924-0EAD-A540-B5D2-CCB269A2418C}" type="sibTrans" cxnId="{FE29699F-3F99-574F-A925-0E00B80192F2}">
      <dgm:prSet/>
      <dgm:spPr/>
      <dgm:t>
        <a:bodyPr/>
        <a:lstStyle/>
        <a:p>
          <a:endParaRPr lang="en-US"/>
        </a:p>
      </dgm:t>
    </dgm:pt>
    <dgm:pt modelId="{E7711A3B-7AA1-F546-B9F8-54DBC86E93F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74820F6A-3601-C844-9382-8008B2029BF0}" type="parTrans" cxnId="{14A1250E-C9F5-7F4D-A631-6D8566986DF9}">
      <dgm:prSet/>
      <dgm:spPr/>
      <dgm:t>
        <a:bodyPr/>
        <a:lstStyle/>
        <a:p>
          <a:endParaRPr lang="en-US"/>
        </a:p>
      </dgm:t>
    </dgm:pt>
    <dgm:pt modelId="{7C6D37D4-0F6E-A843-98EC-78755EFF9802}" type="sibTrans" cxnId="{14A1250E-C9F5-7F4D-A631-6D8566986DF9}">
      <dgm:prSet/>
      <dgm:spPr/>
      <dgm:t>
        <a:bodyPr/>
        <a:lstStyle/>
        <a:p>
          <a:endParaRPr lang="en-US"/>
        </a:p>
      </dgm:t>
    </dgm:pt>
    <dgm:pt modelId="{79EC108A-006E-E344-9E53-68122F88DA47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8C05671-55E3-1640-88BE-AD4DF5A3F598}" type="parTrans" cxnId="{75FC61AA-C07F-B940-AA21-69EFBF77E7A8}">
      <dgm:prSet/>
      <dgm:spPr/>
      <dgm:t>
        <a:bodyPr/>
        <a:lstStyle/>
        <a:p>
          <a:endParaRPr lang="en-US"/>
        </a:p>
      </dgm:t>
    </dgm:pt>
    <dgm:pt modelId="{68F6F77A-8739-F547-B814-F6F832421E89}" type="sibTrans" cxnId="{75FC61AA-C07F-B940-AA21-69EFBF77E7A8}">
      <dgm:prSet/>
      <dgm:spPr/>
      <dgm:t>
        <a:bodyPr/>
        <a:lstStyle/>
        <a:p>
          <a:endParaRPr lang="en-US"/>
        </a:p>
      </dgm:t>
    </dgm:pt>
    <dgm:pt modelId="{72EFB7E4-4238-CD41-9004-9E77CD3D8FED}" type="pres">
      <dgm:prSet presAssocID="{F0878D19-B8D9-B646-8DBF-FD3E671AD813}" presName="Name0" presStyleCnt="0">
        <dgm:presLayoutVars>
          <dgm:dir/>
          <dgm:animLvl val="lvl"/>
          <dgm:resizeHandles val="exact"/>
        </dgm:presLayoutVars>
      </dgm:prSet>
      <dgm:spPr/>
    </dgm:pt>
    <dgm:pt modelId="{E011B0DF-B4AC-D94C-B1AD-F4C50DC1D45B}" type="pres">
      <dgm:prSet presAssocID="{F0878D19-B8D9-B646-8DBF-FD3E671AD813}" presName="dummy" presStyleCnt="0"/>
      <dgm:spPr/>
    </dgm:pt>
    <dgm:pt modelId="{4F145630-3569-1F47-99A5-B12FD23E93F1}" type="pres">
      <dgm:prSet presAssocID="{F0878D19-B8D9-B646-8DBF-FD3E671AD813}" presName="linH" presStyleCnt="0"/>
      <dgm:spPr/>
    </dgm:pt>
    <dgm:pt modelId="{81712F73-1108-0D4C-BA07-4B786DBFA32F}" type="pres">
      <dgm:prSet presAssocID="{F0878D19-B8D9-B646-8DBF-FD3E671AD813}" presName="padding1" presStyleCnt="0"/>
      <dgm:spPr/>
    </dgm:pt>
    <dgm:pt modelId="{E38469B6-BFC6-344B-9562-F2C81177116E}" type="pres">
      <dgm:prSet presAssocID="{68926F2F-D4CA-D045-88AA-944E1ECACB4A}" presName="linV" presStyleCnt="0"/>
      <dgm:spPr/>
    </dgm:pt>
    <dgm:pt modelId="{7E39D7D3-0198-1441-BBC6-0DCEEC774C43}" type="pres">
      <dgm:prSet presAssocID="{68926F2F-D4CA-D045-88AA-944E1ECACB4A}" presName="spVertical1" presStyleCnt="0"/>
      <dgm:spPr/>
    </dgm:pt>
    <dgm:pt modelId="{31CA2328-B504-BF4C-B920-EC1046706D90}" type="pres">
      <dgm:prSet presAssocID="{68926F2F-D4CA-D045-88AA-944E1ECACB4A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6594A-ED76-BD44-A123-6A6B95CCB706}" type="pres">
      <dgm:prSet presAssocID="{68926F2F-D4CA-D045-88AA-944E1ECACB4A}" presName="spVertical2" presStyleCnt="0"/>
      <dgm:spPr/>
    </dgm:pt>
    <dgm:pt modelId="{67256CD2-644C-CD47-863F-3F090EF6B0AB}" type="pres">
      <dgm:prSet presAssocID="{68926F2F-D4CA-D045-88AA-944E1ECACB4A}" presName="spVertical3" presStyleCnt="0"/>
      <dgm:spPr/>
    </dgm:pt>
    <dgm:pt modelId="{180272CC-BEC5-A944-BE30-FA88C11DF964}" type="pres">
      <dgm:prSet presAssocID="{67AA8924-0EAD-A540-B5D2-CCB269A2418C}" presName="space" presStyleCnt="0"/>
      <dgm:spPr/>
    </dgm:pt>
    <dgm:pt modelId="{9F50D9FE-E86A-8748-86A5-66AA09B3A3A3}" type="pres">
      <dgm:prSet presAssocID="{E7711A3B-7AA1-F546-B9F8-54DBC86E93FC}" presName="linV" presStyleCnt="0"/>
      <dgm:spPr/>
    </dgm:pt>
    <dgm:pt modelId="{432C2F8E-A376-0C48-ADB4-B7C39644DB73}" type="pres">
      <dgm:prSet presAssocID="{E7711A3B-7AA1-F546-B9F8-54DBC86E93FC}" presName="spVertical1" presStyleCnt="0"/>
      <dgm:spPr/>
    </dgm:pt>
    <dgm:pt modelId="{69097F6E-A0BB-4848-AE8E-6055C46DD653}" type="pres">
      <dgm:prSet presAssocID="{E7711A3B-7AA1-F546-B9F8-54DBC86E93FC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BF917-223D-A247-B069-CE6696833843}" type="pres">
      <dgm:prSet presAssocID="{E7711A3B-7AA1-F546-B9F8-54DBC86E93FC}" presName="spVertical2" presStyleCnt="0"/>
      <dgm:spPr/>
    </dgm:pt>
    <dgm:pt modelId="{C71C0F4D-63CE-7D49-B024-65A2A6FD5E65}" type="pres">
      <dgm:prSet presAssocID="{E7711A3B-7AA1-F546-B9F8-54DBC86E93FC}" presName="spVertical3" presStyleCnt="0"/>
      <dgm:spPr/>
    </dgm:pt>
    <dgm:pt modelId="{2CCDB01C-BE17-6A4F-A74A-6EF22B5EED6A}" type="pres">
      <dgm:prSet presAssocID="{7C6D37D4-0F6E-A843-98EC-78755EFF9802}" presName="space" presStyleCnt="0"/>
      <dgm:spPr/>
    </dgm:pt>
    <dgm:pt modelId="{46E9A2E9-C0FB-C94F-AF95-029FDF45E68D}" type="pres">
      <dgm:prSet presAssocID="{79EC108A-006E-E344-9E53-68122F88DA47}" presName="linV" presStyleCnt="0"/>
      <dgm:spPr/>
    </dgm:pt>
    <dgm:pt modelId="{92B4072B-B043-C648-A13A-C44720EC5BBE}" type="pres">
      <dgm:prSet presAssocID="{79EC108A-006E-E344-9E53-68122F88DA47}" presName="spVertical1" presStyleCnt="0"/>
      <dgm:spPr/>
    </dgm:pt>
    <dgm:pt modelId="{6DD4BB3D-3F60-9042-9465-BAECB141BF29}" type="pres">
      <dgm:prSet presAssocID="{79EC108A-006E-E344-9E53-68122F88DA47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1AA17-38F5-2F43-AE05-272F9223CB45}" type="pres">
      <dgm:prSet presAssocID="{79EC108A-006E-E344-9E53-68122F88DA47}" presName="spVertical2" presStyleCnt="0"/>
      <dgm:spPr/>
    </dgm:pt>
    <dgm:pt modelId="{EFBD5CE0-5451-4646-B22D-E52B34CCA6B6}" type="pres">
      <dgm:prSet presAssocID="{79EC108A-006E-E344-9E53-68122F88DA47}" presName="spVertical3" presStyleCnt="0"/>
      <dgm:spPr/>
    </dgm:pt>
    <dgm:pt modelId="{5D611739-9EF7-3540-B5FF-38973F346338}" type="pres">
      <dgm:prSet presAssocID="{F0878D19-B8D9-B646-8DBF-FD3E671AD813}" presName="padding2" presStyleCnt="0"/>
      <dgm:spPr/>
    </dgm:pt>
    <dgm:pt modelId="{24FBE2BC-9E37-114E-82EC-3F2C8CCDECE4}" type="pres">
      <dgm:prSet presAssocID="{F0878D19-B8D9-B646-8DBF-FD3E671AD813}" presName="negArrow" presStyleCnt="0"/>
      <dgm:spPr/>
    </dgm:pt>
    <dgm:pt modelId="{2BBF23B5-C820-6A4E-8513-14482FDBCF41}" type="pres">
      <dgm:prSet presAssocID="{F0878D19-B8D9-B646-8DBF-FD3E671AD813}" presName="backgroundArrow" presStyleLbl="node1" presStyleIdx="0" presStyleCnt="1" custLinFactNeighborY="23268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</dgm:ptLst>
  <dgm:cxnLst>
    <dgm:cxn modelId="{75FC61AA-C07F-B940-AA21-69EFBF77E7A8}" srcId="{F0878D19-B8D9-B646-8DBF-FD3E671AD813}" destId="{79EC108A-006E-E344-9E53-68122F88DA47}" srcOrd="2" destOrd="0" parTransId="{E8C05671-55E3-1640-88BE-AD4DF5A3F598}" sibTransId="{68F6F77A-8739-F547-B814-F6F832421E89}"/>
    <dgm:cxn modelId="{DB8C6825-56F6-F445-BA25-969B0C5B2946}" type="presOf" srcId="{79EC108A-006E-E344-9E53-68122F88DA47}" destId="{6DD4BB3D-3F60-9042-9465-BAECB141BF29}" srcOrd="0" destOrd="0" presId="urn:microsoft.com/office/officeart/2005/8/layout/hProcess3"/>
    <dgm:cxn modelId="{FE29699F-3F99-574F-A925-0E00B80192F2}" srcId="{F0878D19-B8D9-B646-8DBF-FD3E671AD813}" destId="{68926F2F-D4CA-D045-88AA-944E1ECACB4A}" srcOrd="0" destOrd="0" parTransId="{32024B9E-D170-5349-B6CE-A0F1465A155D}" sibTransId="{67AA8924-0EAD-A540-B5D2-CCB269A2418C}"/>
    <dgm:cxn modelId="{7DCFFEBE-B9DE-4143-AB8B-C50F60B37371}" type="presOf" srcId="{E7711A3B-7AA1-F546-B9F8-54DBC86E93FC}" destId="{69097F6E-A0BB-4848-AE8E-6055C46DD653}" srcOrd="0" destOrd="0" presId="urn:microsoft.com/office/officeart/2005/8/layout/hProcess3"/>
    <dgm:cxn modelId="{846D9C91-FF0F-5245-8B5A-051D62473914}" type="presOf" srcId="{68926F2F-D4CA-D045-88AA-944E1ECACB4A}" destId="{31CA2328-B504-BF4C-B920-EC1046706D90}" srcOrd="0" destOrd="0" presId="urn:microsoft.com/office/officeart/2005/8/layout/hProcess3"/>
    <dgm:cxn modelId="{14A1250E-C9F5-7F4D-A631-6D8566986DF9}" srcId="{F0878D19-B8D9-B646-8DBF-FD3E671AD813}" destId="{E7711A3B-7AA1-F546-B9F8-54DBC86E93FC}" srcOrd="1" destOrd="0" parTransId="{74820F6A-3601-C844-9382-8008B2029BF0}" sibTransId="{7C6D37D4-0F6E-A843-98EC-78755EFF9802}"/>
    <dgm:cxn modelId="{2E918D44-8E4E-F34A-9861-5E7DF8637BB2}" type="presOf" srcId="{F0878D19-B8D9-B646-8DBF-FD3E671AD813}" destId="{72EFB7E4-4238-CD41-9004-9E77CD3D8FED}" srcOrd="0" destOrd="0" presId="urn:microsoft.com/office/officeart/2005/8/layout/hProcess3"/>
    <dgm:cxn modelId="{A5AF921B-A8A1-F640-93E9-8A3BD3F352EA}" type="presParOf" srcId="{72EFB7E4-4238-CD41-9004-9E77CD3D8FED}" destId="{E011B0DF-B4AC-D94C-B1AD-F4C50DC1D45B}" srcOrd="0" destOrd="0" presId="urn:microsoft.com/office/officeart/2005/8/layout/hProcess3"/>
    <dgm:cxn modelId="{8853A6A3-054B-D846-8DCE-D2500AEE7806}" type="presParOf" srcId="{72EFB7E4-4238-CD41-9004-9E77CD3D8FED}" destId="{4F145630-3569-1F47-99A5-B12FD23E93F1}" srcOrd="1" destOrd="0" presId="urn:microsoft.com/office/officeart/2005/8/layout/hProcess3"/>
    <dgm:cxn modelId="{FA6229FB-59B4-9A44-BE10-D20F9005FE3F}" type="presParOf" srcId="{4F145630-3569-1F47-99A5-B12FD23E93F1}" destId="{81712F73-1108-0D4C-BA07-4B786DBFA32F}" srcOrd="0" destOrd="0" presId="urn:microsoft.com/office/officeart/2005/8/layout/hProcess3"/>
    <dgm:cxn modelId="{823DE3CF-5A3B-2742-A662-10DB487ACD20}" type="presParOf" srcId="{4F145630-3569-1F47-99A5-B12FD23E93F1}" destId="{E38469B6-BFC6-344B-9562-F2C81177116E}" srcOrd="1" destOrd="0" presId="urn:microsoft.com/office/officeart/2005/8/layout/hProcess3"/>
    <dgm:cxn modelId="{AE8601EE-0625-0640-8BC8-4693569F210C}" type="presParOf" srcId="{E38469B6-BFC6-344B-9562-F2C81177116E}" destId="{7E39D7D3-0198-1441-BBC6-0DCEEC774C43}" srcOrd="0" destOrd="0" presId="urn:microsoft.com/office/officeart/2005/8/layout/hProcess3"/>
    <dgm:cxn modelId="{D9B496CB-D2A4-D843-BCBC-38A55B96C823}" type="presParOf" srcId="{E38469B6-BFC6-344B-9562-F2C81177116E}" destId="{31CA2328-B504-BF4C-B920-EC1046706D90}" srcOrd="1" destOrd="0" presId="urn:microsoft.com/office/officeart/2005/8/layout/hProcess3"/>
    <dgm:cxn modelId="{AA959C25-E759-9743-B720-356FFB8CD4B9}" type="presParOf" srcId="{E38469B6-BFC6-344B-9562-F2C81177116E}" destId="{A216594A-ED76-BD44-A123-6A6B95CCB706}" srcOrd="2" destOrd="0" presId="urn:microsoft.com/office/officeart/2005/8/layout/hProcess3"/>
    <dgm:cxn modelId="{6A850437-DEA0-BA43-91EA-8998BD6E559A}" type="presParOf" srcId="{E38469B6-BFC6-344B-9562-F2C81177116E}" destId="{67256CD2-644C-CD47-863F-3F090EF6B0AB}" srcOrd="3" destOrd="0" presId="urn:microsoft.com/office/officeart/2005/8/layout/hProcess3"/>
    <dgm:cxn modelId="{88517627-A68C-2444-BC28-2A1E6CD98D52}" type="presParOf" srcId="{4F145630-3569-1F47-99A5-B12FD23E93F1}" destId="{180272CC-BEC5-A944-BE30-FA88C11DF964}" srcOrd="2" destOrd="0" presId="urn:microsoft.com/office/officeart/2005/8/layout/hProcess3"/>
    <dgm:cxn modelId="{DE14DA36-23AB-EA40-ABAE-A26227FCA71B}" type="presParOf" srcId="{4F145630-3569-1F47-99A5-B12FD23E93F1}" destId="{9F50D9FE-E86A-8748-86A5-66AA09B3A3A3}" srcOrd="3" destOrd="0" presId="urn:microsoft.com/office/officeart/2005/8/layout/hProcess3"/>
    <dgm:cxn modelId="{6B9E2BE8-5B64-1C48-AE14-831BD552B472}" type="presParOf" srcId="{9F50D9FE-E86A-8748-86A5-66AA09B3A3A3}" destId="{432C2F8E-A376-0C48-ADB4-B7C39644DB73}" srcOrd="0" destOrd="0" presId="urn:microsoft.com/office/officeart/2005/8/layout/hProcess3"/>
    <dgm:cxn modelId="{D1E8BBD1-BAD1-DE44-92E4-03A13D0E026B}" type="presParOf" srcId="{9F50D9FE-E86A-8748-86A5-66AA09B3A3A3}" destId="{69097F6E-A0BB-4848-AE8E-6055C46DD653}" srcOrd="1" destOrd="0" presId="urn:microsoft.com/office/officeart/2005/8/layout/hProcess3"/>
    <dgm:cxn modelId="{5CFEBE98-8E78-5948-86FD-347851774B64}" type="presParOf" srcId="{9F50D9FE-E86A-8748-86A5-66AA09B3A3A3}" destId="{3D5BF917-223D-A247-B069-CE6696833843}" srcOrd="2" destOrd="0" presId="urn:microsoft.com/office/officeart/2005/8/layout/hProcess3"/>
    <dgm:cxn modelId="{0BAC8FB3-1D0B-C047-A0BC-72282C85D1F4}" type="presParOf" srcId="{9F50D9FE-E86A-8748-86A5-66AA09B3A3A3}" destId="{C71C0F4D-63CE-7D49-B024-65A2A6FD5E65}" srcOrd="3" destOrd="0" presId="urn:microsoft.com/office/officeart/2005/8/layout/hProcess3"/>
    <dgm:cxn modelId="{73E7A5D1-93EE-6543-84C1-A95D621AA0ED}" type="presParOf" srcId="{4F145630-3569-1F47-99A5-B12FD23E93F1}" destId="{2CCDB01C-BE17-6A4F-A74A-6EF22B5EED6A}" srcOrd="4" destOrd="0" presId="urn:microsoft.com/office/officeart/2005/8/layout/hProcess3"/>
    <dgm:cxn modelId="{F41A4834-09FA-D647-BD65-212AE5A0CCCF}" type="presParOf" srcId="{4F145630-3569-1F47-99A5-B12FD23E93F1}" destId="{46E9A2E9-C0FB-C94F-AF95-029FDF45E68D}" srcOrd="5" destOrd="0" presId="urn:microsoft.com/office/officeart/2005/8/layout/hProcess3"/>
    <dgm:cxn modelId="{A9F821B8-887E-DE4C-9010-3075A244A0B1}" type="presParOf" srcId="{46E9A2E9-C0FB-C94F-AF95-029FDF45E68D}" destId="{92B4072B-B043-C648-A13A-C44720EC5BBE}" srcOrd="0" destOrd="0" presId="urn:microsoft.com/office/officeart/2005/8/layout/hProcess3"/>
    <dgm:cxn modelId="{683A45BA-3038-7649-A9D6-76C7E02F9991}" type="presParOf" srcId="{46E9A2E9-C0FB-C94F-AF95-029FDF45E68D}" destId="{6DD4BB3D-3F60-9042-9465-BAECB141BF29}" srcOrd="1" destOrd="0" presId="urn:microsoft.com/office/officeart/2005/8/layout/hProcess3"/>
    <dgm:cxn modelId="{271AB341-6951-6C4C-BE75-701A87892950}" type="presParOf" srcId="{46E9A2E9-C0FB-C94F-AF95-029FDF45E68D}" destId="{2F81AA17-38F5-2F43-AE05-272F9223CB45}" srcOrd="2" destOrd="0" presId="urn:microsoft.com/office/officeart/2005/8/layout/hProcess3"/>
    <dgm:cxn modelId="{EAB9F669-39A9-8A43-89A0-E535582E13F4}" type="presParOf" srcId="{46E9A2E9-C0FB-C94F-AF95-029FDF45E68D}" destId="{EFBD5CE0-5451-4646-B22D-E52B34CCA6B6}" srcOrd="3" destOrd="0" presId="urn:microsoft.com/office/officeart/2005/8/layout/hProcess3"/>
    <dgm:cxn modelId="{EE5FBF20-07DB-8D44-A459-4CED54B07F47}" type="presParOf" srcId="{4F145630-3569-1F47-99A5-B12FD23E93F1}" destId="{5D611739-9EF7-3540-B5FF-38973F346338}" srcOrd="6" destOrd="0" presId="urn:microsoft.com/office/officeart/2005/8/layout/hProcess3"/>
    <dgm:cxn modelId="{F2C09980-E244-4444-966E-A4962B1805A2}" type="presParOf" srcId="{4F145630-3569-1F47-99A5-B12FD23E93F1}" destId="{24FBE2BC-9E37-114E-82EC-3F2C8CCDECE4}" srcOrd="7" destOrd="0" presId="urn:microsoft.com/office/officeart/2005/8/layout/hProcess3"/>
    <dgm:cxn modelId="{80F13F29-E5D1-C342-AF22-4D2E50A55A08}" type="presParOf" srcId="{4F145630-3569-1F47-99A5-B12FD23E93F1}" destId="{2BBF23B5-C820-6A4E-8513-14482FDBCF41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D251C-9B89-7042-9AF7-9EB81D8F35BD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1D7D6-0CB7-D64D-B578-E4E9084EA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0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Background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Purpose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get involved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What’s the process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steps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410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417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9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53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simpler agenda slide, the outline for your presentation.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61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D7D6-0CB7-D64D-B578-E4E9084EA9B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91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D7D6-0CB7-D64D-B578-E4E9084EA9B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D7D6-0CB7-D64D-B578-E4E9084EA9B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73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1D7D6-0CB7-D64D-B578-E4E9084EA9B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57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" name="Rectangle 6"/>
          <p:cNvSpPr/>
          <p:nvPr/>
        </p:nvSpPr>
        <p:spPr>
          <a:xfrm>
            <a:off x="1" y="4130516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1" y="4130516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Picture 8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flipV="1">
            <a:off x="-1" y="4130515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07573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" y="2110373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/>
        </p:nvSpPr>
        <p:spPr>
          <a:xfrm>
            <a:off x="6826732" y="6414966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5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05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05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19075" algn="l">
              <a:lnSpc>
                <a:spcPts val="2985"/>
              </a:lnSpc>
              <a:defRPr sz="24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29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19075" algn="l">
              <a:lnSpc>
                <a:spcPts val="2985"/>
              </a:lnSpc>
              <a:defRPr sz="24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/>
        </p:nvSpPr>
        <p:spPr>
          <a:xfrm>
            <a:off x="6826732" y="6414966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5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05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05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546954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010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53742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018516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1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7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614077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2232864-3854-E64B-B2DE-272642033905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BFA9462-EE10-7A42-9E07-9CBCBEA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7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1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57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2" r:id="rId8"/>
    <p:sldLayoutId id="2147483683" r:id="rId9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85614" y="4492628"/>
            <a:ext cx="71101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32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Amending ICANN’s Bylaws</a:t>
            </a:r>
          </a:p>
          <a:p>
            <a:pPr>
              <a:lnSpc>
                <a:spcPts val="3000"/>
              </a:lnSpc>
            </a:pPr>
            <a:r>
              <a:rPr lang="en-US" sz="22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As a result of the IANA Stewardship Transition Proposals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5614" y="5396932"/>
            <a:ext cx="3738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Theresa </a:t>
            </a:r>
            <a:r>
              <a:rPr lang="en-US" sz="2000" b="1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Swinehart</a:t>
            </a:r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 | 9 May 2016</a:t>
            </a:r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4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 smtClean="0"/>
              <a:t>Where Can I Find the New Draft Bylaws?</a:t>
            </a:r>
            <a:endParaRPr lang="en-US" sz="3200" dirty="0"/>
          </a:p>
        </p:txBody>
      </p:sp>
      <p:sp>
        <p:nvSpPr>
          <p:cNvPr id="20" name="Rectangle 19"/>
          <p:cNvSpPr/>
          <p:nvPr/>
        </p:nvSpPr>
        <p:spPr>
          <a:xfrm>
            <a:off x="1546411" y="3334871"/>
            <a:ext cx="2070847" cy="2689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524"/>
          <a:stretch/>
        </p:blipFill>
        <p:spPr>
          <a:xfrm>
            <a:off x="0" y="1000978"/>
            <a:ext cx="9144000" cy="177108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617259" y="835683"/>
            <a:ext cx="1425388" cy="854353"/>
          </a:xfrm>
          <a:prstGeom prst="ellipse">
            <a:avLst/>
          </a:prstGeom>
          <a:noFill/>
          <a:ln w="38100" cap="sq" cmpd="sng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36132" y="3069231"/>
            <a:ext cx="84834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Source Sans Pro"/>
                <a:cs typeface="Source Sans Pro"/>
              </a:rPr>
              <a:t>Recommended documents </a:t>
            </a:r>
            <a:r>
              <a:rPr lang="en-US" sz="2000" b="1" smtClean="0">
                <a:latin typeface="Source Sans Pro"/>
                <a:cs typeface="Source Sans Pro"/>
              </a:rPr>
              <a:t>to review:</a:t>
            </a:r>
            <a:endParaRPr lang="en-US" sz="2000" b="1" dirty="0">
              <a:latin typeface="Source Sans Pro"/>
              <a:cs typeface="Source Sans Pro"/>
            </a:endParaRPr>
          </a:p>
        </p:txBody>
      </p:sp>
      <p:pic>
        <p:nvPicPr>
          <p:cNvPr id="9" name="Picture 8" descr="0037-file-empty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80" y="3610455"/>
            <a:ext cx="571500" cy="673100"/>
          </a:xfrm>
          <a:prstGeom prst="rect">
            <a:avLst/>
          </a:prstGeom>
          <a:effectLst/>
        </p:spPr>
      </p:pic>
      <p:pic>
        <p:nvPicPr>
          <p:cNvPr id="10" name="Picture 9" descr="0037-file-empty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80" y="4450398"/>
            <a:ext cx="571500" cy="673100"/>
          </a:xfrm>
          <a:prstGeom prst="rect">
            <a:avLst/>
          </a:prstGeom>
          <a:effectLst/>
        </p:spPr>
      </p:pic>
      <p:pic>
        <p:nvPicPr>
          <p:cNvPr id="11" name="Picture 10" descr="0037-file-empty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80" y="5263447"/>
            <a:ext cx="571500" cy="673100"/>
          </a:xfrm>
          <a:prstGeom prst="rect">
            <a:avLst/>
          </a:prstGeom>
          <a:effectLst/>
        </p:spPr>
      </p:pic>
      <p:sp>
        <p:nvSpPr>
          <p:cNvPr id="12" name="Rectangle 11"/>
          <p:cNvSpPr/>
          <p:nvPr/>
        </p:nvSpPr>
        <p:spPr>
          <a:xfrm>
            <a:off x="1181909" y="3674389"/>
            <a:ext cx="77200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Source Sans Pro"/>
                <a:cs typeface="Source Sans Pro"/>
              </a:rPr>
              <a:t>New Draft Bylaws</a:t>
            </a:r>
          </a:p>
          <a:p>
            <a:endParaRPr lang="en-US" sz="2000" b="1" dirty="0" smtClean="0">
              <a:latin typeface="Source Sans Pro"/>
              <a:cs typeface="Source Sans Pro"/>
            </a:endParaRPr>
          </a:p>
          <a:p>
            <a:r>
              <a:rPr lang="en-US" sz="2000" b="1" dirty="0" smtClean="0">
                <a:latin typeface="Source Sans Pro"/>
                <a:cs typeface="Source Sans Pro"/>
              </a:rPr>
              <a:t>Redline of Bylaws</a:t>
            </a:r>
            <a:br>
              <a:rPr lang="en-US" sz="2000" b="1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A redline edit of current ICANN Bylaws to show differences between old and new draft Bylaws</a:t>
            </a:r>
          </a:p>
          <a:p>
            <a:endParaRPr lang="en-US" sz="2000" dirty="0">
              <a:latin typeface="Source Sans Pro"/>
              <a:cs typeface="Source Sans Pro"/>
            </a:endParaRPr>
          </a:p>
          <a:p>
            <a:r>
              <a:rPr lang="en-US" sz="2000" b="1" dirty="0" smtClean="0">
                <a:latin typeface="Source Sans Pro"/>
                <a:cs typeface="Source Sans Pro"/>
              </a:rPr>
              <a:t>Current ICANN Bylaws</a:t>
            </a:r>
          </a:p>
        </p:txBody>
      </p:sp>
    </p:spTree>
    <p:extLst>
      <p:ext uri="{BB962C8B-B14F-4D97-AF65-F5344CB8AC3E}">
        <p14:creationId xmlns:p14="http://schemas.microsoft.com/office/powerpoint/2010/main" val="160168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 smtClean="0"/>
              <a:t>What Kind of Feedback is </a:t>
            </a:r>
            <a:r>
              <a:rPr lang="en-US" sz="3200" smtClean="0"/>
              <a:t>Being Requested?</a:t>
            </a:r>
            <a:endParaRPr lang="en-US" sz="3200"/>
          </a:p>
        </p:txBody>
      </p:sp>
      <p:sp>
        <p:nvSpPr>
          <p:cNvPr id="3" name="Rectangle 2"/>
          <p:cNvSpPr/>
          <p:nvPr/>
        </p:nvSpPr>
        <p:spPr>
          <a:xfrm>
            <a:off x="242047" y="949021"/>
            <a:ext cx="865990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Source Sans Pro" charset="0"/>
                <a:ea typeface="Source Sans Pro" charset="0"/>
                <a:cs typeface="Source Sans Pro" charset="0"/>
              </a:rPr>
              <a:t>T</a:t>
            </a:r>
            <a:r>
              <a:rPr lang="en-US" sz="2400" b="1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his comment period is designed to solicit inputs from the broader community on: </a:t>
            </a:r>
          </a:p>
          <a:p>
            <a:endParaRPr lang="en-US" sz="2400" b="1" i="0" dirty="0" smtClean="0">
              <a:effectLst/>
              <a:latin typeface="Source Sans Pro" charset="0"/>
              <a:ea typeface="Source Sans Pro" charset="0"/>
              <a:cs typeface="Source Sans Pro" charset="0"/>
            </a:endParaRPr>
          </a:p>
          <a:p>
            <a:pPr marL="285750" indent="-285750">
              <a:spcAft>
                <a:spcPts val="1200"/>
              </a:spcAft>
              <a:buClr>
                <a:schemeClr val="accent3"/>
              </a:buClr>
              <a:buSzPct val="150000"/>
              <a:buFont typeface="Wingdings" charset="2"/>
              <a:buChar char="ü"/>
            </a:pPr>
            <a:r>
              <a:rPr lang="en-US" sz="2400" b="0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  How elements of the proposals were brought into the Bylaws</a:t>
            </a:r>
          </a:p>
          <a:p>
            <a:pPr marL="285750" indent="-285750">
              <a:spcAft>
                <a:spcPts val="1200"/>
              </a:spcAft>
              <a:buClr>
                <a:schemeClr val="accent3"/>
              </a:buClr>
              <a:buSzPct val="150000"/>
              <a:buFont typeface="Wingdings" charset="2"/>
              <a:buChar char="ü"/>
            </a:pPr>
            <a:r>
              <a:rPr lang="en-US" sz="2400" dirty="0" smtClean="0">
                <a:latin typeface="Source Sans Pro" charset="0"/>
                <a:ea typeface="Source Sans Pro" charset="0"/>
                <a:cs typeface="Source Sans Pro" charset="0"/>
              </a:rPr>
              <a:t>  I</a:t>
            </a:r>
            <a:r>
              <a:rPr lang="en-US" sz="2400" b="0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f there are any areas seen as “inconsistent” with the </a:t>
            </a:r>
            <a:r>
              <a:rPr lang="en-US" sz="2400" dirty="0" smtClean="0">
                <a:latin typeface="Source Sans Pro" charset="0"/>
                <a:ea typeface="Source Sans Pro" charset="0"/>
                <a:cs typeface="Source Sans Pro" charset="0"/>
              </a:rPr>
              <a:t>IANA </a:t>
            </a:r>
            <a:br>
              <a:rPr lang="en-US" sz="2400" dirty="0" smtClean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2400" dirty="0" smtClean="0">
                <a:latin typeface="Source Sans Pro" charset="0"/>
                <a:ea typeface="Source Sans Pro" charset="0"/>
                <a:cs typeface="Source Sans Pro" charset="0"/>
              </a:rPr>
              <a:t>   </a:t>
            </a:r>
            <a:r>
              <a:rPr lang="en-US" sz="2400" b="0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Stewardship Proposal package</a:t>
            </a:r>
            <a:endParaRPr lang="en-US" sz="24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r>
              <a:rPr lang="en-US" sz="2400" b="0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/>
            </a:r>
            <a:br>
              <a:rPr lang="en-US" sz="2400" b="0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2400" b="1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This public comment period is </a:t>
            </a:r>
            <a:r>
              <a:rPr lang="en-US" sz="2400" b="1" i="0" u="sng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not</a:t>
            </a:r>
            <a:r>
              <a:rPr lang="en-US" sz="2400" b="1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 intended to be:</a:t>
            </a:r>
          </a:p>
          <a:p>
            <a:endParaRPr lang="en-US" sz="2400" b="1" i="0" dirty="0" smtClean="0">
              <a:effectLst/>
              <a:latin typeface="Source Sans Pro" charset="0"/>
              <a:ea typeface="Source Sans Pro" charset="0"/>
              <a:cs typeface="Source Sans Pro" charset="0"/>
            </a:endParaRPr>
          </a:p>
          <a:p>
            <a:pPr marL="342900" indent="-342900">
              <a:spcAft>
                <a:spcPts val="1200"/>
              </a:spcAft>
              <a:buClr>
                <a:srgbClr val="C00000"/>
              </a:buClr>
              <a:buSzPct val="120000"/>
              <a:buFont typeface="ZapfDingbatsITC" charset="0"/>
              <a:buChar char="✕"/>
            </a:pPr>
            <a:r>
              <a:rPr lang="en-US" sz="2400" b="0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 A forum for the reconsideration of the transition-related </a:t>
            </a:r>
            <a:br>
              <a:rPr lang="en-US" sz="2400" b="0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2400" b="0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 proposals</a:t>
            </a:r>
          </a:p>
          <a:p>
            <a:pPr marL="342900" indent="-342900">
              <a:spcAft>
                <a:spcPts val="1200"/>
              </a:spcAft>
              <a:buClr>
                <a:srgbClr val="C00000"/>
              </a:buClr>
              <a:buSzPct val="120000"/>
              <a:buFont typeface="ZapfDingbatsITC" charset="0"/>
              <a:buChar char="✕"/>
            </a:pPr>
            <a:r>
              <a:rPr lang="en-US" sz="2400" dirty="0" smtClean="0">
                <a:latin typeface="Source Sans Pro" charset="0"/>
                <a:ea typeface="Source Sans Pro" charset="0"/>
                <a:cs typeface="Source Sans Pro" charset="0"/>
              </a:rPr>
              <a:t> C</a:t>
            </a:r>
            <a:r>
              <a:rPr lang="en-US" sz="2400" b="0" i="0" dirty="0" smtClean="0">
                <a:effectLst/>
                <a:latin typeface="Source Sans Pro" charset="0"/>
                <a:ea typeface="Source Sans Pro" charset="0"/>
                <a:cs typeface="Source Sans Pro" charset="0"/>
              </a:rPr>
              <a:t>lean-up edits that were not called for within the proposals</a:t>
            </a:r>
            <a:endParaRPr lang="en-US" sz="24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01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 smtClean="0"/>
              <a:t>How to Submit a Comment</a:t>
            </a:r>
            <a:endParaRPr lang="en-US" sz="3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9"/>
          <a:stretch/>
        </p:blipFill>
        <p:spPr>
          <a:xfrm>
            <a:off x="0" y="716624"/>
            <a:ext cx="9144000" cy="557659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398494" y="3334871"/>
            <a:ext cx="2070847" cy="2689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0" y="4222376"/>
            <a:ext cx="2084294" cy="854353"/>
          </a:xfrm>
          <a:prstGeom prst="ellipse">
            <a:avLst/>
          </a:prstGeom>
          <a:noFill/>
          <a:ln w="38100" cap="sq" cmpd="sng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53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4800" b="1" smtClean="0"/>
              <a:t>Questions?</a:t>
            </a:r>
            <a:endParaRPr lang="en-US" sz="4800" b="1"/>
          </a:p>
        </p:txBody>
      </p:sp>
    </p:spTree>
    <p:extLst>
      <p:ext uri="{BB962C8B-B14F-4D97-AF65-F5344CB8AC3E}">
        <p14:creationId xmlns:p14="http://schemas.microsoft.com/office/powerpoint/2010/main" val="9430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05010" y="2968362"/>
            <a:ext cx="6489700" cy="2501900"/>
          </a:xfrm>
          <a:prstGeom prst="rect">
            <a:avLst/>
          </a:prstGeom>
          <a:solidFill>
            <a:schemeClr val="lt1">
              <a:alpha val="29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/>
          <a:p>
            <a:r>
              <a:rPr lang="en-US" sz="3200" dirty="0" smtClean="0"/>
              <a:t>The U.S. Government’s Announcement</a:t>
            </a:r>
            <a:endParaRPr lang="en-US" sz="32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78318" y="915975"/>
            <a:ext cx="8586281" cy="168498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14 March 2014: </a:t>
            </a:r>
            <a:r>
              <a:rPr lang="en-US" sz="2000" dirty="0" smtClean="0">
                <a:latin typeface="Source Sans Pro"/>
                <a:cs typeface="Source Sans Pro"/>
              </a:rPr>
              <a:t>U.S. Government announces intent to transition its stewardship of the IANA functions to the global multistakeholder community</a:t>
            </a:r>
          </a:p>
          <a:p>
            <a:pPr marL="685800" lvl="1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Asked ICANN to convene global stakeholders to develop a proposal</a:t>
            </a:r>
          </a:p>
          <a:p>
            <a:pPr marL="685800" lvl="1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The 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m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ultistakeholder 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community has set policies implemented by ICANN for more than 15 years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23317" y="3151959"/>
            <a:ext cx="1520412" cy="1520412"/>
            <a:chOff x="569487" y="2043501"/>
            <a:chExt cx="1346792" cy="1346792"/>
          </a:xfrm>
        </p:grpSpPr>
        <p:sp>
          <p:nvSpPr>
            <p:cNvPr id="6" name="Teardrop 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Why</a:t>
              </a:r>
            </a:p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now?</a:t>
              </a:r>
            </a:p>
          </p:txBody>
        </p:sp>
      </p:grpSp>
      <p:sp>
        <p:nvSpPr>
          <p:cNvPr id="8" name="Oval 7"/>
          <p:cNvSpPr/>
          <p:nvPr/>
        </p:nvSpPr>
        <p:spPr>
          <a:xfrm>
            <a:off x="1043942" y="4999959"/>
            <a:ext cx="279159" cy="272093"/>
          </a:xfrm>
          <a:prstGeom prst="ellips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293910" y="3063059"/>
            <a:ext cx="64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Source Sans Pro"/>
                <a:cs typeface="Source Sans Pro"/>
              </a:rPr>
              <a:t>The U.S. Government’s </a:t>
            </a:r>
            <a:r>
              <a:rPr lang="en-US" b="1" dirty="0" smtClean="0">
                <a:latin typeface="Source Sans Pro"/>
                <a:cs typeface="Source Sans Pro"/>
              </a:rPr>
              <a:t>announcement:</a:t>
            </a:r>
            <a:endParaRPr lang="en-US" b="1" dirty="0"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Marks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the final phase of the privatization of the DNS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Further supports and enhances the multistakeholder model of Internet policy making and governance</a:t>
            </a:r>
          </a:p>
          <a:p>
            <a:endParaRPr lang="en-US" dirty="0">
              <a:latin typeface="Source Sans Pro"/>
              <a:cs typeface="Source Sans Pro"/>
            </a:endParaRPr>
          </a:p>
          <a:p>
            <a:r>
              <a:rPr lang="en-US" dirty="0">
                <a:latin typeface="Source Sans Pro"/>
                <a:cs typeface="Source Sans Pro"/>
              </a:rPr>
              <a:t>ICANN was asked to serve as a facilitator, based on its role as the IANA functions administrator and global coordinator for the Internet’s Domain Name System (DNS</a:t>
            </a:r>
            <a:r>
              <a:rPr lang="en-US" dirty="0" smtClean="0">
                <a:latin typeface="Source Sans Pro"/>
                <a:cs typeface="Source Sans Pro"/>
              </a:rPr>
              <a:t>)</a:t>
            </a:r>
            <a:endParaRPr lang="en-US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57442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/>
          <a:p>
            <a:r>
              <a:rPr lang="en-US" sz="3200" dirty="0" smtClean="0"/>
              <a:t>Transition Requirements set by NTIA</a:t>
            </a:r>
            <a:endParaRPr lang="en-US" sz="3200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17500" y="862128"/>
            <a:ext cx="8763000" cy="6530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24"/>
              </a:spcBef>
              <a:spcAft>
                <a:spcPts val="600"/>
              </a:spcAft>
              <a:buFont typeface="Arial"/>
              <a:buNone/>
            </a:pPr>
            <a:r>
              <a:rPr lang="en-US" sz="2200" dirty="0" smtClean="0">
                <a:latin typeface="Source Sans Pro"/>
                <a:cs typeface="Source Sans Pro"/>
              </a:rPr>
              <a:t>NTIA has stated that the transition proposal must have broad community support and address the following four principles:</a:t>
            </a:r>
          </a:p>
          <a:p>
            <a:pPr marL="914400" indent="0">
              <a:spcBef>
                <a:spcPts val="2376"/>
              </a:spcBef>
              <a:spcAft>
                <a:spcPts val="1200"/>
              </a:spcAft>
              <a:buFont typeface="Arial"/>
              <a:buNone/>
            </a:pPr>
            <a:r>
              <a:rPr lang="en-US" sz="2200" dirty="0" smtClean="0">
                <a:latin typeface="Source Sans Pro"/>
                <a:cs typeface="Source Sans Pro"/>
              </a:rPr>
              <a:t>Support and enhance the multistakeholder model</a:t>
            </a:r>
          </a:p>
          <a:p>
            <a:pPr marL="914400" indent="0">
              <a:spcBef>
                <a:spcPts val="1776"/>
              </a:spcBef>
              <a:spcAft>
                <a:spcPts val="1200"/>
              </a:spcAft>
              <a:buFont typeface="Arial"/>
              <a:buNone/>
            </a:pPr>
            <a:r>
              <a:rPr lang="en-US" sz="2200" dirty="0" smtClean="0">
                <a:latin typeface="Source Sans Pro"/>
                <a:cs typeface="Source Sans Pro"/>
              </a:rPr>
              <a:t>Maintain the security, stability and resiliency of the Internet DNS</a:t>
            </a:r>
          </a:p>
          <a:p>
            <a:pPr marL="914400" indent="0">
              <a:spcBef>
                <a:spcPts val="1176"/>
              </a:spcBef>
              <a:spcAft>
                <a:spcPts val="1200"/>
              </a:spcAft>
              <a:buFont typeface="Arial"/>
              <a:buNone/>
            </a:pPr>
            <a:r>
              <a:rPr lang="en-US" sz="2200" dirty="0" smtClean="0">
                <a:latin typeface="Source Sans Pro"/>
                <a:cs typeface="Source Sans Pro"/>
              </a:rPr>
              <a:t>Meet the needs and expectations of the global customers and partners of the IANA services</a:t>
            </a:r>
          </a:p>
          <a:p>
            <a:pPr marL="914400" indent="0">
              <a:spcBef>
                <a:spcPts val="1476"/>
              </a:spcBef>
              <a:spcAft>
                <a:spcPts val="1200"/>
              </a:spcAft>
              <a:buFont typeface="Arial"/>
              <a:buNone/>
            </a:pPr>
            <a:r>
              <a:rPr lang="en-US" sz="2200" dirty="0" smtClean="0">
                <a:latin typeface="Source Sans Pro"/>
                <a:cs typeface="Source Sans Pro"/>
              </a:rPr>
              <a:t>Maintain the openness of the Internet</a:t>
            </a:r>
          </a:p>
          <a:p>
            <a:pPr marL="0" indent="0">
              <a:buFont typeface="Arial"/>
              <a:buNone/>
            </a:pPr>
            <a:endParaRPr lang="en-US" sz="1050" dirty="0" smtClean="0">
              <a:latin typeface="Source Sans Pro"/>
              <a:cs typeface="Source Sans Pro"/>
            </a:endParaRPr>
          </a:p>
          <a:p>
            <a:pPr marL="0" indent="0">
              <a:buFont typeface="Arial"/>
              <a:buNone/>
            </a:pPr>
            <a:r>
              <a:rPr lang="en-US" sz="2200" dirty="0" smtClean="0">
                <a:latin typeface="Source Sans Pro"/>
                <a:cs typeface="Source Sans Pro"/>
              </a:rPr>
              <a:t>NTIA also specified that it will </a:t>
            </a:r>
            <a:r>
              <a:rPr lang="en-US" sz="22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not</a:t>
            </a:r>
            <a:r>
              <a:rPr lang="en-US" sz="2200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 </a:t>
            </a:r>
            <a:r>
              <a:rPr lang="en-US" sz="2200" dirty="0" smtClean="0">
                <a:latin typeface="Source Sans Pro"/>
                <a:cs typeface="Source Sans Pro"/>
              </a:rPr>
              <a:t>accept a proposal that replaces the NTIA role with a government-led or intergovernmental organization solution.</a:t>
            </a:r>
            <a:endParaRPr lang="en-US" sz="2200" dirty="0">
              <a:latin typeface="Source Sans Pro"/>
              <a:cs typeface="Source Sans Pro"/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390130" y="1904734"/>
            <a:ext cx="790970" cy="450361"/>
          </a:xfrm>
          <a:prstGeom prst="chevron">
            <a:avLst>
              <a:gd name="adj" fmla="val 2702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30" name="Picture 29" descr="Supp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1927413"/>
            <a:ext cx="427682" cy="427682"/>
          </a:xfrm>
          <a:prstGeom prst="rect">
            <a:avLst/>
          </a:prstGeom>
        </p:spPr>
      </p:pic>
      <p:sp>
        <p:nvSpPr>
          <p:cNvPr id="31" name="Chevron 30"/>
          <p:cNvSpPr/>
          <p:nvPr/>
        </p:nvSpPr>
        <p:spPr>
          <a:xfrm>
            <a:off x="390130" y="2621795"/>
            <a:ext cx="790970" cy="450361"/>
          </a:xfrm>
          <a:prstGeom prst="chevron">
            <a:avLst>
              <a:gd name="adj" fmla="val 2702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32" name="Picture 31" descr="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28" y="2680172"/>
            <a:ext cx="315784" cy="315784"/>
          </a:xfrm>
          <a:prstGeom prst="rect">
            <a:avLst/>
          </a:prstGeom>
        </p:spPr>
      </p:pic>
      <p:sp>
        <p:nvSpPr>
          <p:cNvPr id="35" name="Chevron 34"/>
          <p:cNvSpPr/>
          <p:nvPr/>
        </p:nvSpPr>
        <p:spPr>
          <a:xfrm>
            <a:off x="390130" y="3421895"/>
            <a:ext cx="790970" cy="450361"/>
          </a:xfrm>
          <a:prstGeom prst="chevron">
            <a:avLst>
              <a:gd name="adj" fmla="val 2702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36" name="Picture 35" descr="IAN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3460603"/>
            <a:ext cx="379414" cy="379414"/>
          </a:xfrm>
          <a:prstGeom prst="rect">
            <a:avLst/>
          </a:prstGeom>
        </p:spPr>
      </p:pic>
      <p:sp>
        <p:nvSpPr>
          <p:cNvPr id="39" name="Chevron 38"/>
          <p:cNvSpPr/>
          <p:nvPr/>
        </p:nvSpPr>
        <p:spPr>
          <a:xfrm>
            <a:off x="390130" y="4247395"/>
            <a:ext cx="790970" cy="450361"/>
          </a:xfrm>
          <a:prstGeom prst="chevron">
            <a:avLst>
              <a:gd name="adj" fmla="val 270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40" name="Picture 39" descr="Ope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4304768"/>
            <a:ext cx="322649" cy="32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0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 21"/>
          <p:cNvGraphicFramePr/>
          <p:nvPr>
            <p:extLst/>
          </p:nvPr>
        </p:nvGraphicFramePr>
        <p:xfrm>
          <a:off x="372998" y="2647833"/>
          <a:ext cx="8472381" cy="1925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 smtClean="0"/>
              <a:t>Two Parallel Processes</a:t>
            </a:r>
            <a:endParaRPr lang="en-US" sz="32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99738" y="824639"/>
            <a:ext cx="8763000" cy="6530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24"/>
              </a:spcBef>
              <a:spcAft>
                <a:spcPts val="600"/>
              </a:spcAft>
              <a:buFont typeface="Arial"/>
              <a:buNone/>
            </a:pPr>
            <a:r>
              <a:rPr lang="en-US" sz="2000" b="1" dirty="0" smtClean="0">
                <a:latin typeface="Source Sans Pro"/>
                <a:cs typeface="Source Sans Pro"/>
              </a:rPr>
              <a:t>The community developed and is following two parallel processes:</a:t>
            </a:r>
            <a:endParaRPr lang="en-US" sz="2000" b="1" dirty="0">
              <a:latin typeface="Source Sans Pro"/>
              <a:cs typeface="Source Sans Pro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372998" y="1269918"/>
          <a:ext cx="8472381" cy="1882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2998" y="1767220"/>
            <a:ext cx="6974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IANA Stewardship Transition </a:t>
            </a:r>
            <a:b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</a:b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Focused </a:t>
            </a:r>
            <a:r>
              <a:rPr lang="en-US" sz="1600" dirty="0">
                <a:solidFill>
                  <a:srgbClr val="FFFFFF"/>
                </a:solidFill>
                <a:latin typeface="Source Sans Pro"/>
                <a:cs typeface="Source Sans Pro"/>
              </a:rPr>
              <a:t>on delivering a proposal to transition the stewardship of </a:t>
            </a: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the IANA </a:t>
            </a:r>
            <a:r>
              <a:rPr lang="en-US" sz="1600" dirty="0">
                <a:solidFill>
                  <a:srgbClr val="FFFFFF"/>
                </a:solidFill>
                <a:latin typeface="Source Sans Pro"/>
                <a:cs typeface="Source Sans Pro"/>
              </a:rPr>
              <a:t>functions to the multistakeholder community </a:t>
            </a:r>
          </a:p>
          <a:p>
            <a:endParaRPr lang="en-US" sz="2000" b="1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0760" y="3139648"/>
            <a:ext cx="685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FFFFFF"/>
                </a:solidFill>
                <a:latin typeface="Source Sans Pro"/>
                <a:cs typeface="Source Sans Pro"/>
              </a:rPr>
              <a:t>Enhancing ICANN </a:t>
            </a:r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Accountability</a:t>
            </a:r>
          </a:p>
          <a:p>
            <a:pPr lvl="0"/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F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ocused </a:t>
            </a:r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on ensuring that ICANN remains accountable in the absence of its historical contractual relationship with the U.S. 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Government 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1976" y="4883663"/>
            <a:ext cx="8483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ource Sans Pro"/>
                <a:cs typeface="Source Sans Pro"/>
              </a:rPr>
              <a:t>To drive the processes, the community created </a:t>
            </a:r>
            <a:r>
              <a:rPr lang="en-US" b="1" dirty="0">
                <a:latin typeface="Source Sans Pro"/>
                <a:cs typeface="Source Sans Pro"/>
              </a:rPr>
              <a:t>multilayered</a:t>
            </a:r>
            <a:r>
              <a:rPr lang="en-US" dirty="0">
                <a:latin typeface="Source Sans Pro"/>
                <a:cs typeface="Source Sans Pro"/>
              </a:rPr>
              <a:t>, </a:t>
            </a:r>
            <a:r>
              <a:rPr lang="en-US" b="1" dirty="0">
                <a:latin typeface="Source Sans Pro"/>
                <a:cs typeface="Source Sans Pro"/>
              </a:rPr>
              <a:t>transparent</a:t>
            </a:r>
            <a:r>
              <a:rPr lang="en-US" dirty="0">
                <a:latin typeface="Source Sans Pro"/>
                <a:cs typeface="Source Sans Pro"/>
              </a:rPr>
              <a:t> and </a:t>
            </a:r>
            <a:r>
              <a:rPr lang="en-US" b="1" dirty="0">
                <a:latin typeface="Source Sans Pro"/>
                <a:cs typeface="Source Sans Pro"/>
              </a:rPr>
              <a:t>diverse</a:t>
            </a:r>
            <a:r>
              <a:rPr lang="en-US" dirty="0">
                <a:latin typeface="Source Sans Pro"/>
                <a:cs typeface="Source Sans Pro"/>
              </a:rPr>
              <a:t> working groups to foster </a:t>
            </a:r>
            <a:r>
              <a:rPr lang="en-US" dirty="0" smtClean="0">
                <a:latin typeface="Source Sans Pro"/>
                <a:cs typeface="Source Sans Pro"/>
              </a:rPr>
              <a:t>discussion and</a:t>
            </a:r>
            <a:r>
              <a:rPr lang="en-US" dirty="0">
                <a:latin typeface="Source Sans Pro"/>
                <a:cs typeface="Source Sans Pro"/>
              </a:rPr>
              <a:t> w</a:t>
            </a:r>
            <a:r>
              <a:rPr lang="en-US" dirty="0" smtClean="0">
                <a:latin typeface="Source Sans Pro"/>
                <a:cs typeface="Source Sans Pro"/>
              </a:rPr>
              <a:t>ithin those groups, has developed working methods and systems for determining consensus</a:t>
            </a:r>
            <a:endParaRPr lang="en-US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68548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effectLst/>
        </p:spPr>
        <p:txBody>
          <a:bodyPr anchor="ctr"/>
          <a:lstStyle/>
          <a:p>
            <a:r>
              <a:rPr lang="en-US" sz="3200" dirty="0" smtClean="0">
                <a:latin typeface="Source Sans Pro" charset="0"/>
                <a:ea typeface="Source Sans Pro" charset="0"/>
                <a:cs typeface="Source Sans Pro" charset="0"/>
              </a:rPr>
              <a:t>Developing Proposals</a:t>
            </a:r>
            <a:endParaRPr lang="en-US" sz="32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5" name="Picture 4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04" y="1004598"/>
            <a:ext cx="571500" cy="673100"/>
          </a:xfrm>
          <a:prstGeom prst="rect">
            <a:avLst/>
          </a:prstGeom>
          <a:effectLst/>
        </p:spPr>
      </p:pic>
      <p:pic>
        <p:nvPicPr>
          <p:cNvPr id="7" name="Picture 6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0611" y="1528584"/>
            <a:ext cx="571500" cy="673100"/>
          </a:xfrm>
          <a:prstGeom prst="rect">
            <a:avLst/>
          </a:prstGeom>
          <a:effectLst/>
        </p:spPr>
      </p:pic>
      <p:pic>
        <p:nvPicPr>
          <p:cNvPr id="8" name="Picture 7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3946" y="3163495"/>
            <a:ext cx="571500" cy="673100"/>
          </a:xfrm>
          <a:prstGeom prst="rect">
            <a:avLst/>
          </a:prstGeom>
          <a:effectLst/>
        </p:spPr>
      </p:pic>
      <p:pic>
        <p:nvPicPr>
          <p:cNvPr id="11" name="Picture 10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675" y="3572782"/>
            <a:ext cx="459993" cy="541769"/>
          </a:xfrm>
          <a:prstGeom prst="rect">
            <a:avLst/>
          </a:prstGeom>
          <a:effectLst/>
        </p:spPr>
      </p:pic>
      <p:pic>
        <p:nvPicPr>
          <p:cNvPr id="12" name="Picture 11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699" y="4334403"/>
            <a:ext cx="459993" cy="541769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/>
        </p:nvCxnSpPr>
        <p:spPr>
          <a:xfrm>
            <a:off x="668754" y="1650485"/>
            <a:ext cx="0" cy="426007"/>
          </a:xfrm>
          <a:prstGeom prst="line">
            <a:avLst/>
          </a:prstGeom>
          <a:ln>
            <a:solidFill>
              <a:srgbClr val="0B2F4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217749" y="1839210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2585720" y="1727248"/>
            <a:ext cx="1199243" cy="666433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2785292" y="2875487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2803434" y="3627209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2811683" y="4388830"/>
            <a:ext cx="87085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533" y="2811422"/>
            <a:ext cx="474698" cy="559089"/>
          </a:xfrm>
          <a:prstGeom prst="rect">
            <a:avLst/>
          </a:prstGeom>
          <a:effectLst/>
        </p:spPr>
      </p:pic>
      <p:cxnSp>
        <p:nvCxnSpPr>
          <p:cNvPr id="28" name="Straight Arrow Connector 27"/>
          <p:cNvCxnSpPr>
            <a:stCxn id="20" idx="3"/>
            <a:endCxn id="21" idx="1"/>
          </p:cNvCxnSpPr>
          <p:nvPr/>
        </p:nvCxnSpPr>
        <p:spPr>
          <a:xfrm flipV="1">
            <a:off x="2088606" y="2060465"/>
            <a:ext cx="497114" cy="129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68754" y="2060465"/>
            <a:ext cx="548995" cy="129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784963" y="1865134"/>
            <a:ext cx="1585648" cy="815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2" idx="3"/>
            <a:endCxn id="25" idx="1"/>
          </p:cNvCxnSpPr>
          <p:nvPr/>
        </p:nvCxnSpPr>
        <p:spPr>
          <a:xfrm flipV="1">
            <a:off x="3656149" y="3090967"/>
            <a:ext cx="437384" cy="707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3688996" y="3847074"/>
            <a:ext cx="437384" cy="707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691610" y="4601535"/>
            <a:ext cx="437384" cy="707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858114" y="3330144"/>
            <a:ext cx="902811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CWG Proposal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853246" y="4076203"/>
            <a:ext cx="979755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CRISP Proposal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766034" y="4847307"/>
            <a:ext cx="1184940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IANAPLAN Proposal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869159" y="1876705"/>
            <a:ext cx="52605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ICG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238692" y="1889896"/>
            <a:ext cx="75486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ICANN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160373" y="1300184"/>
            <a:ext cx="838691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ICG Proposal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3795124" y="2304635"/>
            <a:ext cx="533036" cy="1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3787900" y="2157773"/>
            <a:ext cx="997180" cy="353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3786952" y="2015494"/>
            <a:ext cx="1141580" cy="353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28160" y="2292925"/>
            <a:ext cx="2722" cy="527107"/>
          </a:xfrm>
          <a:prstGeom prst="line">
            <a:avLst/>
          </a:prstGeom>
          <a:ln>
            <a:solidFill>
              <a:srgbClr val="1768B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775687" y="2865263"/>
            <a:ext cx="902811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CWG</a:t>
            </a:r>
          </a:p>
          <a:p>
            <a:pPr algn="ctr"/>
            <a:r>
              <a:rPr lang="en-US" sz="10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Stewardship</a:t>
            </a:r>
            <a:endParaRPr lang="en-US" sz="1400" b="1" dirty="0" smtClean="0">
              <a:solidFill>
                <a:schemeClr val="accent2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894559" y="3700258"/>
            <a:ext cx="661146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CRISP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812156" y="4469860"/>
            <a:ext cx="870384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IANAPLAN</a:t>
            </a:r>
            <a:endParaRPr lang="en-US" sz="1600" b="1" dirty="0" smtClean="0">
              <a:solidFill>
                <a:schemeClr val="accent2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>
            <a:off x="4776132" y="2155084"/>
            <a:ext cx="0" cy="1699063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650901" y="2299257"/>
            <a:ext cx="0" cy="332406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endCxn id="11" idx="3"/>
          </p:cNvCxnSpPr>
          <p:nvPr/>
        </p:nvCxnSpPr>
        <p:spPr>
          <a:xfrm flipH="1">
            <a:off x="4576668" y="3843667"/>
            <a:ext cx="208412" cy="0"/>
          </a:xfrm>
          <a:prstGeom prst="line">
            <a:avLst/>
          </a:prstGeom>
          <a:ln>
            <a:solidFill>
              <a:srgbClr val="0622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4571687" y="4617510"/>
            <a:ext cx="364316" cy="0"/>
          </a:xfrm>
          <a:prstGeom prst="line">
            <a:avLst/>
          </a:prstGeom>
          <a:ln>
            <a:solidFill>
              <a:srgbClr val="0622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/>
          <p:cNvSpPr/>
          <p:nvPr/>
        </p:nvSpPr>
        <p:spPr>
          <a:xfrm>
            <a:off x="2602210" y="5275166"/>
            <a:ext cx="1199243" cy="666433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611842" y="5329140"/>
            <a:ext cx="1163998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CCWG</a:t>
            </a:r>
          </a:p>
          <a:p>
            <a:pPr algn="ctr"/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Accountability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cxnSp>
        <p:nvCxnSpPr>
          <p:cNvPr id="90" name="Straight Arrow Connector 89"/>
          <p:cNvCxnSpPr>
            <a:endCxn id="86" idx="1"/>
          </p:cNvCxnSpPr>
          <p:nvPr/>
        </p:nvCxnSpPr>
        <p:spPr>
          <a:xfrm>
            <a:off x="1650901" y="5608383"/>
            <a:ext cx="951309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082" y="5282974"/>
            <a:ext cx="571500" cy="673100"/>
          </a:xfrm>
          <a:prstGeom prst="rect">
            <a:avLst/>
          </a:prstGeom>
        </p:spPr>
      </p:pic>
      <p:cxnSp>
        <p:nvCxnSpPr>
          <p:cNvPr id="96" name="Straight Arrow Connector 95"/>
          <p:cNvCxnSpPr>
            <a:stCxn id="86" idx="3"/>
            <a:endCxn id="95" idx="1"/>
          </p:cNvCxnSpPr>
          <p:nvPr/>
        </p:nvCxnSpPr>
        <p:spPr>
          <a:xfrm>
            <a:off x="3801453" y="5608383"/>
            <a:ext cx="1576629" cy="11141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928532" y="2008260"/>
            <a:ext cx="0" cy="2601779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ounded Rectangle 103"/>
          <p:cNvSpPr/>
          <p:nvPr/>
        </p:nvSpPr>
        <p:spPr>
          <a:xfrm>
            <a:off x="6270815" y="3274602"/>
            <a:ext cx="766477" cy="445105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accent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ounded Rectangle 104"/>
          <p:cNvSpPr/>
          <p:nvPr/>
        </p:nvSpPr>
        <p:spPr>
          <a:xfrm>
            <a:off x="8048853" y="3215793"/>
            <a:ext cx="870857" cy="559176"/>
          </a:xfrm>
          <a:prstGeom prst="roundRect">
            <a:avLst/>
          </a:prstGeom>
          <a:solidFill>
            <a:schemeClr val="bg1"/>
          </a:solidFill>
          <a:ln w="28575" cmpd="sng">
            <a:solidFill>
              <a:srgbClr val="0B2F4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7037292" y="3414974"/>
            <a:ext cx="226654" cy="289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8" idx="3"/>
            <a:endCxn id="105" idx="1"/>
          </p:cNvCxnSpPr>
          <p:nvPr/>
        </p:nvCxnSpPr>
        <p:spPr>
          <a:xfrm flipV="1">
            <a:off x="7835446" y="3495381"/>
            <a:ext cx="213407" cy="466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53179" y="2161309"/>
            <a:ext cx="0" cy="1264407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656069" y="3572782"/>
            <a:ext cx="1" cy="175635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7037292" y="3572782"/>
            <a:ext cx="226654" cy="289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5638237" y="3414974"/>
            <a:ext cx="624799" cy="10742"/>
          </a:xfrm>
          <a:prstGeom prst="line">
            <a:avLst/>
          </a:prstGeom>
          <a:ln>
            <a:solidFill>
              <a:srgbClr val="06223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5636653" y="3567374"/>
            <a:ext cx="624799" cy="10742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H="1">
            <a:off x="4568231" y="3083858"/>
            <a:ext cx="974412" cy="0"/>
          </a:xfrm>
          <a:prstGeom prst="straightConnector1">
            <a:avLst/>
          </a:prstGeom>
          <a:ln w="12700" cmpd="sng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5542643" y="3079898"/>
            <a:ext cx="0" cy="2231100"/>
          </a:xfrm>
          <a:prstGeom prst="straightConnector1">
            <a:avLst/>
          </a:prstGeom>
          <a:ln w="12700" cmpd="sng"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5009086" y="2831256"/>
            <a:ext cx="607859" cy="24622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Linkage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6344675" y="3263880"/>
            <a:ext cx="612313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ICANN</a:t>
            </a:r>
          </a:p>
          <a:p>
            <a:pPr algn="ctr"/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Board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8136183" y="3322550"/>
            <a:ext cx="67197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NTIA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142344" y="5952930"/>
            <a:ext cx="966931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CCWG Proposal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943727" y="1024095"/>
            <a:ext cx="1095172" cy="57708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NTIA </a:t>
            </a:r>
          </a:p>
          <a:p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Announcement</a:t>
            </a:r>
          </a:p>
          <a:p>
            <a:r>
              <a:rPr lang="en-US" sz="1050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and Criteria</a:t>
            </a:r>
          </a:p>
        </p:txBody>
      </p:sp>
      <p:sp>
        <p:nvSpPr>
          <p:cNvPr id="60" name="Oval 59"/>
          <p:cNvSpPr/>
          <p:nvPr/>
        </p:nvSpPr>
        <p:spPr>
          <a:xfrm>
            <a:off x="6933779" y="2854111"/>
            <a:ext cx="2129195" cy="1490350"/>
          </a:xfrm>
          <a:prstGeom prst="ellipse">
            <a:avLst/>
          </a:prstGeom>
          <a:noFill/>
          <a:ln w="38100" cap="sq" cmpd="sng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6982653" y="3832800"/>
            <a:ext cx="116570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IANA Stewardship</a:t>
            </a:r>
          </a:p>
          <a:p>
            <a:pPr algn="ctr"/>
            <a:r>
              <a:rPr lang="en-US" sz="900" b="1" dirty="0" smtClean="0">
                <a:solidFill>
                  <a:schemeClr val="accent2">
                    <a:lumMod val="50000"/>
                  </a:schemeClr>
                </a:solidFill>
                <a:latin typeface="Source Sans Pro"/>
                <a:cs typeface="Source Sans Pro"/>
              </a:rPr>
              <a:t>Transition Package</a:t>
            </a:r>
          </a:p>
        </p:txBody>
      </p:sp>
    </p:spTree>
    <p:extLst>
      <p:ext uri="{BB962C8B-B14F-4D97-AF65-F5344CB8AC3E}">
        <p14:creationId xmlns:p14="http://schemas.microsoft.com/office/powerpoint/2010/main" val="15575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smtClean="0"/>
              <a:t>Delivery of IANA Stewardship Transition Package</a:t>
            </a:r>
            <a:endParaRPr lang="en-US" sz="32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379" y="1590746"/>
            <a:ext cx="4714857" cy="31456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"/>
          <a:stretch/>
        </p:blipFill>
        <p:spPr>
          <a:xfrm>
            <a:off x="0" y="1590746"/>
            <a:ext cx="4572000" cy="3145694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59074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-10160" y="473644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9281" y="807216"/>
            <a:ext cx="8483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Source Sans Pro"/>
                <a:cs typeface="Source Sans Pro"/>
              </a:rPr>
              <a:t>At ICANN55 in Marrakech, the IANA Stewardship Transition and Enhancing ICANN Accountability proposals were submitted to the ICANN Board</a:t>
            </a:r>
            <a:endParaRPr lang="en-US" b="1" dirty="0">
              <a:latin typeface="Source Sans Pro"/>
              <a:cs typeface="Source Sans Pro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8961" y="4893959"/>
            <a:ext cx="848347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SzPct val="80000"/>
              <a:buFont typeface="HiraMinProN-W3" charset="-128"/>
              <a:buChar char="⦿"/>
            </a:pPr>
            <a:r>
              <a:rPr lang="en-US" dirty="0" smtClean="0">
                <a:latin typeface="Source Sans Pro"/>
                <a:cs typeface="Source Sans Pro"/>
              </a:rPr>
              <a:t>After launching a short review period, the ICANN Board issued resolutions to transmit both proposals to NTIA at their Board Meeting at the end of the conference</a:t>
            </a:r>
            <a:endParaRPr lang="en-US" dirty="0"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80000"/>
              <a:buFont typeface="HiraMinProN-W3" charset="-128"/>
              <a:buChar char="⦿"/>
            </a:pPr>
            <a:r>
              <a:rPr lang="en-US" b="1" dirty="0" smtClean="0">
                <a:latin typeface="Source Sans Pro"/>
                <a:cs typeface="Source Sans Pro"/>
              </a:rPr>
              <a:t>The package of proposals was transmitted to NTIA on 10 March 2016, </a:t>
            </a:r>
            <a:r>
              <a:rPr lang="en-US" dirty="0" smtClean="0">
                <a:latin typeface="Source Sans Pro"/>
                <a:cs typeface="Source Sans Pro"/>
              </a:rPr>
              <a:t>almost exactly 2 years after the transition was announced</a:t>
            </a:r>
            <a:endParaRPr lang="en-US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48646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 smtClean="0"/>
              <a:t>3 Phases of the Transition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3" b="1749"/>
          <a:stretch/>
        </p:blipFill>
        <p:spPr>
          <a:xfrm>
            <a:off x="632178" y="742909"/>
            <a:ext cx="7879644" cy="555031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817768" y="4312521"/>
            <a:ext cx="3275092" cy="1490350"/>
          </a:xfrm>
          <a:prstGeom prst="ellipse">
            <a:avLst/>
          </a:prstGeom>
          <a:noFill/>
          <a:ln w="38100" cap="sq" cmpd="sng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13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65570" y="873994"/>
            <a:ext cx="8444565" cy="896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 smtClean="0"/>
              <a:t>Amending ICANN’s Bylaws</a:t>
            </a:r>
            <a:endParaRPr lang="en-US" sz="3200" dirty="0"/>
          </a:p>
        </p:txBody>
      </p:sp>
      <p:pic>
        <p:nvPicPr>
          <p:cNvPr id="4" name="Picture 3" descr="0037-file-empty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46" y="941119"/>
            <a:ext cx="663608" cy="7815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58240" y="974019"/>
            <a:ext cx="7640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ICANN’s Bylaws are being amended </a:t>
            </a:r>
            <a:r>
              <a:rPr lang="en-US" sz="2000" dirty="0">
                <a:latin typeface="Source Sans Pro" charset="0"/>
                <a:ea typeface="Source Sans Pro" charset="0"/>
                <a:cs typeface="Source Sans Pro" charset="0"/>
              </a:rPr>
              <a:t>to reflect the recommendations in </a:t>
            </a: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the ICG and CCWG-Accountability proposals.</a:t>
            </a:r>
            <a:endParaRPr lang="en-US" sz="20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570" y="1209844"/>
            <a:ext cx="782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Source Sans Pro"/>
                <a:cs typeface="Source Sans Pro"/>
              </a:rPr>
              <a:t>ICANN</a:t>
            </a:r>
          </a:p>
          <a:p>
            <a:pPr algn="ctr"/>
            <a:r>
              <a:rPr lang="en-US" sz="1200" b="1" dirty="0" smtClean="0">
                <a:latin typeface="Source Sans Pro"/>
                <a:cs typeface="Source Sans Pro"/>
              </a:rPr>
              <a:t>Bylaws</a:t>
            </a:r>
          </a:p>
        </p:txBody>
      </p:sp>
      <p:sp>
        <p:nvSpPr>
          <p:cNvPr id="7" name="Oval 6"/>
          <p:cNvSpPr/>
          <p:nvPr/>
        </p:nvSpPr>
        <p:spPr>
          <a:xfrm>
            <a:off x="510385" y="1010519"/>
            <a:ext cx="162560" cy="162560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evron 7"/>
          <p:cNvSpPr/>
          <p:nvPr/>
        </p:nvSpPr>
        <p:spPr>
          <a:xfrm rot="16200000">
            <a:off x="510155" y="1113554"/>
            <a:ext cx="173183" cy="152401"/>
          </a:xfrm>
          <a:prstGeom prst="chevro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7145" y="1900700"/>
            <a:ext cx="8327017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buSzPct val="80000"/>
            </a:pPr>
            <a:r>
              <a:rPr lang="en-US" sz="2000" b="1" dirty="0" smtClean="0">
                <a:latin typeface="Source Sans Pro" charset="0"/>
                <a:ea typeface="Source Sans Pro" charset="0"/>
                <a:cs typeface="Source Sans Pro" charset="0"/>
              </a:rPr>
              <a:t>The new Bylaws were drafted by:</a:t>
            </a:r>
          </a:p>
        </p:txBody>
      </p:sp>
      <p:sp>
        <p:nvSpPr>
          <p:cNvPr id="3" name="Rectangle 2"/>
          <p:cNvSpPr/>
          <p:nvPr/>
        </p:nvSpPr>
        <p:spPr>
          <a:xfrm>
            <a:off x="836259" y="2490374"/>
            <a:ext cx="3368550" cy="141211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Source Sans Pro" charset="0"/>
                <a:ea typeface="Source Sans Pro" charset="0"/>
                <a:cs typeface="Source Sans Pro" charset="0"/>
              </a:rPr>
              <a:t>I</a:t>
            </a:r>
            <a:r>
              <a:rPr lang="en-US" dirty="0" smtClean="0">
                <a:latin typeface="Source Sans Pro" charset="0"/>
                <a:ea typeface="Source Sans Pro" charset="0"/>
                <a:cs typeface="Source Sans Pro" charset="0"/>
              </a:rPr>
              <a:t>ndependent law firms hired to </a:t>
            </a:r>
          </a:p>
          <a:p>
            <a:pPr algn="ctr"/>
            <a:r>
              <a:rPr lang="en-US" dirty="0" smtClean="0">
                <a:latin typeface="Source Sans Pro" charset="0"/>
                <a:ea typeface="Source Sans Pro" charset="0"/>
                <a:cs typeface="Source Sans Pro" charset="0"/>
              </a:rPr>
              <a:t>assist the CWG-Stewardship </a:t>
            </a:r>
          </a:p>
          <a:p>
            <a:pPr algn="ctr"/>
            <a:r>
              <a:rPr lang="en-US" dirty="0" smtClean="0">
                <a:latin typeface="Source Sans Pro" charset="0"/>
                <a:ea typeface="Source Sans Pro" charset="0"/>
                <a:cs typeface="Source Sans Pro" charset="0"/>
              </a:rPr>
              <a:t>and CCWG-Accountability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64909" y="2490373"/>
            <a:ext cx="3368550" cy="1412111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latin typeface="Source Sans Pro" charset="0"/>
                <a:ea typeface="Source Sans Pro" charset="0"/>
                <a:cs typeface="Source Sans Pro" charset="0"/>
              </a:rPr>
              <a:t>ICANN’s legal team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70055" y="2882976"/>
            <a:ext cx="428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mtClean="0">
                <a:latin typeface="Source Sans Pro"/>
                <a:cs typeface="Source Sans Pro"/>
              </a:rPr>
              <a:t>+</a:t>
            </a:r>
            <a:endParaRPr lang="en-US" sz="3600" b="1" dirty="0" smtClean="0">
              <a:latin typeface="Source Sans Pro"/>
              <a:cs typeface="Source Sans Pro"/>
            </a:endParaRPr>
          </a:p>
        </p:txBody>
      </p:sp>
      <p:sp>
        <p:nvSpPr>
          <p:cNvPr id="16" name="Left Brace 15"/>
          <p:cNvSpPr/>
          <p:nvPr/>
        </p:nvSpPr>
        <p:spPr>
          <a:xfrm rot="16200000">
            <a:off x="4398721" y="2268297"/>
            <a:ext cx="473884" cy="4409957"/>
          </a:xfrm>
          <a:prstGeom prst="leftBrace">
            <a:avLst>
              <a:gd name="adj1" fmla="val 78961"/>
              <a:gd name="adj2" fmla="val 50000"/>
            </a:avLst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23414" y="4836400"/>
            <a:ext cx="7510045" cy="123110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buSzPct val="80000"/>
            </a:pPr>
            <a:r>
              <a:rPr lang="en-US" sz="2000" b="1" dirty="0" smtClean="0">
                <a:latin typeface="Source Sans Pro" charset="0"/>
                <a:ea typeface="Source Sans Pro" charset="0"/>
                <a:cs typeface="Source Sans Pro" charset="0"/>
              </a:rPr>
              <a:t>Bylaws Coordination Group</a:t>
            </a:r>
          </a:p>
          <a:p>
            <a:pPr>
              <a:lnSpc>
                <a:spcPct val="115000"/>
              </a:lnSpc>
              <a:spcAft>
                <a:spcPts val="600"/>
              </a:spcAft>
              <a:buSzPct val="80000"/>
            </a:pPr>
            <a:r>
              <a:rPr lang="en-US" sz="2000" dirty="0">
                <a:latin typeface="Source Sans Pro" charset="0"/>
                <a:ea typeface="Source Sans Pro" charset="0"/>
                <a:cs typeface="Source Sans Pro" charset="0"/>
              </a:rPr>
              <a:t>C</a:t>
            </a: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omprised of both community and ICANN Board members, as well as with the CWG-Stewardship and the CCWG-Accountability.</a:t>
            </a:r>
            <a:endParaRPr lang="en-US" sz="2000" b="1" dirty="0" smtClean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93818" y="4014674"/>
            <a:ext cx="3083690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buSzPct val="80000"/>
            </a:pPr>
            <a:r>
              <a:rPr lang="en-US" sz="1600" i="1" dirty="0" smtClean="0">
                <a:latin typeface="Source Sans Pro" charset="0"/>
                <a:ea typeface="Source Sans Pro" charset="0"/>
                <a:cs typeface="Source Sans Pro" charset="0"/>
              </a:rPr>
              <a:t>With clarifications and input from</a:t>
            </a:r>
          </a:p>
        </p:txBody>
      </p:sp>
    </p:spTree>
    <p:extLst>
      <p:ext uri="{BB962C8B-B14F-4D97-AF65-F5344CB8AC3E}">
        <p14:creationId xmlns:p14="http://schemas.microsoft.com/office/powerpoint/2010/main" val="191439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771159"/>
              </p:ext>
            </p:extLst>
          </p:nvPr>
        </p:nvGraphicFramePr>
        <p:xfrm>
          <a:off x="290383" y="1653988"/>
          <a:ext cx="8647555" cy="4555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167"/>
                <a:gridCol w="1075167"/>
                <a:gridCol w="1075167"/>
                <a:gridCol w="1075167"/>
                <a:gridCol w="1075167"/>
                <a:gridCol w="1075167"/>
                <a:gridCol w="1075167"/>
                <a:gridCol w="1121386"/>
              </a:tblGrid>
              <a:tr h="35625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MAR 16</a:t>
                      </a:r>
                      <a:endParaRPr lang="en-US" sz="1600" dirty="0"/>
                    </a:p>
                  </a:txBody>
                  <a:tcPr marL="68580" marR="68580" marT="34290" marB="3429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APR 16</a:t>
                      </a:r>
                      <a:endParaRPr lang="en-US" sz="1600" dirty="0"/>
                    </a:p>
                  </a:txBody>
                  <a:tcPr marL="68580" marR="68580" marT="34290" marB="3429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MAY </a:t>
                      </a:r>
                      <a:r>
                        <a:rPr lang="en-US" sz="1600" baseline="0" dirty="0" smtClean="0"/>
                        <a:t>16</a:t>
                      </a:r>
                      <a:endParaRPr lang="en-US" sz="1600" dirty="0"/>
                    </a:p>
                  </a:txBody>
                  <a:tcPr marL="68580" marR="68580" marT="34290" marB="3429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68580" marR="68580" marT="34290" marB="3429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JUN</a:t>
                      </a:r>
                      <a:r>
                        <a:rPr lang="en-US" sz="1600" baseline="0" dirty="0" smtClean="0"/>
                        <a:t> 16</a:t>
                      </a:r>
                      <a:endParaRPr lang="en-US" sz="1600" dirty="0"/>
                    </a:p>
                  </a:txBody>
                  <a:tcPr marL="68580" marR="68580" marT="34290" marB="3429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68580" marR="68580" marT="34290" marB="3429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80808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1103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FFE7FF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 smtClean="0"/>
              <a:t>Timeline for ICANN Bylaws Adoption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77279" y="768026"/>
            <a:ext cx="879191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buSzPct val="80000"/>
            </a:pP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NTIA has stated that prior to their approval of the IANA Stewardship Transition proposals, any new Bylaws must be adopted by the ICANN Board. </a:t>
            </a:r>
          </a:p>
          <a:p>
            <a:pPr marL="285750" indent="-285750">
              <a:lnSpc>
                <a:spcPct val="115000"/>
              </a:lnSpc>
              <a:spcAft>
                <a:spcPts val="600"/>
              </a:spcAft>
              <a:buFont typeface="Arial" charset="0"/>
              <a:buChar char="•"/>
            </a:pPr>
            <a:endParaRPr lang="en-US" sz="2000" dirty="0" smtClean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" name="Down Arrow 4"/>
          <p:cNvSpPr/>
          <p:nvPr/>
        </p:nvSpPr>
        <p:spPr>
          <a:xfrm rot="10800000">
            <a:off x="3707729" y="4823551"/>
            <a:ext cx="228600" cy="798328"/>
          </a:xfrm>
          <a:prstGeom prst="downArrow">
            <a:avLst>
              <a:gd name="adj1" fmla="val 22837"/>
              <a:gd name="adj2" fmla="val 500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latin typeface="Source Sans Pro" panose="020B05030304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8782" y="4521064"/>
            <a:ext cx="8601218" cy="21604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Source Sans Pro" panose="020B0503030403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4811" y="3064454"/>
            <a:ext cx="8601633" cy="176311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Source Sans Pro" panose="020B05030304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2679" y="2169600"/>
            <a:ext cx="1529071" cy="5233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Source Sans Pro" panose="020B0503030403020204" pitchFamily="34" charset="0"/>
              </a:rPr>
              <a:t>Transmission of proposals to NTIA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196679" y="2945948"/>
            <a:ext cx="449922" cy="413323"/>
            <a:chOff x="8274103" y="2481108"/>
            <a:chExt cx="197165" cy="181127"/>
          </a:xfrm>
        </p:grpSpPr>
        <p:grpSp>
          <p:nvGrpSpPr>
            <p:cNvPr id="10" name="Group 9"/>
            <p:cNvGrpSpPr/>
            <p:nvPr/>
          </p:nvGrpSpPr>
          <p:grpSpPr>
            <a:xfrm>
              <a:off x="8280731" y="2481108"/>
              <a:ext cx="190537" cy="181127"/>
              <a:chOff x="1235676" y="1614616"/>
              <a:chExt cx="370702" cy="337752"/>
            </a:xfrm>
          </p:grpSpPr>
          <p:sp>
            <p:nvSpPr>
              <p:cNvPr id="12" name="Flowchart: Connector 62"/>
              <p:cNvSpPr/>
              <p:nvPr/>
            </p:nvSpPr>
            <p:spPr>
              <a:xfrm>
                <a:off x="1235676" y="1614616"/>
                <a:ext cx="370702" cy="337752"/>
              </a:xfrm>
              <a:prstGeom prst="flowChartConnector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Source Sans Pro" panose="020B0503030403020204" pitchFamily="34" charset="0"/>
                </a:endParaRPr>
              </a:p>
            </p:txBody>
          </p:sp>
          <p:sp>
            <p:nvSpPr>
              <p:cNvPr id="13" name="Flowchart: Connector 63"/>
              <p:cNvSpPr/>
              <p:nvPr/>
            </p:nvSpPr>
            <p:spPr>
              <a:xfrm>
                <a:off x="1277893" y="1653082"/>
                <a:ext cx="286265" cy="26082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8274103" y="2504234"/>
              <a:ext cx="194724" cy="1348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Source Sans Pro" panose="020B0503030403020204" pitchFamily="34" charset="0"/>
                </a:rPr>
                <a:t>tbd</a:t>
              </a:r>
              <a:endParaRPr lang="en-US" sz="1400" b="1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4" name="Down Arrow 13"/>
          <p:cNvSpPr/>
          <p:nvPr/>
        </p:nvSpPr>
        <p:spPr>
          <a:xfrm>
            <a:off x="7315946" y="2646361"/>
            <a:ext cx="224971" cy="303866"/>
          </a:xfrm>
          <a:prstGeom prst="downArrow">
            <a:avLst>
              <a:gd name="adj1" fmla="val 22837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latin typeface="Source Sans Pro" panose="020B05030304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02820" y="2193368"/>
            <a:ext cx="2051222" cy="5406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Source Sans Pro" panose="020B0503030403020204" pitchFamily="34" charset="0"/>
              </a:rPr>
              <a:t>NTIA issues report that conditions are met</a:t>
            </a:r>
            <a:endParaRPr lang="en-US" sz="1400" dirty="0">
              <a:latin typeface="Source Sans Pro" panose="020B0503030403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84000" y="5163114"/>
            <a:ext cx="1476056" cy="70806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Source Sans Pro" panose="020B0503030403020204" pitchFamily="34" charset="0"/>
              </a:rPr>
              <a:t>ICANN posts </a:t>
            </a:r>
            <a:r>
              <a:rPr lang="en-US" sz="1400" dirty="0">
                <a:latin typeface="Source Sans Pro" panose="020B0503030403020204" pitchFamily="34" charset="0"/>
              </a:rPr>
              <a:t>Bylaws for public comment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08533" y="3995617"/>
            <a:ext cx="2857241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i="1" smtClean="0">
                <a:latin typeface="Source Sans Pro" panose="020B0503030403020204" pitchFamily="34" charset="0"/>
              </a:rPr>
              <a:t>30-day </a:t>
            </a:r>
            <a:r>
              <a:rPr lang="en-US" sz="1600" i="1" dirty="0">
                <a:latin typeface="Source Sans Pro" panose="020B0503030403020204" pitchFamily="34" charset="0"/>
              </a:rPr>
              <a:t>Public Comment Period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00755" y="3410599"/>
            <a:ext cx="6346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smtClean="0">
                <a:latin typeface="Source Sans Pro" panose="020B0503030403020204" pitchFamily="34" charset="0"/>
              </a:rPr>
              <a:t>Anticipated 90-day </a:t>
            </a:r>
            <a:r>
              <a:rPr lang="en-US" sz="1600" i="1" dirty="0">
                <a:latin typeface="Source Sans Pro" panose="020B0503030403020204" pitchFamily="34" charset="0"/>
              </a:rPr>
              <a:t>Inter</a:t>
            </a:r>
            <a:r>
              <a:rPr lang="en-US" sz="1600" i="1" dirty="0" smtClean="0">
                <a:latin typeface="Source Sans Pro" panose="020B0503030403020204" pitchFamily="34" charset="0"/>
              </a:rPr>
              <a:t>-Agency </a:t>
            </a:r>
            <a:r>
              <a:rPr lang="en-US" sz="1600" i="1" dirty="0">
                <a:latin typeface="Source Sans Pro" panose="020B0503030403020204" pitchFamily="34" charset="0"/>
              </a:rPr>
              <a:t>Review Process</a:t>
            </a:r>
          </a:p>
        </p:txBody>
      </p:sp>
      <p:sp>
        <p:nvSpPr>
          <p:cNvPr id="23" name="Down Arrow 22"/>
          <p:cNvSpPr/>
          <p:nvPr/>
        </p:nvSpPr>
        <p:spPr>
          <a:xfrm rot="10800000">
            <a:off x="6555925" y="4809324"/>
            <a:ext cx="228600" cy="1051560"/>
          </a:xfrm>
          <a:prstGeom prst="downArrow">
            <a:avLst>
              <a:gd name="adj1" fmla="val 22837"/>
              <a:gd name="adj2" fmla="val 500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latin typeface="Source Sans Pro" panose="020B0503030403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647277" y="5510029"/>
            <a:ext cx="2081953" cy="71093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Source Sans Pro" panose="020B0503030403020204" pitchFamily="34" charset="0"/>
              </a:rPr>
              <a:t>Board </a:t>
            </a:r>
            <a:r>
              <a:rPr lang="en-US" sz="1400" dirty="0" smtClean="0">
                <a:latin typeface="Source Sans Pro" panose="020B0503030403020204" pitchFamily="34" charset="0"/>
              </a:rPr>
              <a:t>sends adopted Bylaws language to NTIA</a:t>
            </a:r>
            <a:endParaRPr lang="en-US" sz="1400" dirty="0">
              <a:latin typeface="Source Sans Pro" panose="020B0503030403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35754" y="5138613"/>
            <a:ext cx="1905000" cy="29627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Source Sans Pro" panose="020B0503030403020204" pitchFamily="34" charset="0"/>
              </a:rPr>
              <a:t>Board adopts Bylaws</a:t>
            </a:r>
          </a:p>
        </p:txBody>
      </p:sp>
      <p:sp>
        <p:nvSpPr>
          <p:cNvPr id="27" name="Left Bracket 26"/>
          <p:cNvSpPr/>
          <p:nvPr/>
        </p:nvSpPr>
        <p:spPr>
          <a:xfrm rot="5400000">
            <a:off x="4923355" y="3232448"/>
            <a:ext cx="63410" cy="2314833"/>
          </a:xfrm>
          <a:prstGeom prst="leftBracket">
            <a:avLst/>
          </a:prstGeom>
          <a:ln w="19050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800">
              <a:latin typeface="Source Sans Pro" panose="020B0503030403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883370" y="2945948"/>
            <a:ext cx="434797" cy="413323"/>
            <a:chOff x="8280731" y="2481108"/>
            <a:chExt cx="190537" cy="181127"/>
          </a:xfrm>
        </p:grpSpPr>
        <p:grpSp>
          <p:nvGrpSpPr>
            <p:cNvPr id="32" name="Group 31"/>
            <p:cNvGrpSpPr/>
            <p:nvPr/>
          </p:nvGrpSpPr>
          <p:grpSpPr>
            <a:xfrm>
              <a:off x="8280731" y="2481108"/>
              <a:ext cx="190537" cy="181127"/>
              <a:chOff x="1235676" y="1614616"/>
              <a:chExt cx="370702" cy="337752"/>
            </a:xfrm>
          </p:grpSpPr>
          <p:sp>
            <p:nvSpPr>
              <p:cNvPr id="34" name="Flowchart: Connector 62"/>
              <p:cNvSpPr/>
              <p:nvPr/>
            </p:nvSpPr>
            <p:spPr>
              <a:xfrm>
                <a:off x="1235676" y="1614616"/>
                <a:ext cx="370702" cy="337752"/>
              </a:xfrm>
              <a:prstGeom prst="flowChartConnector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Source Sans Pro" panose="020B0503030403020204" pitchFamily="34" charset="0"/>
                </a:endParaRPr>
              </a:p>
            </p:txBody>
          </p:sp>
          <p:sp>
            <p:nvSpPr>
              <p:cNvPr id="35" name="Flowchart: Connector 63"/>
              <p:cNvSpPr/>
              <p:nvPr/>
            </p:nvSpPr>
            <p:spPr>
              <a:xfrm>
                <a:off x="1277893" y="1653082"/>
                <a:ext cx="286265" cy="26082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8290968" y="2504234"/>
              <a:ext cx="163816" cy="1348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latin typeface="Source Sans Pro" panose="020B0503030403020204" pitchFamily="34" charset="0"/>
                </a:rPr>
                <a:t>10</a:t>
              </a:r>
              <a:endParaRPr lang="en-US" sz="1400" b="1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6" name="Down Arrow 35"/>
          <p:cNvSpPr/>
          <p:nvPr/>
        </p:nvSpPr>
        <p:spPr>
          <a:xfrm>
            <a:off x="988272" y="2642082"/>
            <a:ext cx="224971" cy="303866"/>
          </a:xfrm>
          <a:prstGeom prst="downArrow">
            <a:avLst>
              <a:gd name="adj1" fmla="val 22837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latin typeface="Source Sans Pro" panose="020B0503030403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446123" y="4414189"/>
            <a:ext cx="444351" cy="413323"/>
            <a:chOff x="8279248" y="2481108"/>
            <a:chExt cx="194724" cy="181127"/>
          </a:xfrm>
        </p:grpSpPr>
        <p:grpSp>
          <p:nvGrpSpPr>
            <p:cNvPr id="38" name="Group 37"/>
            <p:cNvGrpSpPr/>
            <p:nvPr/>
          </p:nvGrpSpPr>
          <p:grpSpPr>
            <a:xfrm>
              <a:off x="8280731" y="2481108"/>
              <a:ext cx="190537" cy="181127"/>
              <a:chOff x="1235676" y="1614616"/>
              <a:chExt cx="370702" cy="337752"/>
            </a:xfrm>
          </p:grpSpPr>
          <p:sp>
            <p:nvSpPr>
              <p:cNvPr id="40" name="Flowchart: Connector 62"/>
              <p:cNvSpPr/>
              <p:nvPr/>
            </p:nvSpPr>
            <p:spPr>
              <a:xfrm>
                <a:off x="1235676" y="1614616"/>
                <a:ext cx="370702" cy="337752"/>
              </a:xfrm>
              <a:prstGeom prst="flowChartConnector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1" name="Flowchart: Connector 63"/>
              <p:cNvSpPr/>
              <p:nvPr/>
            </p:nvSpPr>
            <p:spPr>
              <a:xfrm>
                <a:off x="1277893" y="1653082"/>
                <a:ext cx="286265" cy="26082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8279248" y="2501010"/>
              <a:ext cx="194724" cy="1348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Source Sans Pro" panose="020B0503030403020204" pitchFamily="34" charset="0"/>
                </a:rPr>
                <a:t>tbd</a:t>
              </a:r>
              <a:endParaRPr lang="en-US" sz="1400" b="1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604914" y="4418465"/>
            <a:ext cx="434797" cy="413323"/>
            <a:chOff x="8280731" y="2481108"/>
            <a:chExt cx="190537" cy="181127"/>
          </a:xfrm>
        </p:grpSpPr>
        <p:grpSp>
          <p:nvGrpSpPr>
            <p:cNvPr id="43" name="Group 42"/>
            <p:cNvGrpSpPr/>
            <p:nvPr/>
          </p:nvGrpSpPr>
          <p:grpSpPr>
            <a:xfrm>
              <a:off x="8280731" y="2481108"/>
              <a:ext cx="190537" cy="181127"/>
              <a:chOff x="1235676" y="1614616"/>
              <a:chExt cx="370702" cy="337752"/>
            </a:xfrm>
          </p:grpSpPr>
          <p:sp>
            <p:nvSpPr>
              <p:cNvPr id="45" name="Flowchart: Connector 62"/>
              <p:cNvSpPr/>
              <p:nvPr/>
            </p:nvSpPr>
            <p:spPr>
              <a:xfrm>
                <a:off x="1235676" y="1614616"/>
                <a:ext cx="370702" cy="337752"/>
              </a:xfrm>
              <a:prstGeom prst="flowChartConnector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Flowchart: Connector 63"/>
              <p:cNvSpPr/>
              <p:nvPr/>
            </p:nvSpPr>
            <p:spPr>
              <a:xfrm>
                <a:off x="1277893" y="1653082"/>
                <a:ext cx="286265" cy="26082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8297298" y="2508230"/>
              <a:ext cx="163816" cy="1348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latin typeface="Source Sans Pro" panose="020B0503030403020204" pitchFamily="34" charset="0"/>
                </a:rPr>
                <a:t>21</a:t>
              </a:r>
              <a:endParaRPr lang="en-US" sz="1400" b="1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915685" y="4404931"/>
            <a:ext cx="434796" cy="413323"/>
            <a:chOff x="8861782" y="2473441"/>
            <a:chExt cx="190536" cy="181127"/>
          </a:xfrm>
        </p:grpSpPr>
        <p:grpSp>
          <p:nvGrpSpPr>
            <p:cNvPr id="48" name="Group 47"/>
            <p:cNvGrpSpPr/>
            <p:nvPr/>
          </p:nvGrpSpPr>
          <p:grpSpPr>
            <a:xfrm>
              <a:off x="8861782" y="2473441"/>
              <a:ext cx="190536" cy="181127"/>
              <a:chOff x="2366163" y="1600319"/>
              <a:chExt cx="370702" cy="337752"/>
            </a:xfrm>
          </p:grpSpPr>
          <p:sp>
            <p:nvSpPr>
              <p:cNvPr id="50" name="Flowchart: Connector 62"/>
              <p:cNvSpPr/>
              <p:nvPr/>
            </p:nvSpPr>
            <p:spPr>
              <a:xfrm>
                <a:off x="2366163" y="1600319"/>
                <a:ext cx="370702" cy="337752"/>
              </a:xfrm>
              <a:prstGeom prst="flowChartConnector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Source Sans Pro" panose="020B0503030403020204" pitchFamily="34" charset="0"/>
                </a:endParaRPr>
              </a:p>
            </p:txBody>
          </p:sp>
          <p:sp>
            <p:nvSpPr>
              <p:cNvPr id="51" name="Flowchart: Connector 63"/>
              <p:cNvSpPr/>
              <p:nvPr/>
            </p:nvSpPr>
            <p:spPr>
              <a:xfrm>
                <a:off x="2408380" y="1638784"/>
                <a:ext cx="286265" cy="26082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8878358" y="2493343"/>
              <a:ext cx="163815" cy="1348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latin typeface="Source Sans Pro" panose="020B0503030403020204" pitchFamily="34" charset="0"/>
                </a:rPr>
                <a:t>21</a:t>
              </a:r>
              <a:endParaRPr lang="en-US" sz="1400" b="1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5" name="Left Bracket 54"/>
          <p:cNvSpPr/>
          <p:nvPr/>
        </p:nvSpPr>
        <p:spPr>
          <a:xfrm rot="16200000" flipV="1">
            <a:off x="4235483" y="208512"/>
            <a:ext cx="76793" cy="6346249"/>
          </a:xfrm>
          <a:prstGeom prst="leftBracket">
            <a:avLst/>
          </a:prstGeom>
          <a:ln w="19050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800">
              <a:latin typeface="Source Sans Pro" panose="020B0503030403020204" pitchFamily="34" charset="0"/>
            </a:endParaRPr>
          </a:p>
        </p:txBody>
      </p:sp>
      <p:sp>
        <p:nvSpPr>
          <p:cNvPr id="58" name="Teardrop 57"/>
          <p:cNvSpPr/>
          <p:nvPr/>
        </p:nvSpPr>
        <p:spPr>
          <a:xfrm rot="8100000">
            <a:off x="4839998" y="2276527"/>
            <a:ext cx="536733" cy="540662"/>
          </a:xfrm>
          <a:prstGeom prst="teardrop">
            <a:avLst>
              <a:gd name="adj" fmla="val 130064"/>
            </a:avLst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4791762" y="2422655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solidFill>
                  <a:schemeClr val="bg1"/>
                </a:solidFill>
                <a:latin typeface="Source Sans Pro"/>
                <a:cs typeface="Source Sans Pro"/>
              </a:rPr>
              <a:t>TODAY</a:t>
            </a:r>
            <a:endParaRPr lang="en-US" sz="1200" b="1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239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CWG-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CCWG-Theme</Template>
  <TotalTime>70</TotalTime>
  <Words>655</Words>
  <Application>Microsoft Office PowerPoint</Application>
  <PresentationFormat>On-screen Show (4:3)</PresentationFormat>
  <Paragraphs>128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HiraMinProN-W3</vt:lpstr>
      <vt:lpstr>Source Sans Pro</vt:lpstr>
      <vt:lpstr>Source Sans Pro Light</vt:lpstr>
      <vt:lpstr>Wingdings</vt:lpstr>
      <vt:lpstr>ZapfDingbatsITC</vt:lpstr>
      <vt:lpstr>CCWG-Theme</vt:lpstr>
      <vt:lpstr>PowerPoint Presentation</vt:lpstr>
      <vt:lpstr>The U.S. Government’s Announcement</vt:lpstr>
      <vt:lpstr>Transition Requirements set by NTIA</vt:lpstr>
      <vt:lpstr>Two Parallel Processes</vt:lpstr>
      <vt:lpstr>Developing Proposals</vt:lpstr>
      <vt:lpstr>Delivery of IANA Stewardship Transition Package</vt:lpstr>
      <vt:lpstr>3 Phases of the Transition</vt:lpstr>
      <vt:lpstr>Amending ICANN’s Bylaws</vt:lpstr>
      <vt:lpstr>Timeline for ICANN Bylaws Adoption</vt:lpstr>
      <vt:lpstr>Where Can I Find the New Draft Bylaws?</vt:lpstr>
      <vt:lpstr>What Kind of Feedback is Being Requested?</vt:lpstr>
      <vt:lpstr>How to Submit a Comment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Hillary Jett</dc:creator>
  <cp:lastModifiedBy>Terri Agnew</cp:lastModifiedBy>
  <cp:revision>7</cp:revision>
  <dcterms:created xsi:type="dcterms:W3CDTF">2016-05-05T19:43:35Z</dcterms:created>
  <dcterms:modified xsi:type="dcterms:W3CDTF">2016-05-09T20:06:13Z</dcterms:modified>
</cp:coreProperties>
</file>