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2"/>
  </p:notesMasterIdLst>
  <p:handoutMasterIdLst>
    <p:handoutMasterId r:id="rId43"/>
  </p:handoutMasterIdLst>
  <p:sldIdLst>
    <p:sldId id="378" r:id="rId2"/>
    <p:sldId id="379" r:id="rId3"/>
    <p:sldId id="395" r:id="rId4"/>
    <p:sldId id="396" r:id="rId5"/>
    <p:sldId id="406" r:id="rId6"/>
    <p:sldId id="407" r:id="rId7"/>
    <p:sldId id="401" r:id="rId8"/>
    <p:sldId id="404" r:id="rId9"/>
    <p:sldId id="417" r:id="rId10"/>
    <p:sldId id="418" r:id="rId11"/>
    <p:sldId id="419" r:id="rId12"/>
    <p:sldId id="420" r:id="rId13"/>
    <p:sldId id="424" r:id="rId14"/>
    <p:sldId id="413" r:id="rId15"/>
    <p:sldId id="412" r:id="rId16"/>
    <p:sldId id="425" r:id="rId17"/>
    <p:sldId id="422" r:id="rId18"/>
    <p:sldId id="426" r:id="rId19"/>
    <p:sldId id="421" r:id="rId20"/>
    <p:sldId id="427" r:id="rId21"/>
    <p:sldId id="423" r:id="rId22"/>
    <p:sldId id="428" r:id="rId23"/>
    <p:sldId id="431" r:id="rId24"/>
    <p:sldId id="432" r:id="rId25"/>
    <p:sldId id="435" r:id="rId26"/>
    <p:sldId id="433" r:id="rId27"/>
    <p:sldId id="434" r:id="rId28"/>
    <p:sldId id="436" r:id="rId29"/>
    <p:sldId id="414" r:id="rId30"/>
    <p:sldId id="437" r:id="rId31"/>
    <p:sldId id="408" r:id="rId32"/>
    <p:sldId id="438" r:id="rId33"/>
    <p:sldId id="439" r:id="rId34"/>
    <p:sldId id="356" r:id="rId35"/>
    <p:sldId id="365" r:id="rId36"/>
    <p:sldId id="366" r:id="rId37"/>
    <p:sldId id="390" r:id="rId38"/>
    <p:sldId id="391" r:id="rId39"/>
    <p:sldId id="392" r:id="rId40"/>
    <p:sldId id="393"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ifer Gore" initials="JG"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7A61"/>
    <a:srgbClr val="0E4B91"/>
    <a:srgbClr val="FA5B36"/>
    <a:srgbClr val="092F4B"/>
    <a:srgbClr val="9C240F"/>
    <a:srgbClr val="CB460F"/>
    <a:srgbClr val="18548A"/>
    <a:srgbClr val="15538C"/>
    <a:srgbClr val="0B2F49"/>
    <a:srgbClr val="A1472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4" autoAdjust="0"/>
    <p:restoredTop sz="72531" autoAdjust="0"/>
  </p:normalViewPr>
  <p:slideViewPr>
    <p:cSldViewPr snapToGrid="0" snapToObjects="1">
      <p:cViewPr varScale="1">
        <p:scale>
          <a:sx n="54" d="100"/>
          <a:sy n="54" d="100"/>
        </p:scale>
        <p:origin x="1764" y="66"/>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12"/>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4/25/2017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4/25/2017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4264070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2345806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4022001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3041921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36098244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2546565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301352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1368582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24740129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39623652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a:p>
        </p:txBody>
      </p:sp>
    </p:spTree>
    <p:extLst>
      <p:ext uri="{BB962C8B-B14F-4D97-AF65-F5344CB8AC3E}">
        <p14:creationId xmlns:p14="http://schemas.microsoft.com/office/powerpoint/2010/main" val="1283396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Mukesh—15mins here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8636268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a:p>
        </p:txBody>
      </p:sp>
    </p:spTree>
    <p:extLst>
      <p:ext uri="{BB962C8B-B14F-4D97-AF65-F5344CB8AC3E}">
        <p14:creationId xmlns:p14="http://schemas.microsoft.com/office/powerpoint/2010/main" val="2839915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21</a:t>
            </a:fld>
            <a:endParaRPr lang="en-US"/>
          </a:p>
        </p:txBody>
      </p:sp>
    </p:spTree>
    <p:extLst>
      <p:ext uri="{BB962C8B-B14F-4D97-AF65-F5344CB8AC3E}">
        <p14:creationId xmlns:p14="http://schemas.microsoft.com/office/powerpoint/2010/main" val="10802641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22</a:t>
            </a:fld>
            <a:endParaRPr lang="en-US"/>
          </a:p>
        </p:txBody>
      </p:sp>
    </p:spTree>
    <p:extLst>
      <p:ext uri="{BB962C8B-B14F-4D97-AF65-F5344CB8AC3E}">
        <p14:creationId xmlns:p14="http://schemas.microsoft.com/office/powerpoint/2010/main" val="18462598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23</a:t>
            </a:fld>
            <a:endParaRPr lang="en-US"/>
          </a:p>
        </p:txBody>
      </p:sp>
    </p:spTree>
    <p:extLst>
      <p:ext uri="{BB962C8B-B14F-4D97-AF65-F5344CB8AC3E}">
        <p14:creationId xmlns:p14="http://schemas.microsoft.com/office/powerpoint/2010/main" val="11491748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24</a:t>
            </a:fld>
            <a:endParaRPr lang="en-US"/>
          </a:p>
        </p:txBody>
      </p:sp>
    </p:spTree>
    <p:extLst>
      <p:ext uri="{BB962C8B-B14F-4D97-AF65-F5344CB8AC3E}">
        <p14:creationId xmlns:p14="http://schemas.microsoft.com/office/powerpoint/2010/main" val="23916024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25</a:t>
            </a:fld>
            <a:endParaRPr lang="en-US"/>
          </a:p>
        </p:txBody>
      </p:sp>
    </p:spTree>
    <p:extLst>
      <p:ext uri="{BB962C8B-B14F-4D97-AF65-F5344CB8AC3E}">
        <p14:creationId xmlns:p14="http://schemas.microsoft.com/office/powerpoint/2010/main" val="25774896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26</a:t>
            </a:fld>
            <a:endParaRPr lang="en-US"/>
          </a:p>
        </p:txBody>
      </p:sp>
    </p:spTree>
    <p:extLst>
      <p:ext uri="{BB962C8B-B14F-4D97-AF65-F5344CB8AC3E}">
        <p14:creationId xmlns:p14="http://schemas.microsoft.com/office/powerpoint/2010/main" val="10926774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27</a:t>
            </a:fld>
            <a:endParaRPr lang="en-US"/>
          </a:p>
        </p:txBody>
      </p:sp>
    </p:spTree>
    <p:extLst>
      <p:ext uri="{BB962C8B-B14F-4D97-AF65-F5344CB8AC3E}">
        <p14:creationId xmlns:p14="http://schemas.microsoft.com/office/powerpoint/2010/main" val="39619847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28</a:t>
            </a:fld>
            <a:endParaRPr lang="en-US"/>
          </a:p>
        </p:txBody>
      </p:sp>
    </p:spTree>
    <p:extLst>
      <p:ext uri="{BB962C8B-B14F-4D97-AF65-F5344CB8AC3E}">
        <p14:creationId xmlns:p14="http://schemas.microsoft.com/office/powerpoint/2010/main" val="9376706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a:p>
        </p:txBody>
      </p:sp>
    </p:spTree>
    <p:extLst>
      <p:ext uri="{BB962C8B-B14F-4D97-AF65-F5344CB8AC3E}">
        <p14:creationId xmlns:p14="http://schemas.microsoft.com/office/powerpoint/2010/main" val="3211047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27496684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30</a:t>
            </a:fld>
            <a:endParaRPr lang="en-US"/>
          </a:p>
        </p:txBody>
      </p:sp>
    </p:spTree>
    <p:extLst>
      <p:ext uri="{BB962C8B-B14F-4D97-AF65-F5344CB8AC3E}">
        <p14:creationId xmlns:p14="http://schemas.microsoft.com/office/powerpoint/2010/main" val="3782817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31</a:t>
            </a:fld>
            <a:endParaRPr lang="en-US"/>
          </a:p>
        </p:txBody>
      </p:sp>
    </p:spTree>
    <p:extLst>
      <p:ext uri="{BB962C8B-B14F-4D97-AF65-F5344CB8AC3E}">
        <p14:creationId xmlns:p14="http://schemas.microsoft.com/office/powerpoint/2010/main" val="23687554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32</a:t>
            </a:fld>
            <a:endParaRPr lang="en-US"/>
          </a:p>
        </p:txBody>
      </p:sp>
    </p:spTree>
    <p:extLst>
      <p:ext uri="{BB962C8B-B14F-4D97-AF65-F5344CB8AC3E}">
        <p14:creationId xmlns:p14="http://schemas.microsoft.com/office/powerpoint/2010/main" val="25087465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33</a:t>
            </a:fld>
            <a:endParaRPr lang="en-US"/>
          </a:p>
        </p:txBody>
      </p:sp>
    </p:spTree>
    <p:extLst>
      <p:ext uri="{BB962C8B-B14F-4D97-AF65-F5344CB8AC3E}">
        <p14:creationId xmlns:p14="http://schemas.microsoft.com/office/powerpoint/2010/main" val="6927517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34</a:t>
            </a:fld>
            <a:endParaRPr lang="en-US"/>
          </a:p>
        </p:txBody>
      </p:sp>
    </p:spTree>
    <p:extLst>
      <p:ext uri="{BB962C8B-B14F-4D97-AF65-F5344CB8AC3E}">
        <p14:creationId xmlns:p14="http://schemas.microsoft.com/office/powerpoint/2010/main" val="3528386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35</a:t>
            </a:fld>
            <a:endParaRPr lang="en-US"/>
          </a:p>
        </p:txBody>
      </p:sp>
    </p:spTree>
    <p:extLst>
      <p:ext uri="{BB962C8B-B14F-4D97-AF65-F5344CB8AC3E}">
        <p14:creationId xmlns:p14="http://schemas.microsoft.com/office/powerpoint/2010/main" val="39701624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36</a:t>
            </a:fld>
            <a:endParaRPr lang="en-US"/>
          </a:p>
        </p:txBody>
      </p:sp>
    </p:spTree>
    <p:extLst>
      <p:ext uri="{BB962C8B-B14F-4D97-AF65-F5344CB8AC3E}">
        <p14:creationId xmlns:p14="http://schemas.microsoft.com/office/powerpoint/2010/main" val="42091548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37</a:t>
            </a:fld>
            <a:endParaRPr lang="en-US"/>
          </a:p>
        </p:txBody>
      </p:sp>
    </p:spTree>
    <p:extLst>
      <p:ext uri="{BB962C8B-B14F-4D97-AF65-F5344CB8AC3E}">
        <p14:creationId xmlns:p14="http://schemas.microsoft.com/office/powerpoint/2010/main" val="30823659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Total number of second-level domain names registered in Internationalized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 (IDNs).</a:t>
            </a:r>
          </a:p>
          <a:p>
            <a:r>
              <a:rPr lang="en-US" sz="1200" b="0" i="0" kern="1200" dirty="0" smtClean="0">
                <a:solidFill>
                  <a:schemeClr val="tx1"/>
                </a:solidFill>
                <a:effectLst/>
                <a:latin typeface="+mn-lt"/>
                <a:ea typeface="+mn-ea"/>
                <a:cs typeface="+mn-cs"/>
              </a:rPr>
              <a:t>Total second-level domain name additions in all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Year-over-year growth rates for second-level domain name additions.</a:t>
            </a:r>
          </a:p>
          <a:p>
            <a:r>
              <a:rPr lang="en-US" sz="1200" b="0" i="0" kern="1200" dirty="0" smtClean="0">
                <a:solidFill>
                  <a:schemeClr val="tx1"/>
                </a:solidFill>
                <a:effectLst/>
                <a:latin typeface="+mn-lt"/>
                <a:ea typeface="+mn-ea"/>
                <a:cs typeface="+mn-cs"/>
              </a:rPr>
              <a:t>Second-level domain name additions, broken down into the following categories: legacy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 new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 IDNs, .brands, and geographic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 plus year-over-year growth rates for each of these categories.</a:t>
            </a:r>
          </a:p>
          <a:p>
            <a:r>
              <a:rPr lang="en-US" sz="1200" b="0" i="0" kern="1200" dirty="0" smtClean="0">
                <a:solidFill>
                  <a:schemeClr val="tx1"/>
                </a:solidFill>
                <a:effectLst/>
                <a:latin typeface="+mn-lt"/>
                <a:ea typeface="+mn-ea"/>
                <a:cs typeface="+mn-cs"/>
              </a:rPr>
              <a:t>Second-level domain name deletions in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 plus year-over-year growth rates for second-level domain name deletions.</a:t>
            </a:r>
          </a:p>
          <a:p>
            <a:r>
              <a:rPr lang="en-US" sz="1200" b="0" i="0" kern="1200" dirty="0" smtClean="0">
                <a:solidFill>
                  <a:schemeClr val="tx1"/>
                </a:solidFill>
                <a:effectLst/>
                <a:latin typeface="+mn-lt"/>
                <a:ea typeface="+mn-ea"/>
                <a:cs typeface="+mn-cs"/>
              </a:rPr>
              <a:t>Second-level domain name deletion percentages in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 (the percentage of total second-level domain names deleted) broken down into the following categories: total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 legacy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 new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 IDN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 .brands, and geographic </a:t>
            </a:r>
            <a:r>
              <a:rPr lang="en-US" sz="1200" b="0" i="0" kern="1200" dirty="0" err="1" smtClean="0">
                <a:solidFill>
                  <a:schemeClr val="tx1"/>
                </a:solidFill>
                <a:effectLst/>
                <a:latin typeface="+mn-lt"/>
                <a:ea typeface="+mn-ea"/>
                <a:cs typeface="+mn-cs"/>
              </a:rPr>
              <a:t>gTLDs</a:t>
            </a:r>
            <a:r>
              <a:rPr lang="en-US" sz="1200" b="0" i="0" kern="1200" dirty="0" smtClean="0">
                <a:solidFill>
                  <a:schemeClr val="tx1"/>
                </a:solidFill>
                <a:effectLst/>
                <a:latin typeface="+mn-lt"/>
                <a:ea typeface="+mn-ea"/>
                <a:cs typeface="+mn-cs"/>
              </a:rPr>
              <a:t>.</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38</a:t>
            </a:fld>
            <a:endParaRPr lang="en-US"/>
          </a:p>
        </p:txBody>
      </p:sp>
    </p:spTree>
    <p:extLst>
      <p:ext uri="{BB962C8B-B14F-4D97-AF65-F5344CB8AC3E}">
        <p14:creationId xmlns:p14="http://schemas.microsoft.com/office/powerpoint/2010/main" val="3887733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39</a:t>
            </a:fld>
            <a:endParaRPr lang="en-US"/>
          </a:p>
        </p:txBody>
      </p:sp>
    </p:spTree>
    <p:extLst>
      <p:ext uri="{BB962C8B-B14F-4D97-AF65-F5344CB8AC3E}">
        <p14:creationId xmlns:p14="http://schemas.microsoft.com/office/powerpoint/2010/main" val="3339708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34703340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Number of involuntary </a:t>
            </a:r>
            <a:r>
              <a:rPr lang="en-US" sz="1200" b="0" i="0" kern="1200" dirty="0" err="1" smtClean="0">
                <a:solidFill>
                  <a:schemeClr val="tx1"/>
                </a:solidFill>
                <a:effectLst/>
                <a:latin typeface="+mn-lt"/>
                <a:ea typeface="+mn-ea"/>
                <a:cs typeface="+mn-cs"/>
              </a:rPr>
              <a:t>gTLD</a:t>
            </a:r>
            <a:r>
              <a:rPr lang="en-US" sz="1200" b="0" i="0" kern="1200" dirty="0" smtClean="0">
                <a:solidFill>
                  <a:schemeClr val="tx1"/>
                </a:solidFill>
                <a:effectLst/>
                <a:latin typeface="+mn-lt"/>
                <a:ea typeface="+mn-ea"/>
                <a:cs typeface="+mn-cs"/>
              </a:rPr>
              <a:t> registrar terminations (related to accreditations revoked involuntarily).</a:t>
            </a:r>
          </a:p>
          <a:p>
            <a:r>
              <a:rPr lang="en-US" sz="1200" b="0" i="0" kern="1200" dirty="0" smtClean="0">
                <a:solidFill>
                  <a:schemeClr val="tx1"/>
                </a:solidFill>
                <a:effectLst/>
                <a:latin typeface="+mn-lt"/>
                <a:ea typeface="+mn-ea"/>
                <a:cs typeface="+mn-cs"/>
              </a:rPr>
              <a:t>WHOIS Accuracy rates detected by ICANN WHOIS Accuracy Reporting System.</a:t>
            </a:r>
          </a:p>
          <a:p>
            <a:r>
              <a:rPr lang="en-US" sz="1200" b="0" i="0" kern="1200" dirty="0" smtClean="0">
                <a:solidFill>
                  <a:schemeClr val="tx1"/>
                </a:solidFill>
                <a:effectLst/>
                <a:latin typeface="+mn-lt"/>
                <a:ea typeface="+mn-ea"/>
                <a:cs typeface="+mn-cs"/>
              </a:rPr>
              <a:t>Number of UDRP and URS complaints decided against second-level </a:t>
            </a:r>
            <a:r>
              <a:rPr lang="en-US" sz="1200" b="0" i="0" kern="1200" dirty="0" err="1" smtClean="0">
                <a:solidFill>
                  <a:schemeClr val="tx1"/>
                </a:solidFill>
                <a:effectLst/>
                <a:latin typeface="+mn-lt"/>
                <a:ea typeface="+mn-ea"/>
                <a:cs typeface="+mn-cs"/>
              </a:rPr>
              <a:t>gTLD</a:t>
            </a:r>
            <a:r>
              <a:rPr lang="en-US" sz="1200" b="0" i="0" kern="1200" dirty="0" smtClean="0">
                <a:solidFill>
                  <a:schemeClr val="tx1"/>
                </a:solidFill>
                <a:effectLst/>
                <a:latin typeface="+mn-lt"/>
                <a:ea typeface="+mn-ea"/>
                <a:cs typeface="+mn-cs"/>
              </a:rPr>
              <a:t> registrants (annual total plus percentage of cases filed).</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40</a:t>
            </a:fld>
            <a:endParaRPr lang="en-US"/>
          </a:p>
        </p:txBody>
      </p:sp>
    </p:spTree>
    <p:extLst>
      <p:ext uri="{BB962C8B-B14F-4D97-AF65-F5344CB8AC3E}">
        <p14:creationId xmlns:p14="http://schemas.microsoft.com/office/powerpoint/2010/main" val="768570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980398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4233020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2750675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7141993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15011199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93872031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2504059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18.jpe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7.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42.png"/><Relationship Id="rId7"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40.png"/><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3.xml"/><Relationship Id="rId5" Type="http://schemas.openxmlformats.org/officeDocument/2006/relationships/image" Target="../media/image37.png"/><Relationship Id="rId4"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8" Type="http://schemas.openxmlformats.org/officeDocument/2006/relationships/hyperlink" Target="youtube.com/user/ICANNnews" TargetMode="External"/><Relationship Id="rId13" Type="http://schemas.openxmlformats.org/officeDocument/2006/relationships/image" Target="../media/image59.png"/><Relationship Id="rId18" Type="http://schemas.openxmlformats.org/officeDocument/2006/relationships/hyperlink" Target="slideshare.net/icannpresentations" TargetMode="External"/><Relationship Id="rId3" Type="http://schemas.openxmlformats.org/officeDocument/2006/relationships/image" Target="../media/image2.emf"/><Relationship Id="rId7" Type="http://schemas.openxmlformats.org/officeDocument/2006/relationships/image" Target="../media/image56.png"/><Relationship Id="rId12" Type="http://schemas.openxmlformats.org/officeDocument/2006/relationships/hyperlink" Target="twitter.com/icann" TargetMode="External"/><Relationship Id="rId17" Type="http://schemas.openxmlformats.org/officeDocument/2006/relationships/image" Target="../media/image61.png"/><Relationship Id="rId2" Type="http://schemas.openxmlformats.org/officeDocument/2006/relationships/notesSlide" Target="../notesSlides/notesSlide36.xml"/><Relationship Id="rId16" Type="http://schemas.openxmlformats.org/officeDocument/2006/relationships/hyperlink" Target="weibo.com/ICANNorg" TargetMode="External"/><Relationship Id="rId1" Type="http://schemas.openxmlformats.org/officeDocument/2006/relationships/slideLayout" Target="../slideLayouts/slideLayout3.xml"/><Relationship Id="rId6" Type="http://schemas.openxmlformats.org/officeDocument/2006/relationships/hyperlink" Target="facebook.com/icannorg" TargetMode="External"/><Relationship Id="rId11" Type="http://schemas.openxmlformats.org/officeDocument/2006/relationships/image" Target="../media/image58.png"/><Relationship Id="rId5" Type="http://schemas.openxmlformats.org/officeDocument/2006/relationships/image" Target="../media/image55.png"/><Relationship Id="rId15" Type="http://schemas.openxmlformats.org/officeDocument/2006/relationships/image" Target="../media/image60.png"/><Relationship Id="rId10" Type="http://schemas.openxmlformats.org/officeDocument/2006/relationships/hyperlink" Target="linkedin.com/company/icann" TargetMode="External"/><Relationship Id="rId19" Type="http://schemas.openxmlformats.org/officeDocument/2006/relationships/image" Target="../media/image62.png"/><Relationship Id="rId4" Type="http://schemas.openxmlformats.org/officeDocument/2006/relationships/hyperlink" Target="flickr.com/photos/icann" TargetMode="External"/><Relationship Id="rId9" Type="http://schemas.openxmlformats.org/officeDocument/2006/relationships/image" Target="../media/image57.png"/><Relationship Id="rId14" Type="http://schemas.openxmlformats.org/officeDocument/2006/relationships/hyperlink" Target="gplus.to/icann"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50143" y="4468161"/>
            <a:ext cx="7322838" cy="624595"/>
          </a:xfrm>
          <a:prstGeom prst="rect">
            <a:avLst/>
          </a:prstGeom>
          <a:noFill/>
        </p:spPr>
        <p:txBody>
          <a:bodyPr wrap="none" rtlCol="0">
            <a:spAutoFit/>
          </a:bodyPr>
          <a:lstStyle/>
          <a:p>
            <a:pPr>
              <a:lnSpc>
                <a:spcPts val="4700"/>
              </a:lnSpc>
            </a:pPr>
            <a:r>
              <a:rPr lang="en-US" sz="2400" dirty="0" smtClean="0">
                <a:solidFill>
                  <a:srgbClr val="FFFFFF"/>
                </a:solidFill>
                <a:latin typeface="Source Sans Pro"/>
                <a:cs typeface="Source Sans Pro"/>
              </a:rPr>
              <a:t>gTLD Marketplace Health Index: Advisory Panel Meeting</a:t>
            </a:r>
            <a:endParaRPr lang="en-US" sz="2400" dirty="0">
              <a:solidFill>
                <a:srgbClr val="FFFFFF"/>
              </a:solidFill>
              <a:latin typeface="Source Sans Pro"/>
              <a:cs typeface="Source Sans Pro"/>
            </a:endParaRPr>
          </a:p>
        </p:txBody>
      </p:sp>
      <p:sp>
        <p:nvSpPr>
          <p:cNvPr id="4" name="TextBox 3"/>
          <p:cNvSpPr txBox="1"/>
          <p:nvPr/>
        </p:nvSpPr>
        <p:spPr>
          <a:xfrm>
            <a:off x="1864443" y="5106156"/>
            <a:ext cx="1555234" cy="400110"/>
          </a:xfrm>
          <a:prstGeom prst="rect">
            <a:avLst/>
          </a:prstGeom>
          <a:noFill/>
        </p:spPr>
        <p:txBody>
          <a:bodyPr wrap="none" rtlCol="0">
            <a:spAutoFit/>
          </a:bodyPr>
          <a:lstStyle/>
          <a:p>
            <a:r>
              <a:rPr lang="en-US" sz="2000" dirty="0" smtClean="0">
                <a:solidFill>
                  <a:srgbClr val="FFFFFF"/>
                </a:solidFill>
                <a:latin typeface="Source Sans Pro"/>
                <a:cs typeface="Source Sans Pro"/>
              </a:rPr>
              <a:t>26 April </a:t>
            </a:r>
            <a:r>
              <a:rPr lang="en-US" sz="2000" dirty="0" smtClean="0">
                <a:solidFill>
                  <a:srgbClr val="FFFFFF"/>
                </a:solidFill>
                <a:latin typeface="Source Sans Pro"/>
                <a:ea typeface="Wingdings"/>
                <a:cs typeface="Source Sans Pro"/>
                <a:sym typeface="Wingdings"/>
              </a:rPr>
              <a:t>2017</a:t>
            </a:r>
            <a:endParaRPr lang="en-US" sz="2000" dirty="0">
              <a:solidFill>
                <a:srgbClr val="FFFFFF"/>
              </a:solidFill>
              <a:latin typeface="Source Sans Pro"/>
              <a:cs typeface="Source Sans Pro"/>
            </a:endParaRPr>
          </a:p>
        </p:txBody>
      </p:sp>
    </p:spTree>
    <p:extLst>
      <p:ext uri="{BB962C8B-B14F-4D97-AF65-F5344CB8AC3E}">
        <p14:creationId xmlns:p14="http://schemas.microsoft.com/office/powerpoint/2010/main" val="1548363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5" name="Picture 4"/>
          <p:cNvPicPr>
            <a:picLocks noChangeAspect="1"/>
          </p:cNvPicPr>
          <p:nvPr/>
        </p:nvPicPr>
        <p:blipFill>
          <a:blip r:embed="rId3"/>
          <a:stretch>
            <a:fillRect/>
          </a:stretch>
        </p:blipFill>
        <p:spPr>
          <a:xfrm>
            <a:off x="86443" y="1098481"/>
            <a:ext cx="5245409" cy="4971587"/>
          </a:xfrm>
          <a:prstGeom prst="rect">
            <a:avLst/>
          </a:prstGeom>
        </p:spPr>
      </p:pic>
      <p:pic>
        <p:nvPicPr>
          <p:cNvPr id="6" name="Picture 5"/>
          <p:cNvPicPr>
            <a:picLocks noChangeAspect="1"/>
          </p:cNvPicPr>
          <p:nvPr/>
        </p:nvPicPr>
        <p:blipFill>
          <a:blip r:embed="rId4"/>
          <a:stretch>
            <a:fillRect/>
          </a:stretch>
        </p:blipFill>
        <p:spPr>
          <a:xfrm>
            <a:off x="5934645" y="2183892"/>
            <a:ext cx="2967542" cy="961973"/>
          </a:xfrm>
          <a:prstGeom prst="rect">
            <a:avLst/>
          </a:prstGeom>
        </p:spPr>
      </p:pic>
      <p:sp>
        <p:nvSpPr>
          <p:cNvPr id="7" name="Right Brace 6"/>
          <p:cNvSpPr/>
          <p:nvPr/>
        </p:nvSpPr>
        <p:spPr>
          <a:xfrm>
            <a:off x="5512158" y="1068946"/>
            <a:ext cx="422487" cy="310380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Right Brace 7"/>
          <p:cNvSpPr/>
          <p:nvPr/>
        </p:nvSpPr>
        <p:spPr>
          <a:xfrm>
            <a:off x="5497132" y="4441062"/>
            <a:ext cx="422487" cy="161200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9" name="Picture 8"/>
          <p:cNvPicPr>
            <a:picLocks noChangeAspect="1"/>
          </p:cNvPicPr>
          <p:nvPr/>
        </p:nvPicPr>
        <p:blipFill>
          <a:blip r:embed="rId5"/>
          <a:stretch>
            <a:fillRect/>
          </a:stretch>
        </p:blipFill>
        <p:spPr>
          <a:xfrm>
            <a:off x="6001555" y="4711147"/>
            <a:ext cx="3030369" cy="878284"/>
          </a:xfrm>
          <a:prstGeom prst="rect">
            <a:avLst/>
          </a:prstGeom>
        </p:spPr>
      </p:pic>
    </p:spTree>
    <p:extLst>
      <p:ext uri="{BB962C8B-B14F-4D97-AF65-F5344CB8AC3E}">
        <p14:creationId xmlns:p14="http://schemas.microsoft.com/office/powerpoint/2010/main" val="17130139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4" name="Picture 3"/>
          <p:cNvPicPr>
            <a:picLocks noChangeAspect="1"/>
          </p:cNvPicPr>
          <p:nvPr/>
        </p:nvPicPr>
        <p:blipFill>
          <a:blip r:embed="rId3"/>
          <a:stretch>
            <a:fillRect/>
          </a:stretch>
        </p:blipFill>
        <p:spPr>
          <a:xfrm>
            <a:off x="64395" y="822229"/>
            <a:ext cx="5058244" cy="5443809"/>
          </a:xfrm>
          <a:prstGeom prst="rect">
            <a:avLst/>
          </a:prstGeom>
        </p:spPr>
      </p:pic>
      <p:pic>
        <p:nvPicPr>
          <p:cNvPr id="7" name="Picture 6"/>
          <p:cNvPicPr>
            <a:picLocks noChangeAspect="1"/>
          </p:cNvPicPr>
          <p:nvPr/>
        </p:nvPicPr>
        <p:blipFill>
          <a:blip r:embed="rId4"/>
          <a:stretch>
            <a:fillRect/>
          </a:stretch>
        </p:blipFill>
        <p:spPr>
          <a:xfrm>
            <a:off x="5677067" y="2305320"/>
            <a:ext cx="2632690" cy="853426"/>
          </a:xfrm>
          <a:prstGeom prst="rect">
            <a:avLst/>
          </a:prstGeom>
        </p:spPr>
      </p:pic>
      <p:sp>
        <p:nvSpPr>
          <p:cNvPr id="8" name="Right Brace 7"/>
          <p:cNvSpPr/>
          <p:nvPr/>
        </p:nvSpPr>
        <p:spPr>
          <a:xfrm>
            <a:off x="5164427" y="1223494"/>
            <a:ext cx="422487" cy="310380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Right Brace 8"/>
          <p:cNvSpPr/>
          <p:nvPr/>
        </p:nvSpPr>
        <p:spPr>
          <a:xfrm>
            <a:off x="5149401" y="4595610"/>
            <a:ext cx="422487" cy="161200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11" name="Picture 10"/>
          <p:cNvPicPr>
            <a:picLocks noChangeAspect="1"/>
          </p:cNvPicPr>
          <p:nvPr/>
        </p:nvPicPr>
        <p:blipFill>
          <a:blip r:embed="rId5"/>
          <a:stretch>
            <a:fillRect/>
          </a:stretch>
        </p:blipFill>
        <p:spPr>
          <a:xfrm>
            <a:off x="5677067" y="4794249"/>
            <a:ext cx="3042599" cy="892102"/>
          </a:xfrm>
          <a:prstGeom prst="rect">
            <a:avLst/>
          </a:prstGeom>
        </p:spPr>
      </p:pic>
      <p:grpSp>
        <p:nvGrpSpPr>
          <p:cNvPr id="15" name="Group 14"/>
          <p:cNvGrpSpPr/>
          <p:nvPr/>
        </p:nvGrpSpPr>
        <p:grpSpPr>
          <a:xfrm>
            <a:off x="7547019" y="2488270"/>
            <a:ext cx="1036001" cy="599952"/>
            <a:chOff x="7429835" y="2305675"/>
            <a:chExt cx="1457862" cy="885579"/>
          </a:xfrm>
        </p:grpSpPr>
        <p:pic>
          <p:nvPicPr>
            <p:cNvPr id="12" name="Picture 11"/>
            <p:cNvPicPr>
              <a:picLocks noChangeAspect="1"/>
            </p:cNvPicPr>
            <p:nvPr/>
          </p:nvPicPr>
          <p:blipFill>
            <a:blip r:embed="rId6"/>
            <a:stretch>
              <a:fillRect/>
            </a:stretch>
          </p:blipFill>
          <p:spPr>
            <a:xfrm>
              <a:off x="7468472" y="2305675"/>
              <a:ext cx="1419225" cy="333375"/>
            </a:xfrm>
            <a:prstGeom prst="rect">
              <a:avLst/>
            </a:prstGeom>
          </p:spPr>
        </p:pic>
        <p:pic>
          <p:nvPicPr>
            <p:cNvPr id="13" name="Picture 12"/>
            <p:cNvPicPr>
              <a:picLocks noChangeAspect="1"/>
            </p:cNvPicPr>
            <p:nvPr/>
          </p:nvPicPr>
          <p:blipFill>
            <a:blip r:embed="rId7"/>
            <a:stretch>
              <a:fillRect/>
            </a:stretch>
          </p:blipFill>
          <p:spPr>
            <a:xfrm>
              <a:off x="7486984" y="2591302"/>
              <a:ext cx="1304925" cy="314325"/>
            </a:xfrm>
            <a:prstGeom prst="rect">
              <a:avLst/>
            </a:prstGeom>
          </p:spPr>
        </p:pic>
        <p:pic>
          <p:nvPicPr>
            <p:cNvPr id="14" name="Picture 13"/>
            <p:cNvPicPr>
              <a:picLocks noChangeAspect="1"/>
            </p:cNvPicPr>
            <p:nvPr/>
          </p:nvPicPr>
          <p:blipFill>
            <a:blip r:embed="rId8"/>
            <a:stretch>
              <a:fillRect/>
            </a:stretch>
          </p:blipFill>
          <p:spPr>
            <a:xfrm>
              <a:off x="7429835" y="2838829"/>
              <a:ext cx="1438275" cy="352425"/>
            </a:xfrm>
            <a:prstGeom prst="rect">
              <a:avLst/>
            </a:prstGeom>
          </p:spPr>
        </p:pic>
      </p:grpSp>
    </p:spTree>
    <p:extLst>
      <p:ext uri="{BB962C8B-B14F-4D97-AF65-F5344CB8AC3E}">
        <p14:creationId xmlns:p14="http://schemas.microsoft.com/office/powerpoint/2010/main" val="14195008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sp>
        <p:nvSpPr>
          <p:cNvPr id="3" name="Rectangle 2"/>
          <p:cNvSpPr/>
          <p:nvPr/>
        </p:nvSpPr>
        <p:spPr>
          <a:xfrm>
            <a:off x="489397" y="1237777"/>
            <a:ext cx="8036417" cy="3539430"/>
          </a:xfrm>
          <a:prstGeom prst="rect">
            <a:avLst/>
          </a:prstGeom>
        </p:spPr>
        <p:txBody>
          <a:bodyPr wrap="square">
            <a:spAutoFit/>
          </a:bodyPr>
          <a:lstStyle/>
          <a:p>
            <a:pPr marL="285750" indent="-285750">
              <a:buFont typeface="Arial" panose="020B0604020202020204" pitchFamily="34" charset="0"/>
              <a:buChar char="•"/>
            </a:pPr>
            <a:r>
              <a:rPr lang="en-US" sz="1600" dirty="0">
                <a:latin typeface="ArialMT"/>
              </a:rPr>
              <a:t>ICANN regions don't mean anything to those outside ICANN and registries/registrars hence the emphasis on geographical spread by jurisdiction rather than ICANN region. Best keep things simple so that the metrics can be understood by the widest possible audience.</a:t>
            </a:r>
          </a:p>
          <a:p>
            <a:pPr marL="285750" indent="-285750">
              <a:buFont typeface="Arial" panose="020B0604020202020204" pitchFamily="34" charset="0"/>
              <a:buChar char="•"/>
            </a:pPr>
            <a:endParaRPr lang="en-US" sz="1600" dirty="0" smtClean="0">
              <a:latin typeface="ArialMT"/>
            </a:endParaRPr>
          </a:p>
          <a:p>
            <a:pPr marL="285750" indent="-285750">
              <a:buFont typeface="Arial" panose="020B0604020202020204" pitchFamily="34" charset="0"/>
              <a:buChar char="•"/>
            </a:pPr>
            <a:r>
              <a:rPr lang="en-US" sz="1600" dirty="0" smtClean="0">
                <a:latin typeface="ArialMT"/>
              </a:rPr>
              <a:t>Points </a:t>
            </a:r>
            <a:r>
              <a:rPr lang="en-US" sz="1600" dirty="0">
                <a:latin typeface="ArialMT"/>
              </a:rPr>
              <a:t>1 and 3 </a:t>
            </a:r>
            <a:r>
              <a:rPr lang="en-US" sz="1600" dirty="0" smtClean="0">
                <a:latin typeface="ArialMT"/>
              </a:rPr>
              <a:t>(which corresponds </a:t>
            </a:r>
            <a:r>
              <a:rPr lang="en-US" sz="1600" dirty="0">
                <a:latin typeface="ArialMT"/>
              </a:rPr>
              <a:t>to </a:t>
            </a:r>
            <a:r>
              <a:rPr lang="en-US" sz="1600" dirty="0" smtClean="0">
                <a:latin typeface="ArialMT"/>
              </a:rPr>
              <a:t>Percentage of Distinct Registrars/Registry Operators by Region) are </a:t>
            </a:r>
            <a:r>
              <a:rPr lang="en-US" sz="1600" dirty="0">
                <a:latin typeface="ArialMT"/>
              </a:rPr>
              <a:t>sufficient to describe geography. </a:t>
            </a:r>
            <a:r>
              <a:rPr lang="en-US" sz="1600" dirty="0" smtClean="0">
                <a:latin typeface="ArialMT"/>
              </a:rPr>
              <a:t>The absence </a:t>
            </a:r>
            <a:r>
              <a:rPr lang="en-US" sz="1600" dirty="0">
                <a:latin typeface="ArialMT"/>
              </a:rPr>
              <a:t>of a registry or registrar operation may be a scope of technological (and </a:t>
            </a:r>
            <a:r>
              <a:rPr lang="en-US" sz="1600" dirty="0" smtClean="0">
                <a:latin typeface="ArialMT"/>
              </a:rPr>
              <a:t>business) development </a:t>
            </a:r>
            <a:r>
              <a:rPr lang="en-US" sz="1600" dirty="0">
                <a:latin typeface="ArialMT"/>
              </a:rPr>
              <a:t>and outside the scope of this </a:t>
            </a:r>
            <a:r>
              <a:rPr lang="en-US" sz="1600" dirty="0" smtClean="0">
                <a:latin typeface="ArialMT"/>
              </a:rPr>
              <a:t>panel.</a:t>
            </a:r>
          </a:p>
          <a:p>
            <a:endParaRPr lang="en-US" sz="1600" dirty="0" smtClean="0">
              <a:latin typeface="ArialMT"/>
            </a:endParaRPr>
          </a:p>
          <a:p>
            <a:pPr marL="285750" indent="-285750">
              <a:buFont typeface="Arial" panose="020B0604020202020204" pitchFamily="34" charset="0"/>
              <a:buChar char="•"/>
            </a:pPr>
            <a:r>
              <a:rPr lang="en-US" sz="1600" dirty="0" smtClean="0">
                <a:latin typeface="ArialMT"/>
              </a:rPr>
              <a:t>Heading </a:t>
            </a:r>
            <a:r>
              <a:rPr lang="en-US" sz="1600" dirty="0">
                <a:latin typeface="ArialMT"/>
              </a:rPr>
              <a:t>says spread of "registrants" but the questions are about </a:t>
            </a:r>
            <a:r>
              <a:rPr lang="en-US" sz="1600" dirty="0" smtClean="0">
                <a:latin typeface="ArialMT"/>
              </a:rPr>
              <a:t>Registrars!</a:t>
            </a:r>
          </a:p>
          <a:p>
            <a:endParaRPr lang="en-US" sz="1600" dirty="0" smtClean="0">
              <a:latin typeface="ArialMT"/>
            </a:endParaRPr>
          </a:p>
          <a:p>
            <a:pPr marL="285750" indent="-285750">
              <a:buFont typeface="Arial" panose="020B0604020202020204" pitchFamily="34" charset="0"/>
              <a:buChar char="•"/>
            </a:pPr>
            <a:r>
              <a:rPr lang="en-US" sz="1600" dirty="0" smtClean="0">
                <a:latin typeface="ArialMT"/>
              </a:rPr>
              <a:t>We </a:t>
            </a:r>
            <a:r>
              <a:rPr lang="en-US" sz="1600" dirty="0">
                <a:latin typeface="ArialMT"/>
              </a:rPr>
              <a:t>discussed making this more about registrant distribution, not geographic distribution </a:t>
            </a:r>
            <a:r>
              <a:rPr lang="en-US" sz="1600" dirty="0" smtClean="0">
                <a:latin typeface="ArialMT"/>
              </a:rPr>
              <a:t>of registrars</a:t>
            </a:r>
            <a:r>
              <a:rPr lang="en-US" sz="1600" dirty="0">
                <a:latin typeface="ArialMT"/>
              </a:rPr>
              <a:t>. String availability should be the key.</a:t>
            </a:r>
            <a:endParaRPr lang="en-US" sz="1600" dirty="0"/>
          </a:p>
        </p:txBody>
      </p:sp>
      <p:pic>
        <p:nvPicPr>
          <p:cNvPr id="1026" name="Picture 2" descr="https://img.clipartfest.com/c133c73460b10470c06c763931519d64_clipart-board-of-directors-clipart-board-of-directors_208-114.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3468" y="5213573"/>
            <a:ext cx="1981200" cy="1085850"/>
          </a:xfrm>
          <a:prstGeom prst="rect">
            <a:avLst/>
          </a:prstGeom>
          <a:noFill/>
          <a:extLst>
            <a:ext uri="{909E8E84-426E-40DD-AFC4-6F175D3DCCD1}">
              <a14:hiddenFill xmlns:a14="http://schemas.microsoft.com/office/drawing/2010/main">
                <a:solidFill>
                  <a:srgbClr val="FFFFFF"/>
                </a:solidFill>
              </a14:hiddenFill>
            </a:ext>
          </a:extLst>
        </p:spPr>
      </p:pic>
      <p:sp>
        <p:nvSpPr>
          <p:cNvPr id="17" name="Rounded Rectangular Callout 16"/>
          <p:cNvSpPr/>
          <p:nvPr/>
        </p:nvSpPr>
        <p:spPr>
          <a:xfrm>
            <a:off x="218940" y="1212017"/>
            <a:ext cx="8448541" cy="3566041"/>
          </a:xfrm>
          <a:prstGeom prst="wedgeRoundRectCallou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25111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Existing Robust Competition ‘Beta’ Metrics</a:t>
            </a:r>
            <a:endParaRPr lang="en-US" sz="2500" dirty="0"/>
          </a:p>
        </p:txBody>
      </p:sp>
      <p:pic>
        <p:nvPicPr>
          <p:cNvPr id="5" name="Picture 4"/>
          <p:cNvPicPr>
            <a:picLocks noChangeAspect="1"/>
          </p:cNvPicPr>
          <p:nvPr/>
        </p:nvPicPr>
        <p:blipFill rotWithShape="1">
          <a:blip r:embed="rId3"/>
          <a:srcRect l="2884"/>
          <a:stretch/>
        </p:blipFill>
        <p:spPr>
          <a:xfrm>
            <a:off x="77271" y="868745"/>
            <a:ext cx="7165108" cy="3252497"/>
          </a:xfrm>
          <a:prstGeom prst="rect">
            <a:avLst/>
          </a:prstGeom>
        </p:spPr>
      </p:pic>
      <p:pic>
        <p:nvPicPr>
          <p:cNvPr id="4" name="Picture 3"/>
          <p:cNvPicPr>
            <a:picLocks noChangeAspect="1"/>
          </p:cNvPicPr>
          <p:nvPr/>
        </p:nvPicPr>
        <p:blipFill rotWithShape="1">
          <a:blip r:embed="rId4"/>
          <a:srcRect l="3199" t="9244"/>
          <a:stretch/>
        </p:blipFill>
        <p:spPr>
          <a:xfrm>
            <a:off x="77272" y="2528946"/>
            <a:ext cx="6918872" cy="2043054"/>
          </a:xfrm>
          <a:prstGeom prst="rect">
            <a:avLst/>
          </a:prstGeom>
        </p:spPr>
      </p:pic>
    </p:spTree>
    <p:extLst>
      <p:ext uri="{BB962C8B-B14F-4D97-AF65-F5344CB8AC3E}">
        <p14:creationId xmlns:p14="http://schemas.microsoft.com/office/powerpoint/2010/main" val="41136194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8" name="Picture 7"/>
          <p:cNvPicPr>
            <a:picLocks noChangeAspect="1"/>
          </p:cNvPicPr>
          <p:nvPr/>
        </p:nvPicPr>
        <p:blipFill>
          <a:blip r:embed="rId3"/>
          <a:stretch>
            <a:fillRect/>
          </a:stretch>
        </p:blipFill>
        <p:spPr>
          <a:xfrm>
            <a:off x="77274" y="1055767"/>
            <a:ext cx="3970790" cy="4104638"/>
          </a:xfrm>
          <a:prstGeom prst="rect">
            <a:avLst/>
          </a:prstGeom>
        </p:spPr>
      </p:pic>
      <p:sp>
        <p:nvSpPr>
          <p:cNvPr id="9" name="Right Brace 8"/>
          <p:cNvSpPr/>
          <p:nvPr/>
        </p:nvSpPr>
        <p:spPr>
          <a:xfrm>
            <a:off x="3978485" y="1307399"/>
            <a:ext cx="422487" cy="3676725"/>
          </a:xfrm>
          <a:prstGeom prst="rightBrace">
            <a:avLst>
              <a:gd name="adj1" fmla="val 8333"/>
              <a:gd name="adj2" fmla="val 15206"/>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10" name="Picture 9"/>
          <p:cNvPicPr>
            <a:picLocks noChangeAspect="1"/>
          </p:cNvPicPr>
          <p:nvPr/>
        </p:nvPicPr>
        <p:blipFill>
          <a:blip r:embed="rId4"/>
          <a:stretch>
            <a:fillRect/>
          </a:stretch>
        </p:blipFill>
        <p:spPr>
          <a:xfrm>
            <a:off x="4514246" y="1463336"/>
            <a:ext cx="3273844" cy="872601"/>
          </a:xfrm>
          <a:prstGeom prst="rect">
            <a:avLst/>
          </a:prstGeom>
        </p:spPr>
      </p:pic>
      <p:sp>
        <p:nvSpPr>
          <p:cNvPr id="11" name="Rectangle 10"/>
          <p:cNvSpPr/>
          <p:nvPr/>
        </p:nvSpPr>
        <p:spPr>
          <a:xfrm>
            <a:off x="4537460" y="3000707"/>
            <a:ext cx="4572000" cy="923330"/>
          </a:xfrm>
          <a:prstGeom prst="rect">
            <a:avLst/>
          </a:prstGeom>
        </p:spPr>
        <p:txBody>
          <a:bodyPr>
            <a:spAutoFit/>
          </a:bodyPr>
          <a:lstStyle/>
          <a:p>
            <a:r>
              <a:rPr lang="en-US" dirty="0"/>
              <a:t>Total number of registrations is an insufficient measure.  Especially if the category is dominated by a few registrants.</a:t>
            </a:r>
          </a:p>
        </p:txBody>
      </p:sp>
      <p:sp>
        <p:nvSpPr>
          <p:cNvPr id="12" name="Rounded Rectangular Callout 11"/>
          <p:cNvSpPr/>
          <p:nvPr/>
        </p:nvSpPr>
        <p:spPr>
          <a:xfrm>
            <a:off x="4537460" y="3000707"/>
            <a:ext cx="4477752" cy="1017505"/>
          </a:xfrm>
          <a:prstGeom prst="wedgeRoundRectCallou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2" descr="https://img.clipartfest.com/c133c73460b10470c06c763931519d64_clipart-board-of-directors-clipart-board-of-directors_208-114.jpe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57613" y="4219447"/>
            <a:ext cx="1543317" cy="845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84544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6" name="Picture 5"/>
          <p:cNvPicPr>
            <a:picLocks noChangeAspect="1"/>
          </p:cNvPicPr>
          <p:nvPr/>
        </p:nvPicPr>
        <p:blipFill rotWithShape="1">
          <a:blip r:embed="rId3"/>
          <a:srcRect l="1925"/>
          <a:stretch/>
        </p:blipFill>
        <p:spPr>
          <a:xfrm>
            <a:off x="38636" y="1293745"/>
            <a:ext cx="8337387" cy="2415370"/>
          </a:xfrm>
          <a:prstGeom prst="rect">
            <a:avLst/>
          </a:prstGeom>
        </p:spPr>
      </p:pic>
    </p:spTree>
    <p:extLst>
      <p:ext uri="{BB962C8B-B14F-4D97-AF65-F5344CB8AC3E}">
        <p14:creationId xmlns:p14="http://schemas.microsoft.com/office/powerpoint/2010/main" val="570895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tretch>
            <a:fillRect/>
          </a:stretch>
        </p:blipFill>
        <p:spPr>
          <a:xfrm>
            <a:off x="5964945" y="2806109"/>
            <a:ext cx="3088901" cy="3460594"/>
          </a:xfrm>
          <a:prstGeom prst="rect">
            <a:avLst/>
          </a:prstGeom>
        </p:spPr>
      </p:pic>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17" name="Picture 16"/>
          <p:cNvPicPr>
            <a:picLocks noChangeAspect="1"/>
          </p:cNvPicPr>
          <p:nvPr/>
        </p:nvPicPr>
        <p:blipFill>
          <a:blip r:embed="rId4"/>
          <a:stretch>
            <a:fillRect/>
          </a:stretch>
        </p:blipFill>
        <p:spPr>
          <a:xfrm>
            <a:off x="0" y="873709"/>
            <a:ext cx="6100520" cy="2850936"/>
          </a:xfrm>
          <a:prstGeom prst="rect">
            <a:avLst/>
          </a:prstGeom>
        </p:spPr>
      </p:pic>
      <p:grpSp>
        <p:nvGrpSpPr>
          <p:cNvPr id="19" name="Group 18"/>
          <p:cNvGrpSpPr/>
          <p:nvPr/>
        </p:nvGrpSpPr>
        <p:grpSpPr>
          <a:xfrm>
            <a:off x="1049966" y="3539655"/>
            <a:ext cx="2968242" cy="813404"/>
            <a:chOff x="247650" y="5463194"/>
            <a:chExt cx="4382978" cy="1133404"/>
          </a:xfrm>
        </p:grpSpPr>
        <p:pic>
          <p:nvPicPr>
            <p:cNvPr id="20" name="Picture 19"/>
            <p:cNvPicPr>
              <a:picLocks noChangeAspect="1"/>
            </p:cNvPicPr>
            <p:nvPr/>
          </p:nvPicPr>
          <p:blipFill>
            <a:blip r:embed="rId5"/>
            <a:stretch>
              <a:fillRect/>
            </a:stretch>
          </p:blipFill>
          <p:spPr>
            <a:xfrm>
              <a:off x="849203" y="5463194"/>
              <a:ext cx="3781425" cy="361950"/>
            </a:xfrm>
            <a:prstGeom prst="rect">
              <a:avLst/>
            </a:prstGeom>
          </p:spPr>
        </p:pic>
        <p:pic>
          <p:nvPicPr>
            <p:cNvPr id="21" name="Picture 20"/>
            <p:cNvPicPr>
              <a:picLocks noChangeAspect="1"/>
            </p:cNvPicPr>
            <p:nvPr/>
          </p:nvPicPr>
          <p:blipFill>
            <a:blip r:embed="rId6"/>
            <a:stretch>
              <a:fillRect/>
            </a:stretch>
          </p:blipFill>
          <p:spPr>
            <a:xfrm>
              <a:off x="247650" y="5825073"/>
              <a:ext cx="4324350" cy="771525"/>
            </a:xfrm>
            <a:prstGeom prst="rect">
              <a:avLst/>
            </a:prstGeom>
          </p:spPr>
        </p:pic>
      </p:grpSp>
      <p:pic>
        <p:nvPicPr>
          <p:cNvPr id="22" name="Picture 21"/>
          <p:cNvPicPr>
            <a:picLocks noChangeAspect="1"/>
          </p:cNvPicPr>
          <p:nvPr/>
        </p:nvPicPr>
        <p:blipFill>
          <a:blip r:embed="rId7"/>
          <a:stretch>
            <a:fillRect/>
          </a:stretch>
        </p:blipFill>
        <p:spPr>
          <a:xfrm>
            <a:off x="3037456" y="5228823"/>
            <a:ext cx="3163388" cy="812557"/>
          </a:xfrm>
          <a:prstGeom prst="rect">
            <a:avLst/>
          </a:prstGeom>
        </p:spPr>
      </p:pic>
    </p:spTree>
    <p:extLst>
      <p:ext uri="{BB962C8B-B14F-4D97-AF65-F5344CB8AC3E}">
        <p14:creationId xmlns:p14="http://schemas.microsoft.com/office/powerpoint/2010/main" val="4212473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14" name="Picture 13"/>
          <p:cNvPicPr>
            <a:picLocks noChangeAspect="1"/>
          </p:cNvPicPr>
          <p:nvPr/>
        </p:nvPicPr>
        <p:blipFill>
          <a:blip r:embed="rId3"/>
          <a:stretch>
            <a:fillRect/>
          </a:stretch>
        </p:blipFill>
        <p:spPr>
          <a:xfrm>
            <a:off x="2978764" y="3618964"/>
            <a:ext cx="6198775" cy="2597688"/>
          </a:xfrm>
          <a:prstGeom prst="rect">
            <a:avLst/>
          </a:prstGeom>
        </p:spPr>
      </p:pic>
      <p:pic>
        <p:nvPicPr>
          <p:cNvPr id="15" name="Picture 14"/>
          <p:cNvPicPr>
            <a:picLocks noChangeAspect="1"/>
          </p:cNvPicPr>
          <p:nvPr/>
        </p:nvPicPr>
        <p:blipFill>
          <a:blip r:embed="rId4"/>
          <a:stretch>
            <a:fillRect/>
          </a:stretch>
        </p:blipFill>
        <p:spPr>
          <a:xfrm>
            <a:off x="3265357" y="1326141"/>
            <a:ext cx="3160254" cy="811752"/>
          </a:xfrm>
          <a:prstGeom prst="rect">
            <a:avLst/>
          </a:prstGeom>
        </p:spPr>
      </p:pic>
      <p:pic>
        <p:nvPicPr>
          <p:cNvPr id="16" name="Picture 15"/>
          <p:cNvPicPr>
            <a:picLocks noChangeAspect="1"/>
          </p:cNvPicPr>
          <p:nvPr/>
        </p:nvPicPr>
        <p:blipFill>
          <a:blip r:embed="rId5"/>
          <a:stretch>
            <a:fillRect/>
          </a:stretch>
        </p:blipFill>
        <p:spPr>
          <a:xfrm>
            <a:off x="-8232" y="5267459"/>
            <a:ext cx="3051391" cy="764427"/>
          </a:xfrm>
          <a:prstGeom prst="rect">
            <a:avLst/>
          </a:prstGeom>
        </p:spPr>
      </p:pic>
      <p:pic>
        <p:nvPicPr>
          <p:cNvPr id="12" name="Picture 11"/>
          <p:cNvPicPr>
            <a:picLocks noChangeAspect="1"/>
          </p:cNvPicPr>
          <p:nvPr/>
        </p:nvPicPr>
        <p:blipFill>
          <a:blip r:embed="rId6"/>
          <a:stretch>
            <a:fillRect/>
          </a:stretch>
        </p:blipFill>
        <p:spPr>
          <a:xfrm>
            <a:off x="77269" y="855553"/>
            <a:ext cx="3284116" cy="2812088"/>
          </a:xfrm>
          <a:prstGeom prst="rect">
            <a:avLst/>
          </a:prstGeom>
        </p:spPr>
      </p:pic>
    </p:spTree>
    <p:extLst>
      <p:ext uri="{BB962C8B-B14F-4D97-AF65-F5344CB8AC3E}">
        <p14:creationId xmlns:p14="http://schemas.microsoft.com/office/powerpoint/2010/main" val="3982906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16" name="Picture 15"/>
          <p:cNvPicPr>
            <a:picLocks noChangeAspect="1"/>
          </p:cNvPicPr>
          <p:nvPr/>
        </p:nvPicPr>
        <p:blipFill rotWithShape="1">
          <a:blip r:embed="rId3"/>
          <a:srcRect b="49608"/>
          <a:stretch/>
        </p:blipFill>
        <p:spPr>
          <a:xfrm>
            <a:off x="837122" y="842985"/>
            <a:ext cx="7558627" cy="4608581"/>
          </a:xfrm>
          <a:prstGeom prst="rect">
            <a:avLst/>
          </a:prstGeom>
        </p:spPr>
      </p:pic>
      <p:pic>
        <p:nvPicPr>
          <p:cNvPr id="21" name="Picture 20"/>
          <p:cNvPicPr>
            <a:picLocks noChangeAspect="1"/>
          </p:cNvPicPr>
          <p:nvPr/>
        </p:nvPicPr>
        <p:blipFill>
          <a:blip r:embed="rId4"/>
          <a:stretch>
            <a:fillRect/>
          </a:stretch>
        </p:blipFill>
        <p:spPr>
          <a:xfrm>
            <a:off x="1268320" y="5356371"/>
            <a:ext cx="3037741" cy="844148"/>
          </a:xfrm>
          <a:prstGeom prst="rect">
            <a:avLst/>
          </a:prstGeom>
        </p:spPr>
      </p:pic>
      <p:pic>
        <p:nvPicPr>
          <p:cNvPr id="22" name="Picture 21"/>
          <p:cNvPicPr>
            <a:picLocks noChangeAspect="1"/>
          </p:cNvPicPr>
          <p:nvPr/>
        </p:nvPicPr>
        <p:blipFill>
          <a:blip r:embed="rId5"/>
          <a:stretch>
            <a:fillRect/>
          </a:stretch>
        </p:blipFill>
        <p:spPr>
          <a:xfrm>
            <a:off x="5795493" y="5342825"/>
            <a:ext cx="2996572" cy="780420"/>
          </a:xfrm>
          <a:prstGeom prst="rect">
            <a:avLst/>
          </a:prstGeom>
        </p:spPr>
      </p:pic>
    </p:spTree>
    <p:extLst>
      <p:ext uri="{BB962C8B-B14F-4D97-AF65-F5344CB8AC3E}">
        <p14:creationId xmlns:p14="http://schemas.microsoft.com/office/powerpoint/2010/main" val="3263766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16" name="Picture 15"/>
          <p:cNvPicPr>
            <a:picLocks noChangeAspect="1"/>
          </p:cNvPicPr>
          <p:nvPr/>
        </p:nvPicPr>
        <p:blipFill rotWithShape="1">
          <a:blip r:embed="rId3"/>
          <a:srcRect t="49538"/>
          <a:stretch/>
        </p:blipFill>
        <p:spPr>
          <a:xfrm>
            <a:off x="502274" y="817227"/>
            <a:ext cx="7751638" cy="4732815"/>
          </a:xfrm>
          <a:prstGeom prst="rect">
            <a:avLst/>
          </a:prstGeom>
        </p:spPr>
      </p:pic>
      <p:pic>
        <p:nvPicPr>
          <p:cNvPr id="23" name="Picture 22"/>
          <p:cNvPicPr>
            <a:picLocks noChangeAspect="1"/>
          </p:cNvPicPr>
          <p:nvPr/>
        </p:nvPicPr>
        <p:blipFill>
          <a:blip r:embed="rId4"/>
          <a:stretch>
            <a:fillRect/>
          </a:stretch>
        </p:blipFill>
        <p:spPr>
          <a:xfrm>
            <a:off x="5863944" y="5575711"/>
            <a:ext cx="2726264" cy="710021"/>
          </a:xfrm>
          <a:prstGeom prst="rect">
            <a:avLst/>
          </a:prstGeom>
        </p:spPr>
      </p:pic>
      <p:pic>
        <p:nvPicPr>
          <p:cNvPr id="24" name="Picture 23"/>
          <p:cNvPicPr>
            <a:picLocks noChangeAspect="1"/>
          </p:cNvPicPr>
          <p:nvPr/>
        </p:nvPicPr>
        <p:blipFill>
          <a:blip r:embed="rId5"/>
          <a:stretch>
            <a:fillRect/>
          </a:stretch>
        </p:blipFill>
        <p:spPr>
          <a:xfrm>
            <a:off x="1427407" y="5437649"/>
            <a:ext cx="3144593" cy="873841"/>
          </a:xfrm>
          <a:prstGeom prst="rect">
            <a:avLst/>
          </a:prstGeom>
        </p:spPr>
      </p:pic>
    </p:spTree>
    <p:extLst>
      <p:ext uri="{BB962C8B-B14F-4D97-AF65-F5344CB8AC3E}">
        <p14:creationId xmlns:p14="http://schemas.microsoft.com/office/powerpoint/2010/main" val="385220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1982152"/>
            <a:ext cx="2080048" cy="369332"/>
          </a:xfrm>
          <a:prstGeom prst="rect">
            <a:avLst/>
          </a:prstGeom>
          <a:noFill/>
        </p:spPr>
        <p:txBody>
          <a:bodyPr wrap="square" rtlCol="0">
            <a:spAutoFit/>
          </a:bodyPr>
          <a:lstStyle/>
          <a:p>
            <a:pPr algn="ctr"/>
            <a:r>
              <a:rPr lang="en-US" dirty="0" smtClean="0">
                <a:solidFill>
                  <a:srgbClr val="FFFFFF"/>
                </a:solidFill>
                <a:latin typeface="Source Sans Pro"/>
                <a:cs typeface="Source Sans Pro"/>
              </a:rPr>
              <a:t>Timeline</a:t>
            </a:r>
            <a:endParaRPr lang="en-US" dirty="0">
              <a:solidFill>
                <a:srgbClr val="FFFFFF"/>
              </a:solidFill>
              <a:latin typeface="Source Sans Pro"/>
              <a:cs typeface="Source Sans Pro"/>
            </a:endParaRPr>
          </a:p>
        </p:txBody>
      </p:sp>
      <p:sp>
        <p:nvSpPr>
          <p:cNvPr id="28" name="TextBox 27"/>
          <p:cNvSpPr txBox="1"/>
          <p:nvPr/>
        </p:nvSpPr>
        <p:spPr>
          <a:xfrm>
            <a:off x="3579874" y="1982152"/>
            <a:ext cx="2080048" cy="1200329"/>
          </a:xfrm>
          <a:prstGeom prst="rect">
            <a:avLst/>
          </a:prstGeom>
          <a:noFill/>
        </p:spPr>
        <p:txBody>
          <a:bodyPr wrap="square" rtlCol="0">
            <a:spAutoFit/>
          </a:bodyPr>
          <a:lstStyle/>
          <a:p>
            <a:pPr algn="ctr"/>
            <a:r>
              <a:rPr lang="en-US" dirty="0">
                <a:solidFill>
                  <a:srgbClr val="FFFFFF"/>
                </a:solidFill>
                <a:latin typeface="Source Sans Pro"/>
                <a:cs typeface="Source Sans Pro"/>
              </a:rPr>
              <a:t> ‘Marketplace </a:t>
            </a:r>
            <a:r>
              <a:rPr lang="en-US" dirty="0" smtClean="0">
                <a:solidFill>
                  <a:srgbClr val="FFFFFF"/>
                </a:solidFill>
                <a:latin typeface="Source Sans Pro"/>
                <a:cs typeface="Source Sans Pro"/>
              </a:rPr>
              <a:t>Stability’ </a:t>
            </a:r>
            <a:r>
              <a:rPr lang="en-US" dirty="0">
                <a:solidFill>
                  <a:srgbClr val="FFFFFF"/>
                </a:solidFill>
                <a:latin typeface="Source Sans Pro"/>
                <a:cs typeface="Source Sans Pro"/>
              </a:rPr>
              <a:t>Category Definition</a:t>
            </a:r>
          </a:p>
          <a:p>
            <a:pPr algn="ctr"/>
            <a:endParaRPr lang="en-US" dirty="0">
              <a:solidFill>
                <a:srgbClr val="FFFFFF"/>
              </a:solidFill>
              <a:latin typeface="Source Sans Pro"/>
              <a:cs typeface="Source Sans Pro"/>
            </a:endParaRPr>
          </a:p>
        </p:txBody>
      </p:sp>
      <p:sp>
        <p:nvSpPr>
          <p:cNvPr id="29" name="TextBox 28"/>
          <p:cNvSpPr txBox="1"/>
          <p:nvPr/>
        </p:nvSpPr>
        <p:spPr>
          <a:xfrm>
            <a:off x="6167876" y="1982152"/>
            <a:ext cx="2304550" cy="646331"/>
          </a:xfrm>
          <a:prstGeom prst="rect">
            <a:avLst/>
          </a:prstGeom>
          <a:noFill/>
        </p:spPr>
        <p:txBody>
          <a:bodyPr wrap="square" rtlCol="0">
            <a:spAutoFit/>
          </a:bodyPr>
          <a:lstStyle/>
          <a:p>
            <a:pPr algn="ctr"/>
            <a:r>
              <a:rPr lang="en-US" dirty="0">
                <a:solidFill>
                  <a:srgbClr val="FFFFFF"/>
                </a:solidFill>
                <a:latin typeface="Source Sans Pro"/>
                <a:cs typeface="Source Sans Pro"/>
              </a:rPr>
              <a:t> ‘</a:t>
            </a:r>
            <a:r>
              <a:rPr lang="en-US" dirty="0" smtClean="0">
                <a:solidFill>
                  <a:srgbClr val="FFFFFF"/>
                </a:solidFill>
                <a:latin typeface="Source Sans Pro"/>
                <a:cs typeface="Source Sans Pro"/>
              </a:rPr>
              <a:t>Trust’ Category </a:t>
            </a:r>
            <a:r>
              <a:rPr lang="en-US" dirty="0">
                <a:solidFill>
                  <a:srgbClr val="FFFFFF"/>
                </a:solidFill>
                <a:latin typeface="Source Sans Pro"/>
                <a:cs typeface="Source Sans Pro"/>
              </a:rPr>
              <a:t>Definition</a:t>
            </a:r>
          </a:p>
        </p:txBody>
      </p:sp>
      <p:sp>
        <p:nvSpPr>
          <p:cNvPr id="43" name="TextBox 42"/>
          <p:cNvSpPr txBox="1"/>
          <p:nvPr/>
        </p:nvSpPr>
        <p:spPr>
          <a:xfrm>
            <a:off x="886759" y="4364806"/>
            <a:ext cx="2080048" cy="923330"/>
          </a:xfrm>
          <a:prstGeom prst="rect">
            <a:avLst/>
          </a:prstGeom>
          <a:noFill/>
        </p:spPr>
        <p:txBody>
          <a:bodyPr wrap="square" rtlCol="0">
            <a:spAutoFit/>
          </a:bodyPr>
          <a:lstStyle/>
          <a:p>
            <a:pPr algn="ctr"/>
            <a:r>
              <a:rPr lang="en-US" dirty="0" smtClean="0">
                <a:solidFill>
                  <a:srgbClr val="FFFFFF"/>
                </a:solidFill>
                <a:latin typeface="Source Sans Pro"/>
                <a:cs typeface="Source Sans Pro"/>
              </a:rPr>
              <a:t> ‘Robust </a:t>
            </a:r>
            <a:r>
              <a:rPr lang="en-US" dirty="0">
                <a:solidFill>
                  <a:srgbClr val="FFFFFF"/>
                </a:solidFill>
                <a:latin typeface="Source Sans Pro"/>
                <a:cs typeface="Source Sans Pro"/>
              </a:rPr>
              <a:t>Competition’ Category Definition</a:t>
            </a:r>
          </a:p>
        </p:txBody>
      </p:sp>
      <p:sp>
        <p:nvSpPr>
          <p:cNvPr id="44" name="TextBox 43"/>
          <p:cNvSpPr txBox="1"/>
          <p:nvPr/>
        </p:nvSpPr>
        <p:spPr>
          <a:xfrm>
            <a:off x="3511634" y="4364806"/>
            <a:ext cx="2244362"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Existing ‘Beta’ Metrics  in light of Category Definition Revisions</a:t>
            </a:r>
            <a:endParaRPr lang="en-US" dirty="0">
              <a:solidFill>
                <a:srgbClr val="FFFFFF"/>
              </a:solidFill>
              <a:latin typeface="Source Sans Pro"/>
              <a:cs typeface="Source Sans Pro"/>
            </a:endParaRPr>
          </a:p>
        </p:txBody>
      </p:sp>
      <p:sp>
        <p:nvSpPr>
          <p:cNvPr id="45" name="TextBox 44"/>
          <p:cNvSpPr txBox="1"/>
          <p:nvPr/>
        </p:nvSpPr>
        <p:spPr>
          <a:xfrm>
            <a:off x="6283988" y="4364806"/>
            <a:ext cx="2080048" cy="369332"/>
          </a:xfrm>
          <a:prstGeom prst="rect">
            <a:avLst/>
          </a:prstGeom>
          <a:noFill/>
        </p:spPr>
        <p:txBody>
          <a:bodyPr wrap="square" rtlCol="0">
            <a:spAutoFit/>
          </a:bodyPr>
          <a:lstStyle/>
          <a:p>
            <a:pPr algn="ctr"/>
            <a:r>
              <a:rPr lang="en-US" dirty="0">
                <a:solidFill>
                  <a:srgbClr val="FFFFFF"/>
                </a:solidFill>
                <a:latin typeface="Source Sans Pro"/>
                <a:cs typeface="Source Sans Pro"/>
              </a:rPr>
              <a:t>Next Steps</a:t>
            </a: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32" name="TextBox 31"/>
          <p:cNvSpPr txBox="1"/>
          <p:nvPr/>
        </p:nvSpPr>
        <p:spPr>
          <a:xfrm>
            <a:off x="6048738"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6</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sz="2500" dirty="0" smtClean="0"/>
              <a:t>Agenda</a:t>
            </a:r>
            <a:endParaRPr lang="en-US" sz="2500" dirty="0"/>
          </a:p>
        </p:txBody>
      </p:sp>
    </p:spTree>
    <p:extLst>
      <p:ext uri="{BB962C8B-B14F-4D97-AF65-F5344CB8AC3E}">
        <p14:creationId xmlns:p14="http://schemas.microsoft.com/office/powerpoint/2010/main" val="413632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3" name="Picture 2"/>
          <p:cNvPicPr>
            <a:picLocks noChangeAspect="1"/>
          </p:cNvPicPr>
          <p:nvPr/>
        </p:nvPicPr>
        <p:blipFill>
          <a:blip r:embed="rId3"/>
          <a:stretch>
            <a:fillRect/>
          </a:stretch>
        </p:blipFill>
        <p:spPr>
          <a:xfrm>
            <a:off x="95535" y="1402061"/>
            <a:ext cx="5405253" cy="3429293"/>
          </a:xfrm>
          <a:prstGeom prst="rect">
            <a:avLst/>
          </a:prstGeom>
        </p:spPr>
      </p:pic>
      <p:pic>
        <p:nvPicPr>
          <p:cNvPr id="4" name="Picture 3"/>
          <p:cNvPicPr>
            <a:picLocks noChangeAspect="1"/>
          </p:cNvPicPr>
          <p:nvPr/>
        </p:nvPicPr>
        <p:blipFill>
          <a:blip r:embed="rId4"/>
          <a:stretch>
            <a:fillRect/>
          </a:stretch>
        </p:blipFill>
        <p:spPr>
          <a:xfrm>
            <a:off x="5473441" y="1344012"/>
            <a:ext cx="3493140" cy="3549480"/>
          </a:xfrm>
          <a:prstGeom prst="rect">
            <a:avLst/>
          </a:prstGeom>
        </p:spPr>
      </p:pic>
      <p:pic>
        <p:nvPicPr>
          <p:cNvPr id="7" name="Picture 6"/>
          <p:cNvPicPr>
            <a:picLocks noChangeAspect="1"/>
          </p:cNvPicPr>
          <p:nvPr/>
        </p:nvPicPr>
        <p:blipFill>
          <a:blip r:embed="rId5"/>
          <a:stretch>
            <a:fillRect/>
          </a:stretch>
        </p:blipFill>
        <p:spPr>
          <a:xfrm>
            <a:off x="1386424" y="4995065"/>
            <a:ext cx="2838754" cy="738076"/>
          </a:xfrm>
          <a:prstGeom prst="rect">
            <a:avLst/>
          </a:prstGeom>
        </p:spPr>
      </p:pic>
      <p:pic>
        <p:nvPicPr>
          <p:cNvPr id="8" name="Picture 7"/>
          <p:cNvPicPr>
            <a:picLocks noChangeAspect="1"/>
          </p:cNvPicPr>
          <p:nvPr/>
        </p:nvPicPr>
        <p:blipFill>
          <a:blip r:embed="rId6"/>
          <a:stretch>
            <a:fillRect/>
          </a:stretch>
        </p:blipFill>
        <p:spPr>
          <a:xfrm>
            <a:off x="5528033" y="5009239"/>
            <a:ext cx="2679408" cy="660380"/>
          </a:xfrm>
          <a:prstGeom prst="rect">
            <a:avLst/>
          </a:prstGeom>
        </p:spPr>
      </p:pic>
    </p:spTree>
    <p:extLst>
      <p:ext uri="{BB962C8B-B14F-4D97-AF65-F5344CB8AC3E}">
        <p14:creationId xmlns:p14="http://schemas.microsoft.com/office/powerpoint/2010/main" val="21341367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5" name="Picture 4"/>
          <p:cNvPicPr>
            <a:picLocks noChangeAspect="1"/>
          </p:cNvPicPr>
          <p:nvPr/>
        </p:nvPicPr>
        <p:blipFill>
          <a:blip r:embed="rId3"/>
          <a:stretch>
            <a:fillRect/>
          </a:stretch>
        </p:blipFill>
        <p:spPr>
          <a:xfrm>
            <a:off x="130830" y="809011"/>
            <a:ext cx="5505696" cy="2633159"/>
          </a:xfrm>
          <a:prstGeom prst="rect">
            <a:avLst/>
          </a:prstGeom>
        </p:spPr>
      </p:pic>
      <p:pic>
        <p:nvPicPr>
          <p:cNvPr id="6" name="Picture 5"/>
          <p:cNvPicPr>
            <a:picLocks noChangeAspect="1"/>
          </p:cNvPicPr>
          <p:nvPr/>
        </p:nvPicPr>
        <p:blipFill>
          <a:blip r:embed="rId4"/>
          <a:stretch>
            <a:fillRect/>
          </a:stretch>
        </p:blipFill>
        <p:spPr>
          <a:xfrm>
            <a:off x="4531057" y="2714115"/>
            <a:ext cx="4620144" cy="3049417"/>
          </a:xfrm>
          <a:prstGeom prst="rect">
            <a:avLst/>
          </a:prstGeom>
        </p:spPr>
      </p:pic>
      <p:pic>
        <p:nvPicPr>
          <p:cNvPr id="14" name="Picture 13"/>
          <p:cNvPicPr>
            <a:picLocks noChangeAspect="1"/>
          </p:cNvPicPr>
          <p:nvPr/>
        </p:nvPicPr>
        <p:blipFill>
          <a:blip r:embed="rId5"/>
          <a:stretch>
            <a:fillRect/>
          </a:stretch>
        </p:blipFill>
        <p:spPr>
          <a:xfrm>
            <a:off x="719726" y="3850083"/>
            <a:ext cx="2679408" cy="660380"/>
          </a:xfrm>
          <a:prstGeom prst="rect">
            <a:avLst/>
          </a:prstGeom>
        </p:spPr>
      </p:pic>
      <p:pic>
        <p:nvPicPr>
          <p:cNvPr id="9" name="Picture 8"/>
          <p:cNvPicPr>
            <a:picLocks noChangeAspect="1"/>
          </p:cNvPicPr>
          <p:nvPr/>
        </p:nvPicPr>
        <p:blipFill>
          <a:blip r:embed="rId6"/>
          <a:stretch>
            <a:fillRect/>
          </a:stretch>
        </p:blipFill>
        <p:spPr>
          <a:xfrm>
            <a:off x="5875380" y="5569823"/>
            <a:ext cx="2714110" cy="713953"/>
          </a:xfrm>
          <a:prstGeom prst="rect">
            <a:avLst/>
          </a:prstGeom>
        </p:spPr>
      </p:pic>
    </p:spTree>
    <p:extLst>
      <p:ext uri="{BB962C8B-B14F-4D97-AF65-F5344CB8AC3E}">
        <p14:creationId xmlns:p14="http://schemas.microsoft.com/office/powerpoint/2010/main" val="32152972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sp>
        <p:nvSpPr>
          <p:cNvPr id="3" name="Rectangle 2"/>
          <p:cNvSpPr/>
          <p:nvPr/>
        </p:nvSpPr>
        <p:spPr>
          <a:xfrm>
            <a:off x="489397" y="1443841"/>
            <a:ext cx="8036417" cy="3139321"/>
          </a:xfrm>
          <a:prstGeom prst="rect">
            <a:avLst/>
          </a:prstGeom>
        </p:spPr>
        <p:txBody>
          <a:bodyPr wrap="square">
            <a:spAutoFit/>
          </a:bodyPr>
          <a:lstStyle/>
          <a:p>
            <a:pPr marL="285750" indent="-285750">
              <a:buFont typeface="Arial" panose="020B0604020202020204" pitchFamily="34" charset="0"/>
              <a:buChar char="•"/>
            </a:pPr>
            <a:r>
              <a:rPr lang="en-US" dirty="0">
                <a:latin typeface="ArialMT"/>
              </a:rPr>
              <a:t>I would strongly recommend adding end-user adoption rates. </a:t>
            </a:r>
            <a:endParaRPr lang="en-US" dirty="0" smtClean="0">
              <a:latin typeface="ArialMT"/>
            </a:endParaRPr>
          </a:p>
          <a:p>
            <a:pPr marL="285750" indent="-285750">
              <a:buFont typeface="Arial" panose="020B0604020202020204" pitchFamily="34" charset="0"/>
              <a:buChar char="•"/>
            </a:pPr>
            <a:endParaRPr lang="en-US" dirty="0" smtClean="0">
              <a:latin typeface="ArialMT"/>
            </a:endParaRPr>
          </a:p>
          <a:p>
            <a:pPr marL="285750" indent="-285750">
              <a:buFont typeface="Arial" panose="020B0604020202020204" pitchFamily="34" charset="0"/>
              <a:buChar char="•"/>
            </a:pPr>
            <a:r>
              <a:rPr lang="en-US" dirty="0">
                <a:latin typeface="ArialMT"/>
              </a:rPr>
              <a:t>I'm still confused by the new definition. </a:t>
            </a:r>
            <a:r>
              <a:rPr lang="en-US" dirty="0" smtClean="0">
                <a:latin typeface="ArialMT"/>
              </a:rPr>
              <a:t>‘New TLDs’ </a:t>
            </a:r>
            <a:r>
              <a:rPr lang="en-US" dirty="0">
                <a:latin typeface="ArialMT"/>
              </a:rPr>
              <a:t>to me means something very </a:t>
            </a:r>
            <a:r>
              <a:rPr lang="en-US" dirty="0" smtClean="0">
                <a:latin typeface="ArialMT"/>
              </a:rPr>
              <a:t>specific</a:t>
            </a:r>
            <a:r>
              <a:rPr lang="en-US" dirty="0">
                <a:latin typeface="ArialMT"/>
              </a:rPr>
              <a:t> </a:t>
            </a:r>
            <a:r>
              <a:rPr lang="en-US" dirty="0" smtClean="0">
                <a:latin typeface="ArialMT"/>
              </a:rPr>
              <a:t>- TLD </a:t>
            </a:r>
            <a:r>
              <a:rPr lang="en-US" dirty="0">
                <a:latin typeface="ArialMT"/>
              </a:rPr>
              <a:t>launched post 2012</a:t>
            </a:r>
            <a:r>
              <a:rPr lang="en-US" dirty="0" smtClean="0">
                <a:latin typeface="ArialMT"/>
              </a:rPr>
              <a:t>.</a:t>
            </a:r>
          </a:p>
          <a:p>
            <a:pPr marL="285750" indent="-285750">
              <a:buFont typeface="Arial" panose="020B0604020202020204" pitchFamily="34" charset="0"/>
              <a:buChar char="•"/>
            </a:pPr>
            <a:endParaRPr lang="en-US" dirty="0" smtClean="0">
              <a:latin typeface="ArialMT"/>
            </a:endParaRPr>
          </a:p>
          <a:p>
            <a:pPr marL="285750" indent="-285750">
              <a:buFont typeface="Arial" panose="020B0604020202020204" pitchFamily="34" charset="0"/>
              <a:buChar char="•"/>
            </a:pPr>
            <a:r>
              <a:rPr lang="en-US" dirty="0">
                <a:latin typeface="ArialMT"/>
              </a:rPr>
              <a:t>Unclear what the objectives would be for each of these data points to consider them "metrics." More sophisticated "concentration" calculation probably better.</a:t>
            </a:r>
          </a:p>
          <a:p>
            <a:pPr marL="285750" indent="-285750">
              <a:buFont typeface="Arial" panose="020B0604020202020204" pitchFamily="34" charset="0"/>
              <a:buChar char="•"/>
            </a:pPr>
            <a:endParaRPr lang="en-US" dirty="0">
              <a:latin typeface="ArialMT"/>
            </a:endParaRPr>
          </a:p>
          <a:p>
            <a:pPr marL="285750" indent="-285750">
              <a:buFont typeface="Arial" panose="020B0604020202020204" pitchFamily="34" charset="0"/>
              <a:buChar char="•"/>
            </a:pPr>
            <a:r>
              <a:rPr lang="en-US" dirty="0">
                <a:latin typeface="ArialMT"/>
              </a:rPr>
              <a:t>The word "adoption" in the definition is too non-specific to say that any metric actually fulfills it.</a:t>
            </a:r>
          </a:p>
        </p:txBody>
      </p:sp>
      <p:pic>
        <p:nvPicPr>
          <p:cNvPr id="1026" name="Picture 2" descr="https://img.clipartfest.com/c133c73460b10470c06c763931519d64_clipart-board-of-directors-clipart-board-of-directors_208-114.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3468" y="5213573"/>
            <a:ext cx="1981200" cy="1085850"/>
          </a:xfrm>
          <a:prstGeom prst="rect">
            <a:avLst/>
          </a:prstGeom>
          <a:noFill/>
          <a:extLst>
            <a:ext uri="{909E8E84-426E-40DD-AFC4-6F175D3DCCD1}">
              <a14:hiddenFill xmlns:a14="http://schemas.microsoft.com/office/drawing/2010/main">
                <a:solidFill>
                  <a:srgbClr val="FFFFFF"/>
                </a:solidFill>
              </a14:hiddenFill>
            </a:ext>
          </a:extLst>
        </p:spPr>
      </p:pic>
      <p:sp>
        <p:nvSpPr>
          <p:cNvPr id="17" name="Rounded Rectangular Callout 16"/>
          <p:cNvSpPr/>
          <p:nvPr/>
        </p:nvSpPr>
        <p:spPr>
          <a:xfrm>
            <a:off x="218940" y="1212017"/>
            <a:ext cx="8448541" cy="3566041"/>
          </a:xfrm>
          <a:prstGeom prst="wedgeRoundRectCallou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7104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5" name="Picture 4"/>
          <p:cNvPicPr>
            <a:picLocks noChangeAspect="1"/>
          </p:cNvPicPr>
          <p:nvPr/>
        </p:nvPicPr>
        <p:blipFill rotWithShape="1">
          <a:blip r:embed="rId3"/>
          <a:srcRect l="4011"/>
          <a:stretch/>
        </p:blipFill>
        <p:spPr>
          <a:xfrm>
            <a:off x="0" y="1277772"/>
            <a:ext cx="7838347" cy="2366180"/>
          </a:xfrm>
          <a:prstGeom prst="rect">
            <a:avLst/>
          </a:prstGeom>
        </p:spPr>
      </p:pic>
    </p:spTree>
    <p:extLst>
      <p:ext uri="{BB962C8B-B14F-4D97-AF65-F5344CB8AC3E}">
        <p14:creationId xmlns:p14="http://schemas.microsoft.com/office/powerpoint/2010/main" val="40149497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3" name="Picture 2"/>
          <p:cNvPicPr>
            <a:picLocks noChangeAspect="1"/>
          </p:cNvPicPr>
          <p:nvPr/>
        </p:nvPicPr>
        <p:blipFill>
          <a:blip r:embed="rId3"/>
          <a:stretch>
            <a:fillRect/>
          </a:stretch>
        </p:blipFill>
        <p:spPr>
          <a:xfrm>
            <a:off x="1883658" y="830875"/>
            <a:ext cx="5223624" cy="5447095"/>
          </a:xfrm>
          <a:prstGeom prst="rect">
            <a:avLst/>
          </a:prstGeom>
        </p:spPr>
      </p:pic>
      <p:pic>
        <p:nvPicPr>
          <p:cNvPr id="6" name="Picture 5"/>
          <p:cNvPicPr>
            <a:picLocks noChangeAspect="1"/>
          </p:cNvPicPr>
          <p:nvPr/>
        </p:nvPicPr>
        <p:blipFill>
          <a:blip r:embed="rId4"/>
          <a:stretch>
            <a:fillRect/>
          </a:stretch>
        </p:blipFill>
        <p:spPr>
          <a:xfrm>
            <a:off x="35063" y="2225542"/>
            <a:ext cx="2577098" cy="677911"/>
          </a:xfrm>
          <a:prstGeom prst="rect">
            <a:avLst/>
          </a:prstGeom>
        </p:spPr>
      </p:pic>
      <p:grpSp>
        <p:nvGrpSpPr>
          <p:cNvPr id="7" name="Group 6"/>
          <p:cNvGrpSpPr/>
          <p:nvPr/>
        </p:nvGrpSpPr>
        <p:grpSpPr>
          <a:xfrm>
            <a:off x="6748961" y="2206556"/>
            <a:ext cx="2203967" cy="667206"/>
            <a:chOff x="247650" y="5463194"/>
            <a:chExt cx="4382978" cy="1133404"/>
          </a:xfrm>
        </p:grpSpPr>
        <p:pic>
          <p:nvPicPr>
            <p:cNvPr id="8" name="Picture 7"/>
            <p:cNvPicPr>
              <a:picLocks noChangeAspect="1"/>
            </p:cNvPicPr>
            <p:nvPr/>
          </p:nvPicPr>
          <p:blipFill>
            <a:blip r:embed="rId5"/>
            <a:stretch>
              <a:fillRect/>
            </a:stretch>
          </p:blipFill>
          <p:spPr>
            <a:xfrm>
              <a:off x="849203" y="5463194"/>
              <a:ext cx="3781425" cy="361950"/>
            </a:xfrm>
            <a:prstGeom prst="rect">
              <a:avLst/>
            </a:prstGeom>
          </p:spPr>
        </p:pic>
        <p:pic>
          <p:nvPicPr>
            <p:cNvPr id="9" name="Picture 8"/>
            <p:cNvPicPr>
              <a:picLocks noChangeAspect="1"/>
            </p:cNvPicPr>
            <p:nvPr/>
          </p:nvPicPr>
          <p:blipFill>
            <a:blip r:embed="rId6"/>
            <a:stretch>
              <a:fillRect/>
            </a:stretch>
          </p:blipFill>
          <p:spPr>
            <a:xfrm>
              <a:off x="247650" y="5825073"/>
              <a:ext cx="4324350" cy="771525"/>
            </a:xfrm>
            <a:prstGeom prst="rect">
              <a:avLst/>
            </a:prstGeom>
          </p:spPr>
        </p:pic>
      </p:grpSp>
      <p:pic>
        <p:nvPicPr>
          <p:cNvPr id="4" name="Picture 3"/>
          <p:cNvPicPr>
            <a:picLocks noChangeAspect="1"/>
          </p:cNvPicPr>
          <p:nvPr/>
        </p:nvPicPr>
        <p:blipFill>
          <a:blip r:embed="rId7"/>
          <a:stretch>
            <a:fillRect/>
          </a:stretch>
        </p:blipFill>
        <p:spPr>
          <a:xfrm>
            <a:off x="67493" y="4934344"/>
            <a:ext cx="2531020" cy="626122"/>
          </a:xfrm>
          <a:prstGeom prst="rect">
            <a:avLst/>
          </a:prstGeom>
        </p:spPr>
      </p:pic>
      <p:pic>
        <p:nvPicPr>
          <p:cNvPr id="10" name="Picture 9"/>
          <p:cNvPicPr>
            <a:picLocks noChangeAspect="1"/>
          </p:cNvPicPr>
          <p:nvPr/>
        </p:nvPicPr>
        <p:blipFill>
          <a:blip r:embed="rId8"/>
          <a:stretch>
            <a:fillRect/>
          </a:stretch>
        </p:blipFill>
        <p:spPr>
          <a:xfrm>
            <a:off x="6748961" y="4273367"/>
            <a:ext cx="2289706" cy="742242"/>
          </a:xfrm>
          <a:prstGeom prst="rect">
            <a:avLst/>
          </a:prstGeom>
        </p:spPr>
      </p:pic>
    </p:spTree>
    <p:extLst>
      <p:ext uri="{BB962C8B-B14F-4D97-AF65-F5344CB8AC3E}">
        <p14:creationId xmlns:p14="http://schemas.microsoft.com/office/powerpoint/2010/main" val="30063533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sp>
        <p:nvSpPr>
          <p:cNvPr id="3" name="Rectangle 2"/>
          <p:cNvSpPr/>
          <p:nvPr/>
        </p:nvSpPr>
        <p:spPr>
          <a:xfrm>
            <a:off x="489397" y="1443841"/>
            <a:ext cx="8036417" cy="2862322"/>
          </a:xfrm>
          <a:prstGeom prst="rect">
            <a:avLst/>
          </a:prstGeom>
        </p:spPr>
        <p:txBody>
          <a:bodyPr wrap="square">
            <a:spAutoFit/>
          </a:bodyPr>
          <a:lstStyle/>
          <a:p>
            <a:pPr marL="285750" indent="-285750">
              <a:buFont typeface="Arial" panose="020B0604020202020204" pitchFamily="34" charset="0"/>
              <a:buChar char="•"/>
            </a:pPr>
            <a:r>
              <a:rPr lang="en-US" dirty="0" smtClean="0">
                <a:latin typeface="ArialMT"/>
              </a:rPr>
              <a:t>Figure </a:t>
            </a:r>
            <a:r>
              <a:rPr lang="en-US" dirty="0">
                <a:latin typeface="ArialMT"/>
              </a:rPr>
              <a:t>4 (which corresponds to Actual Number of gTLD  Accreditations by Registrar Family) can be affected by actual market concentration (registrars buying registrars) or specific conditions such as drop catch registrars. Recommend removing. </a:t>
            </a:r>
            <a:endParaRPr lang="en-US" dirty="0" smtClean="0">
              <a:latin typeface="ArialMT"/>
            </a:endParaRPr>
          </a:p>
          <a:p>
            <a:pPr marL="285750" indent="-285750">
              <a:buFont typeface="Arial" panose="020B0604020202020204" pitchFamily="34" charset="0"/>
              <a:buChar char="•"/>
            </a:pPr>
            <a:endParaRPr lang="en-US" dirty="0">
              <a:latin typeface="ArialMT"/>
            </a:endParaRPr>
          </a:p>
          <a:p>
            <a:pPr marL="285750" indent="-285750">
              <a:buFont typeface="Arial" panose="020B0604020202020204" pitchFamily="34" charset="0"/>
              <a:buChar char="•"/>
            </a:pPr>
            <a:r>
              <a:rPr lang="en-US" dirty="0"/>
              <a:t>"</a:t>
            </a:r>
            <a:r>
              <a:rPr lang="en-US" dirty="0">
                <a:latin typeface="ArialMT"/>
              </a:rPr>
              <a:t>Fig 4: "by registrar family" is unclear for me</a:t>
            </a:r>
          </a:p>
          <a:p>
            <a:pPr marL="285750" indent="-285750">
              <a:buFont typeface="Arial" panose="020B0604020202020204" pitchFamily="34" charset="0"/>
              <a:buChar char="•"/>
            </a:pPr>
            <a:endParaRPr lang="en-US" dirty="0">
              <a:latin typeface="ArialMT"/>
            </a:endParaRPr>
          </a:p>
          <a:p>
            <a:pPr marL="285750" indent="-285750">
              <a:buFont typeface="Arial" panose="020B0604020202020204" pitchFamily="34" charset="0"/>
              <a:buChar char="•"/>
            </a:pPr>
            <a:r>
              <a:rPr lang="en-US" dirty="0">
                <a:latin typeface="ArialMT"/>
              </a:rPr>
              <a:t>Not sure volume speaks to market friction. Need some other measure.</a:t>
            </a:r>
          </a:p>
          <a:p>
            <a:pPr marL="285750" indent="-285750">
              <a:buFont typeface="Arial" panose="020B0604020202020204" pitchFamily="34" charset="0"/>
              <a:buChar char="•"/>
            </a:pPr>
            <a:endParaRPr lang="en-US" dirty="0">
              <a:latin typeface="ArialMT"/>
            </a:endParaRPr>
          </a:p>
          <a:p>
            <a:pPr marL="285750" indent="-285750">
              <a:buFont typeface="Arial" panose="020B0604020202020204" pitchFamily="34" charset="0"/>
              <a:buChar char="•"/>
            </a:pPr>
            <a:r>
              <a:rPr lang="en-US" dirty="0">
                <a:latin typeface="ArialMT"/>
              </a:rPr>
              <a:t>Sorry, what does "percentage" mean in this case?</a:t>
            </a:r>
          </a:p>
        </p:txBody>
      </p:sp>
      <p:pic>
        <p:nvPicPr>
          <p:cNvPr id="1026" name="Picture 2" descr="https://img.clipartfest.com/c133c73460b10470c06c763931519d64_clipart-board-of-directors-clipart-board-of-directors_208-114.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3468" y="5213573"/>
            <a:ext cx="1981200" cy="1085850"/>
          </a:xfrm>
          <a:prstGeom prst="rect">
            <a:avLst/>
          </a:prstGeom>
          <a:noFill/>
          <a:extLst>
            <a:ext uri="{909E8E84-426E-40DD-AFC4-6F175D3DCCD1}">
              <a14:hiddenFill xmlns:a14="http://schemas.microsoft.com/office/drawing/2010/main">
                <a:solidFill>
                  <a:srgbClr val="FFFFFF"/>
                </a:solidFill>
              </a14:hiddenFill>
            </a:ext>
          </a:extLst>
        </p:spPr>
      </p:pic>
      <p:sp>
        <p:nvSpPr>
          <p:cNvPr id="17" name="Rounded Rectangular Callout 16"/>
          <p:cNvSpPr/>
          <p:nvPr/>
        </p:nvSpPr>
        <p:spPr>
          <a:xfrm>
            <a:off x="218940" y="1212017"/>
            <a:ext cx="8448541" cy="3566041"/>
          </a:xfrm>
          <a:prstGeom prst="wedgeRoundRectCallou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24405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4" name="Picture 3"/>
          <p:cNvPicPr>
            <a:picLocks noChangeAspect="1"/>
          </p:cNvPicPr>
          <p:nvPr/>
        </p:nvPicPr>
        <p:blipFill rotWithShape="1">
          <a:blip r:embed="rId3"/>
          <a:srcRect l="3995"/>
          <a:stretch/>
        </p:blipFill>
        <p:spPr>
          <a:xfrm>
            <a:off x="0" y="817227"/>
            <a:ext cx="7826159" cy="3754773"/>
          </a:xfrm>
          <a:prstGeom prst="rect">
            <a:avLst/>
          </a:prstGeom>
        </p:spPr>
      </p:pic>
    </p:spTree>
    <p:extLst>
      <p:ext uri="{BB962C8B-B14F-4D97-AF65-F5344CB8AC3E}">
        <p14:creationId xmlns:p14="http://schemas.microsoft.com/office/powerpoint/2010/main" val="36602271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pic>
        <p:nvPicPr>
          <p:cNvPr id="3" name="Picture 2"/>
          <p:cNvPicPr>
            <a:picLocks noChangeAspect="1"/>
          </p:cNvPicPr>
          <p:nvPr/>
        </p:nvPicPr>
        <p:blipFill>
          <a:blip r:embed="rId3"/>
          <a:stretch>
            <a:fillRect/>
          </a:stretch>
        </p:blipFill>
        <p:spPr>
          <a:xfrm>
            <a:off x="1" y="941483"/>
            <a:ext cx="6415132" cy="2347629"/>
          </a:xfrm>
          <a:prstGeom prst="rect">
            <a:avLst/>
          </a:prstGeom>
        </p:spPr>
      </p:pic>
      <p:pic>
        <p:nvPicPr>
          <p:cNvPr id="5" name="Picture 4"/>
          <p:cNvPicPr>
            <a:picLocks noChangeAspect="1"/>
          </p:cNvPicPr>
          <p:nvPr/>
        </p:nvPicPr>
        <p:blipFill>
          <a:blip r:embed="rId4"/>
          <a:stretch>
            <a:fillRect/>
          </a:stretch>
        </p:blipFill>
        <p:spPr>
          <a:xfrm>
            <a:off x="13650" y="3427016"/>
            <a:ext cx="6388944" cy="2638727"/>
          </a:xfrm>
          <a:prstGeom prst="rect">
            <a:avLst/>
          </a:prstGeom>
        </p:spPr>
      </p:pic>
      <p:pic>
        <p:nvPicPr>
          <p:cNvPr id="7" name="Picture 6"/>
          <p:cNvPicPr>
            <a:picLocks noChangeAspect="1"/>
          </p:cNvPicPr>
          <p:nvPr/>
        </p:nvPicPr>
        <p:blipFill>
          <a:blip r:embed="rId5"/>
          <a:stretch>
            <a:fillRect/>
          </a:stretch>
        </p:blipFill>
        <p:spPr>
          <a:xfrm>
            <a:off x="6415133" y="1794118"/>
            <a:ext cx="2694508" cy="656007"/>
          </a:xfrm>
          <a:prstGeom prst="rect">
            <a:avLst/>
          </a:prstGeom>
        </p:spPr>
      </p:pic>
      <p:pic>
        <p:nvPicPr>
          <p:cNvPr id="8" name="Picture 7"/>
          <p:cNvPicPr>
            <a:picLocks noChangeAspect="1"/>
          </p:cNvPicPr>
          <p:nvPr/>
        </p:nvPicPr>
        <p:blipFill>
          <a:blip r:embed="rId6"/>
          <a:stretch>
            <a:fillRect/>
          </a:stretch>
        </p:blipFill>
        <p:spPr>
          <a:xfrm>
            <a:off x="6415133" y="4229390"/>
            <a:ext cx="2694508" cy="592682"/>
          </a:xfrm>
          <a:prstGeom prst="rect">
            <a:avLst/>
          </a:prstGeom>
        </p:spPr>
      </p:pic>
    </p:spTree>
    <p:extLst>
      <p:ext uri="{BB962C8B-B14F-4D97-AF65-F5344CB8AC3E}">
        <p14:creationId xmlns:p14="http://schemas.microsoft.com/office/powerpoint/2010/main" val="25976688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Robust Competition </a:t>
            </a:r>
            <a:r>
              <a:rPr lang="en-US" sz="2500" dirty="0" smtClean="0"/>
              <a:t>‘Beta’ Metrics</a:t>
            </a:r>
            <a:endParaRPr lang="en-US" sz="2500" dirty="0"/>
          </a:p>
        </p:txBody>
      </p:sp>
      <p:sp>
        <p:nvSpPr>
          <p:cNvPr id="3" name="Rectangle 2"/>
          <p:cNvSpPr/>
          <p:nvPr/>
        </p:nvSpPr>
        <p:spPr>
          <a:xfrm>
            <a:off x="189146" y="1129941"/>
            <a:ext cx="8954854" cy="3539430"/>
          </a:xfrm>
          <a:prstGeom prst="rect">
            <a:avLst/>
          </a:prstGeom>
        </p:spPr>
        <p:txBody>
          <a:bodyPr wrap="square">
            <a:spAutoFit/>
          </a:bodyPr>
          <a:lstStyle/>
          <a:p>
            <a:pPr marL="285750" indent="-285750">
              <a:buFont typeface="Arial" panose="020B0604020202020204" pitchFamily="34" charset="0"/>
              <a:buChar char="•"/>
            </a:pPr>
            <a:r>
              <a:rPr lang="en-US" sz="1600" dirty="0">
                <a:latin typeface="ArialMT"/>
              </a:rPr>
              <a:t>The figures proposed are inadequate to cover the revised definition. I only </a:t>
            </a:r>
            <a:r>
              <a:rPr lang="en-US" sz="1600" dirty="0" smtClean="0">
                <a:latin typeface="ArialMT"/>
              </a:rPr>
              <a:t>see </a:t>
            </a:r>
            <a:r>
              <a:rPr lang="en-US" sz="1600" dirty="0">
                <a:latin typeface="ArialMT"/>
              </a:rPr>
              <a:t>registrars</a:t>
            </a:r>
            <a:r>
              <a:rPr lang="en-US" sz="1600" dirty="0" smtClean="0">
                <a:latin typeface="ArialMT"/>
              </a:rPr>
              <a:t>.</a:t>
            </a:r>
          </a:p>
          <a:p>
            <a:endParaRPr lang="en-US" sz="1600" dirty="0">
              <a:latin typeface="ArialMT"/>
            </a:endParaRPr>
          </a:p>
          <a:p>
            <a:pPr marL="285750" indent="-285750">
              <a:buFont typeface="Arial" panose="020B0604020202020204" pitchFamily="34" charset="0"/>
              <a:buChar char="•"/>
            </a:pPr>
            <a:r>
              <a:rPr lang="en-US" sz="1600" dirty="0">
                <a:latin typeface="ArialMT"/>
              </a:rPr>
              <a:t>Would this include gTLD Registrars that are part of the same Group (as a fully or partly owned subsidiary</a:t>
            </a:r>
            <a:r>
              <a:rPr lang="en-US" sz="1600" dirty="0" smtClean="0">
                <a:latin typeface="ArialMT"/>
              </a:rPr>
              <a:t>)?</a:t>
            </a:r>
          </a:p>
          <a:p>
            <a:pPr marL="285750" indent="-285750">
              <a:buFont typeface="Arial" panose="020B0604020202020204" pitchFamily="34" charset="0"/>
              <a:buChar char="•"/>
            </a:pPr>
            <a:endParaRPr lang="en-US" sz="1600" dirty="0">
              <a:latin typeface="ArialMT"/>
            </a:endParaRPr>
          </a:p>
          <a:p>
            <a:pPr marL="285750" indent="-285750">
              <a:buFont typeface="Arial" panose="020B0604020202020204" pitchFamily="34" charset="0"/>
              <a:buChar char="•"/>
            </a:pPr>
            <a:r>
              <a:rPr lang="en-US" sz="1600" dirty="0">
                <a:latin typeface="ArialMT"/>
              </a:rPr>
              <a:t>Figure 20 should be "gTLD Registrar Families - Newly Accredited" so it's not impacted by drop catch registrar accreditations. Figure 21 could be either families or individual registrars, but symmetry suggests using families as well. </a:t>
            </a:r>
          </a:p>
          <a:p>
            <a:pPr marL="285750" indent="-285750">
              <a:buFont typeface="Arial" panose="020B0604020202020204" pitchFamily="34" charset="0"/>
              <a:buChar char="•"/>
            </a:pPr>
            <a:endParaRPr lang="en-US" sz="1600" dirty="0">
              <a:latin typeface="ArialMT"/>
            </a:endParaRPr>
          </a:p>
          <a:p>
            <a:pPr marL="285750" indent="-285750">
              <a:buFont typeface="Arial" panose="020B0604020202020204" pitchFamily="34" charset="0"/>
              <a:buChar char="•"/>
            </a:pPr>
            <a:r>
              <a:rPr lang="en-US" sz="1600" dirty="0" smtClean="0">
                <a:latin typeface="ArialMT"/>
              </a:rPr>
              <a:t>Without </a:t>
            </a:r>
            <a:r>
              <a:rPr lang="en-US" sz="1600" dirty="0">
                <a:latin typeface="ArialMT"/>
              </a:rPr>
              <a:t>knowing the reasons, difficult to attribute to market dynamics (as opposed to compliance violations, etc.)</a:t>
            </a:r>
          </a:p>
          <a:p>
            <a:pPr marL="285750" indent="-285750">
              <a:buFont typeface="Arial" panose="020B0604020202020204" pitchFamily="34" charset="0"/>
              <a:buChar char="•"/>
            </a:pPr>
            <a:endParaRPr lang="en-US" sz="1600" dirty="0">
              <a:latin typeface="ArialMT"/>
            </a:endParaRPr>
          </a:p>
          <a:p>
            <a:pPr marL="285750" indent="-285750">
              <a:buFont typeface="Arial" panose="020B0604020202020204" pitchFamily="34" charset="0"/>
              <a:buChar char="•"/>
            </a:pPr>
            <a:r>
              <a:rPr lang="en-US" sz="1600" dirty="0">
                <a:latin typeface="ArialMT"/>
              </a:rPr>
              <a:t>It is not immediately obvious that these metrics will fulfill the stated goal.</a:t>
            </a:r>
          </a:p>
          <a:p>
            <a:pPr marL="285750" indent="-285750">
              <a:buFont typeface="Arial" panose="020B0604020202020204" pitchFamily="34" charset="0"/>
              <a:buChar char="•"/>
            </a:pPr>
            <a:endParaRPr lang="en-US" sz="1600" dirty="0">
              <a:latin typeface="ArialMT"/>
            </a:endParaRPr>
          </a:p>
        </p:txBody>
      </p:sp>
      <p:pic>
        <p:nvPicPr>
          <p:cNvPr id="1026" name="Picture 2" descr="https://img.clipartfest.com/c133c73460b10470c06c763931519d64_clipart-board-of-directors-clipart-board-of-directors_208-114.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3468" y="5213573"/>
            <a:ext cx="1981200" cy="1085850"/>
          </a:xfrm>
          <a:prstGeom prst="rect">
            <a:avLst/>
          </a:prstGeom>
          <a:noFill/>
          <a:extLst>
            <a:ext uri="{909E8E84-426E-40DD-AFC4-6F175D3DCCD1}">
              <a14:hiddenFill xmlns:a14="http://schemas.microsoft.com/office/drawing/2010/main">
                <a:solidFill>
                  <a:srgbClr val="FFFFFF"/>
                </a:solidFill>
              </a14:hiddenFill>
            </a:ext>
          </a:extLst>
        </p:spPr>
      </p:pic>
      <p:sp>
        <p:nvSpPr>
          <p:cNvPr id="17" name="Rounded Rectangular Callout 16"/>
          <p:cNvSpPr/>
          <p:nvPr/>
        </p:nvSpPr>
        <p:spPr>
          <a:xfrm>
            <a:off x="0" y="941697"/>
            <a:ext cx="9048462" cy="3836362"/>
          </a:xfrm>
          <a:prstGeom prst="wedgeRoundRectCallou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06896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Existing Marketplace Stability ‘Beta’ Metrics</a:t>
            </a:r>
            <a:endParaRPr lang="en-US" sz="2500" dirty="0"/>
          </a:p>
        </p:txBody>
      </p:sp>
      <p:pic>
        <p:nvPicPr>
          <p:cNvPr id="5" name="Picture 4"/>
          <p:cNvPicPr>
            <a:picLocks noChangeAspect="1"/>
          </p:cNvPicPr>
          <p:nvPr/>
        </p:nvPicPr>
        <p:blipFill rotWithShape="1">
          <a:blip r:embed="rId3"/>
          <a:srcRect l="5760"/>
          <a:stretch/>
        </p:blipFill>
        <p:spPr>
          <a:xfrm>
            <a:off x="27296" y="1173752"/>
            <a:ext cx="8536676" cy="2129006"/>
          </a:xfrm>
          <a:prstGeom prst="rect">
            <a:avLst/>
          </a:prstGeom>
        </p:spPr>
      </p:pic>
    </p:spTree>
    <p:extLst>
      <p:ext uri="{BB962C8B-B14F-4D97-AF65-F5344CB8AC3E}">
        <p14:creationId xmlns:p14="http://schemas.microsoft.com/office/powerpoint/2010/main" val="28780857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4395" y="1603166"/>
            <a:ext cx="7954800" cy="3671446"/>
          </a:xfrm>
          <a:prstGeom prst="rect">
            <a:avLst/>
          </a:prstGeom>
        </p:spPr>
      </p:pic>
      <p:sp>
        <p:nvSpPr>
          <p:cNvPr id="3" name="Title 2"/>
          <p:cNvSpPr>
            <a:spLocks noGrp="1"/>
          </p:cNvSpPr>
          <p:nvPr>
            <p:ph type="title"/>
          </p:nvPr>
        </p:nvSpPr>
        <p:spPr/>
        <p:txBody>
          <a:bodyPr/>
          <a:lstStyle/>
          <a:p>
            <a:r>
              <a:rPr lang="en-US" sz="2500" dirty="0" smtClean="0"/>
              <a:t>gTLD Marketplace </a:t>
            </a:r>
            <a:r>
              <a:rPr lang="en-US" sz="2500" dirty="0"/>
              <a:t>Health </a:t>
            </a:r>
            <a:r>
              <a:rPr lang="en-US" sz="2500" dirty="0" smtClean="0"/>
              <a:t>Index 1.0: Proposed Timeline</a:t>
            </a:r>
            <a:endParaRPr lang="en-US" sz="2500" dirty="0"/>
          </a:p>
        </p:txBody>
      </p:sp>
      <p:sp>
        <p:nvSpPr>
          <p:cNvPr id="87" name="Rectangle 86"/>
          <p:cNvSpPr>
            <a:spLocks noChangeArrowheads="1"/>
          </p:cNvSpPr>
          <p:nvPr/>
        </p:nvSpPr>
        <p:spPr bwMode="auto">
          <a:xfrm>
            <a:off x="4445562" y="1270521"/>
            <a:ext cx="1620387" cy="1785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defTabSz="455613">
              <a:lnSpc>
                <a:spcPts val="1300"/>
              </a:lnSpc>
              <a:spcBef>
                <a:spcPct val="20000"/>
              </a:spcBef>
            </a:pPr>
            <a:r>
              <a:rPr lang="en-AU" sz="1600" b="1" dirty="0" smtClean="0">
                <a:solidFill>
                  <a:schemeClr val="accent5">
                    <a:lumMod val="50000"/>
                  </a:schemeClr>
                </a:solidFill>
                <a:latin typeface="Source Sans Pro" charset="0"/>
                <a:ea typeface="Segoe UI" charset="0"/>
                <a:cs typeface="Segoe UI Semilight" charset="0"/>
              </a:rPr>
              <a:t>Current phase</a:t>
            </a:r>
            <a:endParaRPr lang="en-AU" sz="1600" b="1" dirty="0">
              <a:solidFill>
                <a:schemeClr val="accent5">
                  <a:lumMod val="50000"/>
                </a:schemeClr>
              </a:solidFill>
              <a:latin typeface="Source Sans Pro" charset="0"/>
              <a:ea typeface="Segoe UI" charset="0"/>
              <a:cs typeface="Segoe UI Semilight" charset="0"/>
            </a:endParaRPr>
          </a:p>
        </p:txBody>
      </p:sp>
      <p:sp>
        <p:nvSpPr>
          <p:cNvPr id="84" name="Rectangle 83"/>
          <p:cNvSpPr/>
          <p:nvPr/>
        </p:nvSpPr>
        <p:spPr>
          <a:xfrm>
            <a:off x="7431107" y="772188"/>
            <a:ext cx="1562611" cy="5400012"/>
          </a:xfrm>
          <a:prstGeom prst="rect">
            <a:avLst/>
          </a:prstGeom>
          <a:solidFill>
            <a:schemeClr val="tx1">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anose="020B0604020202020204" pitchFamily="34" charset="0"/>
              <a:buChar char="•"/>
            </a:pPr>
            <a:endParaRPr lang="en-US" sz="1600" dirty="0" smtClean="0">
              <a:solidFill>
                <a:srgbClr val="002060"/>
              </a:solidFill>
              <a:latin typeface="Source Sans Pro" panose="020B0503030403020204" pitchFamily="34" charset="0"/>
            </a:endParaRPr>
          </a:p>
          <a:p>
            <a:pPr marL="285750" indent="-285750">
              <a:buFont typeface="Arial" panose="020B0604020202020204" pitchFamily="34" charset="0"/>
              <a:buChar char="•"/>
            </a:pPr>
            <a:endParaRPr lang="en-US" sz="1600" dirty="0">
              <a:solidFill>
                <a:srgbClr val="002060"/>
              </a:solidFill>
              <a:latin typeface="Source Sans Pro" panose="020B0503030403020204" pitchFamily="34" charset="0"/>
            </a:endParaRPr>
          </a:p>
          <a:p>
            <a:endParaRPr lang="en-US" sz="1600" dirty="0">
              <a:solidFill>
                <a:srgbClr val="002060"/>
              </a:solidFill>
              <a:latin typeface="Source Sans Pro" panose="020B0503030403020204" pitchFamily="34" charset="0"/>
            </a:endParaRPr>
          </a:p>
          <a:p>
            <a:pPr marL="285750" indent="-285750">
              <a:buFont typeface="Arial" panose="020B0604020202020204" pitchFamily="34" charset="0"/>
              <a:buChar char="•"/>
            </a:pPr>
            <a:r>
              <a:rPr lang="en-US" sz="1600" dirty="0" smtClean="0">
                <a:solidFill>
                  <a:srgbClr val="002060"/>
                </a:solidFill>
                <a:latin typeface="Source Sans Pro" panose="020B0503030403020204" pitchFamily="34" charset="0"/>
              </a:rPr>
              <a:t>Upcoming meeting planned for  4th week of May</a:t>
            </a:r>
          </a:p>
          <a:p>
            <a:pPr marL="285750" indent="-285750">
              <a:buFont typeface="Arial" panose="020B0604020202020204" pitchFamily="34" charset="0"/>
              <a:buChar char="•"/>
            </a:pPr>
            <a:endParaRPr lang="en-US" sz="1600" dirty="0" smtClean="0">
              <a:solidFill>
                <a:srgbClr val="002060"/>
              </a:solidFill>
              <a:latin typeface="Source Sans Pro" panose="020B0503030403020204" pitchFamily="34" charset="0"/>
            </a:endParaRPr>
          </a:p>
          <a:p>
            <a:pPr marL="285750" indent="-285750">
              <a:buFont typeface="Arial" panose="020B0604020202020204" pitchFamily="34" charset="0"/>
              <a:buChar char="•"/>
            </a:pPr>
            <a:r>
              <a:rPr lang="en-US" sz="1600" dirty="0" smtClean="0">
                <a:solidFill>
                  <a:srgbClr val="002060"/>
                </a:solidFill>
                <a:latin typeface="Source Sans Pro" panose="020B0503030403020204" pitchFamily="34" charset="0"/>
              </a:rPr>
              <a:t>Doodle poll on ideal dates/times forthcoming</a:t>
            </a:r>
            <a:br>
              <a:rPr lang="en-US" sz="1600" dirty="0" smtClean="0">
                <a:solidFill>
                  <a:srgbClr val="002060"/>
                </a:solidFill>
                <a:latin typeface="Source Sans Pro" panose="020B0503030403020204" pitchFamily="34" charset="0"/>
              </a:rPr>
            </a:br>
            <a:endParaRPr lang="en-US" sz="1600" dirty="0" smtClean="0">
              <a:solidFill>
                <a:srgbClr val="002060"/>
              </a:solidFill>
              <a:latin typeface="Source Sans Pro" panose="020B0503030403020204" pitchFamily="34" charset="0"/>
            </a:endParaRPr>
          </a:p>
          <a:p>
            <a:pPr marL="285750" indent="-285750">
              <a:buFont typeface="Arial" panose="020B0604020202020204" pitchFamily="34" charset="0"/>
              <a:buChar char="•"/>
            </a:pPr>
            <a:r>
              <a:rPr lang="en-US" sz="1600" dirty="0" smtClean="0">
                <a:solidFill>
                  <a:srgbClr val="002060"/>
                </a:solidFill>
                <a:latin typeface="Source Sans Pro" panose="020B0503030403020204" pitchFamily="34" charset="0"/>
              </a:rPr>
              <a:t>Beta report providing coverage of 2H 2016 data planned for release mid-2017</a:t>
            </a:r>
          </a:p>
          <a:p>
            <a:pPr marL="285750" indent="-285750">
              <a:buFont typeface="Arial" panose="020B0604020202020204" pitchFamily="34" charset="0"/>
              <a:buChar char="•"/>
            </a:pPr>
            <a:endParaRPr lang="en-US" sz="1600" dirty="0" smtClean="0">
              <a:solidFill>
                <a:srgbClr val="002060"/>
              </a:solidFill>
              <a:latin typeface="Source Sans Pro" panose="020B0503030403020204" pitchFamily="34" charset="0"/>
            </a:endParaRPr>
          </a:p>
          <a:p>
            <a:pPr marL="285750" indent="-285750">
              <a:buFont typeface="Arial" panose="020B0604020202020204" pitchFamily="34" charset="0"/>
              <a:buChar char="•"/>
            </a:pPr>
            <a:endParaRPr lang="en-US" sz="1600" dirty="0">
              <a:solidFill>
                <a:srgbClr val="002060"/>
              </a:solidFill>
              <a:latin typeface="Source Sans Pro" panose="020B0503030403020204" pitchFamily="34" charset="0"/>
            </a:endParaRPr>
          </a:p>
          <a:p>
            <a:pPr marL="285750" indent="-285750">
              <a:buFont typeface="Arial" panose="020B0604020202020204" pitchFamily="34" charset="0"/>
              <a:buChar char="•"/>
            </a:pPr>
            <a:endParaRPr lang="en-US" sz="1600" dirty="0"/>
          </a:p>
        </p:txBody>
      </p:sp>
      <p:sp>
        <p:nvSpPr>
          <p:cNvPr id="85" name="Oval 84"/>
          <p:cNvSpPr/>
          <p:nvPr/>
        </p:nvSpPr>
        <p:spPr>
          <a:xfrm>
            <a:off x="3773509" y="1496334"/>
            <a:ext cx="528044" cy="1555961"/>
          </a:xfrm>
          <a:prstGeom prst="ellipse">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6" name="Straight Arrow Connector 85"/>
          <p:cNvCxnSpPr/>
          <p:nvPr/>
        </p:nvCxnSpPr>
        <p:spPr>
          <a:xfrm flipV="1">
            <a:off x="4150724" y="1497730"/>
            <a:ext cx="746630" cy="12835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10765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Existing Trust ‘Beta’ Metrics</a:t>
            </a:r>
            <a:endParaRPr lang="en-US" sz="2500" dirty="0"/>
          </a:p>
        </p:txBody>
      </p:sp>
      <p:pic>
        <p:nvPicPr>
          <p:cNvPr id="4" name="Picture 3"/>
          <p:cNvPicPr>
            <a:picLocks noChangeAspect="1"/>
          </p:cNvPicPr>
          <p:nvPr/>
        </p:nvPicPr>
        <p:blipFill rotWithShape="1">
          <a:blip r:embed="rId3"/>
          <a:srcRect l="4940"/>
          <a:stretch/>
        </p:blipFill>
        <p:spPr>
          <a:xfrm>
            <a:off x="13645" y="922516"/>
            <a:ext cx="7353223" cy="4004326"/>
          </a:xfrm>
          <a:prstGeom prst="rect">
            <a:avLst/>
          </a:prstGeom>
        </p:spPr>
      </p:pic>
    </p:spTree>
    <p:extLst>
      <p:ext uri="{BB962C8B-B14F-4D97-AF65-F5344CB8AC3E}">
        <p14:creationId xmlns:p14="http://schemas.microsoft.com/office/powerpoint/2010/main" val="14027598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Existing Trust ‘Beta’ Metrics</a:t>
            </a:r>
            <a:endParaRPr lang="en-US" sz="2500" dirty="0"/>
          </a:p>
        </p:txBody>
      </p:sp>
      <p:pic>
        <p:nvPicPr>
          <p:cNvPr id="5" name="Picture 4"/>
          <p:cNvPicPr>
            <a:picLocks noChangeAspect="1"/>
          </p:cNvPicPr>
          <p:nvPr/>
        </p:nvPicPr>
        <p:blipFill>
          <a:blip r:embed="rId3"/>
          <a:stretch>
            <a:fillRect/>
          </a:stretch>
        </p:blipFill>
        <p:spPr>
          <a:xfrm>
            <a:off x="27297" y="815737"/>
            <a:ext cx="5800414" cy="2744839"/>
          </a:xfrm>
          <a:prstGeom prst="rect">
            <a:avLst/>
          </a:prstGeom>
        </p:spPr>
      </p:pic>
      <p:pic>
        <p:nvPicPr>
          <p:cNvPr id="7" name="Picture 6"/>
          <p:cNvPicPr>
            <a:picLocks noChangeAspect="1"/>
          </p:cNvPicPr>
          <p:nvPr/>
        </p:nvPicPr>
        <p:blipFill>
          <a:blip r:embed="rId4"/>
          <a:stretch>
            <a:fillRect/>
          </a:stretch>
        </p:blipFill>
        <p:spPr>
          <a:xfrm>
            <a:off x="5883071" y="3127540"/>
            <a:ext cx="3142897" cy="3198197"/>
          </a:xfrm>
          <a:prstGeom prst="rect">
            <a:avLst/>
          </a:prstGeom>
        </p:spPr>
      </p:pic>
      <p:pic>
        <p:nvPicPr>
          <p:cNvPr id="8" name="Picture 7"/>
          <p:cNvPicPr>
            <a:picLocks noChangeAspect="1"/>
          </p:cNvPicPr>
          <p:nvPr/>
        </p:nvPicPr>
        <p:blipFill>
          <a:blip r:embed="rId5"/>
          <a:stretch>
            <a:fillRect/>
          </a:stretch>
        </p:blipFill>
        <p:spPr>
          <a:xfrm>
            <a:off x="4908757" y="1172035"/>
            <a:ext cx="2577098" cy="677911"/>
          </a:xfrm>
          <a:prstGeom prst="rect">
            <a:avLst/>
          </a:prstGeom>
        </p:spPr>
      </p:pic>
      <p:pic>
        <p:nvPicPr>
          <p:cNvPr id="9" name="Picture 8"/>
          <p:cNvPicPr>
            <a:picLocks noChangeAspect="1"/>
          </p:cNvPicPr>
          <p:nvPr/>
        </p:nvPicPr>
        <p:blipFill>
          <a:blip r:embed="rId6"/>
          <a:stretch>
            <a:fillRect/>
          </a:stretch>
        </p:blipFill>
        <p:spPr>
          <a:xfrm>
            <a:off x="3753133" y="5202935"/>
            <a:ext cx="2726567" cy="667954"/>
          </a:xfrm>
          <a:prstGeom prst="rect">
            <a:avLst/>
          </a:prstGeom>
        </p:spPr>
      </p:pic>
    </p:spTree>
    <p:extLst>
      <p:ext uri="{BB962C8B-B14F-4D97-AF65-F5344CB8AC3E}">
        <p14:creationId xmlns:p14="http://schemas.microsoft.com/office/powerpoint/2010/main" val="28147004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Existing Trust ‘Beta’ Metrics</a:t>
            </a:r>
            <a:endParaRPr lang="en-US" sz="2500" dirty="0"/>
          </a:p>
        </p:txBody>
      </p:sp>
      <p:pic>
        <p:nvPicPr>
          <p:cNvPr id="3" name="Picture 2"/>
          <p:cNvPicPr>
            <a:picLocks noChangeAspect="1"/>
          </p:cNvPicPr>
          <p:nvPr/>
        </p:nvPicPr>
        <p:blipFill>
          <a:blip r:embed="rId3"/>
          <a:stretch>
            <a:fillRect/>
          </a:stretch>
        </p:blipFill>
        <p:spPr>
          <a:xfrm>
            <a:off x="137543" y="942122"/>
            <a:ext cx="5750735" cy="5240314"/>
          </a:xfrm>
          <a:prstGeom prst="rect">
            <a:avLst/>
          </a:prstGeom>
        </p:spPr>
      </p:pic>
      <p:pic>
        <p:nvPicPr>
          <p:cNvPr id="6" name="Picture 5"/>
          <p:cNvPicPr>
            <a:picLocks noChangeAspect="1"/>
          </p:cNvPicPr>
          <p:nvPr/>
        </p:nvPicPr>
        <p:blipFill>
          <a:blip r:embed="rId4"/>
          <a:stretch>
            <a:fillRect/>
          </a:stretch>
        </p:blipFill>
        <p:spPr>
          <a:xfrm>
            <a:off x="5513695" y="4868958"/>
            <a:ext cx="2726567" cy="667954"/>
          </a:xfrm>
          <a:prstGeom prst="rect">
            <a:avLst/>
          </a:prstGeom>
        </p:spPr>
      </p:pic>
      <p:pic>
        <p:nvPicPr>
          <p:cNvPr id="8" name="Picture 7"/>
          <p:cNvPicPr>
            <a:picLocks noChangeAspect="1"/>
          </p:cNvPicPr>
          <p:nvPr/>
        </p:nvPicPr>
        <p:blipFill>
          <a:blip r:embed="rId5"/>
          <a:stretch>
            <a:fillRect/>
          </a:stretch>
        </p:blipFill>
        <p:spPr>
          <a:xfrm>
            <a:off x="5278078" y="1914970"/>
            <a:ext cx="2679408" cy="660380"/>
          </a:xfrm>
          <a:prstGeom prst="rect">
            <a:avLst/>
          </a:prstGeom>
        </p:spPr>
      </p:pic>
    </p:spTree>
    <p:extLst>
      <p:ext uri="{BB962C8B-B14F-4D97-AF65-F5344CB8AC3E}">
        <p14:creationId xmlns:p14="http://schemas.microsoft.com/office/powerpoint/2010/main" val="40386722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a:t>
            </a:r>
            <a:r>
              <a:rPr lang="en-US" sz="2500" dirty="0"/>
              <a:t>Existing </a:t>
            </a:r>
            <a:r>
              <a:rPr lang="en-US" sz="2500" dirty="0" smtClean="0"/>
              <a:t>Trust ‘Beta’ Metrics</a:t>
            </a:r>
            <a:endParaRPr lang="en-US" sz="2500" dirty="0"/>
          </a:p>
        </p:txBody>
      </p:sp>
      <p:sp>
        <p:nvSpPr>
          <p:cNvPr id="3" name="Rectangle 2"/>
          <p:cNvSpPr/>
          <p:nvPr/>
        </p:nvSpPr>
        <p:spPr>
          <a:xfrm>
            <a:off x="1030309" y="1490551"/>
            <a:ext cx="7147775" cy="2062103"/>
          </a:xfrm>
          <a:prstGeom prst="rect">
            <a:avLst/>
          </a:prstGeom>
        </p:spPr>
        <p:txBody>
          <a:bodyPr wrap="square">
            <a:spAutoFit/>
          </a:bodyPr>
          <a:lstStyle/>
          <a:p>
            <a:pPr marL="285750" indent="-285750">
              <a:buFont typeface="Arial" panose="020B0604020202020204" pitchFamily="34" charset="0"/>
              <a:buChar char="•"/>
            </a:pPr>
            <a:r>
              <a:rPr lang="en-US" sz="1600" dirty="0" smtClean="0">
                <a:latin typeface="ArialMT"/>
              </a:rPr>
              <a:t>The </a:t>
            </a:r>
            <a:r>
              <a:rPr lang="en-US" sz="1600" dirty="0">
                <a:latin typeface="ArialMT"/>
              </a:rPr>
              <a:t>term safeguards is one that might mean something different than what these metrics measure.  There are safeguards that the GAC has been proposed (some accepted by the board and others rejected) and there could be more evolution of safeguards as a result of the compliance </a:t>
            </a:r>
            <a:r>
              <a:rPr lang="en-US" sz="1600" dirty="0" smtClean="0">
                <a:latin typeface="ArialMT"/>
              </a:rPr>
              <a:t>department </a:t>
            </a:r>
            <a:r>
              <a:rPr lang="en-US" sz="1600" dirty="0">
                <a:latin typeface="ArialMT"/>
              </a:rPr>
              <a:t>hiring a director for consumer safeguards.</a:t>
            </a:r>
          </a:p>
          <a:p>
            <a:endParaRPr lang="en-US" sz="1600" dirty="0">
              <a:latin typeface="ArialMT"/>
            </a:endParaRPr>
          </a:p>
          <a:p>
            <a:pPr marL="285750" indent="-285750">
              <a:buFont typeface="Arial" panose="020B0604020202020204" pitchFamily="34" charset="0"/>
              <a:buChar char="•"/>
            </a:pPr>
            <a:r>
              <a:rPr lang="en-US" sz="1600" dirty="0">
                <a:latin typeface="ArialMT"/>
              </a:rPr>
              <a:t>It </a:t>
            </a:r>
            <a:r>
              <a:rPr lang="en-US" sz="1600" dirty="0" smtClean="0">
                <a:latin typeface="ArialMT"/>
              </a:rPr>
              <a:t>is </a:t>
            </a:r>
            <a:r>
              <a:rPr lang="en-US" sz="1600" dirty="0">
                <a:latin typeface="ArialMT"/>
              </a:rPr>
              <a:t>not immediately clear whether or not these metrics properly align with the stated goal</a:t>
            </a:r>
            <a:r>
              <a:rPr lang="en-US" sz="1600" dirty="0" smtClean="0">
                <a:latin typeface="ArialMT"/>
              </a:rPr>
              <a:t>.</a:t>
            </a:r>
            <a:endParaRPr lang="en-US" sz="1600" dirty="0">
              <a:latin typeface="ArialMT"/>
            </a:endParaRPr>
          </a:p>
        </p:txBody>
      </p:sp>
      <p:pic>
        <p:nvPicPr>
          <p:cNvPr id="1026" name="Picture 2" descr="https://img.clipartfest.com/c133c73460b10470c06c763931519d64_clipart-board-of-directors-clipart-board-of-directors_208-114.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3468" y="4466599"/>
            <a:ext cx="1981200" cy="1085850"/>
          </a:xfrm>
          <a:prstGeom prst="rect">
            <a:avLst/>
          </a:prstGeom>
          <a:noFill/>
          <a:extLst>
            <a:ext uri="{909E8E84-426E-40DD-AFC4-6F175D3DCCD1}">
              <a14:hiddenFill xmlns:a14="http://schemas.microsoft.com/office/drawing/2010/main">
                <a:solidFill>
                  <a:srgbClr val="FFFFFF"/>
                </a:solidFill>
              </a14:hiddenFill>
            </a:ext>
          </a:extLst>
        </p:spPr>
      </p:pic>
      <p:sp>
        <p:nvSpPr>
          <p:cNvPr id="17" name="Rounded Rectangular Callout 16"/>
          <p:cNvSpPr/>
          <p:nvPr/>
        </p:nvSpPr>
        <p:spPr>
          <a:xfrm>
            <a:off x="721217" y="1249251"/>
            <a:ext cx="7456868" cy="2781834"/>
          </a:xfrm>
          <a:prstGeom prst="wedgeRoundRectCallou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58539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6261" y="1449145"/>
            <a:ext cx="4891166" cy="4093428"/>
          </a:xfrm>
          <a:prstGeom prst="rect">
            <a:avLst/>
          </a:prstGeom>
        </p:spPr>
        <p:txBody>
          <a:bodyPr wrap="square">
            <a:spAutoFit/>
          </a:bodyPr>
          <a:lstStyle/>
          <a:p>
            <a:pPr marL="342900" indent="-342900">
              <a:buSzPct val="75000"/>
              <a:buFont typeface="Arial" panose="020B0604020202020204" pitchFamily="34" charset="0"/>
              <a:buChar char="•"/>
            </a:pPr>
            <a:r>
              <a:rPr lang="en-US" sz="2000" dirty="0" smtClean="0">
                <a:solidFill>
                  <a:srgbClr val="0C1F24"/>
                </a:solidFill>
                <a:latin typeface="Source Sans Pro"/>
                <a:cs typeface="Source Sans Pro"/>
              </a:rPr>
              <a:t>Capture inputs arising from session today. </a:t>
            </a:r>
            <a:endParaRPr lang="en-US" sz="2000" dirty="0">
              <a:solidFill>
                <a:srgbClr val="0C1F24"/>
              </a:solidFill>
              <a:latin typeface="Source Sans Pro"/>
              <a:cs typeface="Source Sans Pro"/>
            </a:endParaRPr>
          </a:p>
          <a:p>
            <a:pPr marL="342900" indent="-342900">
              <a:buSzPct val="75000"/>
              <a:buFont typeface="Arial" panose="020B0604020202020204" pitchFamily="34" charset="0"/>
              <a:buChar char="•"/>
            </a:pPr>
            <a:endParaRPr lang="en-US" sz="2000" dirty="0" smtClean="0">
              <a:solidFill>
                <a:srgbClr val="0C1F24"/>
              </a:solidFill>
              <a:latin typeface="Source Sans Pro"/>
              <a:cs typeface="Source Sans Pro"/>
            </a:endParaRPr>
          </a:p>
          <a:p>
            <a:pPr>
              <a:buSzPct val="75000"/>
            </a:pPr>
            <a:r>
              <a:rPr lang="en-US" sz="2000" dirty="0" smtClean="0">
                <a:solidFill>
                  <a:srgbClr val="0C1F24"/>
                </a:solidFill>
                <a:latin typeface="Source Sans Pro"/>
                <a:cs typeface="Source Sans Pro"/>
              </a:rPr>
              <a:t/>
            </a:r>
            <a:br>
              <a:rPr lang="en-US" sz="2000" dirty="0" smtClean="0">
                <a:solidFill>
                  <a:srgbClr val="0C1F24"/>
                </a:solidFill>
                <a:latin typeface="Source Sans Pro"/>
                <a:cs typeface="Source Sans Pro"/>
              </a:rPr>
            </a:br>
            <a:endParaRPr lang="en-US" sz="2000" dirty="0" smtClean="0">
              <a:solidFill>
                <a:srgbClr val="0C1F24"/>
              </a:solidFill>
              <a:latin typeface="Source Sans Pro"/>
              <a:cs typeface="Source Sans Pro"/>
            </a:endParaRPr>
          </a:p>
          <a:p>
            <a:pPr>
              <a:buSzPct val="75000"/>
            </a:pPr>
            <a:endParaRPr lang="en-US" sz="2000" dirty="0" smtClean="0">
              <a:solidFill>
                <a:srgbClr val="0C1F24"/>
              </a:solidFill>
              <a:latin typeface="Source Sans Pro"/>
              <a:cs typeface="Source Sans Pro"/>
            </a:endParaRPr>
          </a:p>
          <a:p>
            <a:pPr marL="342900" indent="-342900">
              <a:buSzPct val="75000"/>
              <a:buFont typeface="Arial" panose="020B0604020202020204" pitchFamily="34" charset="0"/>
              <a:buChar char="•"/>
            </a:pPr>
            <a:r>
              <a:rPr lang="en-US" sz="2000" dirty="0" smtClean="0">
                <a:solidFill>
                  <a:srgbClr val="0C1F24"/>
                </a:solidFill>
                <a:latin typeface="Source Sans Pro"/>
                <a:cs typeface="Source Sans Pro"/>
              </a:rPr>
              <a:t>Lock down category definitions</a:t>
            </a:r>
            <a:endParaRPr lang="en-US" sz="2000" dirty="0">
              <a:solidFill>
                <a:srgbClr val="0C1F24"/>
              </a:solidFill>
              <a:latin typeface="Source Sans Pro"/>
              <a:cs typeface="Source Sans Pro"/>
            </a:endParaRPr>
          </a:p>
          <a:p>
            <a:pPr marL="342900" indent="-342900">
              <a:buSzPct val="75000"/>
              <a:buFont typeface="Arial" panose="020B0604020202020204" pitchFamily="34" charset="0"/>
              <a:buChar char="•"/>
            </a:pPr>
            <a:endParaRPr lang="en-US" sz="2000" dirty="0">
              <a:solidFill>
                <a:srgbClr val="0C1F24"/>
              </a:solidFill>
              <a:latin typeface="Source Sans Pro"/>
              <a:cs typeface="Source Sans Pro"/>
            </a:endParaRPr>
          </a:p>
          <a:p>
            <a:pPr marL="342900" indent="-342900">
              <a:buSzPct val="75000"/>
              <a:buFont typeface="Arial" panose="020B0604020202020204" pitchFamily="34" charset="0"/>
              <a:buChar char="•"/>
            </a:pPr>
            <a:endParaRPr lang="en-US" sz="2000" dirty="0" smtClean="0">
              <a:solidFill>
                <a:srgbClr val="0C1F24"/>
              </a:solidFill>
              <a:latin typeface="Source Sans Pro"/>
              <a:cs typeface="Source Sans Pro"/>
            </a:endParaRPr>
          </a:p>
          <a:p>
            <a:pPr>
              <a:buSzPct val="75000"/>
            </a:pPr>
            <a:r>
              <a:rPr lang="en-US" sz="2000" dirty="0" smtClean="0">
                <a:solidFill>
                  <a:srgbClr val="0C1F24"/>
                </a:solidFill>
                <a:latin typeface="Source Sans Pro"/>
                <a:cs typeface="Source Sans Pro"/>
              </a:rPr>
              <a:t/>
            </a:r>
            <a:br>
              <a:rPr lang="en-US" sz="2000" dirty="0" smtClean="0">
                <a:solidFill>
                  <a:srgbClr val="0C1F24"/>
                </a:solidFill>
                <a:latin typeface="Source Sans Pro"/>
                <a:cs typeface="Source Sans Pro"/>
              </a:rPr>
            </a:br>
            <a:endParaRPr lang="en-US" sz="2000" dirty="0" smtClean="0">
              <a:solidFill>
                <a:srgbClr val="0C1F24"/>
              </a:solidFill>
              <a:latin typeface="Source Sans Pro"/>
              <a:cs typeface="Source Sans Pro"/>
            </a:endParaRPr>
          </a:p>
          <a:p>
            <a:pPr marL="342900" indent="-342900">
              <a:buSzPct val="75000"/>
              <a:buFont typeface="Arial" panose="020B0604020202020204" pitchFamily="34" charset="0"/>
              <a:buChar char="•"/>
            </a:pPr>
            <a:r>
              <a:rPr lang="en-US" sz="2000" dirty="0" smtClean="0">
                <a:solidFill>
                  <a:srgbClr val="0C1F24"/>
                </a:solidFill>
                <a:latin typeface="Source Sans Pro"/>
                <a:cs typeface="Source Sans Pro"/>
              </a:rPr>
              <a:t>Continue  to discuss relevance of existing and previously suggested beta metrics</a:t>
            </a:r>
          </a:p>
        </p:txBody>
      </p:sp>
      <p:sp>
        <p:nvSpPr>
          <p:cNvPr id="6" name="Title 5"/>
          <p:cNvSpPr>
            <a:spLocks noGrp="1"/>
          </p:cNvSpPr>
          <p:nvPr>
            <p:ph type="title"/>
          </p:nvPr>
        </p:nvSpPr>
        <p:spPr>
          <a:prstGeom prst="rect">
            <a:avLst/>
          </a:prstGeom>
        </p:spPr>
        <p:txBody>
          <a:bodyPr/>
          <a:lstStyle/>
          <a:p>
            <a:r>
              <a:rPr lang="en-US" dirty="0" smtClean="0"/>
              <a:t>Next Steps and Action Items</a:t>
            </a:r>
            <a:endParaRPr lang="en-US" dirty="0"/>
          </a:p>
        </p:txBody>
      </p:sp>
      <p:sp>
        <p:nvSpPr>
          <p:cNvPr id="5" name="TextBox 4"/>
          <p:cNvSpPr txBox="1"/>
          <p:nvPr/>
        </p:nvSpPr>
        <p:spPr>
          <a:xfrm>
            <a:off x="1257300" y="781050"/>
            <a:ext cx="1558440" cy="461665"/>
          </a:xfrm>
          <a:prstGeom prst="rect">
            <a:avLst/>
          </a:prstGeom>
          <a:noFill/>
        </p:spPr>
        <p:txBody>
          <a:bodyPr wrap="none" rtlCol="0">
            <a:spAutoFit/>
          </a:bodyPr>
          <a:lstStyle/>
          <a:p>
            <a:r>
              <a:rPr lang="en-US" sz="2400" b="1" dirty="0" smtClean="0">
                <a:latin typeface="Source Sans Pro"/>
                <a:cs typeface="Source Sans Pro"/>
              </a:rPr>
              <a:t>Next Steps</a:t>
            </a:r>
          </a:p>
        </p:txBody>
      </p:sp>
      <p:sp>
        <p:nvSpPr>
          <p:cNvPr id="14" name="TextBox 13"/>
          <p:cNvSpPr txBox="1"/>
          <p:nvPr/>
        </p:nvSpPr>
        <p:spPr>
          <a:xfrm>
            <a:off x="6592206" y="781050"/>
            <a:ext cx="1135247" cy="461665"/>
          </a:xfrm>
          <a:prstGeom prst="rect">
            <a:avLst/>
          </a:prstGeom>
          <a:noFill/>
        </p:spPr>
        <p:txBody>
          <a:bodyPr wrap="none" rtlCol="0">
            <a:spAutoFit/>
          </a:bodyPr>
          <a:lstStyle/>
          <a:p>
            <a:r>
              <a:rPr lang="en-US" sz="2400" b="1" dirty="0" smtClean="0">
                <a:latin typeface="Source Sans Pro"/>
                <a:cs typeface="Source Sans Pro"/>
              </a:rPr>
              <a:t>Actions</a:t>
            </a:r>
          </a:p>
        </p:txBody>
      </p:sp>
      <p:sp>
        <p:nvSpPr>
          <p:cNvPr id="16" name="Rectangle 15"/>
          <p:cNvSpPr/>
          <p:nvPr/>
        </p:nvSpPr>
        <p:spPr>
          <a:xfrm>
            <a:off x="5905500" y="1335288"/>
            <a:ext cx="3048000" cy="4939814"/>
          </a:xfrm>
          <a:prstGeom prst="rect">
            <a:avLst/>
          </a:prstGeom>
        </p:spPr>
        <p:txBody>
          <a:bodyPr wrap="square">
            <a:spAutoFit/>
          </a:bodyPr>
          <a:lstStyle/>
          <a:p>
            <a:pPr>
              <a:buSzPct val="75000"/>
            </a:pPr>
            <a:r>
              <a:rPr lang="en-US" sz="1500" b="1" dirty="0" smtClean="0">
                <a:solidFill>
                  <a:srgbClr val="0C1F24"/>
                </a:solidFill>
                <a:latin typeface="Source Sans Pro"/>
                <a:cs typeface="Source Sans Pro"/>
              </a:rPr>
              <a:t>ICANN: </a:t>
            </a:r>
            <a:r>
              <a:rPr lang="en-US" sz="1500" dirty="0" smtClean="0">
                <a:solidFill>
                  <a:srgbClr val="0C1F24"/>
                </a:solidFill>
                <a:latin typeface="Source Sans Pro"/>
                <a:cs typeface="Source Sans Pro"/>
              </a:rPr>
              <a:t>Update tracking document with inputs received and circulate to Advisory Panel</a:t>
            </a:r>
          </a:p>
          <a:p>
            <a:pPr>
              <a:buSzPct val="75000"/>
            </a:pPr>
            <a:r>
              <a:rPr lang="en-US" sz="1500" b="1" dirty="0" smtClean="0">
                <a:solidFill>
                  <a:srgbClr val="0C1F24"/>
                </a:solidFill>
                <a:latin typeface="Source Sans Pro"/>
                <a:cs typeface="Source Sans Pro"/>
              </a:rPr>
              <a:t/>
            </a:r>
            <a:br>
              <a:rPr lang="en-US" sz="1500" b="1" dirty="0" smtClean="0">
                <a:solidFill>
                  <a:srgbClr val="0C1F24"/>
                </a:solidFill>
                <a:latin typeface="Source Sans Pro"/>
                <a:cs typeface="Source Sans Pro"/>
              </a:rPr>
            </a:br>
            <a:r>
              <a:rPr lang="en-US" sz="1500" b="1" dirty="0" smtClean="0">
                <a:solidFill>
                  <a:srgbClr val="0C1F24"/>
                </a:solidFill>
                <a:latin typeface="Source Sans Pro"/>
                <a:cs typeface="Source Sans Pro"/>
              </a:rPr>
              <a:t>Advisory Panel: </a:t>
            </a:r>
            <a:r>
              <a:rPr lang="en-US" sz="1500" dirty="0" smtClean="0">
                <a:solidFill>
                  <a:srgbClr val="0C1F24"/>
                </a:solidFill>
                <a:latin typeface="Source Sans Pro"/>
                <a:cs typeface="Source Sans Pro"/>
              </a:rPr>
              <a:t>Review and provide any feedback prior </a:t>
            </a:r>
            <a:r>
              <a:rPr lang="en-US" sz="1500" dirty="0">
                <a:solidFill>
                  <a:srgbClr val="0C1F24"/>
                </a:solidFill>
                <a:latin typeface="Source Sans Pro"/>
                <a:cs typeface="Source Sans Pro"/>
              </a:rPr>
              <a:t>to next </a:t>
            </a:r>
            <a:r>
              <a:rPr lang="en-US" sz="1500" dirty="0" smtClean="0">
                <a:solidFill>
                  <a:srgbClr val="0C1F24"/>
                </a:solidFill>
                <a:latin typeface="Source Sans Pro"/>
                <a:cs typeface="Source Sans Pro"/>
              </a:rPr>
              <a:t>meeting</a:t>
            </a:r>
            <a:br>
              <a:rPr lang="en-US" sz="1500" dirty="0" smtClean="0">
                <a:solidFill>
                  <a:srgbClr val="0C1F24"/>
                </a:solidFill>
                <a:latin typeface="Source Sans Pro"/>
                <a:cs typeface="Source Sans Pro"/>
              </a:rPr>
            </a:br>
            <a:endParaRPr lang="en-US" sz="1500" dirty="0" smtClean="0">
              <a:solidFill>
                <a:srgbClr val="0C1F24"/>
              </a:solidFill>
              <a:latin typeface="Source Sans Pro"/>
              <a:cs typeface="Source Sans Pro"/>
            </a:endParaRPr>
          </a:p>
          <a:p>
            <a:pPr algn="just">
              <a:buSzPct val="75000"/>
            </a:pPr>
            <a:endParaRPr lang="en-US" sz="1500" b="1" dirty="0" smtClean="0">
              <a:solidFill>
                <a:srgbClr val="0C1F24"/>
              </a:solidFill>
              <a:latin typeface="Source Sans Pro"/>
              <a:cs typeface="Source Sans Pro"/>
            </a:endParaRPr>
          </a:p>
          <a:p>
            <a:pPr algn="just">
              <a:buSzPct val="75000"/>
            </a:pPr>
            <a:endParaRPr lang="en-US" sz="1500" b="1" dirty="0" smtClean="0">
              <a:solidFill>
                <a:srgbClr val="0C1F24"/>
              </a:solidFill>
              <a:latin typeface="Source Sans Pro"/>
              <a:cs typeface="Source Sans Pro"/>
            </a:endParaRPr>
          </a:p>
          <a:p>
            <a:pPr algn="just">
              <a:buSzPct val="75000"/>
            </a:pPr>
            <a:endParaRPr lang="en-US" sz="1500" b="1" dirty="0">
              <a:solidFill>
                <a:srgbClr val="0C1F24"/>
              </a:solidFill>
              <a:latin typeface="Source Sans Pro"/>
              <a:cs typeface="Source Sans Pro"/>
            </a:endParaRPr>
          </a:p>
          <a:p>
            <a:pPr algn="just">
              <a:buSzPct val="75000"/>
            </a:pPr>
            <a:endParaRPr lang="en-US" sz="1500" b="1" dirty="0" smtClean="0">
              <a:solidFill>
                <a:srgbClr val="0C1F24"/>
              </a:solidFill>
              <a:latin typeface="Source Sans Pro"/>
              <a:cs typeface="Source Sans Pro"/>
            </a:endParaRPr>
          </a:p>
          <a:p>
            <a:pPr algn="just">
              <a:buSzPct val="75000"/>
            </a:pPr>
            <a:r>
              <a:rPr lang="en-US" sz="1500" b="1" dirty="0" smtClean="0">
                <a:solidFill>
                  <a:srgbClr val="0C1F24"/>
                </a:solidFill>
                <a:latin typeface="Source Sans Pro"/>
                <a:cs typeface="Source Sans Pro"/>
              </a:rPr>
              <a:t/>
            </a:r>
            <a:br>
              <a:rPr lang="en-US" sz="1500" b="1" dirty="0" smtClean="0">
                <a:solidFill>
                  <a:srgbClr val="0C1F24"/>
                </a:solidFill>
                <a:latin typeface="Source Sans Pro"/>
                <a:cs typeface="Source Sans Pro"/>
              </a:rPr>
            </a:br>
            <a:r>
              <a:rPr lang="en-US" sz="1500" b="1" dirty="0" smtClean="0">
                <a:solidFill>
                  <a:srgbClr val="0C1F24"/>
                </a:solidFill>
                <a:latin typeface="Source Sans Pro"/>
                <a:cs typeface="Source Sans Pro"/>
              </a:rPr>
              <a:t/>
            </a:r>
            <a:br>
              <a:rPr lang="en-US" sz="1500" b="1" dirty="0" smtClean="0">
                <a:solidFill>
                  <a:srgbClr val="0C1F24"/>
                </a:solidFill>
                <a:latin typeface="Source Sans Pro"/>
                <a:cs typeface="Source Sans Pro"/>
              </a:rPr>
            </a:br>
            <a:endParaRPr lang="en-US" sz="1500" b="1" dirty="0" smtClean="0">
              <a:solidFill>
                <a:srgbClr val="0C1F24"/>
              </a:solidFill>
              <a:latin typeface="Source Sans Pro"/>
              <a:cs typeface="Source Sans Pro"/>
            </a:endParaRPr>
          </a:p>
          <a:p>
            <a:pPr algn="just">
              <a:buSzPct val="75000"/>
            </a:pPr>
            <a:endParaRPr lang="en-US" sz="1500" b="1" dirty="0">
              <a:solidFill>
                <a:srgbClr val="0C1F24"/>
              </a:solidFill>
              <a:latin typeface="Source Sans Pro"/>
              <a:cs typeface="Source Sans Pro"/>
            </a:endParaRPr>
          </a:p>
          <a:p>
            <a:pPr>
              <a:buSzPct val="75000"/>
            </a:pPr>
            <a:r>
              <a:rPr lang="en-US" sz="1500" b="1" dirty="0" smtClean="0">
                <a:solidFill>
                  <a:srgbClr val="0C1F24"/>
                </a:solidFill>
                <a:latin typeface="Source Sans Pro"/>
                <a:cs typeface="Source Sans Pro"/>
              </a:rPr>
              <a:t>ICANN</a:t>
            </a:r>
            <a:r>
              <a:rPr lang="en-US" sz="1500" b="1" dirty="0">
                <a:solidFill>
                  <a:srgbClr val="0C1F24"/>
                </a:solidFill>
                <a:latin typeface="Source Sans Pro"/>
                <a:cs typeface="Source Sans Pro"/>
              </a:rPr>
              <a:t>: </a:t>
            </a:r>
            <a:r>
              <a:rPr lang="en-US" sz="1500" dirty="0" smtClean="0">
                <a:solidFill>
                  <a:srgbClr val="0C1F24"/>
                </a:solidFill>
                <a:latin typeface="Source Sans Pro"/>
                <a:cs typeface="Source Sans Pro"/>
              </a:rPr>
              <a:t>Create online poll for metrics previously suggested but not included in the Beta report (as noted in report Appendix)</a:t>
            </a:r>
            <a:br>
              <a:rPr lang="en-US" sz="1500" dirty="0" smtClean="0">
                <a:solidFill>
                  <a:srgbClr val="0C1F24"/>
                </a:solidFill>
                <a:latin typeface="Source Sans Pro"/>
                <a:cs typeface="Source Sans Pro"/>
              </a:rPr>
            </a:br>
            <a:r>
              <a:rPr lang="en-US" sz="1500" dirty="0" smtClean="0">
                <a:solidFill>
                  <a:srgbClr val="0C1F24"/>
                </a:solidFill>
                <a:latin typeface="Source Sans Pro"/>
                <a:cs typeface="Source Sans Pro"/>
              </a:rPr>
              <a:t> </a:t>
            </a:r>
          </a:p>
          <a:p>
            <a:pPr algn="just">
              <a:buSzPct val="75000"/>
            </a:pPr>
            <a:r>
              <a:rPr lang="en-US" sz="1500" b="1" dirty="0" smtClean="0">
                <a:solidFill>
                  <a:srgbClr val="0C1F24"/>
                </a:solidFill>
                <a:latin typeface="Source Sans Pro"/>
                <a:cs typeface="Source Sans Pro"/>
              </a:rPr>
              <a:t>Advisory </a:t>
            </a:r>
            <a:r>
              <a:rPr lang="en-US" sz="1500" b="1" dirty="0">
                <a:solidFill>
                  <a:srgbClr val="0C1F24"/>
                </a:solidFill>
                <a:latin typeface="Source Sans Pro"/>
                <a:cs typeface="Source Sans Pro"/>
              </a:rPr>
              <a:t>Panel: </a:t>
            </a:r>
            <a:r>
              <a:rPr lang="en-US" sz="1500" dirty="0" smtClean="0">
                <a:solidFill>
                  <a:srgbClr val="0C1F24"/>
                </a:solidFill>
                <a:latin typeface="Source Sans Pro"/>
                <a:cs typeface="Source Sans Pro"/>
              </a:rPr>
              <a:t>Provide inputs</a:t>
            </a:r>
            <a:endParaRPr lang="en-US" sz="1500" b="1" dirty="0">
              <a:solidFill>
                <a:srgbClr val="0C1F24"/>
              </a:solidFill>
              <a:latin typeface="Source Sans Pro"/>
              <a:cs typeface="Source Sans Pro"/>
            </a:endParaRPr>
          </a:p>
        </p:txBody>
      </p:sp>
      <p:sp>
        <p:nvSpPr>
          <p:cNvPr id="8" name="Right Arrow 7"/>
          <p:cNvSpPr/>
          <p:nvPr/>
        </p:nvSpPr>
        <p:spPr>
          <a:xfrm>
            <a:off x="5319184" y="3127692"/>
            <a:ext cx="476250" cy="4829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ight Arrow 18"/>
          <p:cNvSpPr/>
          <p:nvPr/>
        </p:nvSpPr>
        <p:spPr>
          <a:xfrm>
            <a:off x="5334000" y="4727504"/>
            <a:ext cx="476250" cy="4829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 name="Straight Connector 3"/>
          <p:cNvCxnSpPr/>
          <p:nvPr/>
        </p:nvCxnSpPr>
        <p:spPr>
          <a:xfrm flipH="1">
            <a:off x="841829" y="4591787"/>
            <a:ext cx="744855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757161" y="2961328"/>
            <a:ext cx="7448550"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Right Arrow 12"/>
          <p:cNvSpPr/>
          <p:nvPr/>
        </p:nvSpPr>
        <p:spPr>
          <a:xfrm>
            <a:off x="5314950" y="1430316"/>
            <a:ext cx="476250" cy="48293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5798613" y="3117872"/>
            <a:ext cx="3219450" cy="1477328"/>
          </a:xfrm>
          <a:prstGeom prst="rect">
            <a:avLst/>
          </a:prstGeom>
        </p:spPr>
        <p:txBody>
          <a:bodyPr wrap="square">
            <a:spAutoFit/>
          </a:bodyPr>
          <a:lstStyle/>
          <a:p>
            <a:r>
              <a:rPr lang="en-US" sz="1500" b="1" dirty="0" smtClean="0">
                <a:solidFill>
                  <a:srgbClr val="0C1F24"/>
                </a:solidFill>
                <a:latin typeface="Source Sans Pro"/>
                <a:cs typeface="Source Sans Pro"/>
              </a:rPr>
              <a:t>ICANN: </a:t>
            </a:r>
            <a:r>
              <a:rPr lang="en-US" sz="1500" dirty="0" smtClean="0">
                <a:solidFill>
                  <a:srgbClr val="0C1F24"/>
                </a:solidFill>
                <a:latin typeface="Source Sans Pro"/>
                <a:cs typeface="Source Sans Pro"/>
              </a:rPr>
              <a:t>Share final category </a:t>
            </a:r>
            <a:r>
              <a:rPr lang="en-US" sz="1500" dirty="0">
                <a:solidFill>
                  <a:srgbClr val="0C1F24"/>
                </a:solidFill>
                <a:latin typeface="Source Sans Pro"/>
                <a:cs typeface="Source Sans Pro"/>
              </a:rPr>
              <a:t>definitions </a:t>
            </a:r>
            <a:r>
              <a:rPr lang="en-US" sz="1500" dirty="0" smtClean="0">
                <a:solidFill>
                  <a:srgbClr val="0C1F24"/>
                </a:solidFill>
                <a:latin typeface="Source Sans Pro"/>
                <a:cs typeface="Source Sans Pro"/>
              </a:rPr>
              <a:t>via mailing list</a:t>
            </a:r>
            <a:br>
              <a:rPr lang="en-US" sz="1500" dirty="0" smtClean="0">
                <a:solidFill>
                  <a:srgbClr val="0C1F24"/>
                </a:solidFill>
                <a:latin typeface="Source Sans Pro"/>
                <a:cs typeface="Source Sans Pro"/>
              </a:rPr>
            </a:br>
            <a:endParaRPr lang="en-US" sz="1500" dirty="0" smtClean="0">
              <a:solidFill>
                <a:srgbClr val="0C1F24"/>
              </a:solidFill>
              <a:latin typeface="Source Sans Pro"/>
              <a:cs typeface="Source Sans Pro"/>
            </a:endParaRPr>
          </a:p>
          <a:p>
            <a:r>
              <a:rPr lang="en-US" sz="1500" b="1" dirty="0">
                <a:solidFill>
                  <a:srgbClr val="0C1F24"/>
                </a:solidFill>
                <a:latin typeface="Source Sans Pro"/>
                <a:cs typeface="Source Sans Pro"/>
              </a:rPr>
              <a:t>Advisory Panel: </a:t>
            </a:r>
            <a:r>
              <a:rPr lang="en-US" sz="1500" dirty="0" smtClean="0">
                <a:solidFill>
                  <a:srgbClr val="0C1F24"/>
                </a:solidFill>
                <a:latin typeface="Source Sans Pro"/>
                <a:cs typeface="Source Sans Pro"/>
              </a:rPr>
              <a:t>(Breathe </a:t>
            </a:r>
            <a:r>
              <a:rPr lang="en-US" sz="1500" dirty="0" smtClean="0">
                <a:solidFill>
                  <a:srgbClr val="0C1F24"/>
                </a:solidFill>
                <a:latin typeface="Source Sans Pro"/>
                <a:cs typeface="Source Sans Pro"/>
              </a:rPr>
              <a:t>a sigh of </a:t>
            </a:r>
            <a:r>
              <a:rPr lang="en-US" sz="1500" dirty="0" smtClean="0">
                <a:solidFill>
                  <a:srgbClr val="0C1F24"/>
                </a:solidFill>
                <a:latin typeface="Source Sans Pro"/>
                <a:cs typeface="Source Sans Pro"/>
              </a:rPr>
              <a:t>relief) Factor these definitions into input provided on suitable metrics. </a:t>
            </a:r>
            <a:endParaRPr lang="en-US" sz="1500" dirty="0"/>
          </a:p>
        </p:txBody>
      </p:sp>
    </p:spTree>
    <p:extLst>
      <p:ext uri="{BB962C8B-B14F-4D97-AF65-F5344CB8AC3E}">
        <p14:creationId xmlns:p14="http://schemas.microsoft.com/office/powerpoint/2010/main" val="16578208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1274248" y="2395039"/>
            <a:ext cx="6556601" cy="1728788"/>
          </a:xfrm>
        </p:spPr>
        <p:txBody>
          <a:bodyPr/>
          <a:lstStyle/>
          <a:p>
            <a:pPr algn="ctr"/>
            <a:r>
              <a:rPr lang="en-US" sz="6000" b="1" dirty="0" smtClean="0"/>
              <a:t>Questions?</a:t>
            </a:r>
          </a:p>
          <a:p>
            <a:pPr algn="ctr"/>
            <a:endParaRPr lang="en-US" sz="6000" b="1" dirty="0">
              <a:latin typeface="Source Sans Pro Light"/>
              <a:cs typeface="Source Sans Pro Light"/>
            </a:endParaRPr>
          </a:p>
          <a:p>
            <a:pPr algn="ctr"/>
            <a:endParaRPr lang="en-US" sz="6000" dirty="0">
              <a:latin typeface="Source Sans Pro Light"/>
              <a:cs typeface="Source Sans Pro Light"/>
            </a:endParaRPr>
          </a:p>
        </p:txBody>
      </p:sp>
    </p:spTree>
    <p:extLst>
      <p:ext uri="{BB962C8B-B14F-4D97-AF65-F5344CB8AC3E}">
        <p14:creationId xmlns:p14="http://schemas.microsoft.com/office/powerpoint/2010/main" val="13271279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93115"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91546" y="1244374"/>
            <a:ext cx="4808999" cy="911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smtClean="0">
                <a:solidFill>
                  <a:schemeClr val="bg1"/>
                </a:solidFill>
                <a:latin typeface="Source Sans Pro"/>
                <a:cs typeface="Source Sans Pro"/>
              </a:rPr>
              <a:t>Email: Mukesh.Chulani@icann.org</a:t>
            </a:r>
          </a:p>
          <a:p>
            <a:r>
              <a:rPr lang="en-US" sz="2000" dirty="0" smtClean="0">
                <a:solidFill>
                  <a:schemeClr val="bg1"/>
                </a:solidFill>
                <a:latin typeface="Source Sans Pro"/>
                <a:cs typeface="Source Sans Pro"/>
              </a:rPr>
              <a:t>	 Amy.Bivins@icann.org</a:t>
            </a:r>
          </a:p>
          <a:p>
            <a:endParaRPr lang="en-US" sz="2400" dirty="0" smtClean="0">
              <a:solidFill>
                <a:schemeClr val="bg1"/>
              </a:solidFill>
              <a:latin typeface="+mn-lt"/>
              <a:cs typeface="Source Sans Pro"/>
            </a:endParaRPr>
          </a:p>
          <a:p>
            <a:r>
              <a:rPr lang="en-US" sz="2400" dirty="0" smtClean="0">
                <a:solidFill>
                  <a:schemeClr val="bg1"/>
                </a:solidFill>
                <a:latin typeface="+mn-lt"/>
                <a:cs typeface="Source Sans Pro"/>
              </a:rPr>
              <a:t>Please submit feedback on metrics to </a:t>
            </a:r>
            <a:r>
              <a:rPr lang="en-US" sz="2400" dirty="0" smtClean="0">
                <a:solidFill>
                  <a:schemeClr val="bg1"/>
                </a:solidFill>
                <a:latin typeface="+mn-lt"/>
              </a:rPr>
              <a:t>gtldmarketplace@icann.org</a:t>
            </a:r>
            <a:endParaRPr lang="en-US" sz="2400" dirty="0" smtClean="0">
              <a:solidFill>
                <a:schemeClr val="bg1"/>
              </a:solidFill>
              <a:latin typeface="+mn-lt"/>
              <a:cs typeface="Source Sans Pro"/>
            </a:endParaRPr>
          </a:p>
        </p:txBody>
      </p:sp>
      <p:sp>
        <p:nvSpPr>
          <p:cNvPr id="8" name="Text Placeholder 33"/>
          <p:cNvSpPr txBox="1">
            <a:spLocks/>
          </p:cNvSpPr>
          <p:nvPr/>
        </p:nvSpPr>
        <p:spPr bwMode="auto">
          <a:xfrm>
            <a:off x="2959994" y="820765"/>
            <a:ext cx="4808999"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22" name="Text Placeholder 32"/>
          <p:cNvSpPr txBox="1">
            <a:spLocks/>
          </p:cNvSpPr>
          <p:nvPr/>
        </p:nvSpPr>
        <p:spPr>
          <a:xfrm>
            <a:off x="5396046" y="3343899"/>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gplus.to</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 Placeholder 32"/>
          <p:cNvSpPr txBox="1">
            <a:spLocks/>
          </p:cNvSpPr>
          <p:nvPr/>
        </p:nvSpPr>
        <p:spPr>
          <a:xfrm>
            <a:off x="5364494" y="4119353"/>
            <a:ext cx="267323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weibo.com</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ICANNorg</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4" name="Text Placeholder 32"/>
          <p:cNvSpPr txBox="1">
            <a:spLocks/>
          </p:cNvSpPr>
          <p:nvPr/>
        </p:nvSpPr>
        <p:spPr>
          <a:xfrm>
            <a:off x="5364494" y="4884341"/>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flickr.com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/photos/</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5" name="Text Placeholder 32"/>
          <p:cNvSpPr txBox="1">
            <a:spLocks/>
          </p:cNvSpPr>
          <p:nvPr/>
        </p:nvSpPr>
        <p:spPr>
          <a:xfrm>
            <a:off x="5364494" y="5554438"/>
            <a:ext cx="3700626" cy="425654"/>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slideshare.net</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icannpresentations</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2" name="Text Placeholder 32"/>
          <p:cNvSpPr txBox="1">
            <a:spLocks/>
          </p:cNvSpPr>
          <p:nvPr/>
        </p:nvSpPr>
        <p:spPr>
          <a:xfrm>
            <a:off x="1105839" y="3351787"/>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a:ea typeface="Segoe UI" panose="020B0502040204020203" pitchFamily="34" charset="0"/>
                <a:cs typeface="Source Sans Pro"/>
              </a:rPr>
              <a:t>twitter.com</a:t>
            </a:r>
            <a:r>
              <a:rPr lang="en-US" sz="1800" dirty="0" smtClean="0">
                <a:solidFill>
                  <a:srgbClr val="0A304B"/>
                </a:solidFill>
                <a:latin typeface="Source Sans Pro"/>
                <a:ea typeface="Segoe UI" panose="020B0502040204020203" pitchFamily="34" charset="0"/>
                <a:cs typeface="Source Sans Pro"/>
              </a:rPr>
              <a:t>/</a:t>
            </a:r>
            <a:r>
              <a:rPr lang="en-US" sz="1800" dirty="0" err="1" smtClean="0">
                <a:solidFill>
                  <a:srgbClr val="0A304B"/>
                </a:solidFill>
                <a:latin typeface="Source Sans Pro"/>
                <a:ea typeface="Segoe UI" panose="020B0502040204020203" pitchFamily="34" charset="0"/>
                <a:cs typeface="Source Sans Pro"/>
              </a:rPr>
              <a:t>icann</a:t>
            </a:r>
            <a:endParaRPr lang="en-US" sz="1800" dirty="0">
              <a:solidFill>
                <a:srgbClr val="0A304B"/>
              </a:solidFill>
              <a:latin typeface="Source Sans Pro"/>
              <a:ea typeface="Segoe UI" panose="020B0502040204020203" pitchFamily="34" charset="0"/>
              <a:cs typeface="Source Sans Pro"/>
            </a:endParaRPr>
          </a:p>
        </p:txBody>
      </p:sp>
      <p:sp>
        <p:nvSpPr>
          <p:cNvPr id="33" name="Text Placeholder 32"/>
          <p:cNvSpPr txBox="1">
            <a:spLocks/>
          </p:cNvSpPr>
          <p:nvPr/>
        </p:nvSpPr>
        <p:spPr>
          <a:xfrm>
            <a:off x="1105838" y="4119353"/>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a:ea typeface="Segoe UI" panose="020B0502040204020203" pitchFamily="34" charset="0"/>
                <a:cs typeface="Source Sans Pro"/>
              </a:rPr>
              <a:t>facebook.com</a:t>
            </a:r>
            <a:r>
              <a:rPr lang="en-US" sz="1800" dirty="0">
                <a:solidFill>
                  <a:srgbClr val="0A304B"/>
                </a:solidFill>
                <a:latin typeface="Source Sans Pro"/>
                <a:ea typeface="Segoe UI" panose="020B0502040204020203" pitchFamily="34" charset="0"/>
                <a:cs typeface="Source Sans Pro"/>
              </a:rPr>
              <a:t>/</a:t>
            </a:r>
            <a:r>
              <a:rPr lang="en-US" sz="1800" dirty="0" err="1">
                <a:solidFill>
                  <a:srgbClr val="0A304B"/>
                </a:solidFill>
                <a:latin typeface="Source Sans Pro"/>
                <a:ea typeface="Segoe UI" panose="020B0502040204020203" pitchFamily="34" charset="0"/>
                <a:cs typeface="Source Sans Pro"/>
              </a:rPr>
              <a:t>icannorg</a:t>
            </a:r>
            <a:endParaRPr lang="en-US" sz="1800" dirty="0">
              <a:solidFill>
                <a:srgbClr val="0A304B"/>
              </a:solidFill>
              <a:latin typeface="Source Sans Pro"/>
              <a:ea typeface="Segoe UI" panose="020B0502040204020203" pitchFamily="34" charset="0"/>
              <a:cs typeface="Source Sans Pro"/>
            </a:endParaRPr>
          </a:p>
        </p:txBody>
      </p:sp>
      <p:sp>
        <p:nvSpPr>
          <p:cNvPr id="34" name="Text Placeholder 32"/>
          <p:cNvSpPr txBox="1">
            <a:spLocks/>
          </p:cNvSpPr>
          <p:nvPr/>
        </p:nvSpPr>
        <p:spPr>
          <a:xfrm>
            <a:off x="1105838" y="4884341"/>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linkedin.com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/company/</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5" name="Text Placeholder 32"/>
          <p:cNvSpPr txBox="1">
            <a:spLocks/>
          </p:cNvSpPr>
          <p:nvPr/>
        </p:nvSpPr>
        <p:spPr>
          <a:xfrm>
            <a:off x="1105839" y="5597403"/>
            <a:ext cx="314541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youtube.com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/user</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icannnews</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9" name="Title 38"/>
          <p:cNvSpPr>
            <a:spLocks noGrp="1"/>
          </p:cNvSpPr>
          <p:nvPr>
            <p:ph type="title"/>
          </p:nvPr>
        </p:nvSpPr>
        <p:spPr>
          <a:prstGeom prst="rect">
            <a:avLst/>
          </a:prstGeom>
        </p:spPr>
        <p:txBody>
          <a:bodyPr/>
          <a:lstStyle/>
          <a:p>
            <a:r>
              <a:rPr lang="en-US" dirty="0" smtClean="0"/>
              <a:t>Engage with ICANN</a:t>
            </a:r>
            <a:endParaRPr lang="en-US"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41" name="Picture 40"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96383" y="4775809"/>
            <a:ext cx="537406" cy="537406"/>
          </a:xfrm>
          <a:prstGeom prst="rect">
            <a:avLst/>
          </a:prstGeom>
        </p:spPr>
      </p:pic>
      <p:pic>
        <p:nvPicPr>
          <p:cNvPr id="42" name="Picture 41" descr="1420948141_social_style_3_facebook-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21744" y="4008507"/>
            <a:ext cx="545448" cy="545448"/>
          </a:xfrm>
          <a:prstGeom prst="rect">
            <a:avLst/>
          </a:prstGeom>
        </p:spPr>
      </p:pic>
      <p:pic>
        <p:nvPicPr>
          <p:cNvPr id="43" name="Picture 42" descr="1420948149_social_style_3_youtube-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25095" y="5526794"/>
            <a:ext cx="528999" cy="528999"/>
          </a:xfrm>
          <a:prstGeom prst="rect">
            <a:avLst/>
          </a:prstGeom>
        </p:spPr>
      </p:pic>
      <p:pic>
        <p:nvPicPr>
          <p:cNvPr id="45" name="Picture 44" descr="1420948164_social_style_3_in-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26349" y="4783089"/>
            <a:ext cx="522847" cy="522847"/>
          </a:xfrm>
          <a:prstGeom prst="rect">
            <a:avLst/>
          </a:prstGeom>
        </p:spPr>
      </p:pic>
      <p:pic>
        <p:nvPicPr>
          <p:cNvPr id="46" name="Picture 45" descr="1420948433_social_style_3_twiter-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17114" y="3242143"/>
            <a:ext cx="568165" cy="568165"/>
          </a:xfrm>
          <a:prstGeom prst="rect">
            <a:avLst/>
          </a:prstGeom>
        </p:spPr>
      </p:pic>
      <p:pic>
        <p:nvPicPr>
          <p:cNvPr id="47" name="Picture 46" descr="1420948423_social_style_3_googleplus-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4696383" y="3257522"/>
            <a:ext cx="537406" cy="537406"/>
          </a:xfrm>
          <a:prstGeom prst="rect">
            <a:avLst/>
          </a:prstGeom>
        </p:spPr>
      </p:pic>
      <p:pic>
        <p:nvPicPr>
          <p:cNvPr id="48" name="Picture 47" descr="1420948525_cssi_sina_weibo-128.png">
            <a:hlinkClick r:id="rId16" action="ppaction://hlinkfile"/>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4669434" y="3992952"/>
            <a:ext cx="576561" cy="576558"/>
          </a:xfrm>
          <a:prstGeom prst="rect">
            <a:avLst/>
          </a:prstGeom>
        </p:spPr>
      </p:pic>
      <p:pic>
        <p:nvPicPr>
          <p:cNvPr id="2" name="Picture 1" descr="1421037698_slideshare-128.png">
            <a:hlinkClick r:id="rId18" action="ppaction://hlinkfile"/>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693259" y="5514925"/>
            <a:ext cx="552736" cy="552736"/>
          </a:xfrm>
          <a:prstGeom prst="rect">
            <a:avLst/>
          </a:prstGeom>
        </p:spPr>
      </p:pic>
    </p:spTree>
    <p:extLst>
      <p:ext uri="{BB962C8B-B14F-4D97-AF65-F5344CB8AC3E}">
        <p14:creationId xmlns:p14="http://schemas.microsoft.com/office/powerpoint/2010/main" val="24912280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b="1" dirty="0"/>
              <a:t>Appendix—Robust Competition Metrics in Beta</a:t>
            </a:r>
          </a:p>
        </p:txBody>
      </p:sp>
      <p:sp>
        <p:nvSpPr>
          <p:cNvPr id="2" name="TextBox 1"/>
          <p:cNvSpPr txBox="1"/>
          <p:nvPr/>
        </p:nvSpPr>
        <p:spPr>
          <a:xfrm>
            <a:off x="187569" y="961292"/>
            <a:ext cx="8651631" cy="5724644"/>
          </a:xfrm>
          <a:prstGeom prst="rect">
            <a:avLst/>
          </a:prstGeom>
          <a:noFill/>
        </p:spPr>
        <p:txBody>
          <a:bodyPr wrap="square" rtlCol="0">
            <a:spAutoFit/>
          </a:bodyPr>
          <a:lstStyle/>
          <a:p>
            <a:pPr lvl="0" defTabSz="914400" eaLnBrk="0" fontAlgn="base" hangingPunct="0">
              <a:spcBef>
                <a:spcPct val="0"/>
              </a:spcBef>
              <a:spcAft>
                <a:spcPct val="0"/>
              </a:spcAft>
              <a:buFontTx/>
              <a:buAutoNum type="arabicPeriod"/>
            </a:pPr>
            <a:r>
              <a:rPr lang="en-US" altLang="en-US" sz="2000" dirty="0">
                <a:solidFill>
                  <a:srgbClr val="333333"/>
                </a:solidFill>
                <a:latin typeface="Source Sans Pro" panose="020B0503030403020204" pitchFamily="34" charset="0"/>
              </a:rPr>
              <a:t>Percentage of distinct ICANN-accredited </a:t>
            </a:r>
            <a:r>
              <a:rPr lang="en-US" altLang="en-US" sz="2000" dirty="0" err="1">
                <a:solidFill>
                  <a:srgbClr val="333333"/>
                </a:solidFill>
                <a:latin typeface="Source Sans Pro" panose="020B0503030403020204" pitchFamily="34" charset="0"/>
              </a:rPr>
              <a:t>gTLD</a:t>
            </a:r>
            <a:r>
              <a:rPr lang="en-US" altLang="en-US" sz="2000" dirty="0">
                <a:solidFill>
                  <a:srgbClr val="333333"/>
                </a:solidFill>
                <a:latin typeface="Source Sans Pro" panose="020B0503030403020204" pitchFamily="34" charset="0"/>
              </a:rPr>
              <a:t> registrars, by ICANN region.</a:t>
            </a:r>
          </a:p>
          <a:p>
            <a:pPr lvl="0" defTabSz="914400" eaLnBrk="0" fontAlgn="base" hangingPunct="0">
              <a:spcBef>
                <a:spcPct val="0"/>
              </a:spcBef>
              <a:spcAft>
                <a:spcPct val="0"/>
              </a:spcAft>
              <a:buFontTx/>
              <a:buAutoNum type="arabicPeriod" startAt="2"/>
            </a:pPr>
            <a:r>
              <a:rPr lang="en-US" altLang="en-US" sz="2000" dirty="0">
                <a:solidFill>
                  <a:srgbClr val="333333"/>
                </a:solidFill>
                <a:latin typeface="Source Sans Pro" panose="020B0503030403020204" pitchFamily="34" charset="0"/>
              </a:rPr>
              <a:t>Number of jurisdictions with at least one ICANN-accredited registrar.</a:t>
            </a:r>
          </a:p>
          <a:p>
            <a:pPr lvl="0" defTabSz="914400" eaLnBrk="0" fontAlgn="base" hangingPunct="0">
              <a:spcBef>
                <a:spcPct val="0"/>
              </a:spcBef>
              <a:spcAft>
                <a:spcPct val="0"/>
              </a:spcAft>
              <a:buFontTx/>
              <a:buAutoNum type="arabicPeriod" startAt="3"/>
            </a:pPr>
            <a:r>
              <a:rPr lang="en-US" altLang="en-US" sz="2000" dirty="0">
                <a:solidFill>
                  <a:srgbClr val="333333"/>
                </a:solidFill>
                <a:latin typeface="Source Sans Pro" panose="020B0503030403020204" pitchFamily="34" charset="0"/>
              </a:rPr>
              <a:t>Percentage of distinct ICANN-accredited </a:t>
            </a:r>
            <a:r>
              <a:rPr lang="en-US" altLang="en-US" sz="2000" dirty="0" err="1">
                <a:solidFill>
                  <a:srgbClr val="333333"/>
                </a:solidFill>
                <a:latin typeface="Source Sans Pro" panose="020B0503030403020204" pitchFamily="34" charset="0"/>
              </a:rPr>
              <a:t>gTLD</a:t>
            </a:r>
            <a:r>
              <a:rPr lang="en-US" altLang="en-US" sz="2000" dirty="0">
                <a:solidFill>
                  <a:srgbClr val="333333"/>
                </a:solidFill>
                <a:latin typeface="Source Sans Pro" panose="020B0503030403020204" pitchFamily="34" charset="0"/>
              </a:rPr>
              <a:t> registry operators, by ICANN region.</a:t>
            </a:r>
          </a:p>
          <a:p>
            <a:pPr lvl="0" defTabSz="914400" eaLnBrk="0" fontAlgn="base" hangingPunct="0">
              <a:spcBef>
                <a:spcPct val="0"/>
              </a:spcBef>
              <a:spcAft>
                <a:spcPct val="0"/>
              </a:spcAft>
              <a:buFontTx/>
              <a:buAutoNum type="arabicPeriod" startAt="4"/>
            </a:pPr>
            <a:r>
              <a:rPr lang="en-US" altLang="en-US" sz="2000" dirty="0">
                <a:solidFill>
                  <a:srgbClr val="333333"/>
                </a:solidFill>
                <a:latin typeface="Source Sans Pro" panose="020B0503030403020204" pitchFamily="34" charset="0"/>
              </a:rPr>
              <a:t>Number of jurisdictions with at least one ICANN-accredited registry operator.</a:t>
            </a:r>
          </a:p>
          <a:p>
            <a:pPr lvl="0" defTabSz="914400" eaLnBrk="0" fontAlgn="base" hangingPunct="0">
              <a:spcBef>
                <a:spcPct val="0"/>
              </a:spcBef>
              <a:spcAft>
                <a:spcPct val="0"/>
              </a:spcAft>
              <a:buFontTx/>
              <a:buAutoNum type="arabicPeriod" startAt="5"/>
            </a:pPr>
            <a:r>
              <a:rPr lang="en-US" altLang="en-US" sz="2000" dirty="0">
                <a:solidFill>
                  <a:srgbClr val="333333"/>
                </a:solidFill>
                <a:latin typeface="Source Sans Pro" panose="020B0503030403020204" pitchFamily="34" charset="0"/>
              </a:rPr>
              <a:t>Percentage of </a:t>
            </a:r>
            <a:r>
              <a:rPr lang="en-US" altLang="en-US" sz="2000" dirty="0" err="1">
                <a:solidFill>
                  <a:srgbClr val="333333"/>
                </a:solidFill>
                <a:latin typeface="Source Sans Pro" panose="020B0503030403020204" pitchFamily="34" charset="0"/>
              </a:rPr>
              <a:t>gTLD</a:t>
            </a:r>
            <a:r>
              <a:rPr lang="en-US" altLang="en-US" sz="2000" dirty="0">
                <a:solidFill>
                  <a:srgbClr val="333333"/>
                </a:solidFill>
                <a:latin typeface="Source Sans Pro" panose="020B0503030403020204" pitchFamily="34" charset="0"/>
              </a:rPr>
              <a:t> registrars that are distinct entities (counting one per family).</a:t>
            </a:r>
          </a:p>
          <a:p>
            <a:pPr lvl="0" defTabSz="914400" eaLnBrk="0" fontAlgn="base" hangingPunct="0">
              <a:spcBef>
                <a:spcPct val="0"/>
              </a:spcBef>
              <a:spcAft>
                <a:spcPct val="0"/>
              </a:spcAft>
              <a:buFontTx/>
              <a:buAutoNum type="arabicPeriod" startAt="6"/>
            </a:pPr>
            <a:r>
              <a:rPr lang="en-US" altLang="en-US" sz="2000" dirty="0">
                <a:solidFill>
                  <a:srgbClr val="333333"/>
                </a:solidFill>
                <a:latin typeface="Source Sans Pro" panose="020B0503030403020204" pitchFamily="34" charset="0"/>
              </a:rPr>
              <a:t>Average number of </a:t>
            </a:r>
            <a:r>
              <a:rPr lang="en-US" altLang="en-US" sz="2000" dirty="0" err="1">
                <a:solidFill>
                  <a:srgbClr val="333333"/>
                </a:solidFill>
                <a:latin typeface="Source Sans Pro" panose="020B0503030403020204" pitchFamily="34" charset="0"/>
              </a:rPr>
              <a:t>gTLD</a:t>
            </a:r>
            <a:r>
              <a:rPr lang="en-US" altLang="en-US" sz="2000" dirty="0">
                <a:solidFill>
                  <a:srgbClr val="333333"/>
                </a:solidFill>
                <a:latin typeface="Source Sans Pro" panose="020B0503030403020204" pitchFamily="34" charset="0"/>
              </a:rPr>
              <a:t> registrar accreditations per registrar family.</a:t>
            </a:r>
          </a:p>
          <a:p>
            <a:pPr lvl="0" defTabSz="914400" eaLnBrk="0" fontAlgn="base" hangingPunct="0">
              <a:spcBef>
                <a:spcPct val="0"/>
              </a:spcBef>
              <a:spcAft>
                <a:spcPct val="0"/>
              </a:spcAft>
              <a:buFontTx/>
              <a:buAutoNum type="arabicPeriod" startAt="7"/>
            </a:pPr>
            <a:r>
              <a:rPr lang="en-US" altLang="en-US" sz="2000" dirty="0">
                <a:solidFill>
                  <a:srgbClr val="333333"/>
                </a:solidFill>
                <a:latin typeface="Source Sans Pro" panose="020B0503030403020204" pitchFamily="34" charset="0"/>
              </a:rPr>
              <a:t>Percentage of </a:t>
            </a:r>
            <a:r>
              <a:rPr lang="en-US" altLang="en-US" sz="2000" dirty="0" err="1">
                <a:solidFill>
                  <a:srgbClr val="333333"/>
                </a:solidFill>
                <a:latin typeface="Source Sans Pro" panose="020B0503030403020204" pitchFamily="34" charset="0"/>
              </a:rPr>
              <a:t>gTLD</a:t>
            </a:r>
            <a:r>
              <a:rPr lang="en-US" altLang="en-US" sz="2000" dirty="0">
                <a:solidFill>
                  <a:srgbClr val="333333"/>
                </a:solidFill>
                <a:latin typeface="Source Sans Pro" panose="020B0503030403020204" pitchFamily="34" charset="0"/>
              </a:rPr>
              <a:t> registry operators that are distinct entities (counting one per family).</a:t>
            </a:r>
          </a:p>
          <a:p>
            <a:pPr lvl="0" defTabSz="914400" eaLnBrk="0" fontAlgn="base" hangingPunct="0">
              <a:spcBef>
                <a:spcPct val="0"/>
              </a:spcBef>
              <a:spcAft>
                <a:spcPct val="0"/>
              </a:spcAft>
              <a:buFontTx/>
              <a:buAutoNum type="arabicPeriod" startAt="8"/>
            </a:pPr>
            <a:r>
              <a:rPr lang="en-US" altLang="en-US" sz="2000" dirty="0">
                <a:solidFill>
                  <a:srgbClr val="333333"/>
                </a:solidFill>
                <a:latin typeface="Source Sans Pro" panose="020B0503030403020204" pitchFamily="34" charset="0"/>
              </a:rPr>
              <a:t>Average number of </a:t>
            </a:r>
            <a:r>
              <a:rPr lang="en-US" altLang="en-US" sz="2000" dirty="0" err="1">
                <a:solidFill>
                  <a:srgbClr val="333333"/>
                </a:solidFill>
                <a:latin typeface="Source Sans Pro" panose="020B0503030403020204" pitchFamily="34" charset="0"/>
              </a:rPr>
              <a:t>gTLD</a:t>
            </a:r>
            <a:r>
              <a:rPr lang="en-US" altLang="en-US" sz="2000" dirty="0">
                <a:solidFill>
                  <a:srgbClr val="333333"/>
                </a:solidFill>
                <a:latin typeface="Source Sans Pro" panose="020B0503030403020204" pitchFamily="34" charset="0"/>
              </a:rPr>
              <a:t> registries held by each </a:t>
            </a:r>
            <a:r>
              <a:rPr lang="en-US" altLang="en-US" sz="2000" dirty="0" err="1">
                <a:solidFill>
                  <a:srgbClr val="333333"/>
                </a:solidFill>
                <a:latin typeface="Source Sans Pro" panose="020B0503030403020204" pitchFamily="34" charset="0"/>
              </a:rPr>
              <a:t>gTLD</a:t>
            </a:r>
            <a:r>
              <a:rPr lang="en-US" altLang="en-US" sz="2000" dirty="0">
                <a:solidFill>
                  <a:srgbClr val="333333"/>
                </a:solidFill>
                <a:latin typeface="Source Sans Pro" panose="020B0503030403020204" pitchFamily="34" charset="0"/>
              </a:rPr>
              <a:t> registry parent company.</a:t>
            </a:r>
          </a:p>
          <a:p>
            <a:pPr lvl="0" defTabSz="914400" eaLnBrk="0" fontAlgn="base" hangingPunct="0">
              <a:spcBef>
                <a:spcPct val="0"/>
              </a:spcBef>
              <a:spcAft>
                <a:spcPct val="0"/>
              </a:spcAft>
              <a:buFontTx/>
              <a:buAutoNum type="arabicPeriod" startAt="9"/>
            </a:pPr>
            <a:r>
              <a:rPr lang="en-US" altLang="en-US" sz="2000" dirty="0">
                <a:solidFill>
                  <a:srgbClr val="333333"/>
                </a:solidFill>
                <a:latin typeface="Source Sans Pro" panose="020B0503030403020204" pitchFamily="34" charset="0"/>
              </a:rPr>
              <a:t>Total number of second-level domain names registered in </a:t>
            </a:r>
            <a:r>
              <a:rPr lang="en-US" altLang="en-US" sz="2000" dirty="0" err="1">
                <a:solidFill>
                  <a:srgbClr val="333333"/>
                </a:solidFill>
                <a:latin typeface="Source Sans Pro" panose="020B0503030403020204" pitchFamily="34" charset="0"/>
              </a:rPr>
              <a:t>gTLDs</a:t>
            </a:r>
            <a:r>
              <a:rPr lang="en-US" altLang="en-US" sz="2000" dirty="0">
                <a:solidFill>
                  <a:srgbClr val="333333"/>
                </a:solidFill>
                <a:latin typeface="Source Sans Pro" panose="020B0503030403020204" pitchFamily="34" charset="0"/>
              </a:rPr>
              <a:t>.</a:t>
            </a:r>
          </a:p>
          <a:p>
            <a:pPr lvl="0" defTabSz="914400" eaLnBrk="0" fontAlgn="base" hangingPunct="0">
              <a:spcBef>
                <a:spcPct val="0"/>
              </a:spcBef>
              <a:spcAft>
                <a:spcPct val="0"/>
              </a:spcAft>
              <a:buFontTx/>
              <a:buAutoNum type="arabicPeriod" startAt="10"/>
            </a:pPr>
            <a:r>
              <a:rPr lang="en-US" altLang="en-US" sz="2000" dirty="0">
                <a:solidFill>
                  <a:srgbClr val="333333"/>
                </a:solidFill>
                <a:latin typeface="Source Sans Pro" panose="020B0503030403020204" pitchFamily="34" charset="0"/>
              </a:rPr>
              <a:t>Year-over-year growth rates in second-level domain names registered in </a:t>
            </a:r>
            <a:r>
              <a:rPr lang="en-US" altLang="en-US" sz="2000" dirty="0" err="1">
                <a:solidFill>
                  <a:srgbClr val="333333"/>
                </a:solidFill>
                <a:latin typeface="Source Sans Pro" panose="020B0503030403020204" pitchFamily="34" charset="0"/>
              </a:rPr>
              <a:t>gTLDs</a:t>
            </a:r>
            <a:r>
              <a:rPr lang="en-US" altLang="en-US" sz="2000" dirty="0">
                <a:solidFill>
                  <a:srgbClr val="333333"/>
                </a:solidFill>
                <a:latin typeface="Source Sans Pro" panose="020B0503030403020204" pitchFamily="34" charset="0"/>
              </a:rPr>
              <a:t>.</a:t>
            </a:r>
          </a:p>
          <a:p>
            <a:endParaRPr lang="en-US" sz="2400" dirty="0" smtClean="0">
              <a:solidFill>
                <a:srgbClr val="002060"/>
              </a:solidFill>
              <a:latin typeface="Source Sans Pro" panose="020B0503030403020204" pitchFamily="34" charset="0"/>
            </a:endParaRPr>
          </a:p>
          <a:p>
            <a:pPr marL="285750" indent="-285750">
              <a:buFont typeface="Arial" panose="020B0604020202020204" pitchFamily="34" charset="0"/>
              <a:buChar char="•"/>
            </a:pPr>
            <a:endParaRPr lang="en-US" sz="2400" dirty="0">
              <a:solidFill>
                <a:srgbClr val="002060"/>
              </a:solidFill>
              <a:latin typeface="Source Sans Pro" panose="020B0503030403020204" pitchFamily="34" charset="0"/>
            </a:endParaRPr>
          </a:p>
          <a:p>
            <a:endParaRPr lang="en-US" dirty="0"/>
          </a:p>
        </p:txBody>
      </p:sp>
    </p:spTree>
    <p:extLst>
      <p:ext uri="{BB962C8B-B14F-4D97-AF65-F5344CB8AC3E}">
        <p14:creationId xmlns:p14="http://schemas.microsoft.com/office/powerpoint/2010/main" val="23469667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78"/>
            <a:ext cx="9144000" cy="733192"/>
          </a:xfrm>
        </p:spPr>
        <p:txBody>
          <a:bodyPr/>
          <a:lstStyle/>
          <a:p>
            <a:r>
              <a:rPr lang="en-US" sz="2400" b="1" dirty="0"/>
              <a:t>Appendix—Robust Competition Metrics in Beta (cont.)</a:t>
            </a:r>
          </a:p>
        </p:txBody>
      </p:sp>
      <p:sp>
        <p:nvSpPr>
          <p:cNvPr id="2" name="TextBox 1"/>
          <p:cNvSpPr txBox="1"/>
          <p:nvPr/>
        </p:nvSpPr>
        <p:spPr>
          <a:xfrm>
            <a:off x="416169" y="1104167"/>
            <a:ext cx="7641982" cy="6093976"/>
          </a:xfrm>
          <a:prstGeom prst="rect">
            <a:avLst/>
          </a:prstGeom>
          <a:noFill/>
        </p:spPr>
        <p:txBody>
          <a:bodyPr wrap="square" rtlCol="0">
            <a:spAutoFit/>
          </a:bodyPr>
          <a:lstStyle/>
          <a:p>
            <a:r>
              <a:rPr lang="en-US" sz="2000" dirty="0" smtClean="0">
                <a:latin typeface="Source Sans Pro" panose="020B0503030403020204" pitchFamily="34" charset="0"/>
              </a:rPr>
              <a:t>11. Total </a:t>
            </a:r>
            <a:r>
              <a:rPr lang="en-US" sz="2000" dirty="0">
                <a:latin typeface="Source Sans Pro" panose="020B0503030403020204" pitchFamily="34" charset="0"/>
              </a:rPr>
              <a:t>number of second-level domain names registered in Internationalized </a:t>
            </a:r>
            <a:r>
              <a:rPr lang="en-US" sz="2000" dirty="0" err="1">
                <a:latin typeface="Source Sans Pro" panose="020B0503030403020204" pitchFamily="34" charset="0"/>
              </a:rPr>
              <a:t>gTLDs</a:t>
            </a:r>
            <a:r>
              <a:rPr lang="en-US" sz="2000" dirty="0">
                <a:latin typeface="Source Sans Pro" panose="020B0503030403020204" pitchFamily="34" charset="0"/>
              </a:rPr>
              <a:t> (IDNs).</a:t>
            </a:r>
          </a:p>
          <a:p>
            <a:r>
              <a:rPr lang="en-US" sz="2000" dirty="0" smtClean="0">
                <a:latin typeface="Source Sans Pro" panose="020B0503030403020204" pitchFamily="34" charset="0"/>
              </a:rPr>
              <a:t>12. Total </a:t>
            </a:r>
            <a:r>
              <a:rPr lang="en-US" sz="2000" dirty="0">
                <a:latin typeface="Source Sans Pro" panose="020B0503030403020204" pitchFamily="34" charset="0"/>
              </a:rPr>
              <a:t>second-level domain name additions in all </a:t>
            </a:r>
            <a:r>
              <a:rPr lang="en-US" sz="2000" dirty="0" err="1">
                <a:latin typeface="Source Sans Pro" panose="020B0503030403020204" pitchFamily="34" charset="0"/>
              </a:rPr>
              <a:t>gTLDs</a:t>
            </a:r>
            <a:r>
              <a:rPr lang="en-US" sz="2000" dirty="0">
                <a:latin typeface="Source Sans Pro" panose="020B0503030403020204" pitchFamily="34" charset="0"/>
              </a:rPr>
              <a:t>.</a:t>
            </a:r>
          </a:p>
          <a:p>
            <a:r>
              <a:rPr lang="en-US" sz="2000" dirty="0" smtClean="0">
                <a:latin typeface="Source Sans Pro" panose="020B0503030403020204" pitchFamily="34" charset="0"/>
              </a:rPr>
              <a:t>13. Year-over-year </a:t>
            </a:r>
            <a:r>
              <a:rPr lang="en-US" sz="2000" dirty="0">
                <a:latin typeface="Source Sans Pro" panose="020B0503030403020204" pitchFamily="34" charset="0"/>
              </a:rPr>
              <a:t>growth rates for second-level domain name additions.</a:t>
            </a:r>
          </a:p>
          <a:p>
            <a:r>
              <a:rPr lang="en-US" sz="2000" dirty="0" smtClean="0">
                <a:latin typeface="Source Sans Pro" panose="020B0503030403020204" pitchFamily="34" charset="0"/>
              </a:rPr>
              <a:t>14. Second-level </a:t>
            </a:r>
            <a:r>
              <a:rPr lang="en-US" sz="2000" dirty="0">
                <a:latin typeface="Source Sans Pro" panose="020B0503030403020204" pitchFamily="34" charset="0"/>
              </a:rPr>
              <a:t>domain name additions, broken down into the following categories: legacy </a:t>
            </a:r>
            <a:r>
              <a:rPr lang="en-US" sz="2000" dirty="0" err="1">
                <a:latin typeface="Source Sans Pro" panose="020B0503030403020204" pitchFamily="34" charset="0"/>
              </a:rPr>
              <a:t>gTLDs</a:t>
            </a:r>
            <a:r>
              <a:rPr lang="en-US" sz="2000" dirty="0">
                <a:latin typeface="Source Sans Pro" panose="020B0503030403020204" pitchFamily="34" charset="0"/>
              </a:rPr>
              <a:t>, new </a:t>
            </a:r>
            <a:r>
              <a:rPr lang="en-US" sz="2000" dirty="0" err="1">
                <a:latin typeface="Source Sans Pro" panose="020B0503030403020204" pitchFamily="34" charset="0"/>
              </a:rPr>
              <a:t>gTLDs</a:t>
            </a:r>
            <a:r>
              <a:rPr lang="en-US" sz="2000" dirty="0">
                <a:latin typeface="Source Sans Pro" panose="020B0503030403020204" pitchFamily="34" charset="0"/>
              </a:rPr>
              <a:t>, IDNs, .brands, and geographic </a:t>
            </a:r>
            <a:r>
              <a:rPr lang="en-US" sz="2000" dirty="0" err="1">
                <a:latin typeface="Source Sans Pro" panose="020B0503030403020204" pitchFamily="34" charset="0"/>
              </a:rPr>
              <a:t>gTLDs</a:t>
            </a:r>
            <a:r>
              <a:rPr lang="en-US" sz="2000" dirty="0">
                <a:latin typeface="Source Sans Pro" panose="020B0503030403020204" pitchFamily="34" charset="0"/>
              </a:rPr>
              <a:t>, plus year-over-year growth rates for each of these categories.</a:t>
            </a:r>
          </a:p>
          <a:p>
            <a:r>
              <a:rPr lang="en-US" sz="2000" dirty="0" smtClean="0">
                <a:latin typeface="Source Sans Pro" panose="020B0503030403020204" pitchFamily="34" charset="0"/>
              </a:rPr>
              <a:t>15. Second-level </a:t>
            </a:r>
            <a:r>
              <a:rPr lang="en-US" sz="2000" dirty="0">
                <a:latin typeface="Source Sans Pro" panose="020B0503030403020204" pitchFamily="34" charset="0"/>
              </a:rPr>
              <a:t>domain name deletions in </a:t>
            </a:r>
            <a:r>
              <a:rPr lang="en-US" sz="2000" dirty="0" err="1">
                <a:latin typeface="Source Sans Pro" panose="020B0503030403020204" pitchFamily="34" charset="0"/>
              </a:rPr>
              <a:t>gTLDs</a:t>
            </a:r>
            <a:r>
              <a:rPr lang="en-US" sz="2000" dirty="0">
                <a:latin typeface="Source Sans Pro" panose="020B0503030403020204" pitchFamily="34" charset="0"/>
              </a:rPr>
              <a:t>, plus year-over-year growth rates for second-level domain name deletions.</a:t>
            </a:r>
          </a:p>
          <a:p>
            <a:r>
              <a:rPr lang="en-US" sz="2000" dirty="0" smtClean="0">
                <a:latin typeface="Source Sans Pro" panose="020B0503030403020204" pitchFamily="34" charset="0"/>
              </a:rPr>
              <a:t>16. Second-level </a:t>
            </a:r>
            <a:r>
              <a:rPr lang="en-US" sz="2000" dirty="0">
                <a:latin typeface="Source Sans Pro" panose="020B0503030403020204" pitchFamily="34" charset="0"/>
              </a:rPr>
              <a:t>domain name deletion percentages in </a:t>
            </a:r>
            <a:r>
              <a:rPr lang="en-US" sz="2000" dirty="0" err="1">
                <a:latin typeface="Source Sans Pro" panose="020B0503030403020204" pitchFamily="34" charset="0"/>
              </a:rPr>
              <a:t>gTLDs</a:t>
            </a:r>
            <a:r>
              <a:rPr lang="en-US" sz="2000" dirty="0">
                <a:latin typeface="Source Sans Pro" panose="020B0503030403020204" pitchFamily="34" charset="0"/>
              </a:rPr>
              <a:t> (the percentage of total second-level domain names deleted) broken down into the following categories: total </a:t>
            </a:r>
            <a:r>
              <a:rPr lang="en-US" sz="2000" dirty="0" err="1">
                <a:latin typeface="Source Sans Pro" panose="020B0503030403020204" pitchFamily="34" charset="0"/>
              </a:rPr>
              <a:t>gTLDs</a:t>
            </a:r>
            <a:r>
              <a:rPr lang="en-US" sz="2000" dirty="0">
                <a:latin typeface="Source Sans Pro" panose="020B0503030403020204" pitchFamily="34" charset="0"/>
              </a:rPr>
              <a:t>, legacy </a:t>
            </a:r>
            <a:r>
              <a:rPr lang="en-US" sz="2000" dirty="0" err="1">
                <a:latin typeface="Source Sans Pro" panose="020B0503030403020204" pitchFamily="34" charset="0"/>
              </a:rPr>
              <a:t>gTLDs</a:t>
            </a:r>
            <a:r>
              <a:rPr lang="en-US" sz="2000" dirty="0">
                <a:latin typeface="Source Sans Pro" panose="020B0503030403020204" pitchFamily="34" charset="0"/>
              </a:rPr>
              <a:t>, new </a:t>
            </a:r>
            <a:r>
              <a:rPr lang="en-US" sz="2000" dirty="0" err="1">
                <a:latin typeface="Source Sans Pro" panose="020B0503030403020204" pitchFamily="34" charset="0"/>
              </a:rPr>
              <a:t>gTLDs</a:t>
            </a:r>
            <a:r>
              <a:rPr lang="en-US" sz="2000" dirty="0">
                <a:latin typeface="Source Sans Pro" panose="020B0503030403020204" pitchFamily="34" charset="0"/>
              </a:rPr>
              <a:t>, IDN </a:t>
            </a:r>
            <a:r>
              <a:rPr lang="en-US" sz="2000" dirty="0" err="1">
                <a:latin typeface="Source Sans Pro" panose="020B0503030403020204" pitchFamily="34" charset="0"/>
              </a:rPr>
              <a:t>gTLDs</a:t>
            </a:r>
            <a:r>
              <a:rPr lang="en-US" sz="2000" dirty="0">
                <a:latin typeface="Source Sans Pro" panose="020B0503030403020204" pitchFamily="34" charset="0"/>
              </a:rPr>
              <a:t>, .brands, and geographic </a:t>
            </a:r>
            <a:r>
              <a:rPr lang="en-US" sz="2000" dirty="0" err="1">
                <a:latin typeface="Source Sans Pro" panose="020B0503030403020204" pitchFamily="34" charset="0"/>
              </a:rPr>
              <a:t>gTLDs</a:t>
            </a:r>
            <a:r>
              <a:rPr lang="en-US" sz="2000" dirty="0">
                <a:latin typeface="Source Sans Pro" panose="020B0503030403020204" pitchFamily="34" charset="0"/>
              </a:rPr>
              <a:t>.</a:t>
            </a:r>
          </a:p>
          <a:p>
            <a:pPr marL="342900" indent="-342900">
              <a:buFont typeface="Arial" panose="020B0604020202020204" pitchFamily="34" charset="0"/>
              <a:buChar char="•"/>
            </a:pPr>
            <a:endParaRPr lang="en-US" sz="2400" dirty="0">
              <a:solidFill>
                <a:srgbClr val="002060"/>
              </a:solidFill>
              <a:latin typeface="Source Sans Pro" panose="020B0503030403020204" pitchFamily="34" charset="0"/>
            </a:endParaRPr>
          </a:p>
          <a:p>
            <a:endParaRPr lang="en-US" sz="2400" dirty="0" smtClean="0">
              <a:solidFill>
                <a:srgbClr val="002060"/>
              </a:solidFill>
              <a:latin typeface="Source Sans Pro" panose="020B0503030403020204" pitchFamily="34" charset="0"/>
            </a:endParaRPr>
          </a:p>
          <a:p>
            <a:pPr marL="285750" indent="-285750">
              <a:buFont typeface="Arial" panose="020B0604020202020204" pitchFamily="34" charset="0"/>
              <a:buChar char="•"/>
            </a:pPr>
            <a:endParaRPr lang="en-US" sz="2400" dirty="0">
              <a:solidFill>
                <a:srgbClr val="002060"/>
              </a:solidFill>
              <a:latin typeface="Source Sans Pro" panose="020B0503030403020204" pitchFamily="34" charset="0"/>
            </a:endParaRPr>
          </a:p>
          <a:p>
            <a:endParaRPr lang="en-US" dirty="0"/>
          </a:p>
        </p:txBody>
      </p:sp>
    </p:spTree>
    <p:extLst>
      <p:ext uri="{BB962C8B-B14F-4D97-AF65-F5344CB8AC3E}">
        <p14:creationId xmlns:p14="http://schemas.microsoft.com/office/powerpoint/2010/main" val="28667560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b="1" dirty="0"/>
              <a:t>Appendix—Marketplace Stability Metrics in Beta</a:t>
            </a:r>
          </a:p>
        </p:txBody>
      </p:sp>
      <p:sp>
        <p:nvSpPr>
          <p:cNvPr id="2" name="TextBox 1"/>
          <p:cNvSpPr txBox="1"/>
          <p:nvPr/>
        </p:nvSpPr>
        <p:spPr>
          <a:xfrm>
            <a:off x="187569" y="961292"/>
            <a:ext cx="8651631" cy="1846659"/>
          </a:xfrm>
          <a:prstGeom prst="rect">
            <a:avLst/>
          </a:prstGeom>
          <a:noFill/>
        </p:spPr>
        <p:txBody>
          <a:bodyPr wrap="square" rtlCol="0">
            <a:spAutoFit/>
          </a:bodyPr>
          <a:lstStyle/>
          <a:p>
            <a:r>
              <a:rPr lang="en-US" dirty="0" smtClean="0"/>
              <a:t>1</a:t>
            </a:r>
            <a:r>
              <a:rPr lang="en-US" sz="2000" dirty="0" smtClean="0">
                <a:latin typeface="Source Sans Pro" panose="020B0503030403020204" pitchFamily="34" charset="0"/>
              </a:rPr>
              <a:t>. Number </a:t>
            </a:r>
            <a:r>
              <a:rPr lang="en-US" sz="2000" dirty="0">
                <a:latin typeface="Source Sans Pro" panose="020B0503030403020204" pitchFamily="34" charset="0"/>
              </a:rPr>
              <a:t>of </a:t>
            </a:r>
            <a:r>
              <a:rPr lang="en-US" sz="2000" dirty="0" err="1">
                <a:latin typeface="Source Sans Pro" panose="020B0503030403020204" pitchFamily="34" charset="0"/>
              </a:rPr>
              <a:t>gTLD</a:t>
            </a:r>
            <a:r>
              <a:rPr lang="en-US" sz="2000" dirty="0">
                <a:latin typeface="Source Sans Pro" panose="020B0503030403020204" pitchFamily="34" charset="0"/>
              </a:rPr>
              <a:t> registrars newly accredited.</a:t>
            </a:r>
          </a:p>
          <a:p>
            <a:r>
              <a:rPr lang="en-US" sz="2000" dirty="0" smtClean="0">
                <a:latin typeface="Source Sans Pro" panose="020B0503030403020204" pitchFamily="34" charset="0"/>
              </a:rPr>
              <a:t>2. Number </a:t>
            </a:r>
            <a:r>
              <a:rPr lang="en-US" sz="2000" dirty="0">
                <a:latin typeface="Source Sans Pro" panose="020B0503030403020204" pitchFamily="34" charset="0"/>
              </a:rPr>
              <a:t>of </a:t>
            </a:r>
            <a:r>
              <a:rPr lang="en-US" sz="2000" dirty="0" err="1">
                <a:latin typeface="Source Sans Pro" panose="020B0503030403020204" pitchFamily="34" charset="0"/>
              </a:rPr>
              <a:t>gTLD</a:t>
            </a:r>
            <a:r>
              <a:rPr lang="en-US" sz="2000" dirty="0">
                <a:latin typeface="Source Sans Pro" panose="020B0503030403020204" pitchFamily="34" charset="0"/>
              </a:rPr>
              <a:t> registrars disaccredited (divided out by voluntary and involuntary accreditations revoked)</a:t>
            </a:r>
          </a:p>
          <a:p>
            <a:endParaRPr lang="en-US" dirty="0" smtClean="0"/>
          </a:p>
          <a:p>
            <a:endParaRPr lang="en-US" dirty="0"/>
          </a:p>
          <a:p>
            <a:endParaRPr lang="en-US" dirty="0"/>
          </a:p>
        </p:txBody>
      </p:sp>
    </p:spTree>
    <p:extLst>
      <p:ext uri="{BB962C8B-B14F-4D97-AF65-F5344CB8AC3E}">
        <p14:creationId xmlns:p14="http://schemas.microsoft.com/office/powerpoint/2010/main" val="7800230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500" dirty="0" smtClean="0"/>
              <a:t>Revisiting Overall Scope (Today’s Discussion Areas)</a:t>
            </a:r>
            <a:endParaRPr lang="en-US" sz="2500" dirty="0"/>
          </a:p>
        </p:txBody>
      </p:sp>
      <p:sp>
        <p:nvSpPr>
          <p:cNvPr id="4" name="Rectangle 3"/>
          <p:cNvSpPr/>
          <p:nvPr/>
        </p:nvSpPr>
        <p:spPr>
          <a:xfrm>
            <a:off x="187569" y="939278"/>
            <a:ext cx="8812996" cy="724911"/>
          </a:xfrm>
          <a:prstGeom prst="rect">
            <a:avLst/>
          </a:prstGeom>
          <a:solidFill>
            <a:schemeClr val="tx1">
              <a:lumMod val="10000"/>
              <a:lumOff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429368" y="912759"/>
            <a:ext cx="8812996" cy="6001643"/>
          </a:xfrm>
          <a:prstGeom prst="rect">
            <a:avLst/>
          </a:prstGeom>
          <a:noFill/>
        </p:spPr>
        <p:txBody>
          <a:bodyPr wrap="square" rtlCol="0">
            <a:spAutoFit/>
          </a:bodyPr>
          <a:lstStyle/>
          <a:p>
            <a:r>
              <a:rPr lang="en-US" sz="2200" dirty="0">
                <a:latin typeface="Source Sans Pro" panose="020B0503030403020204" pitchFamily="34" charset="0"/>
              </a:rPr>
              <a:t>Goal: </a:t>
            </a:r>
            <a:r>
              <a:rPr lang="en-US" sz="2200" dirty="0" smtClean="0">
                <a:latin typeface="Source Sans Pro" panose="020B0503030403020204" pitchFamily="34" charset="0"/>
              </a:rPr>
              <a:t>track </a:t>
            </a:r>
            <a:r>
              <a:rPr lang="en-US" sz="2200" dirty="0">
                <a:latin typeface="Source Sans Pro" panose="020B0503030403020204" pitchFamily="34" charset="0"/>
              </a:rPr>
              <a:t>progress on ICANN objective 2.3, “Support the evolution of domain name marketplace to be robust, stable and trusted</a:t>
            </a:r>
            <a:r>
              <a:rPr lang="en-US" sz="2200" dirty="0" smtClean="0">
                <a:latin typeface="Source Sans Pro" panose="020B0503030403020204" pitchFamily="34" charset="0"/>
              </a:rPr>
              <a:t>.”</a:t>
            </a:r>
            <a:r>
              <a:rPr lang="en-US" sz="2400" dirty="0" smtClean="0">
                <a:latin typeface="Source Sans Pro" panose="020B0503030403020204" pitchFamily="34" charset="0"/>
              </a:rPr>
              <a:t/>
            </a:r>
            <a:br>
              <a:rPr lang="en-US" sz="2400" dirty="0" smtClean="0">
                <a:latin typeface="Source Sans Pro" panose="020B0503030403020204" pitchFamily="34" charset="0"/>
              </a:rPr>
            </a:br>
            <a:endParaRPr lang="en-US" sz="2000" dirty="0" smtClean="0">
              <a:latin typeface="Source Sans Pro" panose="020B0503030403020204" pitchFamily="34" charset="0"/>
            </a:endParaRPr>
          </a:p>
          <a:p>
            <a:pPr lvl="1"/>
            <a:r>
              <a:rPr lang="en-US" sz="2000" dirty="0" smtClean="0">
                <a:latin typeface="Source Sans Pro" panose="020B0503030403020204" pitchFamily="34" charset="0"/>
              </a:rPr>
              <a:t>Coverage: Look </a:t>
            </a:r>
            <a:r>
              <a:rPr lang="en-US" sz="2000" dirty="0">
                <a:latin typeface="Source Sans Pro" panose="020B0503030403020204" pitchFamily="34" charset="0"/>
              </a:rPr>
              <a:t>to include ccTLD </a:t>
            </a:r>
            <a:r>
              <a:rPr lang="en-US" sz="2000" dirty="0" smtClean="0">
                <a:latin typeface="Source Sans Pro" panose="020B0503030403020204" pitchFamily="34" charset="0"/>
              </a:rPr>
              <a:t>data, </a:t>
            </a:r>
            <a:r>
              <a:rPr lang="en-US" sz="2000" dirty="0">
                <a:latin typeface="Source Sans Pro" panose="020B0503030403020204" pitchFamily="34" charset="0"/>
              </a:rPr>
              <a:t>where </a:t>
            </a:r>
            <a:r>
              <a:rPr lang="en-US" sz="2000" dirty="0" smtClean="0">
                <a:latin typeface="Source Sans Pro" panose="020B0503030403020204" pitchFamily="34" charset="0"/>
              </a:rPr>
              <a:t>available and relevant</a:t>
            </a:r>
          </a:p>
          <a:p>
            <a:pPr lvl="1"/>
            <a:endParaRPr lang="en-US" sz="2000" dirty="0">
              <a:latin typeface="Source Sans Pro" panose="020B0503030403020204" pitchFamily="34" charset="0"/>
            </a:endParaRPr>
          </a:p>
          <a:p>
            <a:pPr lvl="1"/>
            <a:r>
              <a:rPr lang="en-US" sz="2000" dirty="0">
                <a:latin typeface="Source Sans Pro" panose="020B0503030403020204" pitchFamily="34" charset="0"/>
              </a:rPr>
              <a:t>Initiative Name: </a:t>
            </a:r>
            <a:r>
              <a:rPr lang="en-US" sz="2000" dirty="0" smtClean="0">
                <a:latin typeface="Source Sans Pro" panose="020B0503030403020204" pitchFamily="34" charset="0"/>
              </a:rPr>
              <a:t>Rename project </a:t>
            </a:r>
            <a:r>
              <a:rPr lang="en-US" sz="2000" dirty="0">
                <a:latin typeface="Source Sans Pro" panose="020B0503030403020204" pitchFamily="34" charset="0"/>
              </a:rPr>
              <a:t>to Domain Name Marketplace Indicators</a:t>
            </a:r>
          </a:p>
          <a:p>
            <a:pPr lvl="1"/>
            <a:endParaRPr lang="en-US" sz="2000" dirty="0">
              <a:latin typeface="Source Sans Pro" panose="020B0503030403020204" pitchFamily="34" charset="0"/>
            </a:endParaRPr>
          </a:p>
          <a:p>
            <a:pPr lvl="1"/>
            <a:r>
              <a:rPr lang="en-US" sz="2000" dirty="0" smtClean="0">
                <a:latin typeface="Source Sans Pro" panose="020B0503030403020204" pitchFamily="34" charset="0"/>
              </a:rPr>
              <a:t>Revisit metrics </a:t>
            </a:r>
            <a:r>
              <a:rPr lang="en-US" sz="2000" dirty="0">
                <a:latin typeface="Source Sans Pro" panose="020B0503030403020204" pitchFamily="34" charset="0"/>
              </a:rPr>
              <a:t>category definitions for ‘robust competition’, ‘marketplace stability’ and ‘trust</a:t>
            </a:r>
            <a:r>
              <a:rPr lang="en-US" sz="2000" dirty="0" smtClean="0">
                <a:latin typeface="Source Sans Pro" panose="020B0503030403020204" pitchFamily="34" charset="0"/>
              </a:rPr>
              <a:t>’</a:t>
            </a:r>
          </a:p>
          <a:p>
            <a:pPr lvl="1"/>
            <a:endParaRPr lang="en-US" sz="2000" dirty="0" smtClean="0">
              <a:latin typeface="Source Sans Pro" panose="020B0503030403020204" pitchFamily="34" charset="0"/>
            </a:endParaRPr>
          </a:p>
          <a:p>
            <a:pPr lvl="1"/>
            <a:r>
              <a:rPr lang="en-US" sz="2000" dirty="0" smtClean="0">
                <a:latin typeface="Source Sans Pro" panose="020B0503030403020204" pitchFamily="34" charset="0"/>
              </a:rPr>
              <a:t>Revisit continued relevance of beta metrics. Explore other relevant, recurring, reliable and rigorous datasets. </a:t>
            </a:r>
            <a:br>
              <a:rPr lang="en-US" sz="2000" dirty="0" smtClean="0">
                <a:latin typeface="Source Sans Pro" panose="020B0503030403020204" pitchFamily="34" charset="0"/>
              </a:rPr>
            </a:br>
            <a:endParaRPr lang="en-US" sz="2000" dirty="0">
              <a:latin typeface="Source Sans Pro" panose="020B0503030403020204" pitchFamily="34" charset="0"/>
            </a:endParaRPr>
          </a:p>
          <a:p>
            <a:pPr lvl="1"/>
            <a:r>
              <a:rPr lang="en-US" sz="2000" i="1" dirty="0" smtClean="0">
                <a:latin typeface="Source Sans Pro" panose="020B0503030403020204" pitchFamily="34" charset="0"/>
              </a:rPr>
              <a:t>Others: Revisit considerations </a:t>
            </a:r>
            <a:r>
              <a:rPr lang="en-US" sz="2000" i="1" dirty="0">
                <a:latin typeface="Source Sans Pro" panose="020B0503030403020204" pitchFamily="34" charset="0"/>
              </a:rPr>
              <a:t>on publication frequency, report design and language, academic review, evaluate extent to which indicators can be delivered via ICANN’s Open Data Initiative. etc.</a:t>
            </a:r>
          </a:p>
          <a:p>
            <a:endParaRPr lang="en-US" sz="2000" dirty="0">
              <a:latin typeface="Source Sans Pro" panose="020B0503030403020204" pitchFamily="34" charset="0"/>
            </a:endParaRPr>
          </a:p>
          <a:p>
            <a:endParaRPr lang="en-US" sz="2000" dirty="0">
              <a:latin typeface="Source Sans Pro" panose="020B0503030403020204" pitchFamily="34" charset="0"/>
            </a:endParaRPr>
          </a:p>
          <a:p>
            <a:endParaRPr lang="en-US" sz="2000" dirty="0">
              <a:latin typeface="Source Sans Pro" panose="020B0503030403020204" pitchFamily="34" charset="0"/>
            </a:endParaRPr>
          </a:p>
        </p:txBody>
      </p:sp>
      <p:pic>
        <p:nvPicPr>
          <p:cNvPr id="1030" name="Picture 6" descr="Image result for check ma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509" y="1873696"/>
            <a:ext cx="407040" cy="40704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mage result for check ma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240" y="2463975"/>
            <a:ext cx="407040" cy="40704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s://s-media-cache-ak0.pinimg.com/originals/e9/02/2c/e9022cd0abbf53461b6cdcafa10e467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333" y="3935904"/>
            <a:ext cx="691008" cy="69100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result for almost do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569" y="3148018"/>
            <a:ext cx="708288" cy="543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57967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b="1" dirty="0"/>
              <a:t>Appendix—Trust Metrics in Beta</a:t>
            </a:r>
          </a:p>
        </p:txBody>
      </p:sp>
      <p:sp>
        <p:nvSpPr>
          <p:cNvPr id="2" name="TextBox 1"/>
          <p:cNvSpPr txBox="1"/>
          <p:nvPr/>
        </p:nvSpPr>
        <p:spPr>
          <a:xfrm>
            <a:off x="187569" y="961292"/>
            <a:ext cx="8651631" cy="2492990"/>
          </a:xfrm>
          <a:prstGeom prst="rect">
            <a:avLst/>
          </a:prstGeom>
          <a:noFill/>
        </p:spPr>
        <p:txBody>
          <a:bodyPr wrap="square" rtlCol="0">
            <a:spAutoFit/>
          </a:bodyPr>
          <a:lstStyle/>
          <a:p>
            <a:r>
              <a:rPr lang="en-US" sz="2000" dirty="0" smtClean="0">
                <a:latin typeface="Source Sans Pro" panose="020B0503030403020204" pitchFamily="34" charset="0"/>
              </a:rPr>
              <a:t>1. Number </a:t>
            </a:r>
            <a:r>
              <a:rPr lang="en-US" sz="2000" dirty="0">
                <a:latin typeface="Source Sans Pro" panose="020B0503030403020204" pitchFamily="34" charset="0"/>
              </a:rPr>
              <a:t>of involuntary </a:t>
            </a:r>
            <a:r>
              <a:rPr lang="en-US" sz="2000" dirty="0" err="1">
                <a:latin typeface="Source Sans Pro" panose="020B0503030403020204" pitchFamily="34" charset="0"/>
              </a:rPr>
              <a:t>gTLD</a:t>
            </a:r>
            <a:r>
              <a:rPr lang="en-US" sz="2000" dirty="0">
                <a:latin typeface="Source Sans Pro" panose="020B0503030403020204" pitchFamily="34" charset="0"/>
              </a:rPr>
              <a:t> registrar terminations (related to accreditations revoked involuntarily</a:t>
            </a:r>
            <a:r>
              <a:rPr lang="en-US" sz="2000" dirty="0" smtClean="0">
                <a:latin typeface="Source Sans Pro" panose="020B0503030403020204" pitchFamily="34" charset="0"/>
              </a:rPr>
              <a:t>).</a:t>
            </a:r>
          </a:p>
          <a:p>
            <a:r>
              <a:rPr lang="en-US" sz="2000" dirty="0" smtClean="0">
                <a:latin typeface="Source Sans Pro" panose="020B0503030403020204" pitchFamily="34" charset="0"/>
              </a:rPr>
              <a:t>2. WHOIS</a:t>
            </a:r>
            <a:r>
              <a:rPr lang="en-US" sz="2000" dirty="0">
                <a:latin typeface="Source Sans Pro" panose="020B0503030403020204" pitchFamily="34" charset="0"/>
              </a:rPr>
              <a:t> Accuracy rates detected by ICANN WHOIS Accuracy Reporting System.</a:t>
            </a:r>
          </a:p>
          <a:p>
            <a:r>
              <a:rPr lang="en-US" sz="2000" dirty="0" smtClean="0">
                <a:latin typeface="Source Sans Pro" panose="020B0503030403020204" pitchFamily="34" charset="0"/>
              </a:rPr>
              <a:t>3. Number </a:t>
            </a:r>
            <a:r>
              <a:rPr lang="en-US" sz="2000" dirty="0">
                <a:latin typeface="Source Sans Pro" panose="020B0503030403020204" pitchFamily="34" charset="0"/>
              </a:rPr>
              <a:t>of UDRP and URS complaints decided against second-level </a:t>
            </a:r>
            <a:r>
              <a:rPr lang="en-US" sz="2000" dirty="0" err="1">
                <a:latin typeface="Source Sans Pro" panose="020B0503030403020204" pitchFamily="34" charset="0"/>
              </a:rPr>
              <a:t>gTLD</a:t>
            </a:r>
            <a:r>
              <a:rPr lang="en-US" sz="2000" dirty="0">
                <a:latin typeface="Source Sans Pro" panose="020B0503030403020204" pitchFamily="34" charset="0"/>
              </a:rPr>
              <a:t> registrants (annual total plus percentage of cases filed).</a:t>
            </a:r>
          </a:p>
          <a:p>
            <a:r>
              <a:rPr lang="en-US" sz="2000" dirty="0" smtClean="0">
                <a:latin typeface="Source Sans Pro" panose="020B0503030403020204" pitchFamily="34" charset="0"/>
              </a:rPr>
              <a:t> </a:t>
            </a:r>
            <a:endParaRPr lang="en-US" dirty="0" smtClean="0"/>
          </a:p>
          <a:p>
            <a:endParaRPr lang="en-US" dirty="0"/>
          </a:p>
          <a:p>
            <a:endParaRPr lang="en-US" dirty="0"/>
          </a:p>
        </p:txBody>
      </p:sp>
    </p:spTree>
    <p:extLst>
      <p:ext uri="{BB962C8B-B14F-4D97-AF65-F5344CB8AC3E}">
        <p14:creationId xmlns:p14="http://schemas.microsoft.com/office/powerpoint/2010/main" val="17906859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775421924"/>
              </p:ext>
            </p:extLst>
          </p:nvPr>
        </p:nvGraphicFramePr>
        <p:xfrm>
          <a:off x="80209" y="783387"/>
          <a:ext cx="9015664" cy="3108960"/>
        </p:xfrm>
        <a:graphic>
          <a:graphicData uri="http://schemas.openxmlformats.org/drawingml/2006/table">
            <a:tbl>
              <a:tblPr firstRow="1" bandRow="1">
                <a:tableStyleId>{00A15C55-8517-42AA-B614-E9B94910E393}</a:tableStyleId>
              </a:tblPr>
              <a:tblGrid>
                <a:gridCol w="3667543"/>
                <a:gridCol w="5348121"/>
              </a:tblGrid>
              <a:tr h="318584">
                <a:tc>
                  <a:txBody>
                    <a:bodyPr/>
                    <a:lstStyle/>
                    <a:p>
                      <a:pPr algn="ctr"/>
                      <a:r>
                        <a:rPr lang="en-US" sz="1600" kern="1200" dirty="0" smtClean="0">
                          <a:effectLst/>
                          <a:latin typeface="Source Sans Pro" panose="020B0503030403020204" pitchFamily="34" charset="0"/>
                        </a:rPr>
                        <a:t>Original Category Definition used in Beta Report</a:t>
                      </a:r>
                      <a:endParaRPr lang="en-US" sz="1600" dirty="0">
                        <a:latin typeface="Source Sans Pro" panose="020B0503030403020204" pitchFamily="34" charset="0"/>
                      </a:endParaRPr>
                    </a:p>
                  </a:txBody>
                  <a:tcPr/>
                </a:tc>
                <a:tc>
                  <a:txBody>
                    <a:bodyPr/>
                    <a:lstStyle/>
                    <a:p>
                      <a:pPr algn="ctr"/>
                      <a:r>
                        <a:rPr lang="en-US" sz="1600" kern="1200" dirty="0" smtClean="0">
                          <a:effectLst/>
                          <a:latin typeface="Source Sans Pro" panose="020B0503030403020204" pitchFamily="34" charset="0"/>
                        </a:rPr>
                        <a:t>Revised Definition (As of 2017-4-26)</a:t>
                      </a:r>
                      <a:endParaRPr lang="en-US" sz="1600" dirty="0">
                        <a:latin typeface="Source Sans Pro" panose="020B0503030403020204" pitchFamily="34" charset="0"/>
                      </a:endParaRPr>
                    </a:p>
                  </a:txBody>
                  <a:tcPr/>
                </a:tc>
              </a:tr>
              <a:tr h="929932">
                <a:tc>
                  <a:txBody>
                    <a:bodyPr/>
                    <a:lstStyle/>
                    <a:p>
                      <a:r>
                        <a:rPr lang="en-US" sz="1400" kern="1200" dirty="0" smtClean="0">
                          <a:effectLst/>
                          <a:latin typeface="Source Sans Pro" panose="020B0503030403020204" pitchFamily="34" charset="0"/>
                        </a:rPr>
                        <a:t>#1: More gTLD registrars and gTLD registry operators are entering the gTLD marketplace than are leaving.</a:t>
                      </a:r>
                    </a:p>
                    <a:p>
                      <a:endParaRPr lang="en-US" sz="1400" dirty="0">
                        <a:latin typeface="Source Sans Pro" panose="020B0503030403020204" pitchFamily="34" charset="0"/>
                      </a:endParaRPr>
                    </a:p>
                  </a:txBody>
                  <a:tcPr/>
                </a:tc>
                <a:tc>
                  <a:txBody>
                    <a:bodyPr/>
                    <a:lstStyle/>
                    <a:p>
                      <a:r>
                        <a:rPr lang="en-US" sz="1400" kern="1200" dirty="0" smtClean="0">
                          <a:solidFill>
                            <a:schemeClr val="dk1"/>
                          </a:solidFill>
                          <a:effectLst/>
                          <a:latin typeface="Source Sans Pro" panose="020B0503030403020204" pitchFamily="34" charset="0"/>
                          <a:ea typeface="+mn-ea"/>
                          <a:cs typeface="+mn-cs"/>
                        </a:rPr>
                        <a:t>-deleted-                                                                                                                                         </a:t>
                      </a:r>
                      <a:r>
                        <a:rPr lang="en-US" sz="1400" kern="1200" dirty="0" smtClean="0">
                          <a:effectLst/>
                          <a:latin typeface="Source Sans Pro" panose="020B0503030403020204" pitchFamily="34" charset="0"/>
                        </a:rPr>
                        <a:t>                 </a:t>
                      </a:r>
                      <a:endParaRPr lang="en-US" sz="1400" dirty="0">
                        <a:latin typeface="Source Sans Pro" panose="020B0503030403020204" pitchFamily="34" charset="0"/>
                      </a:endParaRPr>
                    </a:p>
                  </a:txBody>
                  <a:tcPr/>
                </a:tc>
              </a:tr>
              <a:tr h="705467">
                <a:tc>
                  <a:txBody>
                    <a:bodyPr/>
                    <a:lstStyle/>
                    <a:p>
                      <a:r>
                        <a:rPr lang="en-US" sz="1400" kern="1200" dirty="0" smtClean="0">
                          <a:effectLst/>
                          <a:latin typeface="Source Sans Pro" panose="020B0503030403020204" pitchFamily="34" charset="0"/>
                        </a:rPr>
                        <a:t>#2:  Service providers are reliable, setting consistent expectations and meeting levels of service for: gTLD registrants, Internet users and the global community (including gTLD registry operators, gTLD registrars, law enforcement and intellectual property holders).*</a:t>
                      </a:r>
                    </a:p>
                  </a:txBody>
                  <a:tcPr/>
                </a:tc>
                <a:tc>
                  <a:txBody>
                    <a:bodyPr/>
                    <a:lstStyle/>
                    <a:p>
                      <a:r>
                        <a:rPr lang="en-US" sz="1400" kern="1200" dirty="0" smtClean="0">
                          <a:effectLst/>
                          <a:latin typeface="Source Sans Pro" panose="020B0503030403020204" pitchFamily="34" charset="0"/>
                        </a:rPr>
                        <a:t>#1:  </a:t>
                      </a:r>
                      <a:r>
                        <a:rPr lang="en-US" sz="1400" kern="1200" dirty="0" smtClean="0">
                          <a:solidFill>
                            <a:srgbClr val="0E4B91"/>
                          </a:solidFill>
                          <a:effectLst/>
                          <a:latin typeface="Source Sans Pro" panose="020B0503030403020204" pitchFamily="34" charset="0"/>
                        </a:rPr>
                        <a:t>Registries and registrars consistently deliver against their contractual obligations, </a:t>
                      </a:r>
                      <a:r>
                        <a:rPr lang="en-US" sz="1400" u="sng" kern="1200" dirty="0" smtClean="0">
                          <a:solidFill>
                            <a:srgbClr val="0E4B91"/>
                          </a:solidFill>
                          <a:effectLst/>
                          <a:latin typeface="Source Sans Pro" panose="020B0503030403020204" pitchFamily="34" charset="0"/>
                        </a:rPr>
                        <a:t>and do not introduce market instability through their business practices</a:t>
                      </a:r>
                      <a:r>
                        <a:rPr lang="en-US" sz="1400" kern="1200" dirty="0" smtClean="0">
                          <a:solidFill>
                            <a:srgbClr val="0E4B91"/>
                          </a:solidFill>
                          <a:effectLst/>
                          <a:latin typeface="Source Sans Pro" panose="020B0503030403020204" pitchFamily="34" charset="0"/>
                        </a:rPr>
                        <a:t> that would result in harm to registrants. </a:t>
                      </a:r>
                      <a:endParaRPr lang="en-US" sz="1400" dirty="0">
                        <a:solidFill>
                          <a:srgbClr val="0E4B91"/>
                        </a:solidFill>
                        <a:latin typeface="Source Sans Pro" panose="020B0503030403020204" pitchFamily="34" charset="0"/>
                      </a:endParaRPr>
                    </a:p>
                  </a:txBody>
                  <a:tcPr/>
                </a:tc>
              </a:tr>
            </a:tbl>
          </a:graphicData>
        </a:graphic>
      </p:graphicFrame>
      <p:sp>
        <p:nvSpPr>
          <p:cNvPr id="2" name="Title 1"/>
          <p:cNvSpPr>
            <a:spLocks noGrp="1"/>
          </p:cNvSpPr>
          <p:nvPr>
            <p:ph type="title"/>
          </p:nvPr>
        </p:nvSpPr>
        <p:spPr/>
        <p:txBody>
          <a:bodyPr/>
          <a:lstStyle/>
          <a:p>
            <a:r>
              <a:rPr lang="en-US" sz="2500" dirty="0" smtClean="0"/>
              <a:t>Definition for ‘Marketplace Stability’</a:t>
            </a:r>
            <a:endParaRPr lang="en-US" sz="2500" dirty="0"/>
          </a:p>
        </p:txBody>
      </p:sp>
      <p:sp>
        <p:nvSpPr>
          <p:cNvPr id="5" name="Oval 4"/>
          <p:cNvSpPr/>
          <p:nvPr/>
        </p:nvSpPr>
        <p:spPr>
          <a:xfrm>
            <a:off x="6180671" y="6103174"/>
            <a:ext cx="2201332" cy="761534"/>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solidFill>
              </a:rPr>
              <a:t>Refer to Tracking Doc, Section 9</a:t>
            </a:r>
            <a:endParaRPr lang="en-US" sz="600" dirty="0">
              <a:solidFill>
                <a:schemeClr val="tx1"/>
              </a:solidFill>
            </a:endParaRPr>
          </a:p>
        </p:txBody>
      </p:sp>
      <p:sp>
        <p:nvSpPr>
          <p:cNvPr id="7" name="Rectangle 6"/>
          <p:cNvSpPr/>
          <p:nvPr/>
        </p:nvSpPr>
        <p:spPr>
          <a:xfrm>
            <a:off x="734156" y="6405786"/>
            <a:ext cx="8695765" cy="261610"/>
          </a:xfrm>
          <a:prstGeom prst="rect">
            <a:avLst/>
          </a:prstGeom>
        </p:spPr>
        <p:txBody>
          <a:bodyPr wrap="square">
            <a:spAutoFit/>
          </a:bodyPr>
          <a:lstStyle/>
          <a:p>
            <a:r>
              <a:rPr lang="en-US" sz="1100" i="1" dirty="0">
                <a:solidFill>
                  <a:schemeClr val="bg1"/>
                </a:solidFill>
                <a:latin typeface="SourceSansPro-It"/>
              </a:rPr>
              <a:t>*</a:t>
            </a:r>
            <a:r>
              <a:rPr lang="en-US" sz="1100" i="1" dirty="0" smtClean="0">
                <a:solidFill>
                  <a:schemeClr val="bg1"/>
                </a:solidFill>
                <a:latin typeface="SourceSansPro-It"/>
              </a:rPr>
              <a:t>The </a:t>
            </a:r>
            <a:r>
              <a:rPr lang="en-US" sz="1100" i="1" dirty="0">
                <a:solidFill>
                  <a:schemeClr val="bg1"/>
                </a:solidFill>
                <a:latin typeface="SourceSansPro-It"/>
              </a:rPr>
              <a:t>gTLD Marketplace Health Index (Beta) </a:t>
            </a:r>
            <a:r>
              <a:rPr lang="en-US" sz="1100" i="1" dirty="0" smtClean="0">
                <a:solidFill>
                  <a:schemeClr val="bg1"/>
                </a:solidFill>
                <a:latin typeface="SourceSansPro-It"/>
              </a:rPr>
              <a:t>did </a:t>
            </a:r>
            <a:r>
              <a:rPr lang="en-US" sz="1100" i="1" dirty="0">
                <a:solidFill>
                  <a:schemeClr val="bg1"/>
                </a:solidFill>
                <a:latin typeface="SourceSansPro-It"/>
              </a:rPr>
              <a:t>not include metrics for </a:t>
            </a:r>
            <a:r>
              <a:rPr lang="en-US" sz="1100" i="1" dirty="0" smtClean="0">
                <a:solidFill>
                  <a:schemeClr val="bg1"/>
                </a:solidFill>
                <a:latin typeface="SourceSansPro-It"/>
              </a:rPr>
              <a:t>these.</a:t>
            </a:r>
            <a:endParaRPr lang="en-US" sz="1100" dirty="0">
              <a:solidFill>
                <a:schemeClr val="bg1"/>
              </a:solidFill>
            </a:endParaRPr>
          </a:p>
        </p:txBody>
      </p:sp>
    </p:spTree>
    <p:extLst>
      <p:ext uri="{BB962C8B-B14F-4D97-AF65-F5344CB8AC3E}">
        <p14:creationId xmlns:p14="http://schemas.microsoft.com/office/powerpoint/2010/main" val="3104690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023642514"/>
              </p:ext>
            </p:extLst>
          </p:nvPr>
        </p:nvGraphicFramePr>
        <p:xfrm>
          <a:off x="80209" y="783387"/>
          <a:ext cx="9015664" cy="3814427"/>
        </p:xfrm>
        <a:graphic>
          <a:graphicData uri="http://schemas.openxmlformats.org/drawingml/2006/table">
            <a:tbl>
              <a:tblPr firstRow="1" bandRow="1">
                <a:tableStyleId>{00A15C55-8517-42AA-B614-E9B94910E393}</a:tableStyleId>
              </a:tblPr>
              <a:tblGrid>
                <a:gridCol w="3667543"/>
                <a:gridCol w="5348121"/>
              </a:tblGrid>
              <a:tr h="318584">
                <a:tc>
                  <a:txBody>
                    <a:bodyPr/>
                    <a:lstStyle/>
                    <a:p>
                      <a:pPr algn="ctr"/>
                      <a:r>
                        <a:rPr lang="en-US" sz="1600" kern="1200" dirty="0" smtClean="0">
                          <a:effectLst/>
                          <a:latin typeface="Source Sans Pro" panose="020B0503030403020204" pitchFamily="34" charset="0"/>
                        </a:rPr>
                        <a:t>Original Category Definition used in Beta Report</a:t>
                      </a:r>
                      <a:endParaRPr lang="en-US" sz="1600" dirty="0">
                        <a:latin typeface="Source Sans Pro" panose="020B0503030403020204" pitchFamily="34" charset="0"/>
                      </a:endParaRPr>
                    </a:p>
                  </a:txBody>
                  <a:tcPr/>
                </a:tc>
                <a:tc>
                  <a:txBody>
                    <a:bodyPr/>
                    <a:lstStyle/>
                    <a:p>
                      <a:pPr algn="ctr"/>
                      <a:r>
                        <a:rPr lang="en-US" sz="1600" kern="1200" dirty="0" smtClean="0">
                          <a:effectLst/>
                          <a:latin typeface="Source Sans Pro" panose="020B0503030403020204" pitchFamily="34" charset="0"/>
                        </a:rPr>
                        <a:t>Revised Definition (As of 2017-4-26)</a:t>
                      </a:r>
                      <a:endParaRPr lang="en-US" sz="1600" dirty="0">
                        <a:latin typeface="Source Sans Pro" panose="020B0503030403020204" pitchFamily="34" charset="0"/>
                      </a:endParaRPr>
                    </a:p>
                  </a:txBody>
                  <a:tcPr/>
                </a:tc>
              </a:tr>
              <a:tr h="929932">
                <a:tc>
                  <a:txBody>
                    <a:bodyPr/>
                    <a:lstStyle/>
                    <a:p>
                      <a:r>
                        <a:rPr lang="en-US" sz="1400" kern="1200" dirty="0" smtClean="0">
                          <a:effectLst/>
                          <a:latin typeface="Source Sans Pro" panose="020B0503030403020204" pitchFamily="34" charset="0"/>
                        </a:rPr>
                        <a:t>#1: Service providers, gTLD registry operators, gTLD registrars and gTLD registrants are:</a:t>
                      </a:r>
                    </a:p>
                    <a:p>
                      <a:endParaRPr lang="en-US" sz="1400" kern="1200" dirty="0" smtClean="0">
                        <a:effectLst/>
                        <a:latin typeface="Source Sans Pro" panose="020B0503030403020204" pitchFamily="34" charset="0"/>
                      </a:endParaRPr>
                    </a:p>
                    <a:p>
                      <a:r>
                        <a:rPr lang="en-US" sz="1400" kern="1200" dirty="0" smtClean="0">
                          <a:effectLst/>
                          <a:latin typeface="Source Sans Pro" panose="020B0503030403020204" pitchFamily="34" charset="0"/>
                        </a:rPr>
                        <a:t>a) Compliant with their contractual obligations</a:t>
                      </a:r>
                    </a:p>
                    <a:p>
                      <a:endParaRPr lang="en-US" sz="1400" dirty="0">
                        <a:latin typeface="Source Sans Pro" panose="020B0503030403020204" pitchFamily="34" charset="0"/>
                      </a:endParaRPr>
                    </a:p>
                  </a:txBody>
                  <a:tcPr/>
                </a:tc>
                <a:tc>
                  <a:txBody>
                    <a:bodyPr/>
                    <a:lstStyle/>
                    <a:p>
                      <a:r>
                        <a:rPr lang="en-US" sz="1400" kern="1200" dirty="0" smtClean="0">
                          <a:solidFill>
                            <a:schemeClr val="dk1"/>
                          </a:solidFill>
                          <a:effectLst/>
                          <a:latin typeface="Source Sans Pro" panose="020B0503030403020204" pitchFamily="34" charset="0"/>
                          <a:ea typeface="+mn-ea"/>
                          <a:cs typeface="+mn-cs"/>
                        </a:rPr>
                        <a:t>#1:  </a:t>
                      </a:r>
                      <a:r>
                        <a:rPr lang="en-US" sz="1400" kern="1200" dirty="0" smtClean="0">
                          <a:solidFill>
                            <a:srgbClr val="0E4B91"/>
                          </a:solidFill>
                          <a:effectLst/>
                          <a:latin typeface="Source Sans Pro" panose="020B0503030403020204" pitchFamily="34" charset="0"/>
                          <a:ea typeface="+mn-ea"/>
                          <a:cs typeface="+mn-cs"/>
                        </a:rPr>
                        <a:t>Demonstrated </a:t>
                      </a:r>
                      <a:r>
                        <a:rPr lang="en-US" sz="1400" u="sng" kern="1200" dirty="0" smtClean="0">
                          <a:solidFill>
                            <a:srgbClr val="0E4B91"/>
                          </a:solidFill>
                          <a:effectLst/>
                          <a:latin typeface="Source Sans Pro" panose="020B0503030403020204" pitchFamily="34" charset="0"/>
                          <a:ea typeface="+mn-ea"/>
                          <a:cs typeface="+mn-cs"/>
                        </a:rPr>
                        <a:t>by</a:t>
                      </a:r>
                      <a:r>
                        <a:rPr lang="en-US" sz="1400" kern="1200" dirty="0" smtClean="0">
                          <a:solidFill>
                            <a:srgbClr val="0E4B91"/>
                          </a:solidFill>
                          <a:effectLst/>
                          <a:latin typeface="Source Sans Pro" panose="020B0503030403020204" pitchFamily="34" charset="0"/>
                          <a:ea typeface="+mn-ea"/>
                          <a:cs typeface="+mn-cs"/>
                        </a:rPr>
                        <a:t> operational success of domain name industry safeguards for registrants, Internet users and the global community (including law enforcement and intellectual property holders)</a:t>
                      </a:r>
                      <a:r>
                        <a:rPr lang="en-US" sz="1400" kern="1200" dirty="0" smtClean="0">
                          <a:solidFill>
                            <a:srgbClr val="0E4B91"/>
                          </a:solidFill>
                          <a:effectLst/>
                          <a:latin typeface="Source Sans Pro" panose="020B0503030403020204" pitchFamily="34" charset="0"/>
                        </a:rPr>
                        <a:t>    </a:t>
                      </a:r>
                      <a:r>
                        <a:rPr lang="en-US" sz="1400" kern="1200" dirty="0" smtClean="0">
                          <a:effectLst/>
                          <a:latin typeface="Source Sans Pro" panose="020B0503030403020204" pitchFamily="34" charset="0"/>
                        </a:rPr>
                        <a:t>             </a:t>
                      </a:r>
                      <a:endParaRPr lang="en-US" sz="1400" dirty="0">
                        <a:latin typeface="Source Sans Pro" panose="020B0503030403020204" pitchFamily="34" charset="0"/>
                      </a:endParaRPr>
                    </a:p>
                  </a:txBody>
                  <a:tcPr/>
                </a:tc>
              </a:tr>
              <a:tr h="70546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i="0" kern="1200" dirty="0" smtClean="0">
                          <a:solidFill>
                            <a:schemeClr val="dk1"/>
                          </a:solidFill>
                          <a:latin typeface="+mn-lt"/>
                          <a:ea typeface="+mn-ea"/>
                          <a:cs typeface="+mn-cs"/>
                        </a:rPr>
                        <a:t>b) Perceived to be trustworthy*</a:t>
                      </a:r>
                    </a:p>
                    <a:p>
                      <a:endParaRPr lang="en-US" sz="1400" kern="1200" dirty="0" smtClean="0">
                        <a:effectLst/>
                        <a:latin typeface="Source Sans Pro" panose="020B0503030403020204" pitchFamily="34" charset="0"/>
                      </a:endParaRPr>
                    </a:p>
                  </a:txBody>
                  <a:tcPr/>
                </a:tc>
                <a:tc>
                  <a:txBody>
                    <a:bodyPr/>
                    <a:lstStyle/>
                    <a:p>
                      <a:r>
                        <a:rPr lang="en-US" sz="1400" kern="1200" dirty="0" smtClean="0">
                          <a:solidFill>
                            <a:schemeClr val="dk1"/>
                          </a:solidFill>
                          <a:effectLst/>
                          <a:latin typeface="Source Sans Pro" panose="020B0503030403020204" pitchFamily="34" charset="0"/>
                          <a:ea typeface="+mn-ea"/>
                          <a:cs typeface="+mn-cs"/>
                        </a:rPr>
                        <a:t>-deleted- </a:t>
                      </a:r>
                      <a:endParaRPr lang="en-US" sz="1400" dirty="0">
                        <a:solidFill>
                          <a:srgbClr val="0E4B91"/>
                        </a:solidFill>
                        <a:latin typeface="Source Sans Pro" panose="020B0503030403020204" pitchFamily="34" charset="0"/>
                      </a:endParaRPr>
                    </a:p>
                  </a:txBody>
                  <a:tcPr/>
                </a:tc>
              </a:tr>
              <a:tr h="705467">
                <a:tc>
                  <a:txBody>
                    <a:bodyPr/>
                    <a:lstStyle/>
                    <a:p>
                      <a:r>
                        <a:rPr lang="en-US" sz="1400" kern="1200" dirty="0" smtClean="0">
                          <a:effectLst/>
                          <a:latin typeface="Source Sans Pro" panose="020B0503030403020204" pitchFamily="34" charset="0"/>
                        </a:rPr>
                        <a:t>Other suggestion:</a:t>
                      </a:r>
                    </a:p>
                  </a:txBody>
                  <a:tcPr/>
                </a:tc>
                <a:tc>
                  <a:txBody>
                    <a:bodyPr/>
                    <a:lstStyle/>
                    <a:p>
                      <a:r>
                        <a:rPr lang="en-US" sz="1400" dirty="0" smtClean="0">
                          <a:solidFill>
                            <a:srgbClr val="0E4B91"/>
                          </a:solidFill>
                          <a:latin typeface="Source Sans Pro" panose="020B0503030403020204" pitchFamily="34" charset="0"/>
                        </a:rPr>
                        <a:t>#2: </a:t>
                      </a:r>
                      <a:r>
                        <a:rPr lang="en-US" sz="1400" u="sng" dirty="0" smtClean="0">
                          <a:solidFill>
                            <a:srgbClr val="0E4B91"/>
                          </a:solidFill>
                          <a:latin typeface="Source Sans Pro" panose="020B0503030403020204" pitchFamily="34" charset="0"/>
                        </a:rPr>
                        <a:t>Users can register and use a domain name in any TLD within widely-distributed web browsers and mobile apps, and when setting up online accounts, can use any email address for service and use any name server regardless of the written script,  length, and newness of the TLD.</a:t>
                      </a:r>
                      <a:endParaRPr lang="en-US" sz="1400" u="sng" dirty="0">
                        <a:solidFill>
                          <a:srgbClr val="0E4B91"/>
                        </a:solidFill>
                        <a:latin typeface="Source Sans Pro" panose="020B0503030403020204" pitchFamily="34" charset="0"/>
                      </a:endParaRPr>
                    </a:p>
                  </a:txBody>
                  <a:tcPr/>
                </a:tc>
              </a:tr>
            </a:tbl>
          </a:graphicData>
        </a:graphic>
      </p:graphicFrame>
      <p:sp>
        <p:nvSpPr>
          <p:cNvPr id="2" name="Title 1"/>
          <p:cNvSpPr>
            <a:spLocks noGrp="1"/>
          </p:cNvSpPr>
          <p:nvPr>
            <p:ph type="title"/>
          </p:nvPr>
        </p:nvSpPr>
        <p:spPr/>
        <p:txBody>
          <a:bodyPr/>
          <a:lstStyle/>
          <a:p>
            <a:r>
              <a:rPr lang="en-US" sz="2500" dirty="0" smtClean="0"/>
              <a:t>Definition for ‘Trust’</a:t>
            </a:r>
            <a:endParaRPr lang="en-US" sz="2500" dirty="0"/>
          </a:p>
        </p:txBody>
      </p:sp>
      <p:sp>
        <p:nvSpPr>
          <p:cNvPr id="5" name="Oval 4"/>
          <p:cNvSpPr/>
          <p:nvPr/>
        </p:nvSpPr>
        <p:spPr>
          <a:xfrm>
            <a:off x="6180671" y="6103174"/>
            <a:ext cx="2201332" cy="761534"/>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solidFill>
              </a:rPr>
              <a:t>Refer to Tracking Doc, Section 10</a:t>
            </a:r>
            <a:endParaRPr lang="en-US" sz="600" dirty="0">
              <a:solidFill>
                <a:schemeClr val="tx1"/>
              </a:solidFill>
            </a:endParaRPr>
          </a:p>
        </p:txBody>
      </p:sp>
      <p:sp>
        <p:nvSpPr>
          <p:cNvPr id="9" name="Rectangle 8"/>
          <p:cNvSpPr/>
          <p:nvPr/>
        </p:nvSpPr>
        <p:spPr>
          <a:xfrm>
            <a:off x="734156" y="6405786"/>
            <a:ext cx="8695765" cy="261610"/>
          </a:xfrm>
          <a:prstGeom prst="rect">
            <a:avLst/>
          </a:prstGeom>
        </p:spPr>
        <p:txBody>
          <a:bodyPr wrap="square">
            <a:spAutoFit/>
          </a:bodyPr>
          <a:lstStyle/>
          <a:p>
            <a:r>
              <a:rPr lang="en-US" sz="1100" i="1" dirty="0">
                <a:solidFill>
                  <a:schemeClr val="bg1"/>
                </a:solidFill>
                <a:latin typeface="SourceSansPro-It"/>
              </a:rPr>
              <a:t>*</a:t>
            </a:r>
            <a:r>
              <a:rPr lang="en-US" sz="1100" i="1" dirty="0" smtClean="0">
                <a:solidFill>
                  <a:schemeClr val="bg1"/>
                </a:solidFill>
                <a:latin typeface="SourceSansPro-It"/>
              </a:rPr>
              <a:t>The </a:t>
            </a:r>
            <a:r>
              <a:rPr lang="en-US" sz="1100" i="1" dirty="0">
                <a:solidFill>
                  <a:schemeClr val="bg1"/>
                </a:solidFill>
                <a:latin typeface="SourceSansPro-It"/>
              </a:rPr>
              <a:t>gTLD Marketplace Health Index (Beta) </a:t>
            </a:r>
            <a:r>
              <a:rPr lang="en-US" sz="1100" i="1" dirty="0" smtClean="0">
                <a:solidFill>
                  <a:schemeClr val="bg1"/>
                </a:solidFill>
                <a:latin typeface="SourceSansPro-It"/>
              </a:rPr>
              <a:t>did </a:t>
            </a:r>
            <a:r>
              <a:rPr lang="en-US" sz="1100" i="1" dirty="0">
                <a:solidFill>
                  <a:schemeClr val="bg1"/>
                </a:solidFill>
                <a:latin typeface="SourceSansPro-It"/>
              </a:rPr>
              <a:t>not include metrics for </a:t>
            </a:r>
            <a:r>
              <a:rPr lang="en-US" sz="1100" i="1" dirty="0" smtClean="0">
                <a:solidFill>
                  <a:schemeClr val="bg1"/>
                </a:solidFill>
                <a:latin typeface="SourceSansPro-It"/>
              </a:rPr>
              <a:t>these.</a:t>
            </a:r>
            <a:endParaRPr lang="en-US" sz="1100" dirty="0">
              <a:solidFill>
                <a:schemeClr val="bg1"/>
              </a:solidFill>
            </a:endParaRPr>
          </a:p>
        </p:txBody>
      </p:sp>
    </p:spTree>
    <p:extLst>
      <p:ext uri="{BB962C8B-B14F-4D97-AF65-F5344CB8AC3E}">
        <p14:creationId xmlns:p14="http://schemas.microsoft.com/office/powerpoint/2010/main" val="5950776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219737472"/>
              </p:ext>
            </p:extLst>
          </p:nvPr>
        </p:nvGraphicFramePr>
        <p:xfrm>
          <a:off x="80209" y="783387"/>
          <a:ext cx="9015664" cy="5277467"/>
        </p:xfrm>
        <a:graphic>
          <a:graphicData uri="http://schemas.openxmlformats.org/drawingml/2006/table">
            <a:tbl>
              <a:tblPr firstRow="1" bandRow="1">
                <a:tableStyleId>{00A15C55-8517-42AA-B614-E9B94910E393}</a:tableStyleId>
              </a:tblPr>
              <a:tblGrid>
                <a:gridCol w="3667543"/>
                <a:gridCol w="5348121"/>
              </a:tblGrid>
              <a:tr h="318584">
                <a:tc>
                  <a:txBody>
                    <a:bodyPr/>
                    <a:lstStyle/>
                    <a:p>
                      <a:pPr algn="ctr"/>
                      <a:r>
                        <a:rPr lang="en-US" sz="1600" i="0" kern="1200" dirty="0" smtClean="0">
                          <a:effectLst/>
                          <a:latin typeface="Source Sans Pro" panose="020B0503030403020204" pitchFamily="34" charset="0"/>
                        </a:rPr>
                        <a:t>Original Category Definition used in Beta Report</a:t>
                      </a:r>
                      <a:endParaRPr lang="en-US" sz="1600" i="0" dirty="0">
                        <a:latin typeface="Source Sans Pro" panose="020B0503030403020204" pitchFamily="34" charset="0"/>
                      </a:endParaRPr>
                    </a:p>
                  </a:txBody>
                  <a:tcPr/>
                </a:tc>
                <a:tc>
                  <a:txBody>
                    <a:bodyPr/>
                    <a:lstStyle/>
                    <a:p>
                      <a:pPr algn="ctr"/>
                      <a:r>
                        <a:rPr lang="en-US" sz="1600" kern="1200" dirty="0" smtClean="0">
                          <a:effectLst/>
                          <a:latin typeface="Source Sans Pro" panose="020B0503030403020204" pitchFamily="34" charset="0"/>
                        </a:rPr>
                        <a:t>Revised Definition (As of 2017-4-26)</a:t>
                      </a:r>
                      <a:endParaRPr lang="en-US" sz="1600" dirty="0">
                        <a:latin typeface="Source Sans Pro" panose="020B0503030403020204" pitchFamily="34" charset="0"/>
                      </a:endParaRPr>
                    </a:p>
                  </a:txBody>
                  <a:tcPr/>
                </a:tc>
              </a:tr>
              <a:tr h="1818575">
                <a:tc>
                  <a:txBody>
                    <a:bodyPr/>
                    <a:lstStyle/>
                    <a:p>
                      <a:r>
                        <a:rPr lang="en-US" sz="1400" i="0" kern="1200" dirty="0" smtClean="0">
                          <a:effectLst/>
                          <a:latin typeface="Source Sans Pro" panose="020B0503030403020204" pitchFamily="34" charset="0"/>
                        </a:rPr>
                        <a:t>#1: Diversity exists in the choice of a service provider, including:</a:t>
                      </a:r>
                      <a:br>
                        <a:rPr lang="en-US" sz="1400" i="0" kern="1200" dirty="0" smtClean="0">
                          <a:effectLst/>
                          <a:latin typeface="Source Sans Pro" panose="020B0503030403020204" pitchFamily="34" charset="0"/>
                        </a:rPr>
                      </a:br>
                      <a:r>
                        <a:rPr lang="en-US" sz="1400" i="0" kern="1200" dirty="0" smtClean="0">
                          <a:effectLst/>
                          <a:latin typeface="Source Sans Pro" panose="020B0503030403020204" pitchFamily="34" charset="0"/>
                        </a:rPr>
                        <a:t>     a) Geography</a:t>
                      </a:r>
                    </a:p>
                    <a:p>
                      <a:r>
                        <a:rPr lang="en-US" sz="1400" i="0" kern="1200" dirty="0" smtClean="0">
                          <a:effectLst/>
                          <a:latin typeface="Source Sans Pro" panose="020B0503030403020204" pitchFamily="34" charset="0"/>
                        </a:rPr>
                        <a:t>     b) Scripts offered</a:t>
                      </a:r>
                    </a:p>
                    <a:p>
                      <a:r>
                        <a:rPr lang="en-US" sz="1400" i="0" kern="1200" dirty="0" smtClean="0">
                          <a:effectLst/>
                          <a:latin typeface="Source Sans Pro" panose="020B0503030403020204" pitchFamily="34" charset="0"/>
                        </a:rPr>
                        <a:t>     c) Languages</a:t>
                      </a:r>
                      <a:r>
                        <a:rPr lang="en-US" sz="1400" i="0" kern="1200" baseline="0" dirty="0" smtClean="0">
                          <a:effectLst/>
                          <a:latin typeface="Source Sans Pro" panose="020B0503030403020204" pitchFamily="34" charset="0"/>
                        </a:rPr>
                        <a:t> offered*</a:t>
                      </a:r>
                      <a:endParaRPr lang="en-US" sz="1400" i="0" kern="1200" dirty="0" smtClean="0">
                        <a:effectLst/>
                        <a:latin typeface="Source Sans Pro" panose="020B0503030403020204" pitchFamily="34" charset="0"/>
                      </a:endParaRPr>
                    </a:p>
                    <a:p>
                      <a:r>
                        <a:rPr lang="en-US" sz="1400" i="0" kern="1200" dirty="0" smtClean="0">
                          <a:effectLst/>
                          <a:latin typeface="Source Sans Pro" panose="020B0503030403020204" pitchFamily="34" charset="0"/>
                        </a:rPr>
                        <a:t>     d) Service model*</a:t>
                      </a:r>
                    </a:p>
                    <a:p>
                      <a:endParaRPr lang="en-US" sz="1400" i="0" dirty="0">
                        <a:latin typeface="Source Sans Pro" panose="020B0503030403020204" pitchFamily="34" charset="0"/>
                      </a:endParaRPr>
                    </a:p>
                  </a:txBody>
                  <a:tcPr/>
                </a:tc>
                <a:tc>
                  <a:txBody>
                    <a:bodyPr/>
                    <a:lstStyle/>
                    <a:p>
                      <a:r>
                        <a:rPr lang="en-US" sz="1400" i="0" kern="1200" dirty="0" smtClean="0">
                          <a:solidFill>
                            <a:schemeClr val="dk1"/>
                          </a:solidFill>
                          <a:effectLst/>
                          <a:latin typeface="Source Sans Pro" panose="020B0503030403020204" pitchFamily="34" charset="0"/>
                          <a:ea typeface="+mn-ea"/>
                          <a:cs typeface="+mn-cs"/>
                        </a:rPr>
                        <a:t>#1: </a:t>
                      </a:r>
                      <a:r>
                        <a:rPr lang="en-US" sz="1400" i="0" kern="1200" dirty="0" smtClean="0">
                          <a:solidFill>
                            <a:srgbClr val="0E4B91"/>
                          </a:solidFill>
                          <a:effectLst/>
                          <a:latin typeface="Source Sans Pro" panose="020B0503030403020204" pitchFamily="34" charset="0"/>
                          <a:ea typeface="+mn-ea"/>
                          <a:cs typeface="+mn-cs"/>
                        </a:rPr>
                        <a:t>Registrants should have a choice for which domains they can purchase and where they can purchase them, characterized by:</a:t>
                      </a:r>
                    </a:p>
                    <a:p>
                      <a:pPr marL="800100" lvl="1" indent="-342900">
                        <a:buFont typeface="+mj-lt"/>
                        <a:buAutoNum type="alphaLcParenR"/>
                      </a:pPr>
                      <a:r>
                        <a:rPr lang="en-US" sz="1400" i="0" kern="1200" dirty="0" smtClean="0">
                          <a:effectLst/>
                          <a:latin typeface="Source Sans Pro" panose="020B0503030403020204" pitchFamily="34" charset="0"/>
                        </a:rPr>
                        <a:t>Geographical </a:t>
                      </a:r>
                      <a:r>
                        <a:rPr lang="en-US" sz="1400" i="0" kern="1200" dirty="0" smtClean="0">
                          <a:solidFill>
                            <a:srgbClr val="0E4B91"/>
                          </a:solidFill>
                          <a:effectLst/>
                          <a:latin typeface="Source Sans Pro" panose="020B0503030403020204" pitchFamily="34" charset="0"/>
                        </a:rPr>
                        <a:t>spread of registrants</a:t>
                      </a:r>
                    </a:p>
                    <a:p>
                      <a:pPr marL="800100" lvl="1" indent="-342900">
                        <a:buFont typeface="+mj-lt"/>
                        <a:buAutoNum type="alphaLcParenR"/>
                      </a:pPr>
                      <a:r>
                        <a:rPr lang="en-US" sz="1400" i="0" kern="1200" dirty="0" smtClean="0">
                          <a:solidFill>
                            <a:srgbClr val="0E4B91"/>
                          </a:solidFill>
                          <a:effectLst/>
                          <a:latin typeface="Source Sans Pro" panose="020B0503030403020204" pitchFamily="34" charset="0"/>
                        </a:rPr>
                        <a:t>Domain names are </a:t>
                      </a:r>
                      <a:r>
                        <a:rPr lang="en-US" sz="1400" i="0" kern="1200" dirty="0" smtClean="0">
                          <a:effectLst/>
                          <a:latin typeface="Source Sans Pro" panose="020B0503030403020204" pitchFamily="34" charset="0"/>
                        </a:rPr>
                        <a:t>available across languages and </a:t>
                      </a:r>
                      <a:r>
                        <a:rPr lang="en-US" sz="1400" i="0" kern="1200" dirty="0" smtClean="0">
                          <a:solidFill>
                            <a:srgbClr val="0E4B91"/>
                          </a:solidFill>
                          <a:effectLst/>
                          <a:latin typeface="Source Sans Pro" panose="020B0503030403020204" pitchFamily="34" charset="0"/>
                        </a:rPr>
                        <a:t>character</a:t>
                      </a:r>
                      <a:r>
                        <a:rPr lang="en-US" sz="1400" i="0" kern="1200" dirty="0" smtClean="0">
                          <a:effectLst/>
                          <a:latin typeface="Source Sans Pro" panose="020B0503030403020204" pitchFamily="34" charset="0"/>
                        </a:rPr>
                        <a:t> scripts</a:t>
                      </a:r>
                    </a:p>
                    <a:p>
                      <a:pPr marL="800100" marR="0" lvl="1" indent="-342900" algn="l" defTabSz="457200" rtl="0" eaLnBrk="1" fontAlgn="auto" latinLnBrk="0" hangingPunct="1">
                        <a:lnSpc>
                          <a:spcPct val="100000"/>
                        </a:lnSpc>
                        <a:spcBef>
                          <a:spcPts val="0"/>
                        </a:spcBef>
                        <a:spcAft>
                          <a:spcPts val="0"/>
                        </a:spcAft>
                        <a:buClrTx/>
                        <a:buSzTx/>
                        <a:buFont typeface="+mj-lt"/>
                        <a:buAutoNum type="alphaLcParenR"/>
                        <a:tabLst/>
                        <a:defRPr/>
                      </a:pPr>
                      <a:r>
                        <a:rPr lang="en-US" sz="1400" i="0" kern="1200" dirty="0" smtClean="0">
                          <a:solidFill>
                            <a:srgbClr val="0E4B91"/>
                          </a:solidFill>
                          <a:effectLst/>
                          <a:latin typeface="Source Sans Pro" panose="020B0503030403020204" pitchFamily="34" charset="0"/>
                        </a:rPr>
                        <a:t>Suppliers’ terms &amp; conditions are </a:t>
                      </a:r>
                      <a:r>
                        <a:rPr lang="en-US" sz="1400" i="0" kern="1200" dirty="0" smtClean="0">
                          <a:effectLst/>
                          <a:latin typeface="Source Sans Pro" panose="020B0503030403020204" pitchFamily="34" charset="0"/>
                        </a:rPr>
                        <a:t>available across languages and </a:t>
                      </a:r>
                      <a:r>
                        <a:rPr lang="en-US" sz="1400" i="0" kern="1200" dirty="0" smtClean="0">
                          <a:solidFill>
                            <a:srgbClr val="0E4B91"/>
                          </a:solidFill>
                          <a:effectLst/>
                          <a:latin typeface="Source Sans Pro" panose="020B0503030403020204" pitchFamily="34" charset="0"/>
                        </a:rPr>
                        <a:t>character</a:t>
                      </a:r>
                      <a:r>
                        <a:rPr lang="en-US" sz="1400" i="0" kern="1200" dirty="0" smtClean="0">
                          <a:effectLst/>
                          <a:latin typeface="Source Sans Pro" panose="020B0503030403020204" pitchFamily="34" charset="0"/>
                        </a:rPr>
                        <a:t> scripts</a:t>
                      </a:r>
                    </a:p>
                    <a:p>
                      <a:pPr marL="800100" lvl="1" indent="-342900">
                        <a:buFont typeface="+mj-lt"/>
                        <a:buAutoNum type="alphaLcParenR"/>
                      </a:pPr>
                      <a:r>
                        <a:rPr lang="en-US" sz="1400" i="0" kern="1200" dirty="0" smtClean="0">
                          <a:solidFill>
                            <a:srgbClr val="0E4B91"/>
                          </a:solidFill>
                          <a:effectLst/>
                          <a:latin typeface="Source Sans Pro" panose="020B0503030403020204" pitchFamily="34" charset="0"/>
                        </a:rPr>
                        <a:t>Variety of payment methods</a:t>
                      </a:r>
                    </a:p>
                    <a:p>
                      <a:pPr marL="457200" lvl="1" indent="0">
                        <a:buFont typeface="+mj-lt"/>
                        <a:buNone/>
                      </a:pPr>
                      <a:r>
                        <a:rPr lang="en-US" sz="1400" i="0" kern="1200" dirty="0" smtClean="0">
                          <a:effectLst/>
                          <a:latin typeface="Source Sans Pro" panose="020B0503030403020204" pitchFamily="34" charset="0"/>
                        </a:rPr>
                        <a:t>                     </a:t>
                      </a:r>
                      <a:endParaRPr lang="en-US" sz="1400" i="0" dirty="0">
                        <a:latin typeface="Source Sans Pro" panose="020B0503030403020204" pitchFamily="34" charset="0"/>
                      </a:endParaRPr>
                    </a:p>
                  </a:txBody>
                  <a:tcPr/>
                </a:tc>
              </a:tr>
              <a:tr h="705467">
                <a:tc>
                  <a:txBody>
                    <a:bodyPr/>
                    <a:lstStyle/>
                    <a:p>
                      <a:r>
                        <a:rPr lang="en-US" sz="1400" i="0" kern="1200" dirty="0" smtClean="0">
                          <a:effectLst/>
                          <a:latin typeface="Source Sans Pro" panose="020B0503030403020204" pitchFamily="34" charset="0"/>
                        </a:rPr>
                        <a:t>#2:  The commercial marketplace is thriving –demonstrated by growth in new gTLDs and across all gTLDs.</a:t>
                      </a:r>
                      <a:endParaRPr lang="en-US" sz="1400" i="0" dirty="0">
                        <a:latin typeface="Source Sans Pro" panose="020B0503030403020204" pitchFamily="34" charset="0"/>
                      </a:endParaRPr>
                    </a:p>
                  </a:txBody>
                  <a:tcPr/>
                </a:tc>
                <a:tc>
                  <a:txBody>
                    <a:bodyPr/>
                    <a:lstStyle/>
                    <a:p>
                      <a:r>
                        <a:rPr lang="en-US" sz="1400" i="0" kern="1200" dirty="0" smtClean="0">
                          <a:effectLst/>
                          <a:latin typeface="Source Sans Pro" panose="020B0503030403020204" pitchFamily="34" charset="0"/>
                        </a:rPr>
                        <a:t>#2: Demonstrated by </a:t>
                      </a:r>
                      <a:r>
                        <a:rPr lang="en-US" sz="1400" i="0" u="sng" kern="1200" dirty="0" smtClean="0">
                          <a:solidFill>
                            <a:srgbClr val="0E4B91"/>
                          </a:solidFill>
                          <a:effectLst/>
                          <a:latin typeface="Source Sans Pro" panose="020B0503030403020204" pitchFamily="34" charset="0"/>
                          <a:ea typeface="+mn-ea"/>
                          <a:cs typeface="+mn-cs"/>
                        </a:rPr>
                        <a:t>registrant</a:t>
                      </a:r>
                      <a:r>
                        <a:rPr lang="en-US" sz="1400" i="0" kern="1200" dirty="0" smtClean="0">
                          <a:solidFill>
                            <a:srgbClr val="0E4B91"/>
                          </a:solidFill>
                          <a:effectLst/>
                          <a:latin typeface="Source Sans Pro" panose="020B0503030403020204" pitchFamily="34" charset="0"/>
                          <a:ea typeface="+mn-ea"/>
                          <a:cs typeface="+mn-cs"/>
                        </a:rPr>
                        <a:t> a</a:t>
                      </a:r>
                      <a:r>
                        <a:rPr lang="en-US" sz="1400" i="0" kern="1200" dirty="0" smtClean="0">
                          <a:solidFill>
                            <a:srgbClr val="0E4B91"/>
                          </a:solidFill>
                          <a:effectLst/>
                          <a:latin typeface="Source Sans Pro" panose="020B0503030403020204" pitchFamily="34" charset="0"/>
                        </a:rPr>
                        <a:t>doption</a:t>
                      </a:r>
                      <a:r>
                        <a:rPr lang="en-US" sz="1400" i="0" kern="1200" dirty="0" smtClean="0">
                          <a:effectLst/>
                          <a:latin typeface="Source Sans Pro" panose="020B0503030403020204" pitchFamily="34" charset="0"/>
                        </a:rPr>
                        <a:t> of new </a:t>
                      </a:r>
                      <a:r>
                        <a:rPr lang="en-US" sz="1400" i="0" kern="1200" dirty="0" smtClean="0">
                          <a:solidFill>
                            <a:srgbClr val="0E4B91"/>
                          </a:solidFill>
                          <a:effectLst/>
                          <a:latin typeface="Source Sans Pro" panose="020B0503030403020204" pitchFamily="34" charset="0"/>
                        </a:rPr>
                        <a:t>TLDs</a:t>
                      </a:r>
                      <a:r>
                        <a:rPr lang="en-US" sz="1400" i="0" kern="1200" dirty="0" smtClean="0">
                          <a:effectLst/>
                          <a:latin typeface="Source Sans Pro" panose="020B0503030403020204" pitchFamily="34" charset="0"/>
                        </a:rPr>
                        <a:t> and across all </a:t>
                      </a:r>
                      <a:r>
                        <a:rPr lang="en-US" sz="1400" i="0" kern="1200" dirty="0" smtClean="0">
                          <a:solidFill>
                            <a:srgbClr val="0E4B91"/>
                          </a:solidFill>
                          <a:effectLst/>
                          <a:latin typeface="Source Sans Pro" panose="020B0503030403020204" pitchFamily="34" charset="0"/>
                        </a:rPr>
                        <a:t>TLDs</a:t>
                      </a:r>
                      <a:endParaRPr lang="en-US" sz="1400" i="0" dirty="0">
                        <a:solidFill>
                          <a:srgbClr val="0E4B91"/>
                        </a:solidFill>
                        <a:latin typeface="Source Sans Pro" panose="020B0503030403020204" pitchFamily="34" charset="0"/>
                      </a:endParaRPr>
                    </a:p>
                  </a:txBody>
                  <a:tcPr/>
                </a:tc>
              </a:tr>
              <a:tr h="705467">
                <a:tc>
                  <a:txBody>
                    <a:bodyPr/>
                    <a:lstStyle/>
                    <a:p>
                      <a:r>
                        <a:rPr lang="en-US" sz="1400" i="0" kern="1200" dirty="0" smtClean="0">
                          <a:effectLst/>
                          <a:latin typeface="Source Sans Pro" panose="020B0503030403020204" pitchFamily="34" charset="0"/>
                        </a:rPr>
                        <a:t>#3: The marketplace is open to new players.</a:t>
                      </a:r>
                      <a:endParaRPr lang="en-US" sz="1400" i="0" dirty="0">
                        <a:latin typeface="Source Sans Pro" panose="020B0503030403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i="0" kern="1200" dirty="0" smtClean="0">
                          <a:effectLst/>
                          <a:latin typeface="Source Sans Pro" panose="020B0503030403020204" pitchFamily="34" charset="0"/>
                        </a:rPr>
                        <a:t>#3: The TLD marketplace is open to </a:t>
                      </a:r>
                      <a:r>
                        <a:rPr lang="en-US" sz="1400" i="0" kern="1200" dirty="0" smtClean="0">
                          <a:solidFill>
                            <a:srgbClr val="0E4B91"/>
                          </a:solidFill>
                          <a:effectLst/>
                          <a:latin typeface="Source Sans Pro" panose="020B0503030403020204" pitchFamily="34" charset="0"/>
                        </a:rPr>
                        <a:t>new providers, </a:t>
                      </a:r>
                      <a:r>
                        <a:rPr lang="en-US" sz="1400" i="0" u="sng" kern="1200" dirty="0" smtClean="0">
                          <a:solidFill>
                            <a:srgbClr val="0E4B91"/>
                          </a:solidFill>
                          <a:effectLst/>
                          <a:latin typeface="Source Sans Pro" panose="020B0503030403020204" pitchFamily="34" charset="0"/>
                        </a:rPr>
                        <a:t>including</a:t>
                      </a:r>
                      <a:r>
                        <a:rPr lang="en-US" sz="1400" i="0" kern="1200" dirty="0" smtClean="0">
                          <a:solidFill>
                            <a:srgbClr val="0E4B91"/>
                          </a:solidFill>
                          <a:effectLst/>
                          <a:latin typeface="Source Sans Pro" panose="020B0503030403020204" pitchFamily="34" charset="0"/>
                        </a:rPr>
                        <a:t>  back-end technology service providers, registries, registrars, and resellers</a:t>
                      </a:r>
                      <a:endParaRPr lang="en-US" sz="1400" i="0" kern="1200" dirty="0" smtClean="0">
                        <a:solidFill>
                          <a:srgbClr val="0E4B91"/>
                        </a:solidFill>
                        <a:effectLst/>
                        <a:latin typeface="Source Sans Pro" panose="020B0503030403020204" pitchFamily="34" charset="0"/>
                        <a:ea typeface="+mn-ea"/>
                        <a:cs typeface="+mn-cs"/>
                      </a:endParaRPr>
                    </a:p>
                  </a:txBody>
                  <a:tcPr/>
                </a:tc>
              </a:tr>
              <a:tr h="473467">
                <a:tc>
                  <a:txBody>
                    <a:bodyPr/>
                    <a:lstStyle/>
                    <a:p>
                      <a:r>
                        <a:rPr lang="en-US" sz="1400" i="0" kern="1200" dirty="0" smtClean="0">
                          <a:effectLst/>
                          <a:latin typeface="Source Sans Pro" panose="020B0503030403020204" pitchFamily="34" charset="0"/>
                        </a:rPr>
                        <a:t>#4: Marketplace competition is perceived to be fair.*</a:t>
                      </a:r>
                      <a:endParaRPr lang="en-US" sz="1400" i="0" dirty="0">
                        <a:latin typeface="Source Sans Pro" panose="020B0503030403020204" pitchFamily="34" charset="0"/>
                      </a:endParaRPr>
                    </a:p>
                  </a:txBody>
                  <a:tcPr/>
                </a:tc>
                <a:tc>
                  <a:txBody>
                    <a:bodyPr/>
                    <a:lstStyle/>
                    <a:p>
                      <a:r>
                        <a:rPr lang="en-US" sz="1400" i="0" kern="1200" dirty="0" smtClean="0">
                          <a:effectLst/>
                          <a:latin typeface="Source Sans Pro" panose="020B0503030403020204" pitchFamily="34" charset="0"/>
                        </a:rPr>
                        <a:t>-deleted-</a:t>
                      </a:r>
                      <a:endParaRPr lang="en-US" sz="1400" i="0" dirty="0">
                        <a:latin typeface="Source Sans Pro" panose="020B0503030403020204" pitchFamily="34" charset="0"/>
                      </a:endParaRPr>
                    </a:p>
                  </a:txBody>
                  <a:tcPr/>
                </a:tc>
              </a:tr>
              <a:tr h="705467">
                <a:tc>
                  <a:txBody>
                    <a:bodyPr/>
                    <a:lstStyle/>
                    <a:p>
                      <a:r>
                        <a:rPr lang="en-US" sz="1400" i="0" kern="1200" dirty="0" smtClean="0">
                          <a:effectLst/>
                          <a:latin typeface="Source Sans Pro" panose="020B0503030403020204" pitchFamily="34" charset="0"/>
                        </a:rPr>
                        <a:t>#5: The marketplace is not dependent on one or a small number of players.*</a:t>
                      </a:r>
                      <a:endParaRPr lang="en-US" sz="1400" i="0" dirty="0">
                        <a:latin typeface="Source Sans Pro" panose="020B0503030403020204" pitchFamily="34" charset="0"/>
                      </a:endParaRPr>
                    </a:p>
                  </a:txBody>
                  <a:tcPr/>
                </a:tc>
                <a:tc>
                  <a:txBody>
                    <a:bodyPr/>
                    <a:lstStyle/>
                    <a:p>
                      <a:r>
                        <a:rPr lang="en-US" sz="1400" i="0" kern="1200" dirty="0" smtClean="0">
                          <a:effectLst/>
                          <a:latin typeface="Source Sans Pro" panose="020B0503030403020204" pitchFamily="34" charset="0"/>
                        </a:rPr>
                        <a:t>#4: The TLD marketplace </a:t>
                      </a:r>
                      <a:r>
                        <a:rPr lang="en-US" sz="1400" i="0" kern="1200" dirty="0" smtClean="0">
                          <a:solidFill>
                            <a:srgbClr val="0E4B91"/>
                          </a:solidFill>
                          <a:effectLst/>
                          <a:latin typeface="Source Sans Pro" panose="020B0503030403020204" pitchFamily="34" charset="0"/>
                        </a:rPr>
                        <a:t>as a whole </a:t>
                      </a:r>
                      <a:r>
                        <a:rPr lang="en-US" sz="1400" i="0" kern="1200" dirty="0" smtClean="0">
                          <a:effectLst/>
                          <a:latin typeface="Source Sans Pro" panose="020B0503030403020204" pitchFamily="34" charset="0"/>
                        </a:rPr>
                        <a:t>is not </a:t>
                      </a:r>
                      <a:r>
                        <a:rPr lang="en-US" sz="1400" i="0" u="sng" kern="1200" dirty="0" smtClean="0">
                          <a:solidFill>
                            <a:srgbClr val="0E4B91"/>
                          </a:solidFill>
                          <a:effectLst/>
                          <a:latin typeface="Source Sans Pro" panose="020B0503030403020204" pitchFamily="34" charset="0"/>
                          <a:ea typeface="+mn-ea"/>
                          <a:cs typeface="+mn-cs"/>
                        </a:rPr>
                        <a:t>excessively controlled</a:t>
                      </a:r>
                      <a:r>
                        <a:rPr lang="en-US" sz="1400" i="0" kern="1200" dirty="0" smtClean="0">
                          <a:solidFill>
                            <a:srgbClr val="0E4B91"/>
                          </a:solidFill>
                          <a:effectLst/>
                          <a:latin typeface="Source Sans Pro" panose="020B0503030403020204" pitchFamily="34" charset="0"/>
                          <a:ea typeface="+mn-ea"/>
                          <a:cs typeface="+mn-cs"/>
                        </a:rPr>
                        <a:t> by </a:t>
                      </a:r>
                      <a:r>
                        <a:rPr lang="en-US" sz="1400" i="0" kern="1200" dirty="0" smtClean="0">
                          <a:effectLst/>
                          <a:latin typeface="Source Sans Pro" panose="020B0503030403020204" pitchFamily="34" charset="0"/>
                        </a:rPr>
                        <a:t>a small number of providers,  </a:t>
                      </a:r>
                      <a:r>
                        <a:rPr lang="en-US" sz="1400" i="0" u="sng" kern="1200" dirty="0" smtClean="0">
                          <a:solidFill>
                            <a:srgbClr val="0E4B91"/>
                          </a:solidFill>
                          <a:effectLst/>
                          <a:latin typeface="Source Sans Pro" panose="020B0503030403020204" pitchFamily="34" charset="0"/>
                        </a:rPr>
                        <a:t>including</a:t>
                      </a:r>
                      <a:r>
                        <a:rPr lang="en-US" sz="1400" i="0" kern="1200" dirty="0" smtClean="0">
                          <a:solidFill>
                            <a:srgbClr val="0E4B91"/>
                          </a:solidFill>
                          <a:effectLst/>
                          <a:latin typeface="Source Sans Pro" panose="020B0503030403020204" pitchFamily="34" charset="0"/>
                        </a:rPr>
                        <a:t> back-end technology service providers, registries, registrars, and resellers</a:t>
                      </a:r>
                      <a:endParaRPr lang="en-US" sz="1400" i="0" dirty="0">
                        <a:solidFill>
                          <a:srgbClr val="0E4B91"/>
                        </a:solidFill>
                        <a:latin typeface="Source Sans Pro" panose="020B0503030403020204" pitchFamily="34" charset="0"/>
                      </a:endParaRPr>
                    </a:p>
                  </a:txBody>
                  <a:tcPr/>
                </a:tc>
              </a:tr>
            </a:tbl>
          </a:graphicData>
        </a:graphic>
      </p:graphicFrame>
      <p:sp>
        <p:nvSpPr>
          <p:cNvPr id="2" name="Title 1"/>
          <p:cNvSpPr>
            <a:spLocks noGrp="1"/>
          </p:cNvSpPr>
          <p:nvPr>
            <p:ph type="title"/>
          </p:nvPr>
        </p:nvSpPr>
        <p:spPr/>
        <p:txBody>
          <a:bodyPr/>
          <a:lstStyle/>
          <a:p>
            <a:r>
              <a:rPr lang="en-US" sz="2500" dirty="0" smtClean="0"/>
              <a:t>Definition for ‘Robust Competition’</a:t>
            </a:r>
            <a:endParaRPr lang="en-US" sz="2500" dirty="0"/>
          </a:p>
        </p:txBody>
      </p:sp>
      <p:sp>
        <p:nvSpPr>
          <p:cNvPr id="8" name="Rectangle 7"/>
          <p:cNvSpPr/>
          <p:nvPr/>
        </p:nvSpPr>
        <p:spPr>
          <a:xfrm>
            <a:off x="734156" y="6405786"/>
            <a:ext cx="8695765" cy="261610"/>
          </a:xfrm>
          <a:prstGeom prst="rect">
            <a:avLst/>
          </a:prstGeom>
        </p:spPr>
        <p:txBody>
          <a:bodyPr wrap="square">
            <a:spAutoFit/>
          </a:bodyPr>
          <a:lstStyle/>
          <a:p>
            <a:r>
              <a:rPr lang="en-US" sz="1100" i="1" dirty="0">
                <a:solidFill>
                  <a:schemeClr val="bg1"/>
                </a:solidFill>
                <a:latin typeface="SourceSansPro-It"/>
              </a:rPr>
              <a:t>*</a:t>
            </a:r>
            <a:r>
              <a:rPr lang="en-US" sz="1100" i="1" dirty="0" smtClean="0">
                <a:solidFill>
                  <a:schemeClr val="bg1"/>
                </a:solidFill>
                <a:latin typeface="SourceSansPro-It"/>
              </a:rPr>
              <a:t>The </a:t>
            </a:r>
            <a:r>
              <a:rPr lang="en-US" sz="1100" i="1" dirty="0">
                <a:solidFill>
                  <a:schemeClr val="bg1"/>
                </a:solidFill>
                <a:latin typeface="SourceSansPro-It"/>
              </a:rPr>
              <a:t>gTLD Marketplace Health Index (Beta) </a:t>
            </a:r>
            <a:r>
              <a:rPr lang="en-US" sz="1100" i="1" dirty="0" smtClean="0">
                <a:solidFill>
                  <a:schemeClr val="bg1"/>
                </a:solidFill>
                <a:latin typeface="SourceSansPro-It"/>
              </a:rPr>
              <a:t>did </a:t>
            </a:r>
            <a:r>
              <a:rPr lang="en-US" sz="1100" i="1" dirty="0">
                <a:solidFill>
                  <a:schemeClr val="bg1"/>
                </a:solidFill>
                <a:latin typeface="SourceSansPro-It"/>
              </a:rPr>
              <a:t>not include metrics for </a:t>
            </a:r>
            <a:r>
              <a:rPr lang="en-US" sz="1100" i="1" dirty="0" smtClean="0">
                <a:solidFill>
                  <a:schemeClr val="bg1"/>
                </a:solidFill>
                <a:latin typeface="SourceSansPro-It"/>
              </a:rPr>
              <a:t>these.</a:t>
            </a:r>
            <a:endParaRPr lang="en-US" sz="1100" dirty="0">
              <a:solidFill>
                <a:schemeClr val="bg1"/>
              </a:solidFill>
            </a:endParaRPr>
          </a:p>
        </p:txBody>
      </p:sp>
      <p:sp>
        <p:nvSpPr>
          <p:cNvPr id="5" name="Oval 4"/>
          <p:cNvSpPr/>
          <p:nvPr/>
        </p:nvSpPr>
        <p:spPr>
          <a:xfrm>
            <a:off x="6180671" y="6103174"/>
            <a:ext cx="2201332" cy="761534"/>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solidFill>
              </a:rPr>
              <a:t>Refer to Tracking Doc, Section 8</a:t>
            </a:r>
            <a:endParaRPr lang="en-US" sz="600" dirty="0">
              <a:solidFill>
                <a:schemeClr val="tx1"/>
              </a:solidFill>
            </a:endParaRPr>
          </a:p>
        </p:txBody>
      </p:sp>
    </p:spTree>
    <p:extLst>
      <p:ext uri="{BB962C8B-B14F-4D97-AF65-F5344CB8AC3E}">
        <p14:creationId xmlns:p14="http://schemas.microsoft.com/office/powerpoint/2010/main" val="3906269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Existing ‘Beta’ Metrics</a:t>
            </a:r>
            <a:endParaRPr lang="en-US" sz="2500" dirty="0"/>
          </a:p>
        </p:txBody>
      </p:sp>
      <p:sp>
        <p:nvSpPr>
          <p:cNvPr id="9" name="TextBox 8"/>
          <p:cNvSpPr txBox="1"/>
          <p:nvPr/>
        </p:nvSpPr>
        <p:spPr>
          <a:xfrm>
            <a:off x="184667" y="1010412"/>
            <a:ext cx="8812996" cy="3477875"/>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latin typeface="Source Sans Pro" panose="020B0503030403020204" pitchFamily="34" charset="0"/>
              </a:rPr>
              <a:t>ICANN staff circulated an online survey on Feb 28</a:t>
            </a:r>
            <a:r>
              <a:rPr lang="en-US" sz="2000" baseline="30000" dirty="0" smtClean="0">
                <a:latin typeface="Source Sans Pro" panose="020B0503030403020204" pitchFamily="34" charset="0"/>
              </a:rPr>
              <a:t>th</a:t>
            </a:r>
            <a:r>
              <a:rPr lang="en-US" sz="2000" dirty="0" smtClean="0">
                <a:latin typeface="Source Sans Pro" panose="020B0503030403020204" pitchFamily="34" charset="0"/>
              </a:rPr>
              <a:t> to members of the Advisory Panel (AP) to obtain input on the continued relevance of published ‘beta’ metrics in light of changes made to the category definitions. </a:t>
            </a:r>
          </a:p>
          <a:p>
            <a:pPr marL="342900" indent="-342900">
              <a:buFont typeface="Arial" panose="020B0604020202020204" pitchFamily="34" charset="0"/>
              <a:buChar char="•"/>
            </a:pPr>
            <a:endParaRPr lang="en-US" sz="2000" dirty="0">
              <a:latin typeface="Source Sans Pro" panose="020B0503030403020204" pitchFamily="34" charset="0"/>
            </a:endParaRPr>
          </a:p>
          <a:p>
            <a:pPr marL="342900" indent="-342900">
              <a:buFont typeface="Arial" panose="020B0604020202020204" pitchFamily="34" charset="0"/>
              <a:buChar char="•"/>
            </a:pPr>
            <a:r>
              <a:rPr lang="en-US" sz="2000" dirty="0" smtClean="0">
                <a:latin typeface="Source Sans Pro" panose="020B0503030403020204" pitchFamily="34" charset="0"/>
              </a:rPr>
              <a:t>AP volunteers had the option to indicate whether they recommended </a:t>
            </a:r>
            <a:r>
              <a:rPr lang="en-US" sz="2000" dirty="0">
                <a:latin typeface="Source Sans Pro" panose="020B0503030403020204" pitchFamily="34" charset="0"/>
              </a:rPr>
              <a:t>maintaining, removing, or </a:t>
            </a:r>
            <a:r>
              <a:rPr lang="en-US" sz="2000" dirty="0" smtClean="0">
                <a:latin typeface="Source Sans Pro" panose="020B0503030403020204" pitchFamily="34" charset="0"/>
              </a:rPr>
              <a:t>remained </a:t>
            </a:r>
            <a:r>
              <a:rPr lang="en-US" sz="2000" dirty="0">
                <a:latin typeface="Source Sans Pro" panose="020B0503030403020204" pitchFamily="34" charset="0"/>
              </a:rPr>
              <a:t>unsure of the relevance of </a:t>
            </a:r>
            <a:r>
              <a:rPr lang="en-US" sz="2000" dirty="0" smtClean="0">
                <a:latin typeface="Source Sans Pro" panose="020B0503030403020204" pitchFamily="34" charset="0"/>
              </a:rPr>
              <a:t>'beta</a:t>
            </a:r>
            <a:r>
              <a:rPr lang="en-US" sz="2000" dirty="0">
                <a:latin typeface="Source Sans Pro" panose="020B0503030403020204" pitchFamily="34" charset="0"/>
              </a:rPr>
              <a:t>' </a:t>
            </a:r>
            <a:r>
              <a:rPr lang="en-US" sz="2000" dirty="0" smtClean="0">
                <a:latin typeface="Source Sans Pro" panose="020B0503030403020204" pitchFamily="34" charset="0"/>
              </a:rPr>
              <a:t>metrics. Opportunity to indicate any further questions was also made available.</a:t>
            </a:r>
          </a:p>
          <a:p>
            <a:pPr marL="342900" indent="-342900">
              <a:buFont typeface="Arial" panose="020B0604020202020204" pitchFamily="34" charset="0"/>
              <a:buChar char="•"/>
            </a:pPr>
            <a:endParaRPr lang="en-US" sz="2000" dirty="0">
              <a:latin typeface="Source Sans Pro" panose="020B0503030403020204" pitchFamily="34" charset="0"/>
            </a:endParaRPr>
          </a:p>
          <a:p>
            <a:pPr marL="342900" indent="-342900">
              <a:buFont typeface="Arial" panose="020B0604020202020204" pitchFamily="34" charset="0"/>
              <a:buChar char="•"/>
            </a:pPr>
            <a:r>
              <a:rPr lang="en-US" sz="2000" dirty="0" smtClean="0">
                <a:latin typeface="Source Sans Pro" panose="020B0503030403020204" pitchFamily="34" charset="0"/>
              </a:rPr>
              <a:t>Fifteen AP volunteers provided their feedback.</a:t>
            </a:r>
          </a:p>
          <a:p>
            <a:pPr marL="342900" indent="-342900">
              <a:buFont typeface="Arial" panose="020B0604020202020204" pitchFamily="34" charset="0"/>
              <a:buChar char="•"/>
            </a:pPr>
            <a:endParaRPr lang="en-US" sz="2000" dirty="0">
              <a:latin typeface="Source Sans Pro" panose="020B0503030403020204" pitchFamily="34" charset="0"/>
            </a:endParaRPr>
          </a:p>
          <a:p>
            <a:pPr marL="342900" indent="-342900">
              <a:buFont typeface="Arial" panose="020B0604020202020204" pitchFamily="34" charset="0"/>
              <a:buChar char="•"/>
            </a:pPr>
            <a:r>
              <a:rPr lang="en-US" sz="2000" dirty="0" smtClean="0">
                <a:latin typeface="Source Sans Pro" panose="020B0503030403020204" pitchFamily="34" charset="0"/>
              </a:rPr>
              <a:t>Survey results being presented </a:t>
            </a:r>
            <a:r>
              <a:rPr lang="en-US" sz="2000" dirty="0">
                <a:latin typeface="Source Sans Pro" panose="020B0503030403020204" pitchFamily="34" charset="0"/>
              </a:rPr>
              <a:t>as a </a:t>
            </a:r>
            <a:r>
              <a:rPr lang="en-US" sz="2000" dirty="0" smtClean="0">
                <a:latin typeface="Source Sans Pro" panose="020B0503030403020204" pitchFamily="34" charset="0"/>
              </a:rPr>
              <a:t>basis </a:t>
            </a:r>
            <a:r>
              <a:rPr lang="en-US" sz="2000" dirty="0">
                <a:latin typeface="Source Sans Pro" panose="020B0503030403020204" pitchFamily="34" charset="0"/>
              </a:rPr>
              <a:t>for further </a:t>
            </a:r>
            <a:r>
              <a:rPr lang="en-US" sz="2000" dirty="0" smtClean="0">
                <a:latin typeface="Source Sans Pro" panose="020B0503030403020204" pitchFamily="34" charset="0"/>
              </a:rPr>
              <a:t>discussion.</a:t>
            </a:r>
            <a:endParaRPr lang="en-US" sz="2000" dirty="0">
              <a:latin typeface="Source Sans Pro" panose="020B0503030403020204" pitchFamily="34" charset="0"/>
            </a:endParaRPr>
          </a:p>
        </p:txBody>
      </p:sp>
    </p:spTree>
    <p:extLst>
      <p:ext uri="{BB962C8B-B14F-4D97-AF65-F5344CB8AC3E}">
        <p14:creationId xmlns:p14="http://schemas.microsoft.com/office/powerpoint/2010/main" val="8876551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8"/>
            <a:ext cx="9144000" cy="824705"/>
          </a:xfrm>
        </p:spPr>
        <p:txBody>
          <a:bodyPr anchor="ctr"/>
          <a:lstStyle/>
          <a:p>
            <a:pPr>
              <a:lnSpc>
                <a:spcPct val="100000"/>
              </a:lnSpc>
            </a:pPr>
            <a:r>
              <a:rPr lang="en-US" sz="2500" dirty="0" smtClean="0"/>
              <a:t>Continued Relevance of Existing Robust Competition ‘Beta’ Metrics</a:t>
            </a:r>
            <a:endParaRPr lang="en-US" sz="2500" dirty="0"/>
          </a:p>
        </p:txBody>
      </p:sp>
      <p:pic>
        <p:nvPicPr>
          <p:cNvPr id="5" name="Picture 4"/>
          <p:cNvPicPr>
            <a:picLocks noChangeAspect="1"/>
          </p:cNvPicPr>
          <p:nvPr/>
        </p:nvPicPr>
        <p:blipFill rotWithShape="1">
          <a:blip r:embed="rId3"/>
          <a:srcRect l="2884"/>
          <a:stretch/>
        </p:blipFill>
        <p:spPr>
          <a:xfrm>
            <a:off x="77271" y="868745"/>
            <a:ext cx="7165108" cy="3252497"/>
          </a:xfrm>
          <a:prstGeom prst="rect">
            <a:avLst/>
          </a:prstGeom>
        </p:spPr>
      </p:pic>
    </p:spTree>
    <p:extLst>
      <p:ext uri="{BB962C8B-B14F-4D97-AF65-F5344CB8AC3E}">
        <p14:creationId xmlns:p14="http://schemas.microsoft.com/office/powerpoint/2010/main" val="1189612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10802</TotalTime>
  <Words>1646</Words>
  <Application>Microsoft Office PowerPoint</Application>
  <PresentationFormat>On-screen Show (4:3)</PresentationFormat>
  <Paragraphs>267</Paragraphs>
  <Slides>40</Slides>
  <Notes>40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40</vt:i4>
      </vt:variant>
    </vt:vector>
  </HeadingPairs>
  <TitlesOfParts>
    <vt:vector size="51" baseType="lpstr">
      <vt:lpstr>ＭＳ Ｐゴシック</vt:lpstr>
      <vt:lpstr>Arial</vt:lpstr>
      <vt:lpstr>ArialMT</vt:lpstr>
      <vt:lpstr>Calibri</vt:lpstr>
      <vt:lpstr>Segoe UI</vt:lpstr>
      <vt:lpstr>Segoe UI Semilight</vt:lpstr>
      <vt:lpstr>Source Sans Pro</vt:lpstr>
      <vt:lpstr>Source Sans Pro Light</vt:lpstr>
      <vt:lpstr>SourceSansPro-It</vt:lpstr>
      <vt:lpstr>Wingdings</vt:lpstr>
      <vt:lpstr>Office Theme</vt:lpstr>
      <vt:lpstr>PowerPoint Presentation</vt:lpstr>
      <vt:lpstr>Agenda</vt:lpstr>
      <vt:lpstr>gTLD Marketplace Health Index 1.0: Proposed Timeline</vt:lpstr>
      <vt:lpstr>Revisiting Overall Scope (Today’s Discussion Areas)</vt:lpstr>
      <vt:lpstr>Definition for ‘Marketplace Stability’</vt:lpstr>
      <vt:lpstr>Definition for ‘Trust’</vt:lpstr>
      <vt:lpstr>Definition for ‘Robust Competition’</vt:lpstr>
      <vt:lpstr>Continued Relevance of Existing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Robust Competition ‘Beta’ Metrics</vt:lpstr>
      <vt:lpstr>Continued Relevance of Existing Marketplace Stability ‘Beta’ Metrics</vt:lpstr>
      <vt:lpstr>Continued Relevance of Existing Trust ‘Beta’ Metrics</vt:lpstr>
      <vt:lpstr>Continued Relevance of Existing Trust ‘Beta’ Metrics</vt:lpstr>
      <vt:lpstr>Continued Relevance of Existing Trust ‘Beta’ Metrics</vt:lpstr>
      <vt:lpstr>Continued Relevance of Existing Trust ‘Beta’ Metrics</vt:lpstr>
      <vt:lpstr>Next Steps and Action Items</vt:lpstr>
      <vt:lpstr>PowerPoint Presentation</vt:lpstr>
      <vt:lpstr>Engage with ICANN</vt:lpstr>
      <vt:lpstr>Appendix—Robust Competition Metrics in Beta</vt:lpstr>
      <vt:lpstr>Appendix—Robust Competition Metrics in Beta (cont.)</vt:lpstr>
      <vt:lpstr>Appendix—Marketplace Stability Metrics in Beta</vt:lpstr>
      <vt:lpstr>Appendix—Trust Metrics in Beta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Mukesh Chulani</cp:lastModifiedBy>
  <cp:revision>443</cp:revision>
  <cp:lastPrinted>2015-04-13T15:10:57Z</cp:lastPrinted>
  <dcterms:created xsi:type="dcterms:W3CDTF">2015-01-07T16:11:05Z</dcterms:created>
  <dcterms:modified xsi:type="dcterms:W3CDTF">2017-04-25T11:19:25Z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ServerID">
    <vt:lpwstr>f1a3e59a-4990-4d5e-9ace-4d146556dde0</vt:lpwstr>
  </property>
  <property fmtid="{D5CDD505-2E9C-101B-9397-08002B2CF9AE}" pid="3" name="Offisync_UpdateToken">
    <vt:lpwstr>1</vt:lpwstr>
  </property>
  <property fmtid="{D5CDD505-2E9C-101B-9397-08002B2CF9AE}" pid="4" name="Jive_VersionGuid">
    <vt:lpwstr>d009f000-a956-498f-a09e-1baf6d6926c7</vt:lpwstr>
  </property>
  <property fmtid="{D5CDD505-2E9C-101B-9397-08002B2CF9AE}" pid="5" name="Jive_LatestUserAccountName">
    <vt:lpwstr>mukesh.chulani@icann.org</vt:lpwstr>
  </property>
  <property fmtid="{D5CDD505-2E9C-101B-9397-08002B2CF9AE}" pid="6" name="Offisync_ProviderInitializationData">
    <vt:lpwstr>https://wecann.icann.org</vt:lpwstr>
  </property>
  <property fmtid="{D5CDD505-2E9C-101B-9397-08002B2CF9AE}" pid="7" name="Offisync_UniqueId">
    <vt:lpwstr>16667</vt:lpwstr>
  </property>
</Properties>
</file>