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6" r:id="rId1"/>
  </p:sldMasterIdLst>
  <p:notesMasterIdLst>
    <p:notesMasterId r:id="rId45"/>
  </p:notesMasterIdLst>
  <p:handoutMasterIdLst>
    <p:handoutMasterId r:id="rId46"/>
  </p:handoutMasterIdLst>
  <p:sldIdLst>
    <p:sldId id="256" r:id="rId2"/>
    <p:sldId id="465" r:id="rId3"/>
    <p:sldId id="1092" r:id="rId4"/>
    <p:sldId id="903" r:id="rId5"/>
    <p:sldId id="1093" r:id="rId6"/>
    <p:sldId id="900" r:id="rId7"/>
    <p:sldId id="454" r:id="rId8"/>
    <p:sldId id="905" r:id="rId9"/>
    <p:sldId id="906" r:id="rId10"/>
    <p:sldId id="907" r:id="rId11"/>
    <p:sldId id="908" r:id="rId12"/>
    <p:sldId id="1384" r:id="rId13"/>
    <p:sldId id="902" r:id="rId14"/>
    <p:sldId id="421" r:id="rId15"/>
    <p:sldId id="1385" r:id="rId16"/>
    <p:sldId id="1386" r:id="rId17"/>
    <p:sldId id="899" r:id="rId18"/>
    <p:sldId id="574" r:id="rId19"/>
    <p:sldId id="911" r:id="rId20"/>
    <p:sldId id="586" r:id="rId21"/>
    <p:sldId id="583" r:id="rId22"/>
    <p:sldId id="582" r:id="rId23"/>
    <p:sldId id="1394" r:id="rId24"/>
    <p:sldId id="577" r:id="rId25"/>
    <p:sldId id="580" r:id="rId26"/>
    <p:sldId id="443" r:id="rId27"/>
    <p:sldId id="579" r:id="rId28"/>
    <p:sldId id="1398" r:id="rId29"/>
    <p:sldId id="1389" r:id="rId30"/>
    <p:sldId id="904" r:id="rId31"/>
    <p:sldId id="912" r:id="rId32"/>
    <p:sldId id="474" r:id="rId33"/>
    <p:sldId id="1391" r:id="rId34"/>
    <p:sldId id="1390" r:id="rId35"/>
    <p:sldId id="1393" r:id="rId36"/>
    <p:sldId id="1395" r:id="rId37"/>
    <p:sldId id="479" r:id="rId38"/>
    <p:sldId id="519" r:id="rId39"/>
    <p:sldId id="1396" r:id="rId40"/>
    <p:sldId id="1397" r:id="rId41"/>
    <p:sldId id="488" r:id="rId42"/>
    <p:sldId id="1392" r:id="rId43"/>
    <p:sldId id="913" r:id="rId44"/>
  </p:sldIdLst>
  <p:sldSz cx="9144000" cy="6858000" type="screen4x3"/>
  <p:notesSz cx="9309100" cy="70167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10" userDrawn="1">
          <p15:clr>
            <a:srgbClr val="A4A3A4"/>
          </p15:clr>
        </p15:guide>
        <p15:guide id="2" pos="293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ene" initials="C" lastIdx="9"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C6600"/>
    <a:srgbClr val="1769B6"/>
    <a:srgbClr val="002960"/>
    <a:srgbClr val="0A3156"/>
    <a:srgbClr val="0099FF"/>
    <a:srgbClr val="5EB219"/>
    <a:srgbClr val="10C7E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3867" autoAdjust="0"/>
    <p:restoredTop sz="75601" autoAdjust="0"/>
  </p:normalViewPr>
  <p:slideViewPr>
    <p:cSldViewPr>
      <p:cViewPr varScale="1">
        <p:scale>
          <a:sx n="63" d="100"/>
          <a:sy n="63" d="100"/>
        </p:scale>
        <p:origin x="392" y="192"/>
      </p:cViewPr>
      <p:guideLst>
        <p:guide orient="horz" pos="2160"/>
        <p:guide pos="2880"/>
      </p:guideLst>
    </p:cSldViewPr>
  </p:slideViewPr>
  <p:outlineViewPr>
    <p:cViewPr>
      <p:scale>
        <a:sx n="33" d="100"/>
        <a:sy n="33" d="100"/>
      </p:scale>
      <p:origin x="0" y="-1748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63" d="100"/>
          <a:sy n="63" d="100"/>
        </p:scale>
        <p:origin x="1884" y="41"/>
      </p:cViewPr>
      <p:guideLst>
        <p:guide orient="horz" pos="2210"/>
        <p:guide pos="29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174CD5-B072-B44F-B8D0-4BBC62EB2F48}" type="doc">
      <dgm:prSet loTypeId="urn:microsoft.com/office/officeart/2005/8/layout/venn2" loCatId="" qsTypeId="urn:microsoft.com/office/officeart/2005/8/quickstyle/simple1" qsCatId="simple" csTypeId="urn:microsoft.com/office/officeart/2005/8/colors/colorful1" csCatId="colorful" phldr="1"/>
      <dgm:spPr/>
      <dgm:t>
        <a:bodyPr/>
        <a:lstStyle/>
        <a:p>
          <a:endParaRPr lang="en-US"/>
        </a:p>
      </dgm:t>
    </dgm:pt>
    <dgm:pt modelId="{DE363F2B-73A4-BE4D-9890-223FCEF1A350}">
      <dgm:prSet phldrT="[Text]"/>
      <dgm:spPr/>
      <dgm:t>
        <a:bodyPr/>
        <a:lstStyle/>
        <a:p>
          <a:r>
            <a:rPr lang="en-US" dirty="0">
              <a:solidFill>
                <a:schemeClr val="tx1"/>
              </a:solidFill>
            </a:rPr>
            <a:t>Positions</a:t>
          </a:r>
        </a:p>
      </dgm:t>
    </dgm:pt>
    <dgm:pt modelId="{3D2C5513-5914-9F48-8CD0-13FE3BF483A7}" type="parTrans" cxnId="{31441A7A-1352-0F41-8197-B8CBE727F888}">
      <dgm:prSet/>
      <dgm:spPr/>
      <dgm:t>
        <a:bodyPr/>
        <a:lstStyle/>
        <a:p>
          <a:endParaRPr lang="en-US"/>
        </a:p>
      </dgm:t>
    </dgm:pt>
    <dgm:pt modelId="{5B480DD5-9112-274D-BEA2-767D54B003F4}" type="sibTrans" cxnId="{31441A7A-1352-0F41-8197-B8CBE727F888}">
      <dgm:prSet/>
      <dgm:spPr/>
      <dgm:t>
        <a:bodyPr/>
        <a:lstStyle/>
        <a:p>
          <a:endParaRPr lang="en-US"/>
        </a:p>
      </dgm:t>
    </dgm:pt>
    <dgm:pt modelId="{564C39ED-8080-264E-83DB-E8BC13263B2B}">
      <dgm:prSet phldrT="[Text]"/>
      <dgm:spPr/>
      <dgm:t>
        <a:bodyPr/>
        <a:lstStyle/>
        <a:p>
          <a:r>
            <a:rPr lang="en-US" dirty="0">
              <a:solidFill>
                <a:schemeClr val="tx1"/>
              </a:solidFill>
            </a:rPr>
            <a:t>Issues</a:t>
          </a:r>
        </a:p>
      </dgm:t>
    </dgm:pt>
    <dgm:pt modelId="{722EC3C8-99BC-7F4A-8E3F-DB2B41A22832}" type="parTrans" cxnId="{245C3590-FE99-1047-8914-01C3B083EB04}">
      <dgm:prSet/>
      <dgm:spPr/>
      <dgm:t>
        <a:bodyPr/>
        <a:lstStyle/>
        <a:p>
          <a:endParaRPr lang="en-US"/>
        </a:p>
      </dgm:t>
    </dgm:pt>
    <dgm:pt modelId="{31978ADA-4B69-DA43-8EB9-B634A0798234}" type="sibTrans" cxnId="{245C3590-FE99-1047-8914-01C3B083EB04}">
      <dgm:prSet/>
      <dgm:spPr/>
      <dgm:t>
        <a:bodyPr/>
        <a:lstStyle/>
        <a:p>
          <a:endParaRPr lang="en-US"/>
        </a:p>
      </dgm:t>
    </dgm:pt>
    <dgm:pt modelId="{07733B83-D718-8741-9837-DA9CEAB7CA53}">
      <dgm:prSet phldrT="[Text]"/>
      <dgm:spPr/>
      <dgm:t>
        <a:bodyPr/>
        <a:lstStyle/>
        <a:p>
          <a:r>
            <a:rPr lang="en-US" dirty="0">
              <a:solidFill>
                <a:schemeClr val="tx1"/>
              </a:solidFill>
            </a:rPr>
            <a:t>Interests</a:t>
          </a:r>
        </a:p>
      </dgm:t>
    </dgm:pt>
    <dgm:pt modelId="{F079696F-2EDF-5140-8217-9C9BC9FEDC70}" type="parTrans" cxnId="{B7872C85-3D5B-4D41-A1FE-A19AAEC8C294}">
      <dgm:prSet/>
      <dgm:spPr/>
      <dgm:t>
        <a:bodyPr/>
        <a:lstStyle/>
        <a:p>
          <a:endParaRPr lang="en-US"/>
        </a:p>
      </dgm:t>
    </dgm:pt>
    <dgm:pt modelId="{A73BD88F-F8A0-DF4F-B522-F1B2315301BE}" type="sibTrans" cxnId="{B7872C85-3D5B-4D41-A1FE-A19AAEC8C294}">
      <dgm:prSet/>
      <dgm:spPr/>
      <dgm:t>
        <a:bodyPr/>
        <a:lstStyle/>
        <a:p>
          <a:endParaRPr lang="en-US"/>
        </a:p>
      </dgm:t>
    </dgm:pt>
    <dgm:pt modelId="{7480D9E0-A554-A247-B88A-5CAFCA0067FB}">
      <dgm:prSet phldrT="[Text]"/>
      <dgm:spPr/>
      <dgm:t>
        <a:bodyPr/>
        <a:lstStyle/>
        <a:p>
          <a:r>
            <a:rPr lang="en-US" dirty="0">
              <a:solidFill>
                <a:schemeClr val="tx1"/>
              </a:solidFill>
            </a:rPr>
            <a:t>Values</a:t>
          </a:r>
        </a:p>
      </dgm:t>
    </dgm:pt>
    <dgm:pt modelId="{9711406C-F592-AC42-A67E-55BC2EB3C361}" type="parTrans" cxnId="{160D6B05-A7C0-DF4D-8627-B9BAD2BA132B}">
      <dgm:prSet/>
      <dgm:spPr/>
      <dgm:t>
        <a:bodyPr/>
        <a:lstStyle/>
        <a:p>
          <a:endParaRPr lang="en-US"/>
        </a:p>
      </dgm:t>
    </dgm:pt>
    <dgm:pt modelId="{9952FF9A-C223-DF47-802A-0A1166398F24}" type="sibTrans" cxnId="{160D6B05-A7C0-DF4D-8627-B9BAD2BA132B}">
      <dgm:prSet/>
      <dgm:spPr/>
      <dgm:t>
        <a:bodyPr/>
        <a:lstStyle/>
        <a:p>
          <a:endParaRPr lang="en-US"/>
        </a:p>
      </dgm:t>
    </dgm:pt>
    <dgm:pt modelId="{CBBCEF6E-8698-B047-B9D2-4AEFCFE13E25}" type="pres">
      <dgm:prSet presAssocID="{E4174CD5-B072-B44F-B8D0-4BBC62EB2F48}" presName="Name0" presStyleCnt="0">
        <dgm:presLayoutVars>
          <dgm:chMax val="7"/>
          <dgm:resizeHandles val="exact"/>
        </dgm:presLayoutVars>
      </dgm:prSet>
      <dgm:spPr/>
    </dgm:pt>
    <dgm:pt modelId="{3DBCA4D4-C7E4-D241-BA56-495364C6343D}" type="pres">
      <dgm:prSet presAssocID="{E4174CD5-B072-B44F-B8D0-4BBC62EB2F48}" presName="comp1" presStyleCnt="0"/>
      <dgm:spPr/>
    </dgm:pt>
    <dgm:pt modelId="{5D7F9E5B-C41C-894A-9AF1-30E5E78989AF}" type="pres">
      <dgm:prSet presAssocID="{E4174CD5-B072-B44F-B8D0-4BBC62EB2F48}" presName="circle1" presStyleLbl="node1" presStyleIdx="0" presStyleCnt="4"/>
      <dgm:spPr/>
    </dgm:pt>
    <dgm:pt modelId="{2E588DF4-E138-C345-BEC7-4BAE1C5F766F}" type="pres">
      <dgm:prSet presAssocID="{E4174CD5-B072-B44F-B8D0-4BBC62EB2F48}" presName="c1text" presStyleLbl="node1" presStyleIdx="0" presStyleCnt="4">
        <dgm:presLayoutVars>
          <dgm:bulletEnabled val="1"/>
        </dgm:presLayoutVars>
      </dgm:prSet>
      <dgm:spPr/>
    </dgm:pt>
    <dgm:pt modelId="{5F65C656-8457-2C4F-9360-9F25DEABDFBD}" type="pres">
      <dgm:prSet presAssocID="{E4174CD5-B072-B44F-B8D0-4BBC62EB2F48}" presName="comp2" presStyleCnt="0"/>
      <dgm:spPr/>
    </dgm:pt>
    <dgm:pt modelId="{A397A7B2-5213-4D42-96D1-E78B6ADDD45B}" type="pres">
      <dgm:prSet presAssocID="{E4174CD5-B072-B44F-B8D0-4BBC62EB2F48}" presName="circle2" presStyleLbl="node1" presStyleIdx="1" presStyleCnt="4"/>
      <dgm:spPr/>
    </dgm:pt>
    <dgm:pt modelId="{3C426747-321E-C54B-BFEF-EF0765EF6056}" type="pres">
      <dgm:prSet presAssocID="{E4174CD5-B072-B44F-B8D0-4BBC62EB2F48}" presName="c2text" presStyleLbl="node1" presStyleIdx="1" presStyleCnt="4">
        <dgm:presLayoutVars>
          <dgm:bulletEnabled val="1"/>
        </dgm:presLayoutVars>
      </dgm:prSet>
      <dgm:spPr/>
    </dgm:pt>
    <dgm:pt modelId="{93B71519-1065-2E45-8AF3-5FAA992C0F07}" type="pres">
      <dgm:prSet presAssocID="{E4174CD5-B072-B44F-B8D0-4BBC62EB2F48}" presName="comp3" presStyleCnt="0"/>
      <dgm:spPr/>
    </dgm:pt>
    <dgm:pt modelId="{4BC7A9EA-80D8-BA47-8CDA-B7F6CFD46B33}" type="pres">
      <dgm:prSet presAssocID="{E4174CD5-B072-B44F-B8D0-4BBC62EB2F48}" presName="circle3" presStyleLbl="node1" presStyleIdx="2" presStyleCnt="4"/>
      <dgm:spPr/>
    </dgm:pt>
    <dgm:pt modelId="{0B1B409F-76C0-E44C-A37D-FA6F001A1C84}" type="pres">
      <dgm:prSet presAssocID="{E4174CD5-B072-B44F-B8D0-4BBC62EB2F48}" presName="c3text" presStyleLbl="node1" presStyleIdx="2" presStyleCnt="4">
        <dgm:presLayoutVars>
          <dgm:bulletEnabled val="1"/>
        </dgm:presLayoutVars>
      </dgm:prSet>
      <dgm:spPr/>
    </dgm:pt>
    <dgm:pt modelId="{B784DF83-E442-9A4C-B694-9CDEEA1FFB53}" type="pres">
      <dgm:prSet presAssocID="{E4174CD5-B072-B44F-B8D0-4BBC62EB2F48}" presName="comp4" presStyleCnt="0"/>
      <dgm:spPr/>
    </dgm:pt>
    <dgm:pt modelId="{8C4D4550-7B92-994F-821F-64B920FE60EF}" type="pres">
      <dgm:prSet presAssocID="{E4174CD5-B072-B44F-B8D0-4BBC62EB2F48}" presName="circle4" presStyleLbl="node1" presStyleIdx="3" presStyleCnt="4"/>
      <dgm:spPr/>
    </dgm:pt>
    <dgm:pt modelId="{13A37DBC-65DF-B043-BE9C-BC571B140831}" type="pres">
      <dgm:prSet presAssocID="{E4174CD5-B072-B44F-B8D0-4BBC62EB2F48}" presName="c4text" presStyleLbl="node1" presStyleIdx="3" presStyleCnt="4">
        <dgm:presLayoutVars>
          <dgm:bulletEnabled val="1"/>
        </dgm:presLayoutVars>
      </dgm:prSet>
      <dgm:spPr/>
    </dgm:pt>
  </dgm:ptLst>
  <dgm:cxnLst>
    <dgm:cxn modelId="{160D6B05-A7C0-DF4D-8627-B9BAD2BA132B}" srcId="{E4174CD5-B072-B44F-B8D0-4BBC62EB2F48}" destId="{7480D9E0-A554-A247-B88A-5CAFCA0067FB}" srcOrd="3" destOrd="0" parTransId="{9711406C-F592-AC42-A67E-55BC2EB3C361}" sibTransId="{9952FF9A-C223-DF47-802A-0A1166398F24}"/>
    <dgm:cxn modelId="{F2079216-FE56-B543-85F4-183E4E8A23AB}" type="presOf" srcId="{DE363F2B-73A4-BE4D-9890-223FCEF1A350}" destId="{2E588DF4-E138-C345-BEC7-4BAE1C5F766F}" srcOrd="1" destOrd="0" presId="urn:microsoft.com/office/officeart/2005/8/layout/venn2"/>
    <dgm:cxn modelId="{0216AF2B-46B6-C54F-A79E-94074BD9ACAA}" type="presOf" srcId="{564C39ED-8080-264E-83DB-E8BC13263B2B}" destId="{A397A7B2-5213-4D42-96D1-E78B6ADDD45B}" srcOrd="0" destOrd="0" presId="urn:microsoft.com/office/officeart/2005/8/layout/venn2"/>
    <dgm:cxn modelId="{4BFCD855-265C-7842-8392-1787B8967B6B}" type="presOf" srcId="{E4174CD5-B072-B44F-B8D0-4BBC62EB2F48}" destId="{CBBCEF6E-8698-B047-B9D2-4AEFCFE13E25}" srcOrd="0" destOrd="0" presId="urn:microsoft.com/office/officeart/2005/8/layout/venn2"/>
    <dgm:cxn modelId="{712A9059-3854-1C49-8891-3AABB493F479}" type="presOf" srcId="{DE363F2B-73A4-BE4D-9890-223FCEF1A350}" destId="{5D7F9E5B-C41C-894A-9AF1-30E5E78989AF}" srcOrd="0" destOrd="0" presId="urn:microsoft.com/office/officeart/2005/8/layout/venn2"/>
    <dgm:cxn modelId="{31441A7A-1352-0F41-8197-B8CBE727F888}" srcId="{E4174CD5-B072-B44F-B8D0-4BBC62EB2F48}" destId="{DE363F2B-73A4-BE4D-9890-223FCEF1A350}" srcOrd="0" destOrd="0" parTransId="{3D2C5513-5914-9F48-8CD0-13FE3BF483A7}" sibTransId="{5B480DD5-9112-274D-BEA2-767D54B003F4}"/>
    <dgm:cxn modelId="{B7872C85-3D5B-4D41-A1FE-A19AAEC8C294}" srcId="{E4174CD5-B072-B44F-B8D0-4BBC62EB2F48}" destId="{07733B83-D718-8741-9837-DA9CEAB7CA53}" srcOrd="2" destOrd="0" parTransId="{F079696F-2EDF-5140-8217-9C9BC9FEDC70}" sibTransId="{A73BD88F-F8A0-DF4F-B522-F1B2315301BE}"/>
    <dgm:cxn modelId="{245C3590-FE99-1047-8914-01C3B083EB04}" srcId="{E4174CD5-B072-B44F-B8D0-4BBC62EB2F48}" destId="{564C39ED-8080-264E-83DB-E8BC13263B2B}" srcOrd="1" destOrd="0" parTransId="{722EC3C8-99BC-7F4A-8E3F-DB2B41A22832}" sibTransId="{31978ADA-4B69-DA43-8EB9-B634A0798234}"/>
    <dgm:cxn modelId="{4BEBBA98-1200-2741-9485-57E65DF9A710}" type="presOf" srcId="{07733B83-D718-8741-9837-DA9CEAB7CA53}" destId="{0B1B409F-76C0-E44C-A37D-FA6F001A1C84}" srcOrd="1" destOrd="0" presId="urn:microsoft.com/office/officeart/2005/8/layout/venn2"/>
    <dgm:cxn modelId="{15208BB6-A71D-8F40-97D5-1EBA6A951520}" type="presOf" srcId="{564C39ED-8080-264E-83DB-E8BC13263B2B}" destId="{3C426747-321E-C54B-BFEF-EF0765EF6056}" srcOrd="1" destOrd="0" presId="urn:microsoft.com/office/officeart/2005/8/layout/venn2"/>
    <dgm:cxn modelId="{F3E52DBE-9238-514A-A486-9B2D361963A0}" type="presOf" srcId="{7480D9E0-A554-A247-B88A-5CAFCA0067FB}" destId="{8C4D4550-7B92-994F-821F-64B920FE60EF}" srcOrd="0" destOrd="0" presId="urn:microsoft.com/office/officeart/2005/8/layout/venn2"/>
    <dgm:cxn modelId="{AF1EDEC4-4D8B-A44E-BD2A-0629CA1E0995}" type="presOf" srcId="{07733B83-D718-8741-9837-DA9CEAB7CA53}" destId="{4BC7A9EA-80D8-BA47-8CDA-B7F6CFD46B33}" srcOrd="0" destOrd="0" presId="urn:microsoft.com/office/officeart/2005/8/layout/venn2"/>
    <dgm:cxn modelId="{A21AE3D5-BBDF-F145-B6FF-4C4BFD8970C1}" type="presOf" srcId="{7480D9E0-A554-A247-B88A-5CAFCA0067FB}" destId="{13A37DBC-65DF-B043-BE9C-BC571B140831}" srcOrd="1" destOrd="0" presId="urn:microsoft.com/office/officeart/2005/8/layout/venn2"/>
    <dgm:cxn modelId="{8E34C09B-2715-C540-8B65-D4B2C4C6411E}" type="presParOf" srcId="{CBBCEF6E-8698-B047-B9D2-4AEFCFE13E25}" destId="{3DBCA4D4-C7E4-D241-BA56-495364C6343D}" srcOrd="0" destOrd="0" presId="urn:microsoft.com/office/officeart/2005/8/layout/venn2"/>
    <dgm:cxn modelId="{DA9FBFDC-5C5E-BE43-9DB5-1882A137E4D0}" type="presParOf" srcId="{3DBCA4D4-C7E4-D241-BA56-495364C6343D}" destId="{5D7F9E5B-C41C-894A-9AF1-30E5E78989AF}" srcOrd="0" destOrd="0" presId="urn:microsoft.com/office/officeart/2005/8/layout/venn2"/>
    <dgm:cxn modelId="{AAB28556-08F4-F348-BF89-097DC6CDAB1B}" type="presParOf" srcId="{3DBCA4D4-C7E4-D241-BA56-495364C6343D}" destId="{2E588DF4-E138-C345-BEC7-4BAE1C5F766F}" srcOrd="1" destOrd="0" presId="urn:microsoft.com/office/officeart/2005/8/layout/venn2"/>
    <dgm:cxn modelId="{7AF41E16-D148-5B46-BAE2-527A5F15E144}" type="presParOf" srcId="{CBBCEF6E-8698-B047-B9D2-4AEFCFE13E25}" destId="{5F65C656-8457-2C4F-9360-9F25DEABDFBD}" srcOrd="1" destOrd="0" presId="urn:microsoft.com/office/officeart/2005/8/layout/venn2"/>
    <dgm:cxn modelId="{4D9D42BE-C141-0945-B9B3-5716EB95DAC5}" type="presParOf" srcId="{5F65C656-8457-2C4F-9360-9F25DEABDFBD}" destId="{A397A7B2-5213-4D42-96D1-E78B6ADDD45B}" srcOrd="0" destOrd="0" presId="urn:microsoft.com/office/officeart/2005/8/layout/venn2"/>
    <dgm:cxn modelId="{9CBE4C3A-39C3-4549-8DB3-419C2A5CA354}" type="presParOf" srcId="{5F65C656-8457-2C4F-9360-9F25DEABDFBD}" destId="{3C426747-321E-C54B-BFEF-EF0765EF6056}" srcOrd="1" destOrd="0" presId="urn:microsoft.com/office/officeart/2005/8/layout/venn2"/>
    <dgm:cxn modelId="{7917796D-776E-A446-8E82-B6DDE150B833}" type="presParOf" srcId="{CBBCEF6E-8698-B047-B9D2-4AEFCFE13E25}" destId="{93B71519-1065-2E45-8AF3-5FAA992C0F07}" srcOrd="2" destOrd="0" presId="urn:microsoft.com/office/officeart/2005/8/layout/venn2"/>
    <dgm:cxn modelId="{880BEE92-25B2-CC4B-B884-88ADACB17BA6}" type="presParOf" srcId="{93B71519-1065-2E45-8AF3-5FAA992C0F07}" destId="{4BC7A9EA-80D8-BA47-8CDA-B7F6CFD46B33}" srcOrd="0" destOrd="0" presId="urn:microsoft.com/office/officeart/2005/8/layout/venn2"/>
    <dgm:cxn modelId="{703656C6-4BE5-6B43-BB3F-BB13BE906CE6}" type="presParOf" srcId="{93B71519-1065-2E45-8AF3-5FAA992C0F07}" destId="{0B1B409F-76C0-E44C-A37D-FA6F001A1C84}" srcOrd="1" destOrd="0" presId="urn:microsoft.com/office/officeart/2005/8/layout/venn2"/>
    <dgm:cxn modelId="{2839CF1D-7683-5444-9098-8B19E4AC9195}" type="presParOf" srcId="{CBBCEF6E-8698-B047-B9D2-4AEFCFE13E25}" destId="{B784DF83-E442-9A4C-B694-9CDEEA1FFB53}" srcOrd="3" destOrd="0" presId="urn:microsoft.com/office/officeart/2005/8/layout/venn2"/>
    <dgm:cxn modelId="{F50768FE-46DF-E24A-B6A6-3CF5BE9F1225}" type="presParOf" srcId="{B784DF83-E442-9A4C-B694-9CDEEA1FFB53}" destId="{8C4D4550-7B92-994F-821F-64B920FE60EF}" srcOrd="0" destOrd="0" presId="urn:microsoft.com/office/officeart/2005/8/layout/venn2"/>
    <dgm:cxn modelId="{3086EEFE-29E1-2C49-AEEF-ED87FDD466D8}" type="presParOf" srcId="{B784DF83-E442-9A4C-B694-9CDEEA1FFB53}" destId="{13A37DBC-65DF-B043-BE9C-BC571B140831}"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7F9E5B-C41C-894A-9AF1-30E5E78989AF}">
      <dsp:nvSpPr>
        <dsp:cNvPr id="0" name=""/>
        <dsp:cNvSpPr/>
      </dsp:nvSpPr>
      <dsp:spPr>
        <a:xfrm>
          <a:off x="951309" y="0"/>
          <a:ext cx="4498181" cy="4498181"/>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Positions</a:t>
          </a:r>
        </a:p>
      </dsp:txBody>
      <dsp:txXfrm>
        <a:off x="2571554" y="224909"/>
        <a:ext cx="1257691" cy="674727"/>
      </dsp:txXfrm>
    </dsp:sp>
    <dsp:sp modelId="{A397A7B2-5213-4D42-96D1-E78B6ADDD45B}">
      <dsp:nvSpPr>
        <dsp:cNvPr id="0" name=""/>
        <dsp:cNvSpPr/>
      </dsp:nvSpPr>
      <dsp:spPr>
        <a:xfrm>
          <a:off x="1401127" y="899636"/>
          <a:ext cx="3598544" cy="3598544"/>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Issues</a:t>
          </a:r>
        </a:p>
      </dsp:txBody>
      <dsp:txXfrm>
        <a:off x="2571554" y="1115548"/>
        <a:ext cx="1257691" cy="647738"/>
      </dsp:txXfrm>
    </dsp:sp>
    <dsp:sp modelId="{4BC7A9EA-80D8-BA47-8CDA-B7F6CFD46B33}">
      <dsp:nvSpPr>
        <dsp:cNvPr id="0" name=""/>
        <dsp:cNvSpPr/>
      </dsp:nvSpPr>
      <dsp:spPr>
        <a:xfrm>
          <a:off x="1850945" y="1799272"/>
          <a:ext cx="2698908" cy="2698908"/>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Interests</a:t>
          </a:r>
        </a:p>
      </dsp:txBody>
      <dsp:txXfrm>
        <a:off x="2571554" y="2001690"/>
        <a:ext cx="1257691" cy="607254"/>
      </dsp:txXfrm>
    </dsp:sp>
    <dsp:sp modelId="{8C4D4550-7B92-994F-821F-64B920FE60EF}">
      <dsp:nvSpPr>
        <dsp:cNvPr id="0" name=""/>
        <dsp:cNvSpPr/>
      </dsp:nvSpPr>
      <dsp:spPr>
        <a:xfrm>
          <a:off x="2300763" y="2698908"/>
          <a:ext cx="1799272" cy="1799272"/>
        </a:xfrm>
        <a:prstGeom prst="ellipse">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135128" rIns="135128" bIns="135128" numCol="1" spcCol="1270" anchor="ctr" anchorCtr="0">
          <a:noAutofit/>
        </a:bodyPr>
        <a:lstStyle/>
        <a:p>
          <a:pPr marL="0" lvl="0" indent="0" algn="ctr" defTabSz="844550">
            <a:lnSpc>
              <a:spcPct val="90000"/>
            </a:lnSpc>
            <a:spcBef>
              <a:spcPct val="0"/>
            </a:spcBef>
            <a:spcAft>
              <a:spcPct val="35000"/>
            </a:spcAft>
            <a:buNone/>
          </a:pPr>
          <a:r>
            <a:rPr lang="en-US" sz="1900" kern="1200" dirty="0">
              <a:solidFill>
                <a:schemeClr val="tx1"/>
              </a:solidFill>
            </a:rPr>
            <a:t>Values</a:t>
          </a:r>
        </a:p>
      </dsp:txBody>
      <dsp:txXfrm>
        <a:off x="2564261" y="3148726"/>
        <a:ext cx="1272277" cy="899636"/>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33242" cy="350599"/>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73753" y="0"/>
            <a:ext cx="4033242" cy="350599"/>
          </a:xfrm>
          <a:prstGeom prst="rect">
            <a:avLst/>
          </a:prstGeom>
        </p:spPr>
        <p:txBody>
          <a:bodyPr vert="horz" lIns="91440" tIns="45720" rIns="91440" bIns="45720" rtlCol="0"/>
          <a:lstStyle>
            <a:lvl1pPr algn="r">
              <a:defRPr sz="1200"/>
            </a:lvl1pPr>
          </a:lstStyle>
          <a:p>
            <a:fld id="{3057B491-BA4F-9748-88B7-6AFE3090D295}" type="datetimeFigureOut">
              <a:rPr lang="en-US" smtClean="0"/>
              <a:pPr/>
              <a:t>12/4/20</a:t>
            </a:fld>
            <a:endParaRPr lang="en-US" dirty="0"/>
          </a:p>
        </p:txBody>
      </p:sp>
      <p:sp>
        <p:nvSpPr>
          <p:cNvPr id="4" name="Footer Placeholder 3"/>
          <p:cNvSpPr>
            <a:spLocks noGrp="1"/>
          </p:cNvSpPr>
          <p:nvPr>
            <p:ph type="ftr" sz="quarter" idx="2"/>
          </p:nvPr>
        </p:nvSpPr>
        <p:spPr>
          <a:xfrm>
            <a:off x="1" y="6664955"/>
            <a:ext cx="4033242" cy="350599"/>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73753" y="6664955"/>
            <a:ext cx="4033242" cy="350599"/>
          </a:xfrm>
          <a:prstGeom prst="rect">
            <a:avLst/>
          </a:prstGeom>
        </p:spPr>
        <p:txBody>
          <a:bodyPr vert="horz" lIns="91440" tIns="45720" rIns="91440" bIns="45720" rtlCol="0" anchor="b"/>
          <a:lstStyle>
            <a:lvl1pPr algn="r">
              <a:defRPr sz="1200"/>
            </a:lvl1pPr>
          </a:lstStyle>
          <a:p>
            <a:fld id="{2A360F2A-061D-8846-A95A-FA462BE3FA29}" type="slidenum">
              <a:rPr lang="en-US" smtClean="0"/>
              <a:pPr/>
              <a:t>‹#›</a:t>
            </a:fld>
            <a:endParaRPr lang="en-US" dirty="0"/>
          </a:p>
        </p:txBody>
      </p:sp>
    </p:spTree>
    <p:extLst>
      <p:ext uri="{BB962C8B-B14F-4D97-AF65-F5344CB8AC3E}">
        <p14:creationId xmlns:p14="http://schemas.microsoft.com/office/powerpoint/2010/main" val="34331894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1" y="0"/>
            <a:ext cx="4033242" cy="350599"/>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defRPr sz="1200"/>
            </a:lvl1pPr>
          </a:lstStyle>
          <a:p>
            <a:pPr>
              <a:defRPr/>
            </a:pPr>
            <a:endParaRPr lang="en-US" dirty="0"/>
          </a:p>
        </p:txBody>
      </p:sp>
      <p:sp>
        <p:nvSpPr>
          <p:cNvPr id="57347" name="Rectangle 3"/>
          <p:cNvSpPr>
            <a:spLocks noGrp="1" noChangeArrowheads="1"/>
          </p:cNvSpPr>
          <p:nvPr>
            <p:ph type="dt" idx="1"/>
          </p:nvPr>
        </p:nvSpPr>
        <p:spPr bwMode="auto">
          <a:xfrm>
            <a:off x="5273753" y="0"/>
            <a:ext cx="4033242" cy="350599"/>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a:defRPr sz="1200"/>
            </a:lvl1pPr>
          </a:lstStyle>
          <a:p>
            <a:pPr>
              <a:defRPr/>
            </a:pPr>
            <a:endParaRPr lang="en-US" dirty="0"/>
          </a:p>
        </p:txBody>
      </p:sp>
      <p:sp>
        <p:nvSpPr>
          <p:cNvPr id="26628" name="Rectangle 4"/>
          <p:cNvSpPr>
            <a:spLocks noGrp="1" noRot="1" noChangeAspect="1" noChangeArrowheads="1" noTextEdit="1"/>
          </p:cNvSpPr>
          <p:nvPr>
            <p:ph type="sldImg" idx="2"/>
          </p:nvPr>
        </p:nvSpPr>
        <p:spPr bwMode="auto">
          <a:xfrm>
            <a:off x="2900363" y="527050"/>
            <a:ext cx="3508375" cy="2630488"/>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930910" y="3332478"/>
            <a:ext cx="7447280" cy="3157776"/>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7350" name="Rectangle 6"/>
          <p:cNvSpPr>
            <a:spLocks noGrp="1" noChangeArrowheads="1"/>
          </p:cNvSpPr>
          <p:nvPr>
            <p:ph type="ftr" sz="quarter" idx="4"/>
          </p:nvPr>
        </p:nvSpPr>
        <p:spPr bwMode="auto">
          <a:xfrm>
            <a:off x="1" y="6664955"/>
            <a:ext cx="4033242" cy="350599"/>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defRPr sz="1200"/>
            </a:lvl1pPr>
          </a:lstStyle>
          <a:p>
            <a:pPr>
              <a:defRPr/>
            </a:pPr>
            <a:endParaRPr lang="en-US" dirty="0"/>
          </a:p>
        </p:txBody>
      </p:sp>
      <p:sp>
        <p:nvSpPr>
          <p:cNvPr id="57351" name="Rectangle 7"/>
          <p:cNvSpPr>
            <a:spLocks noGrp="1" noChangeArrowheads="1"/>
          </p:cNvSpPr>
          <p:nvPr>
            <p:ph type="sldNum" sz="quarter" idx="5"/>
          </p:nvPr>
        </p:nvSpPr>
        <p:spPr bwMode="auto">
          <a:xfrm>
            <a:off x="5273753" y="6664955"/>
            <a:ext cx="4033242" cy="350599"/>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a:defRPr sz="1200"/>
            </a:lvl1pPr>
          </a:lstStyle>
          <a:p>
            <a:pPr>
              <a:defRPr/>
            </a:pPr>
            <a:fld id="{0927AD92-8C41-4F0D-AF82-78C040D06FF8}" type="slidenum">
              <a:rPr lang="en-US"/>
              <a:pPr>
                <a:defRPr/>
              </a:pPr>
              <a:t>‹#›</a:t>
            </a:fld>
            <a:endParaRPr lang="en-US" dirty="0"/>
          </a:p>
        </p:txBody>
      </p:sp>
    </p:spTree>
    <p:extLst>
      <p:ext uri="{BB962C8B-B14F-4D97-AF65-F5344CB8AC3E}">
        <p14:creationId xmlns:p14="http://schemas.microsoft.com/office/powerpoint/2010/main" val="343791738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0927AD92-8C41-4F0D-AF82-78C040D06FF8}" type="slidenum">
              <a:rPr lang="en-US" smtClean="0"/>
              <a:pPr>
                <a:defRPr/>
              </a:pPr>
              <a:t>1</a:t>
            </a:fld>
            <a:endParaRPr lang="en-US" dirty="0"/>
          </a:p>
        </p:txBody>
      </p:sp>
    </p:spTree>
    <p:extLst>
      <p:ext uri="{BB962C8B-B14F-4D97-AF65-F5344CB8AC3E}">
        <p14:creationId xmlns:p14="http://schemas.microsoft.com/office/powerpoint/2010/main" val="34002722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xfrm>
            <a:off x="753844" y="3770379"/>
            <a:ext cx="7932896" cy="173170"/>
          </a:xfrm>
          <a:noFill/>
          <a:ln/>
        </p:spPr>
        <p:txBody>
          <a:bodyPr/>
          <a:lstStyle/>
          <a:p>
            <a:endParaRPr lang="en-US" dirty="0">
              <a:latin typeface="Arial" pitchFamily="34" charset="0"/>
            </a:endParaRPr>
          </a:p>
        </p:txBody>
      </p:sp>
      <p:sp>
        <p:nvSpPr>
          <p:cNvPr id="82948" name="Footer Placeholder 3"/>
          <p:cNvSpPr>
            <a:spLocks noGrp="1"/>
          </p:cNvSpPr>
          <p:nvPr>
            <p:ph type="ftr" sz="quarter" idx="4"/>
          </p:nvPr>
        </p:nvSpPr>
        <p:spPr/>
        <p:txBody>
          <a:bodyPr/>
          <a:lstStyle/>
          <a:p>
            <a:pPr>
              <a:defRPr/>
            </a:pPr>
            <a:r>
              <a:rPr lang="en-US" dirty="0"/>
              <a:t>BVA-ZZQ-156-20090211-GE2-v6</a:t>
            </a:r>
          </a:p>
        </p:txBody>
      </p:sp>
      <p:sp>
        <p:nvSpPr>
          <p:cNvPr id="82949" name="Slide Number Placeholder 4"/>
          <p:cNvSpPr>
            <a:spLocks noGrp="1"/>
          </p:cNvSpPr>
          <p:nvPr>
            <p:ph type="sldNum" sz="quarter" idx="5"/>
          </p:nvPr>
        </p:nvSpPr>
        <p:spPr/>
        <p:txBody>
          <a:bodyPr/>
          <a:lstStyle/>
          <a:p>
            <a:pPr>
              <a:defRPr/>
            </a:pPr>
            <a:fld id="{9BDE6154-E233-4B76-B12B-EB86882FB384}" type="slidenum">
              <a:rPr lang="en-US" smtClean="0"/>
              <a:pPr>
                <a:defRPr/>
              </a:pPr>
              <a:t>11</a:t>
            </a:fld>
            <a:endParaRPr lang="en-US" dirty="0"/>
          </a:p>
        </p:txBody>
      </p:sp>
    </p:spTree>
    <p:extLst>
      <p:ext uri="{BB962C8B-B14F-4D97-AF65-F5344CB8AC3E}">
        <p14:creationId xmlns:p14="http://schemas.microsoft.com/office/powerpoint/2010/main" val="1856947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B888872E-F5BA-3E48-905A-B322C525CC1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Arial" panose="020B0604020202020204" pitchFamily="34" charset="0"/>
                <a:ea typeface="ＭＳ Ｐゴシック" panose="020B0600070205080204" pitchFamily="34" charset="-128"/>
              </a:defRPr>
            </a:lvl1pPr>
            <a:lvl2pPr marL="742950" indent="-285750" defTabSz="931863">
              <a:defRPr>
                <a:solidFill>
                  <a:schemeClr val="tx1"/>
                </a:solidFill>
                <a:latin typeface="Arial" panose="020B0604020202020204" pitchFamily="34" charset="0"/>
                <a:ea typeface="ＭＳ Ｐゴシック" panose="020B0600070205080204" pitchFamily="34" charset="-128"/>
              </a:defRPr>
            </a:lvl2pPr>
            <a:lvl3pPr marL="1143000" indent="-228600" defTabSz="931863">
              <a:defRPr>
                <a:solidFill>
                  <a:schemeClr val="tx1"/>
                </a:solidFill>
                <a:latin typeface="Arial" panose="020B0604020202020204" pitchFamily="34" charset="0"/>
                <a:ea typeface="ＭＳ Ｐゴシック" panose="020B0600070205080204" pitchFamily="34" charset="-128"/>
              </a:defRPr>
            </a:lvl3pPr>
            <a:lvl4pPr marL="1600200" indent="-228600" defTabSz="931863">
              <a:defRPr>
                <a:solidFill>
                  <a:schemeClr val="tx1"/>
                </a:solidFill>
                <a:latin typeface="Arial" panose="020B0604020202020204" pitchFamily="34" charset="0"/>
                <a:ea typeface="ＭＳ Ｐゴシック" panose="020B0600070205080204" pitchFamily="34" charset="-128"/>
              </a:defRPr>
            </a:lvl4pPr>
            <a:lvl5pPr marL="2057400" indent="-228600" defTabSz="931863">
              <a:defRPr>
                <a:solidFill>
                  <a:schemeClr val="tx1"/>
                </a:solidFill>
                <a:latin typeface="Arial" panose="020B0604020202020204" pitchFamily="34" charset="0"/>
                <a:ea typeface="ＭＳ Ｐゴシック" panose="020B0600070205080204" pitchFamily="34" charset="-128"/>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4CD3321-8C88-9342-9831-8BDFF4891622}" type="slidenum">
              <a:rPr lang="en-US" altLang="en-US" smtClean="0"/>
              <a:pPr/>
              <a:t>13</a:t>
            </a:fld>
            <a:endParaRPr lang="en-US" altLang="en-US" dirty="0"/>
          </a:p>
        </p:txBody>
      </p:sp>
      <p:sp>
        <p:nvSpPr>
          <p:cNvPr id="58371" name="Rectangle 2">
            <a:extLst>
              <a:ext uri="{FF2B5EF4-FFF2-40B4-BE49-F238E27FC236}">
                <a16:creationId xmlns:a16="http://schemas.microsoft.com/office/drawing/2014/main" id="{4BC0FF2E-EF67-8E42-B6D0-0B591B67CF82}"/>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11136D74-96A8-7C48-846C-8363E3D3E3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ea typeface="ＭＳ Ｐゴシック" panose="020B0600070205080204" pitchFamily="34" charset="-128"/>
              </a:rPr>
              <a:t>Breakout Group of 3-4 … 12 min.  Select a report out person to share highlights of the discussion after</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Return and put reactions in Chat… or have report out person share.</a:t>
            </a:r>
          </a:p>
          <a:p>
            <a:pPr eaLnBrk="1" hangingPunct="1"/>
            <a:endParaRPr lang="en-US" altLang="en-US" dirty="0">
              <a:latin typeface="Arial" panose="020B0604020202020204" pitchFamily="34" charset="0"/>
              <a:ea typeface="ＭＳ Ｐゴシック" panose="020B0600070205080204" pitchFamily="34" charset="-128"/>
            </a:endParaRPr>
          </a:p>
          <a:p>
            <a:pPr eaLnBrk="1" hangingPunct="1"/>
            <a:r>
              <a:rPr lang="en-US" altLang="en-US" dirty="0">
                <a:latin typeface="Arial" panose="020B0604020202020204" pitchFamily="34" charset="0"/>
                <a:ea typeface="ＭＳ Ｐゴシック" panose="020B0600070205080204" pitchFamily="34" charset="-128"/>
              </a:rPr>
              <a:t>This may be where we assign facilitators to the breakouts</a:t>
            </a:r>
          </a:p>
        </p:txBody>
      </p:sp>
    </p:spTree>
    <p:extLst>
      <p:ext uri="{BB962C8B-B14F-4D97-AF65-F5344CB8AC3E}">
        <p14:creationId xmlns:p14="http://schemas.microsoft.com/office/powerpoint/2010/main" val="3959149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doc id"/>
          <p:cNvSpPr>
            <a:spLocks noGrp="1" noChangeArrowheads="1"/>
          </p:cNvSpPr>
          <p:nvPr>
            <p:ph type="ftr" sz="quarter" idx="4"/>
          </p:nvPr>
        </p:nvSpPr>
        <p:spPr/>
        <p:txBody>
          <a:bodyPr/>
          <a:lstStyle/>
          <a:p>
            <a:pPr>
              <a:defRPr/>
            </a:pPr>
            <a:r>
              <a:rPr lang="en-US" dirty="0"/>
              <a:t>BVA-ZZQ-156-20090211-GE2-v6</a:t>
            </a:r>
          </a:p>
        </p:txBody>
      </p:sp>
      <p:sp>
        <p:nvSpPr>
          <p:cNvPr id="93187" name="Rectangle 5"/>
          <p:cNvSpPr>
            <a:spLocks noGrp="1" noChangeArrowheads="1"/>
          </p:cNvSpPr>
          <p:nvPr>
            <p:ph type="sldNum" sz="quarter" idx="5"/>
          </p:nvPr>
        </p:nvSpPr>
        <p:spPr/>
        <p:txBody>
          <a:bodyPr/>
          <a:lstStyle/>
          <a:p>
            <a:pPr>
              <a:defRPr/>
            </a:pPr>
            <a:fld id="{C43C0C35-83DE-4B6F-A4D7-70182852ABC4}" type="slidenum">
              <a:rPr lang="en-US" smtClean="0"/>
              <a:pPr>
                <a:defRPr/>
              </a:pPr>
              <a:t>14</a:t>
            </a:fld>
            <a:endParaRPr lang="en-US" dirty="0"/>
          </a:p>
        </p:txBody>
      </p:sp>
      <p:sp>
        <p:nvSpPr>
          <p:cNvPr id="92164" name="pg num"/>
          <p:cNvSpPr txBox="1">
            <a:spLocks noGrp="1" noChangeArrowheads="1"/>
          </p:cNvSpPr>
          <p:nvPr/>
        </p:nvSpPr>
        <p:spPr bwMode="auto">
          <a:xfrm>
            <a:off x="8891231" y="6727155"/>
            <a:ext cx="157094" cy="169277"/>
          </a:xfrm>
          <a:prstGeom prst="rect">
            <a:avLst/>
          </a:prstGeom>
          <a:noFill/>
          <a:ln w="9525">
            <a:noFill/>
            <a:miter lim="800000"/>
            <a:headEnd/>
            <a:tailEnd/>
          </a:ln>
        </p:spPr>
        <p:txBody>
          <a:bodyPr wrap="none" lIns="0" tIns="0" rIns="0" bIns="0" anchor="b">
            <a:spAutoFit/>
          </a:bodyPr>
          <a:lstStyle/>
          <a:p>
            <a:pPr algn="r" defTabSz="946150"/>
            <a:fld id="{1B380224-B15A-4BF1-B82A-B377CF91F649}" type="slidenum">
              <a:rPr lang="en-US" sz="1100">
                <a:solidFill>
                  <a:srgbClr val="000000"/>
                </a:solidFill>
              </a:rPr>
              <a:pPr algn="r" defTabSz="946150"/>
              <a:t>14</a:t>
            </a:fld>
            <a:endParaRPr lang="en-US" sz="1100" dirty="0">
              <a:solidFill>
                <a:srgbClr val="000000"/>
              </a:solidFill>
            </a:endParaRPr>
          </a:p>
        </p:txBody>
      </p:sp>
      <p:sp>
        <p:nvSpPr>
          <p:cNvPr id="92165" name="Rectangle 2"/>
          <p:cNvSpPr>
            <a:spLocks noGrp="1" noRot="1" noChangeAspect="1" noChangeArrowheads="1" noTextEdit="1"/>
          </p:cNvSpPr>
          <p:nvPr>
            <p:ph type="sldImg"/>
          </p:nvPr>
        </p:nvSpPr>
        <p:spPr>
          <a:xfrm>
            <a:off x="2903538" y="527050"/>
            <a:ext cx="3505200" cy="2628900"/>
          </a:xfrm>
          <a:ln/>
        </p:spPr>
      </p:sp>
      <p:sp>
        <p:nvSpPr>
          <p:cNvPr id="92166" name="Rectangle 3"/>
          <p:cNvSpPr>
            <a:spLocks noGrp="1" noChangeArrowheads="1"/>
          </p:cNvSpPr>
          <p:nvPr>
            <p:ph type="body" idx="1"/>
          </p:nvPr>
        </p:nvSpPr>
        <p:spPr>
          <a:xfrm>
            <a:off x="931352" y="3332958"/>
            <a:ext cx="7446403" cy="174407"/>
          </a:xfrm>
          <a:noFill/>
          <a:ln/>
        </p:spPr>
        <p:txBody>
          <a:bodyPr/>
          <a:lstStyle/>
          <a:p>
            <a:pPr eaLnBrk="1" hangingPunct="1"/>
            <a:endParaRPr lang="en-US" dirty="0"/>
          </a:p>
        </p:txBody>
      </p:sp>
    </p:spTree>
    <p:extLst>
      <p:ext uri="{BB962C8B-B14F-4D97-AF65-F5344CB8AC3E}">
        <p14:creationId xmlns:p14="http://schemas.microsoft.com/office/powerpoint/2010/main" val="4004298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209044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doc id"/>
          <p:cNvSpPr>
            <a:spLocks noGrp="1" noChangeArrowheads="1"/>
          </p:cNvSpPr>
          <p:nvPr>
            <p:ph type="ftr" sz="quarter" idx="4"/>
          </p:nvPr>
        </p:nvSpPr>
        <p:spPr>
          <a:xfrm>
            <a:off x="5225686" y="103611"/>
            <a:ext cx="1592852" cy="115693"/>
          </a:xfrm>
          <a:noFill/>
        </p:spPr>
        <p:txBody>
          <a:bodyPr/>
          <a:lstStyle/>
          <a:p>
            <a:r>
              <a:rPr lang="en-US" dirty="0">
                <a:latin typeface="_HigherStandards ppt"/>
              </a:rPr>
              <a:t>BVA-ZZQ-156-20090211-GE2-v6</a:t>
            </a:r>
          </a:p>
        </p:txBody>
      </p:sp>
      <p:sp>
        <p:nvSpPr>
          <p:cNvPr id="78851" name="Rectangle 5"/>
          <p:cNvSpPr>
            <a:spLocks noGrp="1" noChangeArrowheads="1"/>
          </p:cNvSpPr>
          <p:nvPr>
            <p:ph type="sldNum" sz="quarter" idx="5"/>
          </p:nvPr>
        </p:nvSpPr>
        <p:spPr>
          <a:xfrm>
            <a:off x="6261890" y="8952066"/>
            <a:ext cx="556648" cy="173539"/>
          </a:xfrm>
          <a:noFill/>
        </p:spPr>
        <p:txBody>
          <a:bodyPr/>
          <a:lstStyle/>
          <a:p>
            <a:fld id="{C710C9A5-7891-460D-9B09-8CC6F24458FC}" type="slidenum">
              <a:rPr lang="en-US" smtClean="0">
                <a:latin typeface="_HigherStandards ppt"/>
              </a:rPr>
              <a:pPr/>
              <a:t>19</a:t>
            </a:fld>
            <a:endParaRPr lang="en-US" dirty="0">
              <a:latin typeface="_HigherStandards ppt"/>
            </a:endParaRPr>
          </a:p>
        </p:txBody>
      </p:sp>
      <p:sp>
        <p:nvSpPr>
          <p:cNvPr id="78852" name="pg num"/>
          <p:cNvSpPr txBox="1">
            <a:spLocks noGrp="1" noChangeArrowheads="1"/>
          </p:cNvSpPr>
          <p:nvPr/>
        </p:nvSpPr>
        <p:spPr bwMode="auto">
          <a:xfrm>
            <a:off x="6663413" y="8979748"/>
            <a:ext cx="156906" cy="169277"/>
          </a:xfrm>
          <a:prstGeom prst="rect">
            <a:avLst/>
          </a:prstGeom>
          <a:noFill/>
          <a:ln w="9525">
            <a:noFill/>
            <a:miter lim="800000"/>
            <a:headEnd/>
            <a:tailEnd/>
          </a:ln>
        </p:spPr>
        <p:txBody>
          <a:bodyPr wrap="none" lIns="0" tIns="0" rIns="0" bIns="0" anchor="b">
            <a:spAutoFit/>
          </a:bodyPr>
          <a:lstStyle/>
          <a:p>
            <a:pPr algn="r" defTabSz="946150">
              <a:spcBef>
                <a:spcPct val="50000"/>
              </a:spcBef>
              <a:buClr>
                <a:srgbClr val="D4001A"/>
              </a:buClr>
            </a:pPr>
            <a:fld id="{53558CE1-3E6A-4996-AD2B-93C9CFF62E09}" type="slidenum">
              <a:rPr lang="en-US" sz="1100">
                <a:solidFill>
                  <a:srgbClr val="000000"/>
                </a:solidFill>
              </a:rPr>
              <a:pPr algn="r" defTabSz="946150">
                <a:spcBef>
                  <a:spcPct val="50000"/>
                </a:spcBef>
                <a:buClr>
                  <a:srgbClr val="D4001A"/>
                </a:buClr>
              </a:pPr>
              <a:t>19</a:t>
            </a:fld>
            <a:endParaRPr lang="en-US" sz="1100" dirty="0">
              <a:solidFill>
                <a:srgbClr val="000000"/>
              </a:solidFill>
            </a:endParaRPr>
          </a:p>
        </p:txBody>
      </p:sp>
      <p:sp>
        <p:nvSpPr>
          <p:cNvPr id="78853" name="Rectangle 2"/>
          <p:cNvSpPr>
            <a:spLocks noGrp="1" noRot="1" noChangeAspect="1" noChangeArrowheads="1" noTextEdit="1"/>
          </p:cNvSpPr>
          <p:nvPr>
            <p:ph type="sldImg"/>
          </p:nvPr>
        </p:nvSpPr>
        <p:spPr>
          <a:xfrm>
            <a:off x="-1812925" y="1200150"/>
            <a:ext cx="10601325" cy="7950200"/>
          </a:xfrm>
          <a:ln/>
        </p:spPr>
      </p:sp>
      <p:sp>
        <p:nvSpPr>
          <p:cNvPr id="78854" name="Rectangle 3"/>
          <p:cNvSpPr>
            <a:spLocks noGrp="1" noChangeArrowheads="1"/>
          </p:cNvSpPr>
          <p:nvPr>
            <p:ph type="body" idx="1"/>
          </p:nvPr>
        </p:nvSpPr>
        <p:spPr>
          <a:xfrm>
            <a:off x="563411" y="332469"/>
            <a:ext cx="4147922" cy="231385"/>
          </a:xfrm>
          <a:noFill/>
          <a:ln/>
        </p:spPr>
        <p:txBody>
          <a:bodyPr/>
          <a:lstStyle/>
          <a:p>
            <a:pPr eaLnBrk="1" hangingPunct="1"/>
            <a:endParaRPr lang="en-US" dirty="0">
              <a:latin typeface="_HigherStandards ppt"/>
            </a:endParaRPr>
          </a:p>
        </p:txBody>
      </p:sp>
    </p:spTree>
    <p:extLst>
      <p:ext uri="{BB962C8B-B14F-4D97-AF65-F5344CB8AC3E}">
        <p14:creationId xmlns:p14="http://schemas.microsoft.com/office/powerpoint/2010/main" val="21793155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8550242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br>
              <a:rPr lang="en-US" dirty="0">
                <a:latin typeface="Helvetica Neue"/>
              </a:rPr>
            </a:br>
            <a:endParaRPr lang="en-US" dirty="0">
              <a:latin typeface="Helvetica Neue"/>
            </a:endParaRPr>
          </a:p>
          <a:p>
            <a:br>
              <a:rPr lang="en-US" dirty="0"/>
            </a:br>
            <a:endParaRPr lang="en-US" dirty="0"/>
          </a:p>
        </p:txBody>
      </p:sp>
    </p:spTree>
    <p:extLst>
      <p:ext uri="{BB962C8B-B14F-4D97-AF65-F5344CB8AC3E}">
        <p14:creationId xmlns:p14="http://schemas.microsoft.com/office/powerpoint/2010/main" val="2464925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endParaRPr lang="en-US" sz="1200" kern="1200" dirty="0">
              <a:solidFill>
                <a:schemeClr val="tx1"/>
              </a:solidFill>
              <a:ea typeface="Geneva" pitchFamily="-128" charset="0"/>
              <a:cs typeface="Geneva" pitchFamily="-128" charset="0"/>
            </a:endParaRPr>
          </a:p>
          <a:p>
            <a:endParaRPr lang="en-US" sz="1200" kern="1200" dirty="0">
              <a:solidFill>
                <a:schemeClr val="tx1"/>
              </a:solidFill>
              <a:ea typeface="Geneva" pitchFamily="-128" charset="0"/>
              <a:cs typeface="Geneva" pitchFamily="-128" charset="0"/>
            </a:endParaRPr>
          </a:p>
        </p:txBody>
      </p:sp>
    </p:spTree>
    <p:extLst>
      <p:ext uri="{BB962C8B-B14F-4D97-AF65-F5344CB8AC3E}">
        <p14:creationId xmlns:p14="http://schemas.microsoft.com/office/powerpoint/2010/main" val="4739688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a typeface="Geneva" pitchFamily="-128" charset="0"/>
                <a:cs typeface="Geneva" pitchFamily="-128" charset="0"/>
              </a:rPr>
              <a:t>USE annotate feature for group interaction… Producer note… Use Select tool to move comments around for visibility</a:t>
            </a:r>
          </a:p>
          <a:p>
            <a:endParaRPr lang="en-US" sz="1200" kern="1200" dirty="0">
              <a:solidFill>
                <a:schemeClr val="tx1"/>
              </a:solidFill>
              <a:ea typeface="Geneva" pitchFamily="-128" charset="0"/>
              <a:cs typeface="Geneva" pitchFamily="-128" charset="0"/>
            </a:endParaRPr>
          </a:p>
          <a:p>
            <a:r>
              <a:rPr lang="en-US" sz="1200" kern="1200" dirty="0">
                <a:solidFill>
                  <a:schemeClr val="tx1"/>
                </a:solidFill>
                <a:ea typeface="Geneva" pitchFamily="-128" charset="0"/>
                <a:cs typeface="Geneva" pitchFamily="-128" charset="0"/>
              </a:rPr>
              <a:t>Screen shot warning and them clear before proceeding</a:t>
            </a:r>
          </a:p>
        </p:txBody>
      </p:sp>
      <p:sp>
        <p:nvSpPr>
          <p:cNvPr id="4" name="Slide Number Placeholder 3"/>
          <p:cNvSpPr>
            <a:spLocks noGrp="1"/>
          </p:cNvSpPr>
          <p:nvPr>
            <p:ph type="sldNum" sz="quarter" idx="5"/>
          </p:nvPr>
        </p:nvSpPr>
        <p:spPr/>
        <p:txBody>
          <a:bodyPr/>
          <a:lstStyle/>
          <a:p>
            <a:pPr>
              <a:defRPr/>
            </a:pPr>
            <a:fld id="{0927AD92-8C41-4F0D-AF82-78C040D06FF8}" type="slidenum">
              <a:rPr lang="en-US" smtClean="0"/>
              <a:pPr>
                <a:defRPr/>
              </a:pPr>
              <a:t>23</a:t>
            </a:fld>
            <a:endParaRPr lang="en-US" dirty="0"/>
          </a:p>
        </p:txBody>
      </p:sp>
    </p:spTree>
    <p:extLst>
      <p:ext uri="{BB962C8B-B14F-4D97-AF65-F5344CB8AC3E}">
        <p14:creationId xmlns:p14="http://schemas.microsoft.com/office/powerpoint/2010/main" val="20940281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531736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doc id"/>
          <p:cNvSpPr>
            <a:spLocks noGrp="1" noChangeArrowheads="1"/>
          </p:cNvSpPr>
          <p:nvPr>
            <p:ph type="ftr" sz="quarter" idx="4"/>
          </p:nvPr>
        </p:nvSpPr>
        <p:spPr/>
        <p:txBody>
          <a:bodyPr/>
          <a:lstStyle/>
          <a:p>
            <a:pPr>
              <a:defRPr/>
            </a:pPr>
            <a:r>
              <a:rPr lang="en-US" dirty="0"/>
              <a:t>BVA-ZZQ-156-20090211-GE2-v6</a:t>
            </a:r>
          </a:p>
        </p:txBody>
      </p:sp>
      <p:sp>
        <p:nvSpPr>
          <p:cNvPr id="91139" name="Rectangle 5"/>
          <p:cNvSpPr>
            <a:spLocks noGrp="1" noChangeArrowheads="1"/>
          </p:cNvSpPr>
          <p:nvPr>
            <p:ph type="sldNum" sz="quarter" idx="5"/>
          </p:nvPr>
        </p:nvSpPr>
        <p:spPr/>
        <p:txBody>
          <a:bodyPr/>
          <a:lstStyle/>
          <a:p>
            <a:pPr>
              <a:defRPr/>
            </a:pPr>
            <a:fld id="{B9E99502-EAFD-4E59-85DF-AE35A5FCD081}" type="slidenum">
              <a:rPr lang="en-US" smtClean="0"/>
              <a:pPr>
                <a:defRPr/>
              </a:pPr>
              <a:t>2</a:t>
            </a:fld>
            <a:endParaRPr lang="en-US" dirty="0"/>
          </a:p>
        </p:txBody>
      </p:sp>
      <p:sp>
        <p:nvSpPr>
          <p:cNvPr id="51204" name="pg num"/>
          <p:cNvSpPr txBox="1">
            <a:spLocks noGrp="1" noChangeArrowheads="1"/>
          </p:cNvSpPr>
          <p:nvPr/>
        </p:nvSpPr>
        <p:spPr bwMode="auto">
          <a:xfrm>
            <a:off x="8969775" y="6727155"/>
            <a:ext cx="78548" cy="169277"/>
          </a:xfrm>
          <a:prstGeom prst="rect">
            <a:avLst/>
          </a:prstGeom>
          <a:noFill/>
          <a:ln w="9525">
            <a:noFill/>
            <a:miter lim="800000"/>
            <a:headEnd/>
            <a:tailEnd/>
          </a:ln>
        </p:spPr>
        <p:txBody>
          <a:bodyPr wrap="none" lIns="0" tIns="0" rIns="0" bIns="0" anchor="b">
            <a:spAutoFit/>
          </a:bodyPr>
          <a:lstStyle/>
          <a:p>
            <a:pPr algn="r" defTabSz="946150"/>
            <a:fld id="{D2E7D327-FC54-421D-9ED7-CDC66FAB02EC}" type="slidenum">
              <a:rPr lang="en-US" sz="1100">
                <a:solidFill>
                  <a:srgbClr val="000000"/>
                </a:solidFill>
              </a:rPr>
              <a:pPr algn="r" defTabSz="946150"/>
              <a:t>2</a:t>
            </a:fld>
            <a:endParaRPr lang="en-US" sz="1100" dirty="0">
              <a:solidFill>
                <a:srgbClr val="000000"/>
              </a:solidFill>
            </a:endParaRPr>
          </a:p>
        </p:txBody>
      </p:sp>
      <p:sp>
        <p:nvSpPr>
          <p:cNvPr id="51205" name="Rectangle 2"/>
          <p:cNvSpPr>
            <a:spLocks noGrp="1" noRot="1" noChangeAspect="1" noChangeArrowheads="1" noTextEdit="1"/>
          </p:cNvSpPr>
          <p:nvPr>
            <p:ph type="sldImg"/>
          </p:nvPr>
        </p:nvSpPr>
        <p:spPr>
          <a:xfrm>
            <a:off x="2903538" y="527050"/>
            <a:ext cx="3505200" cy="2628900"/>
          </a:xfrm>
          <a:ln/>
        </p:spPr>
      </p:sp>
      <p:sp>
        <p:nvSpPr>
          <p:cNvPr id="51206" name="Rectangle 3"/>
          <p:cNvSpPr>
            <a:spLocks noGrp="1" noChangeArrowheads="1"/>
          </p:cNvSpPr>
          <p:nvPr>
            <p:ph type="body" idx="1"/>
          </p:nvPr>
        </p:nvSpPr>
        <p:spPr>
          <a:xfrm>
            <a:off x="931351" y="3332957"/>
            <a:ext cx="7446403" cy="173170"/>
          </a:xfrm>
          <a:noFill/>
          <a:ln/>
        </p:spPr>
        <p:txBody>
          <a:bodyPr/>
          <a:lstStyle/>
          <a:p>
            <a:pPr eaLnBrk="1" hangingPunct="1"/>
            <a:endParaRPr lang="en-US" dirty="0">
              <a:latin typeface="Arial"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3131780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pPr>
              <a:defRPr/>
            </a:pPr>
            <a:fld id="{0927AD92-8C41-4F0D-AF82-78C040D06FF8}" type="slidenum">
              <a:rPr lang="en-US" smtClean="0"/>
              <a:pPr>
                <a:defRPr/>
              </a:pPr>
              <a:t>26</a:t>
            </a:fld>
            <a:endParaRPr lang="en-US" dirty="0"/>
          </a:p>
        </p:txBody>
      </p:sp>
    </p:spTree>
    <p:extLst>
      <p:ext uri="{BB962C8B-B14F-4D97-AF65-F5344CB8AC3E}">
        <p14:creationId xmlns:p14="http://schemas.microsoft.com/office/powerpoint/2010/main" val="18661825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0138" y="698500"/>
            <a:ext cx="4657725" cy="34925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596348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28977189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a:lstStyle/>
          <a:p>
            <a:r>
              <a:rPr lang="en-US" dirty="0"/>
              <a:t>So, do this for 5 minutes as a solo activity</a:t>
            </a:r>
          </a:p>
          <a:p>
            <a:r>
              <a:rPr lang="en-US" dirty="0"/>
              <a:t>Then put them in paired breakouts for 10 Min</a:t>
            </a:r>
          </a:p>
        </p:txBody>
      </p:sp>
    </p:spTree>
    <p:extLst>
      <p:ext uri="{BB962C8B-B14F-4D97-AF65-F5344CB8AC3E}">
        <p14:creationId xmlns:p14="http://schemas.microsoft.com/office/powerpoint/2010/main" val="7164059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ChangeArrowheads="1" noTextEdit="1"/>
          </p:cNvSpPr>
          <p:nvPr>
            <p:ph type="sldImg"/>
          </p:nvPr>
        </p:nvSpPr>
        <p:spPr>
          <a:ln/>
        </p:spPr>
      </p:sp>
      <p:sp>
        <p:nvSpPr>
          <p:cNvPr id="89091"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a:lstStyle/>
          <a:p>
            <a:r>
              <a:rPr lang="en-US" dirty="0"/>
              <a:t>So, do this for 5 minutes as a solo activity</a:t>
            </a:r>
          </a:p>
          <a:p>
            <a:r>
              <a:rPr lang="en-US" dirty="0"/>
              <a:t>Then put them in a breakout group in pairs for 8-10 minutes</a:t>
            </a:r>
          </a:p>
        </p:txBody>
      </p:sp>
    </p:spTree>
    <p:extLst>
      <p:ext uri="{BB962C8B-B14F-4D97-AF65-F5344CB8AC3E}">
        <p14:creationId xmlns:p14="http://schemas.microsoft.com/office/powerpoint/2010/main" val="18879851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25227332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could start this as an Annotate question and then go through their answers and these (if time)</a:t>
            </a:r>
          </a:p>
        </p:txBody>
      </p:sp>
      <p:sp>
        <p:nvSpPr>
          <p:cNvPr id="4" name="Slide Number Placeholder 3"/>
          <p:cNvSpPr>
            <a:spLocks noGrp="1"/>
          </p:cNvSpPr>
          <p:nvPr>
            <p:ph type="sldNum" sz="quarter" idx="5"/>
          </p:nvPr>
        </p:nvSpPr>
        <p:spPr/>
        <p:txBody>
          <a:bodyPr/>
          <a:lstStyle/>
          <a:p>
            <a:pPr>
              <a:defRPr/>
            </a:pPr>
            <a:fld id="{0927AD92-8C41-4F0D-AF82-78C040D06FF8}" type="slidenum">
              <a:rPr lang="en-US" smtClean="0"/>
              <a:pPr>
                <a:defRPr/>
              </a:pPr>
              <a:t>37</a:t>
            </a:fld>
            <a:endParaRPr lang="en-US" dirty="0"/>
          </a:p>
        </p:txBody>
      </p:sp>
    </p:spTree>
    <p:extLst>
      <p:ext uri="{BB962C8B-B14F-4D97-AF65-F5344CB8AC3E}">
        <p14:creationId xmlns:p14="http://schemas.microsoft.com/office/powerpoint/2010/main" val="3826320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dirty="0">
              <a:latin typeface="_HigherStandards ppt" charset="0"/>
            </a:endParaRPr>
          </a:p>
        </p:txBody>
      </p:sp>
      <p:sp>
        <p:nvSpPr>
          <p:cNvPr id="10342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950" eaLnBrk="0" hangingPunct="0">
              <a:defRPr sz="1200">
                <a:solidFill>
                  <a:schemeClr val="tx1"/>
                </a:solidFill>
                <a:latin typeface="_Higher Standards ppt" charset="0"/>
                <a:ea typeface="ＭＳ Ｐゴシック" charset="0"/>
              </a:defRPr>
            </a:lvl1pPr>
            <a:lvl2pPr marL="716947" indent="-275749" defTabSz="932950" eaLnBrk="0" hangingPunct="0">
              <a:defRPr sz="1200">
                <a:solidFill>
                  <a:schemeClr val="tx1"/>
                </a:solidFill>
                <a:latin typeface="_Higher Standards ppt" charset="0"/>
                <a:ea typeface="ＭＳ Ｐゴシック" charset="0"/>
              </a:defRPr>
            </a:lvl2pPr>
            <a:lvl3pPr marL="1102995" indent="-220599" defTabSz="932950" eaLnBrk="0" hangingPunct="0">
              <a:defRPr sz="1200">
                <a:solidFill>
                  <a:schemeClr val="tx1"/>
                </a:solidFill>
                <a:latin typeface="_Higher Standards ppt" charset="0"/>
                <a:ea typeface="ＭＳ Ｐゴシック" charset="0"/>
              </a:defRPr>
            </a:lvl3pPr>
            <a:lvl4pPr marL="1544193" indent="-220599" defTabSz="932950" eaLnBrk="0" hangingPunct="0">
              <a:defRPr sz="1200">
                <a:solidFill>
                  <a:schemeClr val="tx1"/>
                </a:solidFill>
                <a:latin typeface="_Higher Standards ppt" charset="0"/>
                <a:ea typeface="ＭＳ Ｐゴシック" charset="0"/>
              </a:defRPr>
            </a:lvl4pPr>
            <a:lvl5pPr marL="1985391" indent="-220599" defTabSz="932950" eaLnBrk="0" hangingPunct="0">
              <a:defRPr sz="1200">
                <a:solidFill>
                  <a:schemeClr val="tx1"/>
                </a:solidFill>
                <a:latin typeface="_Higher Standards ppt" charset="0"/>
                <a:ea typeface="ＭＳ Ｐゴシック" charset="0"/>
              </a:defRPr>
            </a:lvl5pPr>
            <a:lvl6pPr marL="2426589"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67787"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308985"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50183"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72388726-84F5-CB45-AF6B-0A409BF6F663}" type="slidenum">
              <a:rPr lang="en-US" sz="1300">
                <a:latin typeface="_HigherStandards ppt" charset="0"/>
              </a:rPr>
              <a:pPr eaLnBrk="1" hangingPunct="1"/>
              <a:t>38</a:t>
            </a:fld>
            <a:endParaRPr lang="en-US" sz="1300" dirty="0">
              <a:latin typeface="_HigherStandards ppt" charset="0"/>
            </a:endParaRPr>
          </a:p>
        </p:txBody>
      </p:sp>
    </p:spTree>
    <p:extLst>
      <p:ext uri="{BB962C8B-B14F-4D97-AF65-F5344CB8AC3E}">
        <p14:creationId xmlns:p14="http://schemas.microsoft.com/office/powerpoint/2010/main" val="33770264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a:noFill/>
          <a:extLst>
            <a:ext uri="{FAA26D3D-D897-4be2-8F04-BA451C77F1D7}">
              <ma14:placeholderFlag xmlns="" xmlns:ma14="http://schemas.microsoft.com/office/mac/drawingml/2011/main" val="1"/>
            </a:ext>
          </a:extLst>
        </p:spPr>
        <p:txBody>
          <a:bodyPr/>
          <a:lstStyle/>
          <a:p>
            <a:endParaRPr lang="en-US" dirty="0"/>
          </a:p>
        </p:txBody>
      </p:sp>
    </p:spTree>
    <p:extLst>
      <p:ext uri="{BB962C8B-B14F-4D97-AF65-F5344CB8AC3E}">
        <p14:creationId xmlns:p14="http://schemas.microsoft.com/office/powerpoint/2010/main" val="2645282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1E6C07C3-915C-4BFC-8A86-E78EB01741AA}"/>
              </a:ext>
            </a:extLst>
          </p:cNvPr>
          <p:cNvSpPr>
            <a:spLocks noGrp="1" noRot="1" noChangeAspect="1" noChangeArrowheads="1" noTextEdit="1"/>
          </p:cNvSpPr>
          <p:nvPr>
            <p:ph type="sldImg"/>
          </p:nvPr>
        </p:nvSpPr>
        <p:spPr>
          <a:ln/>
        </p:spPr>
      </p:sp>
      <p:sp>
        <p:nvSpPr>
          <p:cNvPr id="12291" name="Notes Placeholder 2">
            <a:extLst>
              <a:ext uri="{FF2B5EF4-FFF2-40B4-BE49-F238E27FC236}">
                <a16:creationId xmlns:a16="http://schemas.microsoft.com/office/drawing/2014/main" id="{F9168BE9-563F-41D8-BF77-F3FBAB04268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ea typeface="ＭＳ Ｐゴシック" panose="020B0600070205080204" pitchFamily="34" charset="-128"/>
              </a:rPr>
              <a:t>For newbies to zoom if needed… slide builds</a:t>
            </a:r>
          </a:p>
        </p:txBody>
      </p:sp>
      <p:sp>
        <p:nvSpPr>
          <p:cNvPr id="12292" name="Slide Number Placeholder 3">
            <a:extLst>
              <a:ext uri="{FF2B5EF4-FFF2-40B4-BE49-F238E27FC236}">
                <a16:creationId xmlns:a16="http://schemas.microsoft.com/office/drawing/2014/main" id="{C2468E51-45F7-43B6-A297-8EE63B52DACA}"/>
              </a:ext>
            </a:extLst>
          </p:cNvPr>
          <p:cNvSpPr>
            <a:spLocks noGrp="1" noChangeArrowheads="1"/>
          </p:cNvSpPr>
          <p:nvPr>
            <p:ph type="sldNum" sz="quarter" idx="5"/>
          </p:nvPr>
        </p:nvSpPr>
        <p:spPr>
          <a:xfrm>
            <a:off x="0" y="0"/>
            <a:ext cx="0" cy="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Arial" panose="020B0604020202020204" pitchFamily="34" charset="0"/>
                <a:ea typeface="ＭＳ Ｐゴシック" panose="020B0600070205080204" pitchFamily="34" charset="-128"/>
              </a:defRPr>
            </a:lvl1pPr>
            <a:lvl2pPr marL="742950" indent="-285750" defTabSz="931863">
              <a:defRPr>
                <a:solidFill>
                  <a:schemeClr val="tx1"/>
                </a:solidFill>
                <a:latin typeface="Arial" panose="020B0604020202020204" pitchFamily="34" charset="0"/>
                <a:ea typeface="ＭＳ Ｐゴシック" panose="020B0600070205080204" pitchFamily="34" charset="-128"/>
              </a:defRPr>
            </a:lvl2pPr>
            <a:lvl3pPr marL="1143000" indent="-228600" defTabSz="931863">
              <a:defRPr>
                <a:solidFill>
                  <a:schemeClr val="tx1"/>
                </a:solidFill>
                <a:latin typeface="Arial" panose="020B0604020202020204" pitchFamily="34" charset="0"/>
                <a:ea typeface="ＭＳ Ｐゴシック" panose="020B0600070205080204" pitchFamily="34" charset="-128"/>
              </a:defRPr>
            </a:lvl3pPr>
            <a:lvl4pPr marL="1600200" indent="-228600" defTabSz="931863">
              <a:defRPr>
                <a:solidFill>
                  <a:schemeClr val="tx1"/>
                </a:solidFill>
                <a:latin typeface="Arial" panose="020B0604020202020204" pitchFamily="34" charset="0"/>
                <a:ea typeface="ＭＳ Ｐゴシック" panose="020B0600070205080204" pitchFamily="34" charset="-128"/>
              </a:defRPr>
            </a:lvl4pPr>
            <a:lvl5pPr marL="2057400" indent="-228600" defTabSz="931863">
              <a:defRPr>
                <a:solidFill>
                  <a:schemeClr val="tx1"/>
                </a:solidFill>
                <a:latin typeface="Arial" panose="020B0604020202020204" pitchFamily="34" charset="0"/>
                <a:ea typeface="ＭＳ Ｐゴシック" panose="020B0600070205080204" pitchFamily="34" charset="-128"/>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7D5CEE94-6925-44DB-ACBC-5C9432BB513A}" type="slidenum">
              <a:rPr lang="en-US" altLang="en-US">
                <a:solidFill>
                  <a:srgbClr val="000000"/>
                </a:solidFill>
              </a:rPr>
              <a:pPr/>
              <a:t>3</a:t>
            </a:fld>
            <a:endParaRPr lang="en-US" altLang="en-US" dirty="0">
              <a:solidFill>
                <a:srgbClr val="000000"/>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dirty="0">
              <a:latin typeface="_HigherStandards ppt" charset="0"/>
            </a:endParaRPr>
          </a:p>
        </p:txBody>
      </p:sp>
      <p:sp>
        <p:nvSpPr>
          <p:cNvPr id="10342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2950" eaLnBrk="0" hangingPunct="0">
              <a:defRPr sz="1200">
                <a:solidFill>
                  <a:schemeClr val="tx1"/>
                </a:solidFill>
                <a:latin typeface="_Higher Standards ppt" charset="0"/>
                <a:ea typeface="ＭＳ Ｐゴシック" charset="0"/>
              </a:defRPr>
            </a:lvl1pPr>
            <a:lvl2pPr marL="716947" indent="-275749" defTabSz="932950" eaLnBrk="0" hangingPunct="0">
              <a:defRPr sz="1200">
                <a:solidFill>
                  <a:schemeClr val="tx1"/>
                </a:solidFill>
                <a:latin typeface="_Higher Standards ppt" charset="0"/>
                <a:ea typeface="ＭＳ Ｐゴシック" charset="0"/>
              </a:defRPr>
            </a:lvl2pPr>
            <a:lvl3pPr marL="1102995" indent="-220599" defTabSz="932950" eaLnBrk="0" hangingPunct="0">
              <a:defRPr sz="1200">
                <a:solidFill>
                  <a:schemeClr val="tx1"/>
                </a:solidFill>
                <a:latin typeface="_Higher Standards ppt" charset="0"/>
                <a:ea typeface="ＭＳ Ｐゴシック" charset="0"/>
              </a:defRPr>
            </a:lvl3pPr>
            <a:lvl4pPr marL="1544193" indent="-220599" defTabSz="932950" eaLnBrk="0" hangingPunct="0">
              <a:defRPr sz="1200">
                <a:solidFill>
                  <a:schemeClr val="tx1"/>
                </a:solidFill>
                <a:latin typeface="_Higher Standards ppt" charset="0"/>
                <a:ea typeface="ＭＳ Ｐゴシック" charset="0"/>
              </a:defRPr>
            </a:lvl4pPr>
            <a:lvl5pPr marL="1985391" indent="-220599" defTabSz="932950" eaLnBrk="0" hangingPunct="0">
              <a:defRPr sz="1200">
                <a:solidFill>
                  <a:schemeClr val="tx1"/>
                </a:solidFill>
                <a:latin typeface="_Higher Standards ppt" charset="0"/>
                <a:ea typeface="ＭＳ Ｐゴシック" charset="0"/>
              </a:defRPr>
            </a:lvl5pPr>
            <a:lvl6pPr marL="2426589"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67787"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308985"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50183"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72388726-84F5-CB45-AF6B-0A409BF6F663}" type="slidenum">
              <a:rPr lang="en-US" sz="1300">
                <a:latin typeface="_HigherStandards ppt" charset="0"/>
              </a:rPr>
              <a:pPr eaLnBrk="1" hangingPunct="1"/>
              <a:t>40</a:t>
            </a:fld>
            <a:endParaRPr lang="en-US" sz="1300" dirty="0">
              <a:latin typeface="_HigherStandards ppt" charset="0"/>
            </a:endParaRPr>
          </a:p>
        </p:txBody>
      </p:sp>
    </p:spTree>
    <p:extLst>
      <p:ext uri="{BB962C8B-B14F-4D97-AF65-F5344CB8AC3E}">
        <p14:creationId xmlns:p14="http://schemas.microsoft.com/office/powerpoint/2010/main" val="42598517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US" dirty="0">
              <a:latin typeface="_HigherStandards ppt" charset="0"/>
            </a:endParaRPr>
          </a:p>
        </p:txBody>
      </p:sp>
      <p:sp>
        <p:nvSpPr>
          <p:cNvPr id="10342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2950" eaLnBrk="0" hangingPunct="0">
              <a:defRPr sz="1200">
                <a:solidFill>
                  <a:schemeClr val="tx1"/>
                </a:solidFill>
                <a:latin typeface="_Higher Standards ppt" charset="0"/>
                <a:ea typeface="ＭＳ Ｐゴシック" charset="0"/>
              </a:defRPr>
            </a:lvl1pPr>
            <a:lvl2pPr marL="716947" indent="-275749" defTabSz="932950" eaLnBrk="0" hangingPunct="0">
              <a:defRPr sz="1200">
                <a:solidFill>
                  <a:schemeClr val="tx1"/>
                </a:solidFill>
                <a:latin typeface="_Higher Standards ppt" charset="0"/>
                <a:ea typeface="ＭＳ Ｐゴシック" charset="0"/>
              </a:defRPr>
            </a:lvl2pPr>
            <a:lvl3pPr marL="1102995" indent="-220599" defTabSz="932950" eaLnBrk="0" hangingPunct="0">
              <a:defRPr sz="1200">
                <a:solidFill>
                  <a:schemeClr val="tx1"/>
                </a:solidFill>
                <a:latin typeface="_Higher Standards ppt" charset="0"/>
                <a:ea typeface="ＭＳ Ｐゴシック" charset="0"/>
              </a:defRPr>
            </a:lvl3pPr>
            <a:lvl4pPr marL="1544193" indent="-220599" defTabSz="932950" eaLnBrk="0" hangingPunct="0">
              <a:defRPr sz="1200">
                <a:solidFill>
                  <a:schemeClr val="tx1"/>
                </a:solidFill>
                <a:latin typeface="_Higher Standards ppt" charset="0"/>
                <a:ea typeface="ＭＳ Ｐゴシック" charset="0"/>
              </a:defRPr>
            </a:lvl4pPr>
            <a:lvl5pPr marL="1985391" indent="-220599" defTabSz="932950" eaLnBrk="0" hangingPunct="0">
              <a:defRPr sz="1200">
                <a:solidFill>
                  <a:schemeClr val="tx1"/>
                </a:solidFill>
                <a:latin typeface="_Higher Standards ppt" charset="0"/>
                <a:ea typeface="ＭＳ Ｐゴシック" charset="0"/>
              </a:defRPr>
            </a:lvl5pPr>
            <a:lvl6pPr marL="2426589"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6pPr>
            <a:lvl7pPr marL="2867787"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7pPr>
            <a:lvl8pPr marL="3308985"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8pPr>
            <a:lvl9pPr marL="3750183" indent="-220599" defTabSz="932950" eaLnBrk="0" fontAlgn="base" hangingPunct="0">
              <a:spcBef>
                <a:spcPct val="50000"/>
              </a:spcBef>
              <a:spcAft>
                <a:spcPct val="0"/>
              </a:spcAft>
              <a:buClr>
                <a:srgbClr val="D4001A"/>
              </a:buClr>
              <a:defRPr sz="1200">
                <a:solidFill>
                  <a:schemeClr val="tx1"/>
                </a:solidFill>
                <a:latin typeface="_Higher Standards ppt" charset="0"/>
                <a:ea typeface="ＭＳ Ｐゴシック" charset="0"/>
              </a:defRPr>
            </a:lvl9pPr>
          </a:lstStyle>
          <a:p>
            <a:pPr eaLnBrk="1" hangingPunct="1"/>
            <a:fld id="{72388726-84F5-CB45-AF6B-0A409BF6F663}" type="slidenum">
              <a:rPr lang="en-US" sz="1300">
                <a:latin typeface="_HigherStandards ppt" charset="0"/>
              </a:rPr>
              <a:pPr eaLnBrk="1" hangingPunct="1"/>
              <a:t>41</a:t>
            </a:fld>
            <a:endParaRPr lang="en-US" sz="1300" dirty="0">
              <a:latin typeface="_HigherStandards ppt" charset="0"/>
            </a:endParaRPr>
          </a:p>
        </p:txBody>
      </p:sp>
    </p:spTree>
    <p:extLst>
      <p:ext uri="{BB962C8B-B14F-4D97-AF65-F5344CB8AC3E}">
        <p14:creationId xmlns:p14="http://schemas.microsoft.com/office/powerpoint/2010/main" val="13497391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 Breakout group in trios… 7 minutes</a:t>
            </a:r>
          </a:p>
        </p:txBody>
      </p:sp>
      <p:sp>
        <p:nvSpPr>
          <p:cNvPr id="4" name="Slide Number Placeholder 3"/>
          <p:cNvSpPr>
            <a:spLocks noGrp="1"/>
          </p:cNvSpPr>
          <p:nvPr>
            <p:ph type="sldNum" sz="quarter" idx="5"/>
          </p:nvPr>
        </p:nvSpPr>
        <p:spPr/>
        <p:txBody>
          <a:bodyPr/>
          <a:lstStyle/>
          <a:p>
            <a:pPr>
              <a:defRPr/>
            </a:pPr>
            <a:fld id="{0927AD92-8C41-4F0D-AF82-78C040D06FF8}" type="slidenum">
              <a:rPr lang="en-US" smtClean="0"/>
              <a:pPr>
                <a:defRPr/>
              </a:pPr>
              <a:t>42</a:t>
            </a:fld>
            <a:endParaRPr lang="en-US" dirty="0"/>
          </a:p>
        </p:txBody>
      </p:sp>
    </p:spTree>
    <p:extLst>
      <p:ext uri="{BB962C8B-B14F-4D97-AF65-F5344CB8AC3E}">
        <p14:creationId xmlns:p14="http://schemas.microsoft.com/office/powerpoint/2010/main" val="22639184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0927AD92-8C41-4F0D-AF82-78C040D06FF8}" type="slidenum">
              <a:rPr lang="en-US" smtClean="0"/>
              <a:pPr>
                <a:defRPr/>
              </a:pPr>
              <a:t>43</a:t>
            </a:fld>
            <a:endParaRPr lang="en-US" dirty="0"/>
          </a:p>
        </p:txBody>
      </p:sp>
    </p:spTree>
    <p:extLst>
      <p:ext uri="{BB962C8B-B14F-4D97-AF65-F5344CB8AC3E}">
        <p14:creationId xmlns:p14="http://schemas.microsoft.com/office/powerpoint/2010/main" val="4031860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they write down will all (my hunch is).. connect to CARE.. Segue to we have a model that captures most of what you just wrote.</a:t>
            </a:r>
          </a:p>
        </p:txBody>
      </p:sp>
      <p:sp>
        <p:nvSpPr>
          <p:cNvPr id="4" name="Slide Number Placeholder 3"/>
          <p:cNvSpPr>
            <a:spLocks noGrp="1"/>
          </p:cNvSpPr>
          <p:nvPr>
            <p:ph type="sldNum" sz="quarter" idx="5"/>
          </p:nvPr>
        </p:nvSpPr>
        <p:spPr/>
        <p:txBody>
          <a:bodyPr/>
          <a:lstStyle/>
          <a:p>
            <a:pPr>
              <a:defRPr/>
            </a:pPr>
            <a:fld id="{0927AD92-8C41-4F0D-AF82-78C040D06FF8}" type="slidenum">
              <a:rPr lang="en-US" smtClean="0"/>
              <a:pPr>
                <a:defRPr/>
              </a:pPr>
              <a:t>5</a:t>
            </a:fld>
            <a:endParaRPr lang="en-US" dirty="0"/>
          </a:p>
        </p:txBody>
      </p:sp>
    </p:spTree>
    <p:extLst>
      <p:ext uri="{BB962C8B-B14F-4D97-AF65-F5344CB8AC3E}">
        <p14:creationId xmlns:p14="http://schemas.microsoft.com/office/powerpoint/2010/main" val="2337891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B888872E-F5BA-3E48-905A-B322C525CC1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defRPr>
                <a:solidFill>
                  <a:schemeClr val="tx1"/>
                </a:solidFill>
                <a:latin typeface="Arial" panose="020B0604020202020204" pitchFamily="34" charset="0"/>
                <a:ea typeface="ＭＳ Ｐゴシック" panose="020B0600070205080204" pitchFamily="34" charset="-128"/>
              </a:defRPr>
            </a:lvl1pPr>
            <a:lvl2pPr marL="742950" indent="-285750" defTabSz="931863">
              <a:defRPr>
                <a:solidFill>
                  <a:schemeClr val="tx1"/>
                </a:solidFill>
                <a:latin typeface="Arial" panose="020B0604020202020204" pitchFamily="34" charset="0"/>
                <a:ea typeface="ＭＳ Ｐゴシック" panose="020B0600070205080204" pitchFamily="34" charset="-128"/>
              </a:defRPr>
            </a:lvl2pPr>
            <a:lvl3pPr marL="1143000" indent="-228600" defTabSz="931863">
              <a:defRPr>
                <a:solidFill>
                  <a:schemeClr val="tx1"/>
                </a:solidFill>
                <a:latin typeface="Arial" panose="020B0604020202020204" pitchFamily="34" charset="0"/>
                <a:ea typeface="ＭＳ Ｐゴシック" panose="020B0600070205080204" pitchFamily="34" charset="-128"/>
              </a:defRPr>
            </a:lvl3pPr>
            <a:lvl4pPr marL="1600200" indent="-228600" defTabSz="931863">
              <a:defRPr>
                <a:solidFill>
                  <a:schemeClr val="tx1"/>
                </a:solidFill>
                <a:latin typeface="Arial" panose="020B0604020202020204" pitchFamily="34" charset="0"/>
                <a:ea typeface="ＭＳ Ｐゴシック" panose="020B0600070205080204" pitchFamily="34" charset="-128"/>
              </a:defRPr>
            </a:lvl4pPr>
            <a:lvl5pPr marL="2057400" indent="-228600" defTabSz="931863">
              <a:defRPr>
                <a:solidFill>
                  <a:schemeClr val="tx1"/>
                </a:solidFill>
                <a:latin typeface="Arial" panose="020B0604020202020204" pitchFamily="34" charset="0"/>
                <a:ea typeface="ＭＳ Ｐゴシック" panose="020B0600070205080204" pitchFamily="34" charset="-128"/>
              </a:defRPr>
            </a:lvl5pPr>
            <a:lvl6pPr marL="25146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defTabSz="931863"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34CD3321-8C88-9342-9831-8BDFF4891622}" type="slidenum">
              <a:rPr lang="en-US" altLang="en-US" smtClean="0"/>
              <a:pPr/>
              <a:t>6</a:t>
            </a:fld>
            <a:endParaRPr lang="en-US" altLang="en-US" dirty="0"/>
          </a:p>
        </p:txBody>
      </p:sp>
      <p:sp>
        <p:nvSpPr>
          <p:cNvPr id="58371" name="Rectangle 2">
            <a:extLst>
              <a:ext uri="{FF2B5EF4-FFF2-40B4-BE49-F238E27FC236}">
                <a16:creationId xmlns:a16="http://schemas.microsoft.com/office/drawing/2014/main" id="{4BC0FF2E-EF67-8E42-B6D0-0B591B67CF82}"/>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11136D74-96A8-7C48-846C-8363E3D3E3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724828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xfrm>
            <a:off x="753844" y="3770379"/>
            <a:ext cx="7932896" cy="173170"/>
          </a:xfrm>
          <a:noFill/>
          <a:ln/>
        </p:spPr>
        <p:txBody>
          <a:bodyPr/>
          <a:lstStyle/>
          <a:p>
            <a:endParaRPr lang="en-US" dirty="0">
              <a:latin typeface="Arial" pitchFamily="34" charset="0"/>
            </a:endParaRPr>
          </a:p>
        </p:txBody>
      </p:sp>
      <p:sp>
        <p:nvSpPr>
          <p:cNvPr id="82948" name="Footer Placeholder 3"/>
          <p:cNvSpPr>
            <a:spLocks noGrp="1"/>
          </p:cNvSpPr>
          <p:nvPr>
            <p:ph type="ftr" sz="quarter" idx="4"/>
          </p:nvPr>
        </p:nvSpPr>
        <p:spPr/>
        <p:txBody>
          <a:bodyPr/>
          <a:lstStyle/>
          <a:p>
            <a:pPr>
              <a:defRPr/>
            </a:pPr>
            <a:r>
              <a:rPr lang="en-US" dirty="0"/>
              <a:t>BVA-ZZQ-156-20090211-GE2-v6</a:t>
            </a:r>
          </a:p>
        </p:txBody>
      </p:sp>
      <p:sp>
        <p:nvSpPr>
          <p:cNvPr id="82949" name="Slide Number Placeholder 4"/>
          <p:cNvSpPr>
            <a:spLocks noGrp="1"/>
          </p:cNvSpPr>
          <p:nvPr>
            <p:ph type="sldNum" sz="quarter" idx="5"/>
          </p:nvPr>
        </p:nvSpPr>
        <p:spPr/>
        <p:txBody>
          <a:bodyPr/>
          <a:lstStyle/>
          <a:p>
            <a:pPr>
              <a:defRPr/>
            </a:pPr>
            <a:fld id="{9BDE6154-E233-4B76-B12B-EB86882FB384}" type="slidenum">
              <a:rPr lang="en-US" smtClean="0"/>
              <a:pPr>
                <a:defRPr/>
              </a:pPr>
              <a:t>7</a:t>
            </a:fld>
            <a:endParaRPr lang="en-US" dirty="0"/>
          </a:p>
        </p:txBody>
      </p:sp>
    </p:spTree>
    <p:extLst>
      <p:ext uri="{BB962C8B-B14F-4D97-AF65-F5344CB8AC3E}">
        <p14:creationId xmlns:p14="http://schemas.microsoft.com/office/powerpoint/2010/main" val="71910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xfrm>
            <a:off x="753844" y="3770379"/>
            <a:ext cx="7932896" cy="173170"/>
          </a:xfrm>
          <a:noFill/>
          <a:ln/>
        </p:spPr>
        <p:txBody>
          <a:bodyPr/>
          <a:lstStyle/>
          <a:p>
            <a:endParaRPr lang="en-US" dirty="0">
              <a:latin typeface="Arial" pitchFamily="34" charset="0"/>
            </a:endParaRPr>
          </a:p>
        </p:txBody>
      </p:sp>
      <p:sp>
        <p:nvSpPr>
          <p:cNvPr id="82948" name="Footer Placeholder 3"/>
          <p:cNvSpPr>
            <a:spLocks noGrp="1"/>
          </p:cNvSpPr>
          <p:nvPr>
            <p:ph type="ftr" sz="quarter" idx="4"/>
          </p:nvPr>
        </p:nvSpPr>
        <p:spPr/>
        <p:txBody>
          <a:bodyPr/>
          <a:lstStyle/>
          <a:p>
            <a:pPr>
              <a:defRPr/>
            </a:pPr>
            <a:r>
              <a:rPr lang="en-US" dirty="0"/>
              <a:t>BVA-ZZQ-156-20090211-GE2-v6</a:t>
            </a:r>
          </a:p>
        </p:txBody>
      </p:sp>
      <p:sp>
        <p:nvSpPr>
          <p:cNvPr id="82949" name="Slide Number Placeholder 4"/>
          <p:cNvSpPr>
            <a:spLocks noGrp="1"/>
          </p:cNvSpPr>
          <p:nvPr>
            <p:ph type="sldNum" sz="quarter" idx="5"/>
          </p:nvPr>
        </p:nvSpPr>
        <p:spPr/>
        <p:txBody>
          <a:bodyPr/>
          <a:lstStyle/>
          <a:p>
            <a:pPr>
              <a:defRPr/>
            </a:pPr>
            <a:fld id="{9BDE6154-E233-4B76-B12B-EB86882FB384}" type="slidenum">
              <a:rPr lang="en-US" smtClean="0"/>
              <a:pPr>
                <a:defRPr/>
              </a:pPr>
              <a:t>8</a:t>
            </a:fld>
            <a:endParaRPr lang="en-US" dirty="0"/>
          </a:p>
        </p:txBody>
      </p:sp>
    </p:spTree>
    <p:extLst>
      <p:ext uri="{BB962C8B-B14F-4D97-AF65-F5344CB8AC3E}">
        <p14:creationId xmlns:p14="http://schemas.microsoft.com/office/powerpoint/2010/main" val="967973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xfrm>
            <a:off x="753844" y="3770379"/>
            <a:ext cx="7932896" cy="173170"/>
          </a:xfrm>
          <a:noFill/>
          <a:ln/>
        </p:spPr>
        <p:txBody>
          <a:bodyPr/>
          <a:lstStyle/>
          <a:p>
            <a:endParaRPr lang="en-US" dirty="0">
              <a:latin typeface="Arial" pitchFamily="34" charset="0"/>
            </a:endParaRPr>
          </a:p>
        </p:txBody>
      </p:sp>
      <p:sp>
        <p:nvSpPr>
          <p:cNvPr id="82948" name="Footer Placeholder 3"/>
          <p:cNvSpPr>
            <a:spLocks noGrp="1"/>
          </p:cNvSpPr>
          <p:nvPr>
            <p:ph type="ftr" sz="quarter" idx="4"/>
          </p:nvPr>
        </p:nvSpPr>
        <p:spPr/>
        <p:txBody>
          <a:bodyPr/>
          <a:lstStyle/>
          <a:p>
            <a:pPr>
              <a:defRPr/>
            </a:pPr>
            <a:r>
              <a:rPr lang="en-US" dirty="0"/>
              <a:t>BVA-ZZQ-156-20090211-GE2-v6</a:t>
            </a:r>
          </a:p>
        </p:txBody>
      </p:sp>
      <p:sp>
        <p:nvSpPr>
          <p:cNvPr id="82949" name="Slide Number Placeholder 4"/>
          <p:cNvSpPr>
            <a:spLocks noGrp="1"/>
          </p:cNvSpPr>
          <p:nvPr>
            <p:ph type="sldNum" sz="quarter" idx="5"/>
          </p:nvPr>
        </p:nvSpPr>
        <p:spPr/>
        <p:txBody>
          <a:bodyPr/>
          <a:lstStyle/>
          <a:p>
            <a:pPr>
              <a:defRPr/>
            </a:pPr>
            <a:fld id="{9BDE6154-E233-4B76-B12B-EB86882FB384}" type="slidenum">
              <a:rPr lang="en-US" smtClean="0"/>
              <a:pPr>
                <a:defRPr/>
              </a:pPr>
              <a:t>9</a:t>
            </a:fld>
            <a:endParaRPr lang="en-US" dirty="0"/>
          </a:p>
        </p:txBody>
      </p:sp>
    </p:spTree>
    <p:extLst>
      <p:ext uri="{BB962C8B-B14F-4D97-AF65-F5344CB8AC3E}">
        <p14:creationId xmlns:p14="http://schemas.microsoft.com/office/powerpoint/2010/main" val="1357939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xfrm>
            <a:off x="753844" y="3770379"/>
            <a:ext cx="7932896" cy="173170"/>
          </a:xfrm>
          <a:noFill/>
          <a:ln/>
        </p:spPr>
        <p:txBody>
          <a:bodyPr/>
          <a:lstStyle/>
          <a:p>
            <a:endParaRPr lang="en-US" dirty="0">
              <a:latin typeface="Arial" pitchFamily="34" charset="0"/>
            </a:endParaRPr>
          </a:p>
        </p:txBody>
      </p:sp>
      <p:sp>
        <p:nvSpPr>
          <p:cNvPr id="82948" name="Footer Placeholder 3"/>
          <p:cNvSpPr>
            <a:spLocks noGrp="1"/>
          </p:cNvSpPr>
          <p:nvPr>
            <p:ph type="ftr" sz="quarter" idx="4"/>
          </p:nvPr>
        </p:nvSpPr>
        <p:spPr/>
        <p:txBody>
          <a:bodyPr/>
          <a:lstStyle/>
          <a:p>
            <a:pPr>
              <a:defRPr/>
            </a:pPr>
            <a:r>
              <a:rPr lang="en-US" dirty="0"/>
              <a:t>BVA-ZZQ-156-20090211-GE2-v6</a:t>
            </a:r>
          </a:p>
        </p:txBody>
      </p:sp>
      <p:sp>
        <p:nvSpPr>
          <p:cNvPr id="82949" name="Slide Number Placeholder 4"/>
          <p:cNvSpPr>
            <a:spLocks noGrp="1"/>
          </p:cNvSpPr>
          <p:nvPr>
            <p:ph type="sldNum" sz="quarter" idx="5"/>
          </p:nvPr>
        </p:nvSpPr>
        <p:spPr/>
        <p:txBody>
          <a:bodyPr/>
          <a:lstStyle/>
          <a:p>
            <a:pPr>
              <a:defRPr/>
            </a:pPr>
            <a:fld id="{9BDE6154-E233-4B76-B12B-EB86882FB384}" type="slidenum">
              <a:rPr lang="en-US" smtClean="0"/>
              <a:pPr>
                <a:defRPr/>
              </a:pPr>
              <a:t>10</a:t>
            </a:fld>
            <a:endParaRPr lang="en-US" dirty="0"/>
          </a:p>
        </p:txBody>
      </p:sp>
    </p:spTree>
    <p:extLst>
      <p:ext uri="{BB962C8B-B14F-4D97-AF65-F5344CB8AC3E}">
        <p14:creationId xmlns:p14="http://schemas.microsoft.com/office/powerpoint/2010/main" val="2037413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677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8839200" cy="655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9677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0" name="Date Placeholder 9"/>
          <p:cNvSpPr>
            <a:spLocks noGrp="1"/>
          </p:cNvSpPr>
          <p:nvPr>
            <p:ph type="dt" sz="half" idx="10"/>
          </p:nvPr>
        </p:nvSpPr>
        <p:spPr/>
        <p:txBody>
          <a:bodyPr/>
          <a:lstStyle>
            <a:lvl1pPr>
              <a:defRPr>
                <a:solidFill>
                  <a:schemeClr val="bg2"/>
                </a:solidFill>
              </a:defRPr>
            </a:lvl1pPr>
          </a:lstStyle>
          <a:p>
            <a:fld id="{2B23F9A8-40A9-7947-B520-F7AD39A4B867}" type="datetime1">
              <a:rPr lang="en-US" smtClean="0"/>
              <a:t>12/4/20</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dirty="0"/>
              <a:t>Click to edit Master title style</a:t>
            </a:r>
          </a:p>
        </p:txBody>
      </p:sp>
      <p:sp>
        <p:nvSpPr>
          <p:cNvPr id="9" name="Slide Number Placeholder 5">
            <a:extLst>
              <a:ext uri="{FF2B5EF4-FFF2-40B4-BE49-F238E27FC236}">
                <a16:creationId xmlns:a16="http://schemas.microsoft.com/office/drawing/2014/main" id="{E79DB82D-28C1-4145-B255-B928CA6BB3C9}"/>
              </a:ext>
            </a:extLst>
          </p:cNvPr>
          <p:cNvSpPr txBox="1">
            <a:spLocks/>
          </p:cNvSpPr>
          <p:nvPr userDrawn="1"/>
        </p:nvSpPr>
        <p:spPr>
          <a:xfrm>
            <a:off x="8363136" y="640080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z="1800" smtClean="0"/>
              <a:pPr/>
              <a:t>‹#›</a:t>
            </a:fld>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9EABEE7-3733-4B42-9DD2-1885FE92747D}" type="datetime1">
              <a:rPr lang="en-US" smtClean="0"/>
              <a:t>12/4/20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dirty="0"/>
          </a:p>
        </p:txBody>
      </p:sp>
      <p:sp>
        <p:nvSpPr>
          <p:cNvPr id="7" name="Slide Number Placeholder 5">
            <a:extLst>
              <a:ext uri="{FF2B5EF4-FFF2-40B4-BE49-F238E27FC236}">
                <a16:creationId xmlns:a16="http://schemas.microsoft.com/office/drawing/2014/main" id="{845746BE-0FC1-DE4B-8575-B0B785AC6643}"/>
              </a:ext>
            </a:extLst>
          </p:cNvPr>
          <p:cNvSpPr txBox="1">
            <a:spLocks/>
          </p:cNvSpPr>
          <p:nvPr userDrawn="1"/>
        </p:nvSpPr>
        <p:spPr>
          <a:xfrm>
            <a:off x="8363136" y="640080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162800" y="274638"/>
            <a:ext cx="1676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CAFAAB-6CFE-2245-9B7E-72C15EF00046}" type="datetime1">
              <a:rPr lang="en-US" smtClean="0"/>
              <a:t>12/4/20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TK TitleAndText">
    <p:spTree>
      <p:nvGrpSpPr>
        <p:cNvPr id="1" name=""/>
        <p:cNvGrpSpPr/>
        <p:nvPr/>
      </p:nvGrpSpPr>
      <p:grpSpPr>
        <a:xfrm>
          <a:off x="0" y="0"/>
          <a:ext cx="0" cy="0"/>
          <a:chOff x="0" y="0"/>
          <a:chExt cx="0" cy="0"/>
        </a:xfrm>
      </p:grpSpPr>
      <p:sp>
        <p:nvSpPr>
          <p:cNvPr id="19" name="Title Placeholder 1"/>
          <p:cNvSpPr>
            <a:spLocks noGrp="1"/>
          </p:cNvSpPr>
          <p:nvPr>
            <p:ph type="title"/>
          </p:nvPr>
        </p:nvSpPr>
        <p:spPr>
          <a:xfrm>
            <a:off x="495300" y="609600"/>
            <a:ext cx="8648700" cy="339151"/>
          </a:xfrm>
          <a:prstGeom prst="rect">
            <a:avLst/>
          </a:prstGeom>
        </p:spPr>
        <p:txBody>
          <a:bodyPr rtlCol="0"/>
          <a:lstStyle>
            <a:lvl1pPr>
              <a:defRPr cap="none" spc="0" baseline="0"/>
            </a:lvl1pPr>
          </a:lstStyle>
          <a:p>
            <a:r>
              <a:rPr lang="en-US" dirty="0"/>
              <a:t>Click to edit Master title style</a:t>
            </a:r>
          </a:p>
        </p:txBody>
      </p:sp>
      <p:sp>
        <p:nvSpPr>
          <p:cNvPr id="6" name="Text Placeholder 4"/>
          <p:cNvSpPr>
            <a:spLocks noGrp="1"/>
          </p:cNvSpPr>
          <p:nvPr>
            <p:ph type="body" sz="quarter" idx="11"/>
          </p:nvPr>
        </p:nvSpPr>
        <p:spPr>
          <a:xfrm>
            <a:off x="244800" y="2091600"/>
            <a:ext cx="8648700" cy="1526572"/>
          </a:xfrm>
        </p:spPr>
        <p:txBody>
          <a:bodyPr>
            <a:spAutoFit/>
          </a:bodyPr>
          <a:lstStyle>
            <a:lvl1pPr>
              <a:defRPr spc="0" baseline="0">
                <a:latin typeface="+mj-lt"/>
              </a:defRPr>
            </a:lvl1pPr>
            <a:lvl2pPr>
              <a:defRPr spc="0">
                <a:latin typeface="+mj-lt"/>
              </a:defRPr>
            </a:lvl2pPr>
            <a:lvl3pPr>
              <a:defRPr spc="0">
                <a:latin typeface="+mj-lt"/>
              </a:defRPr>
            </a:lvl3pPr>
            <a:lvl4pPr>
              <a:defRPr spc="0">
                <a:latin typeface="+mj-lt"/>
              </a:defRPr>
            </a:lvl4pPr>
            <a:lvl5pPr>
              <a:defRPr spc="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Tree>
    <p:extLst>
      <p:ext uri="{BB962C8B-B14F-4D97-AF65-F5344CB8AC3E}">
        <p14:creationId xmlns:p14="http://schemas.microsoft.com/office/powerpoint/2010/main" val="446478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atin typeface="Times New Roman"/>
                <a:cs typeface="Times New Roman"/>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4" name="Title 3"/>
          <p:cNvSpPr>
            <a:spLocks noGrp="1"/>
          </p:cNvSpPr>
          <p:nvPr>
            <p:ph type="title"/>
          </p:nvPr>
        </p:nvSpPr>
        <p:spPr>
          <a:xfrm>
            <a:off x="228600" y="228600"/>
            <a:ext cx="8229600" cy="1139825"/>
          </a:xfrm>
        </p:spPr>
        <p:txBody>
          <a:bodyPr/>
          <a:lstStyle/>
          <a:p>
            <a:r>
              <a:rPr lang="en-US" dirty="0"/>
              <a:t>Click to edit Master title style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4559188"/>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defRPr sz="2400" b="1" i="0">
                <a:latin typeface="+mj-lt"/>
                <a:cs typeface="Arial" panose="020B0604020202020204" pitchFamily="34" charset="0"/>
              </a:defRPr>
            </a:lvl1pPr>
            <a:lvl2pPr>
              <a:defRPr sz="2200" b="1" i="0">
                <a:latin typeface="+mj-lt"/>
                <a:cs typeface="Arial" panose="020B0604020202020204" pitchFamily="34" charset="0"/>
              </a:defRPr>
            </a:lvl2pPr>
            <a:lvl3pPr>
              <a:defRPr b="1" i="0">
                <a:latin typeface="+mj-lt"/>
                <a:cs typeface="Arial" panose="020B0604020202020204" pitchFamily="34" charset="0"/>
              </a:defRPr>
            </a:lvl3pPr>
            <a:lvl4pPr>
              <a:defRPr b="1" i="0">
                <a:latin typeface="+mj-lt"/>
                <a:cs typeface="Arial" panose="020B0604020202020204" pitchFamily="34" charset="0"/>
              </a:defRPr>
            </a:lvl4pPr>
            <a:lvl5pPr>
              <a:defRPr b="1" i="0">
                <a:latin typeface="+mj-lt"/>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dirty="0"/>
          </a:p>
        </p:txBody>
      </p:sp>
      <p:sp>
        <p:nvSpPr>
          <p:cNvPr id="4" name="Title 3">
            <a:extLst>
              <a:ext uri="{FF2B5EF4-FFF2-40B4-BE49-F238E27FC236}">
                <a16:creationId xmlns:a16="http://schemas.microsoft.com/office/drawing/2014/main" id="{3749212B-097C-7548-9D49-4A24FFB13208}"/>
              </a:ext>
            </a:extLst>
          </p:cNvPr>
          <p:cNvSpPr>
            <a:spLocks noGrp="1"/>
          </p:cNvSpPr>
          <p:nvPr>
            <p:ph type="title"/>
          </p:nvPr>
        </p:nvSpPr>
        <p:spPr>
          <a:xfrm>
            <a:off x="352424" y="282995"/>
            <a:ext cx="6581776" cy="1139825"/>
          </a:xfrm>
        </p:spPr>
        <p:txBody>
          <a:bodyPr/>
          <a:lstStyle>
            <a:lvl1pPr>
              <a:defRPr cap="none" baseline="0">
                <a:latin typeface="+mj-lt"/>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2802067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defRPr sz="2400" b="1" i="0">
                <a:latin typeface="+mj-lt"/>
              </a:defRPr>
            </a:lvl1pPr>
            <a:lvl2pPr>
              <a:defRPr sz="2200" b="1" i="0">
                <a:latin typeface="+mj-lt"/>
              </a:defRPr>
            </a:lvl2pPr>
            <a:lvl3pPr>
              <a:defRPr b="1" i="0">
                <a:latin typeface="+mj-lt"/>
              </a:defRPr>
            </a:lvl3pPr>
            <a:lvl4pPr>
              <a:defRPr b="1" i="0">
                <a:latin typeface="+mj-lt"/>
              </a:defRPr>
            </a:lvl4pPr>
            <a:lvl5pPr>
              <a:defRPr b="1" i="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1271985-A774-8B4F-B5F3-94F82A8B8786}" type="datetime1">
              <a:rPr lang="en-US" smtClean="0"/>
              <a:t>12/4/20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dirty="0"/>
          </a:p>
        </p:txBody>
      </p:sp>
      <p:sp>
        <p:nvSpPr>
          <p:cNvPr id="7" name="Title 6"/>
          <p:cNvSpPr>
            <a:spLocks noGrp="1"/>
          </p:cNvSpPr>
          <p:nvPr>
            <p:ph type="title"/>
          </p:nvPr>
        </p:nvSpPr>
        <p:spPr/>
        <p:txBody>
          <a:bodyPr/>
          <a:lstStyle>
            <a:lvl1pPr algn="l">
              <a:defRPr sz="3200" cap="none" baseline="0">
                <a:solidFill>
                  <a:schemeClr val="bg1"/>
                </a:solidFill>
                <a:latin typeface="+mj-lt"/>
              </a:defRPr>
            </a:lvl1pPr>
          </a:lstStyle>
          <a:p>
            <a:r>
              <a:rPr lang="en-US" dirty="0"/>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F58BE872-194A-CF4A-A967-C37889170F0E}" type="datetime1">
              <a:rPr lang="en-US" smtClean="0"/>
              <a:t>12/4/20</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dirty="0"/>
              <a:t>Click to edit Master title style</a:t>
            </a:r>
          </a:p>
        </p:txBody>
      </p:sp>
      <p:sp>
        <p:nvSpPr>
          <p:cNvPr id="13" name="Slide Number Placeholder 5">
            <a:extLst>
              <a:ext uri="{FF2B5EF4-FFF2-40B4-BE49-F238E27FC236}">
                <a16:creationId xmlns:a16="http://schemas.microsoft.com/office/drawing/2014/main" id="{FC18B982-3A14-FD44-8219-5E343B987617}"/>
              </a:ext>
            </a:extLst>
          </p:cNvPr>
          <p:cNvSpPr txBox="1">
            <a:spLocks/>
          </p:cNvSpPr>
          <p:nvPr userDrawn="1"/>
        </p:nvSpPr>
        <p:spPr>
          <a:xfrm>
            <a:off x="8363136" y="640080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z="1800" smtClean="0"/>
              <a:pPr/>
              <a:t>‹#›</a:t>
            </a:fld>
            <a:endParaRPr lang="en-US" sz="18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1E639AB-5B43-B64E-86BD-7EA0F81C1677}" type="datetime1">
              <a:rPr lang="en-US" smtClean="0"/>
              <a:t>12/4/20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dirty="0"/>
          </a:p>
        </p:txBody>
      </p:sp>
      <p:sp>
        <p:nvSpPr>
          <p:cNvPr id="8" name="Title 7"/>
          <p:cNvSpPr>
            <a:spLocks noGrp="1"/>
          </p:cNvSpPr>
          <p:nvPr>
            <p:ph type="title"/>
          </p:nvPr>
        </p:nvSpPr>
        <p:spPr/>
        <p:txBody>
          <a:bodyPr/>
          <a:lstStyle>
            <a:lvl1pPr>
              <a:defRPr cap="none" baseline="0">
                <a:latin typeface="+mj-lt"/>
              </a:defRPr>
            </a:lvl1pPr>
          </a:lstStyle>
          <a:p>
            <a:r>
              <a:rPr lang="en-US" dirty="0"/>
              <a:t>Click to edit Master title style</a:t>
            </a:r>
          </a:p>
        </p:txBody>
      </p:sp>
      <p:sp>
        <p:nvSpPr>
          <p:cNvPr id="9" name="Slide Number Placeholder 5">
            <a:extLst>
              <a:ext uri="{FF2B5EF4-FFF2-40B4-BE49-F238E27FC236}">
                <a16:creationId xmlns:a16="http://schemas.microsoft.com/office/drawing/2014/main" id="{B7C73BAB-A456-E44E-97CA-514153C58D69}"/>
              </a:ext>
            </a:extLst>
          </p:cNvPr>
          <p:cNvSpPr txBox="1">
            <a:spLocks/>
          </p:cNvSpPr>
          <p:nvPr userDrawn="1"/>
        </p:nvSpPr>
        <p:spPr>
          <a:xfrm>
            <a:off x="8363136" y="640080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80857" y="1722438"/>
            <a:ext cx="4040188" cy="639762"/>
          </a:xfrm>
        </p:spPr>
        <p:txBody>
          <a:bodyPr anchor="b"/>
          <a:lstStyle>
            <a:lvl1pPr marL="0" indent="0" algn="ctr">
              <a:buNone/>
              <a:defRPr sz="2400" b="0">
                <a:solidFill>
                  <a:schemeClr val="tx2"/>
                </a:solidFill>
                <a:latin typeface="Myriad Pro"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680857" y="2438399"/>
            <a:ext cx="4040188" cy="3687763"/>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EB68DD2E-90D5-744A-B78D-FDB8D30A354F}" type="datetime1">
              <a:rPr lang="en-US" smtClean="0"/>
              <a:t>12/4/20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dirty="0"/>
          </a:p>
        </p:txBody>
      </p:sp>
      <p:sp>
        <p:nvSpPr>
          <p:cNvPr id="10" name="Title 9"/>
          <p:cNvSpPr>
            <a:spLocks noGrp="1"/>
          </p:cNvSpPr>
          <p:nvPr>
            <p:ph type="title"/>
          </p:nvPr>
        </p:nvSpPr>
        <p:spPr/>
        <p:txBody>
          <a:bodyPr/>
          <a:lstStyle>
            <a:lvl1pPr>
              <a:defRPr cap="none" baseline="0"/>
            </a:lvl1pPr>
          </a:lstStyle>
          <a:p>
            <a:r>
              <a:rPr lang="en-US" dirty="0"/>
              <a:t>Click to edit Master title style</a:t>
            </a:r>
          </a:p>
        </p:txBody>
      </p:sp>
      <p:sp>
        <p:nvSpPr>
          <p:cNvPr id="11" name="Text Placeholder 2"/>
          <p:cNvSpPr>
            <a:spLocks noGrp="1"/>
          </p:cNvSpPr>
          <p:nvPr>
            <p:ph type="body" idx="13"/>
          </p:nvPr>
        </p:nvSpPr>
        <p:spPr>
          <a:xfrm>
            <a:off x="457200" y="1722438"/>
            <a:ext cx="4040188" cy="639762"/>
          </a:xfrm>
        </p:spPr>
        <p:txBody>
          <a:bodyPr anchor="b"/>
          <a:lstStyle>
            <a:lvl1pPr marL="0" indent="0" algn="ctr">
              <a:buNone/>
              <a:defRPr sz="2400" b="0">
                <a:solidFill>
                  <a:schemeClr val="tx2"/>
                </a:solidFill>
                <a:latin typeface="Myriad Pro"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p:cNvSpPr>
            <a:spLocks noGrp="1"/>
          </p:cNvSpPr>
          <p:nvPr>
            <p:ph sz="half" idx="14"/>
          </p:nvPr>
        </p:nvSpPr>
        <p:spPr>
          <a:xfrm>
            <a:off x="457200" y="2438399"/>
            <a:ext cx="4040188" cy="3687763"/>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39F0D19-046D-694D-A14A-CA07E92C10F0}" type="datetime1">
              <a:rPr lang="en-US" smtClean="0"/>
              <a:t>12/4/20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dirty="0"/>
          </a:p>
        </p:txBody>
      </p:sp>
      <p:sp>
        <p:nvSpPr>
          <p:cNvPr id="6" name="Title 5"/>
          <p:cNvSpPr>
            <a:spLocks noGrp="1"/>
          </p:cNvSpPr>
          <p:nvPr>
            <p:ph type="title"/>
          </p:nvPr>
        </p:nvSpPr>
        <p:spPr/>
        <p:txBody>
          <a:bodyPr/>
          <a:lstStyle/>
          <a:p>
            <a:r>
              <a:rPr lang="en-US" dirty="0"/>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74422"/>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2" name="Date Placeholder 1"/>
          <p:cNvSpPr>
            <a:spLocks noGrp="1"/>
          </p:cNvSpPr>
          <p:nvPr>
            <p:ph type="dt" sz="half" idx="10"/>
          </p:nvPr>
        </p:nvSpPr>
        <p:spPr/>
        <p:txBody>
          <a:bodyPr/>
          <a:lstStyle/>
          <a:p>
            <a:fld id="{287A4886-E929-D644-B356-BADF1791F4E8}" type="datetime1">
              <a:rPr lang="en-US" smtClean="0"/>
              <a:t>12/4/20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dirty="0"/>
          </a:p>
        </p:txBody>
      </p:sp>
      <p:sp>
        <p:nvSpPr>
          <p:cNvPr id="6" name="Slide Number Placeholder 5">
            <a:extLst>
              <a:ext uri="{FF2B5EF4-FFF2-40B4-BE49-F238E27FC236}">
                <a16:creationId xmlns:a16="http://schemas.microsoft.com/office/drawing/2014/main" id="{647047A0-9D11-254F-8748-03FD39293AEF}"/>
              </a:ext>
            </a:extLst>
          </p:cNvPr>
          <p:cNvSpPr txBox="1">
            <a:spLocks/>
          </p:cNvSpPr>
          <p:nvPr userDrawn="1"/>
        </p:nvSpPr>
        <p:spPr>
          <a:xfrm>
            <a:off x="8401236" y="6301334"/>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z="1800" smtClean="0"/>
              <a:pPr/>
              <a:t>‹#›</a:t>
            </a:fld>
            <a:endParaRPr lang="en-US" sz="18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9600" y="304800"/>
            <a:ext cx="5867400" cy="5853113"/>
          </a:xfrm>
        </p:spPr>
        <p:txBody>
          <a:bodyPr/>
          <a:lstStyle>
            <a:lvl1pPr>
              <a:defRPr sz="3200">
                <a:latin typeface="+mj-lt"/>
              </a:defRPr>
            </a:lvl1pPr>
            <a:lvl2pPr>
              <a:defRPr sz="2800">
                <a:latin typeface="+mj-lt"/>
              </a:defRPr>
            </a:lvl2pPr>
            <a:lvl3pPr>
              <a:defRPr sz="2400">
                <a:latin typeface="+mj-lt"/>
              </a:defRPr>
            </a:lvl3pPr>
            <a:lvl4pPr>
              <a:defRPr sz="2000">
                <a:latin typeface="+mj-lt"/>
              </a:defRPr>
            </a:lvl4pPr>
            <a:lvl5pPr>
              <a:defRPr sz="2000">
                <a:latin typeface="+mj-lt"/>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676E465-2B20-F24A-8450-C8473861E51A}" type="datetime1">
              <a:rPr lang="en-US" smtClean="0"/>
              <a:t>12/4/20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a:t>Click to edit Master title style</a:t>
            </a:r>
            <a:endParaRPr lang="en-US" dirty="0"/>
          </a:p>
        </p:txBody>
      </p:sp>
      <p:sp>
        <p:nvSpPr>
          <p:cNvPr id="12" name="Slide Number Placeholder 5">
            <a:extLst>
              <a:ext uri="{FF2B5EF4-FFF2-40B4-BE49-F238E27FC236}">
                <a16:creationId xmlns:a16="http://schemas.microsoft.com/office/drawing/2014/main" id="{3C242F0A-CA8D-6748-9984-A500983E2957}"/>
              </a:ext>
            </a:extLst>
          </p:cNvPr>
          <p:cNvSpPr txBox="1">
            <a:spLocks/>
          </p:cNvSpPr>
          <p:nvPr userDrawn="1"/>
        </p:nvSpPr>
        <p:spPr>
          <a:xfrm>
            <a:off x="8363136" y="640080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z="1800" smtClean="0"/>
              <a:pPr/>
              <a:t>‹#›</a:t>
            </a:fld>
            <a:endParaRPr lang="en-US" sz="1800"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54A54D6-4710-BA44-9A95-0CEF242BB3E6}" type="datetime1">
              <a:rPr lang="en-US" smtClean="0"/>
              <a:t>12/4/20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dirty="0"/>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a:t>Click to edit Master title style</a:t>
            </a:r>
            <a:endParaRPr lang="en-US" dirty="0"/>
          </a:p>
        </p:txBody>
      </p:sp>
      <p:sp>
        <p:nvSpPr>
          <p:cNvPr id="11" name="Slide Number Placeholder 5">
            <a:extLst>
              <a:ext uri="{FF2B5EF4-FFF2-40B4-BE49-F238E27FC236}">
                <a16:creationId xmlns:a16="http://schemas.microsoft.com/office/drawing/2014/main" id="{96BC96FE-713C-AE40-9DE4-938D0674D2FA}"/>
              </a:ext>
            </a:extLst>
          </p:cNvPr>
          <p:cNvSpPr txBox="1">
            <a:spLocks/>
          </p:cNvSpPr>
          <p:nvPr userDrawn="1"/>
        </p:nvSpPr>
        <p:spPr>
          <a:xfrm>
            <a:off x="8363136" y="640080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z="1800" smtClean="0"/>
              <a:pPr/>
              <a:t>‹#›</a:t>
            </a:fld>
            <a:endParaRPr lang="en-US" sz="1800"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4201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09800"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9F634199-698B-A94A-A3EB-EECBCA5859C3}" type="datetime1">
              <a:rPr lang="en-US" smtClean="0"/>
              <a:t>12/4/20</a:t>
            </a:fld>
            <a:endParaRPr lang="en-US" dirty="0"/>
          </a:p>
        </p:txBody>
      </p:sp>
      <p:sp>
        <p:nvSpPr>
          <p:cNvPr id="5" name="Footer Placeholder 4"/>
          <p:cNvSpPr>
            <a:spLocks noGrp="1"/>
          </p:cNvSpPr>
          <p:nvPr>
            <p:ph type="ftr" sz="quarter" idx="3"/>
          </p:nvPr>
        </p:nvSpPr>
        <p:spPr>
          <a:xfrm>
            <a:off x="3048000" y="739140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9601200" y="6301334"/>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pic>
        <p:nvPicPr>
          <p:cNvPr id="20483" name="Picture 3" descr="C:\Data on Laptop\Incite Learning partial 8-2011\ICANN 8-2013\incite learning +  moving people to lead.pn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381000" y="6172200"/>
            <a:ext cx="1371600" cy="387503"/>
          </a:xfrm>
          <a:prstGeom prst="rect">
            <a:avLst/>
          </a:prstGeom>
          <a:noFill/>
          <a:extLst>
            <a:ext uri="{909E8E84-426E-40dd-AFC4-6F175D3DCCD1}">
              <a14:hiddenFill xmlns:a14="http://schemas.microsoft.com/office/drawing/2010/main" xmlns="">
                <a:solidFill>
                  <a:srgbClr val="FFFFFF"/>
                </a:solidFill>
              </a14:hiddenFill>
            </a:ext>
          </a:extLst>
        </p:spPr>
      </p:pic>
      <p:pic>
        <p:nvPicPr>
          <p:cNvPr id="20484" name="Picture 4" descr="C:\Data on Laptop\Incite Learning partial 8-2011\ICANN 8-2013\icann-eps-logo white.pn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7762240" y="381000"/>
            <a:ext cx="1090816" cy="868791"/>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Slide Number Placeholder 5">
            <a:extLst>
              <a:ext uri="{FF2B5EF4-FFF2-40B4-BE49-F238E27FC236}">
                <a16:creationId xmlns:a16="http://schemas.microsoft.com/office/drawing/2014/main" id="{665E9B7F-2266-DB40-BE29-B7C1CBCA344F}"/>
              </a:ext>
            </a:extLst>
          </p:cNvPr>
          <p:cNvSpPr txBox="1">
            <a:spLocks/>
          </p:cNvSpPr>
          <p:nvPr userDrawn="1"/>
        </p:nvSpPr>
        <p:spPr>
          <a:xfrm>
            <a:off x="8561573" y="6325745"/>
            <a:ext cx="582966" cy="27432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28" r:id="rId13"/>
    <p:sldLayoutId id="2147483751" r:id="rId14"/>
    <p:sldLayoutId id="2147483752" r:id="rId15"/>
  </p:sldLayoutIdLst>
  <p:hf hdr="0" ftr="0" dt="0"/>
  <p:txStyles>
    <p:titleStyle>
      <a:lvl1pPr algn="l" defTabSz="914400" rtl="0" eaLnBrk="1" latinLnBrk="0" hangingPunct="1">
        <a:spcBef>
          <a:spcPct val="0"/>
        </a:spcBef>
        <a:buNone/>
        <a:defRPr sz="3200" kern="1200" cap="none" spc="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0" baseline="0">
          <a:solidFill>
            <a:schemeClr val="tx2"/>
          </a:solidFill>
          <a:latin typeface="+mj-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0" baseline="0">
          <a:solidFill>
            <a:schemeClr val="tx2"/>
          </a:solidFill>
          <a:latin typeface="+mj-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0" baseline="0">
          <a:solidFill>
            <a:schemeClr val="tx2"/>
          </a:solidFill>
          <a:latin typeface="+mj-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spc="0">
          <a:solidFill>
            <a:schemeClr val="tx2"/>
          </a:solidFill>
          <a:latin typeface="+mj-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0" baseline="0">
          <a:solidFill>
            <a:schemeClr val="tx2"/>
          </a:solidFill>
          <a:latin typeface="+mj-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7.jp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notesSlide" Target="../notesSlides/notesSlide12.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notesSlide" Target="../notesSlides/notesSlide2.xml"/><Relationship Id="rId4"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793724" y="243614"/>
            <a:ext cx="12188218" cy="10591800"/>
          </a:xfrm>
          <a:prstGeom prst="rect">
            <a:avLst/>
          </a:prstGeom>
          <a:noFill/>
          <a:extLst>
            <a:ext uri="{909E8E84-426E-40dd-AFC4-6F175D3DCCD1}">
              <a14:hiddenFill xmlns:a14="http://schemas.microsoft.com/office/drawing/2010/main" xmlns="">
                <a:solidFill>
                  <a:srgbClr val="FFFFFF"/>
                </a:solidFill>
              </a14:hiddenFill>
            </a:ext>
          </a:extLst>
        </p:spPr>
      </p:pic>
      <p:sp>
        <p:nvSpPr>
          <p:cNvPr id="9218" name="Rectangle 3"/>
          <p:cNvSpPr>
            <a:spLocks noGrp="1" noChangeArrowheads="1"/>
          </p:cNvSpPr>
          <p:nvPr>
            <p:ph type="subTitle" idx="4294967295"/>
          </p:nvPr>
        </p:nvSpPr>
        <p:spPr>
          <a:xfrm>
            <a:off x="3674290" y="779023"/>
            <a:ext cx="5469710" cy="3276600"/>
          </a:xfrm>
        </p:spPr>
        <p:txBody>
          <a:bodyPr>
            <a:normAutofit/>
          </a:bodyPr>
          <a:lstStyle/>
          <a:p>
            <a:pPr marL="45720" indent="0" eaLnBrk="1" hangingPunct="1">
              <a:buNone/>
            </a:pPr>
            <a:r>
              <a:rPr lang="en-US" sz="4400" dirty="0">
                <a:solidFill>
                  <a:srgbClr val="0A3156"/>
                </a:solidFill>
              </a:rPr>
              <a:t>ICANN </a:t>
            </a:r>
          </a:p>
          <a:p>
            <a:pPr marL="45720" indent="0" eaLnBrk="1" hangingPunct="1">
              <a:buNone/>
            </a:pPr>
            <a:r>
              <a:rPr lang="en-US" sz="4400" dirty="0">
                <a:solidFill>
                  <a:srgbClr val="0A3156"/>
                </a:solidFill>
              </a:rPr>
              <a:t>Chairing Skills</a:t>
            </a:r>
          </a:p>
          <a:p>
            <a:pPr marL="45720" indent="0" eaLnBrk="1" hangingPunct="1">
              <a:buNone/>
            </a:pPr>
            <a:r>
              <a:rPr lang="en-US" sz="4400" dirty="0">
                <a:solidFill>
                  <a:srgbClr val="0A3156"/>
                </a:solidFill>
              </a:rPr>
              <a:t>Webinar</a:t>
            </a:r>
          </a:p>
        </p:txBody>
      </p:sp>
      <p:pic>
        <p:nvPicPr>
          <p:cNvPr id="21507" name="Picture 3" descr="C:\Data on Laptop\Incite Learning partial 8-2011\ICANN 8-2013\incite logo cmyk coat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a14="http://schemas.microsoft.com/office/drawing/2010/main" xmlns="">
                <a:solidFill>
                  <a:srgbClr val="FFFFFF"/>
                </a:solidFill>
              </a14:hiddenFill>
            </a:ext>
          </a:extLst>
        </p:spPr>
      </p:pic>
      <p:pic>
        <p:nvPicPr>
          <p:cNvPr id="21517" name="Picture 13" descr="C:\Data on Laptop\Incite Learning partial 8-2011\ICANN 8-2013\icann-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32181" y="1219200"/>
            <a:ext cx="2359291" cy="1879081"/>
          </a:xfrm>
          <a:prstGeom prst="rect">
            <a:avLst/>
          </a:prstGeom>
          <a:noFill/>
          <a:extLst>
            <a:ext uri="{909E8E84-426E-40dd-AFC4-6F175D3DCCD1}">
              <a14:hiddenFill xmlns:a14="http://schemas.microsoft.com/office/drawing/2010/main" xmlns="">
                <a:solidFill>
                  <a:srgbClr val="FFFFFF"/>
                </a:solidFill>
              </a14:hiddenFill>
            </a:ext>
          </a:extLst>
        </p:spPr>
      </p:pic>
      <p:cxnSp>
        <p:nvCxnSpPr>
          <p:cNvPr id="8" name="Straight Connector 7"/>
          <p:cNvCxnSpPr/>
          <p:nvPr/>
        </p:nvCxnSpPr>
        <p:spPr>
          <a:xfrm>
            <a:off x="3674290" y="800100"/>
            <a:ext cx="0" cy="2781300"/>
          </a:xfrm>
          <a:prstGeom prst="line">
            <a:avLst/>
          </a:prstGeom>
          <a:ln w="28575">
            <a:solidFill>
              <a:srgbClr val="002960"/>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images-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399" y="4114800"/>
            <a:ext cx="3660019" cy="2590800"/>
          </a:xfrm>
          <a:prstGeom prst="rect">
            <a:avLst/>
          </a:prstGeom>
        </p:spPr>
      </p:pic>
      <p:sp>
        <p:nvSpPr>
          <p:cNvPr id="2" name="Slide Number Placeholder 1">
            <a:extLst>
              <a:ext uri="{FF2B5EF4-FFF2-40B4-BE49-F238E27FC236}">
                <a16:creationId xmlns:a16="http://schemas.microsoft.com/office/drawing/2014/main" id="{D1E2E4E2-F222-154A-A6D1-20B7CE7FD20B}"/>
              </a:ext>
            </a:extLst>
          </p:cNvPr>
          <p:cNvSpPr>
            <a:spLocks noGrp="1"/>
          </p:cNvSpPr>
          <p:nvPr>
            <p:ph type="sldNum" sz="quarter" idx="12"/>
          </p:nvPr>
        </p:nvSpPr>
        <p:spPr/>
        <p:txBody>
          <a:bodyPr/>
          <a:lstStyle/>
          <a:p>
            <a:fld id="{F7886C9C-DC18-4195-8FD5-A50AA931D419}" type="slidenum">
              <a:rPr lang="en-US" smtClean="0"/>
              <a:pPr/>
              <a:t>1</a:t>
            </a:fld>
            <a:endParaRPr lang="en-US" dirty="0"/>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a:spcAft>
                <a:spcPts val="612"/>
              </a:spcAft>
              <a:tabLst>
                <a:tab pos="1679332" algn="l"/>
                <a:tab pos="2332406" algn="l"/>
                <a:tab pos="2985479" algn="l"/>
              </a:tabLst>
              <a:defRPr/>
            </a:pPr>
            <a:r>
              <a:rPr lang="en-US" sz="4000" b="1" dirty="0">
                <a:cs typeface="Arial" charset="0"/>
              </a:rPr>
              <a:t>Reliable</a:t>
            </a:r>
            <a:r>
              <a:rPr lang="en-US" dirty="0">
                <a:cs typeface="Arial" charset="0"/>
              </a:rPr>
              <a:t>: consistent and dependable</a:t>
            </a:r>
          </a:p>
        </p:txBody>
      </p:sp>
      <p:sp>
        <p:nvSpPr>
          <p:cNvPr id="51204" name="Text Box 3"/>
          <p:cNvSpPr txBox="1">
            <a:spLocks noChangeArrowheads="1"/>
          </p:cNvSpPr>
          <p:nvPr/>
        </p:nvSpPr>
        <p:spPr bwMode="auto">
          <a:xfrm>
            <a:off x="273360" y="1752600"/>
            <a:ext cx="8381259" cy="2925751"/>
          </a:xfrm>
          <a:prstGeom prst="rect">
            <a:avLst/>
          </a:prstGeom>
          <a:noFill/>
          <a:ln w="9525">
            <a:noFill/>
            <a:miter lim="800000"/>
            <a:headEnd/>
            <a:tailEnd/>
          </a:ln>
        </p:spPr>
        <p:txBody>
          <a:bodyPr wrap="square" lIns="93296" tIns="46648" rIns="93296" bIns="46648">
            <a:spAutoFit/>
          </a:bodyPr>
          <a:lstStyle/>
          <a:p>
            <a:pPr marL="285750" lvl="0" indent="-285750">
              <a:buFont typeface="Arial" panose="020B0604020202020204" pitchFamily="34" charset="0"/>
              <a:buChar char="•"/>
            </a:pPr>
            <a:r>
              <a:rPr lang="en-US" sz="2000" dirty="0"/>
              <a:t>Follow through on your commitments. You do what you say you are going to do. </a:t>
            </a:r>
          </a:p>
          <a:p>
            <a:pPr marL="285750" indent="-285750">
              <a:buFont typeface="Arial" panose="020B0604020202020204" pitchFamily="34" charset="0"/>
              <a:buChar char="•"/>
            </a:pPr>
            <a:r>
              <a:rPr lang="en-US" sz="2000" dirty="0"/>
              <a:t>Reliability comes with time since it is dependent on the number of interactions you have with someone; what promises are made; and, more importantly, what promises are kept. </a:t>
            </a:r>
          </a:p>
          <a:p>
            <a:pPr marL="285750" indent="-285750">
              <a:buFont typeface="Arial" panose="020B0604020202020204" pitchFamily="34" charset="0"/>
              <a:buChar char="•"/>
            </a:pPr>
            <a:r>
              <a:rPr lang="en-US" sz="2000" dirty="0"/>
              <a:t>Reliability is also about being consistent in your behavior and actions.</a:t>
            </a:r>
          </a:p>
          <a:p>
            <a:pPr marL="285750" indent="-285750">
              <a:buFont typeface="Arial" panose="020B0604020202020204" pitchFamily="34" charset="0"/>
              <a:buChar char="•"/>
            </a:pPr>
            <a:r>
              <a:rPr lang="en-US" sz="2000" dirty="0"/>
              <a:t>People know what to expect. You represent stability with your consistency.</a:t>
            </a:r>
          </a:p>
          <a:p>
            <a:pPr>
              <a:spcAft>
                <a:spcPts val="612"/>
              </a:spcAft>
              <a:tabLst>
                <a:tab pos="1679332" algn="l"/>
                <a:tab pos="2332406" algn="l"/>
                <a:tab pos="2985479" algn="l"/>
              </a:tabLst>
              <a:defRPr/>
            </a:pPr>
            <a:endParaRPr lang="en-US" sz="2400" dirty="0">
              <a:latin typeface="Myriad Pro" pitchFamily="34" charset="0"/>
              <a:cs typeface="Arial" charset="0"/>
            </a:endParaRPr>
          </a:p>
        </p:txBody>
      </p:sp>
      <p:pic>
        <p:nvPicPr>
          <p:cNvPr id="263169"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654619" y="2514600"/>
            <a:ext cx="6061616" cy="2514600"/>
          </a:xfrm>
          <a:prstGeom prst="rect">
            <a:avLst/>
          </a:prstGeom>
          <a:noFill/>
        </p:spPr>
      </p:pic>
      <p:sp>
        <p:nvSpPr>
          <p:cNvPr id="2" name="Slide Number Placeholder 1"/>
          <p:cNvSpPr>
            <a:spLocks noGrp="1"/>
          </p:cNvSpPr>
          <p:nvPr>
            <p:ph type="sldNum" sz="quarter" idx="12"/>
          </p:nvPr>
        </p:nvSpPr>
        <p:spPr/>
        <p:txBody>
          <a:bodyPr/>
          <a:lstStyle/>
          <a:p>
            <a:fld id="{F7886C9C-DC18-4195-8FD5-A50AA931D419}" type="slidenum">
              <a:rPr lang="en-US" smtClean="0"/>
              <a:pPr/>
              <a:t>10</a:t>
            </a:fld>
            <a:endParaRPr lang="en-US" dirty="0"/>
          </a:p>
        </p:txBody>
      </p:sp>
    </p:spTree>
    <p:extLst>
      <p:ext uri="{BB962C8B-B14F-4D97-AF65-F5344CB8AC3E}">
        <p14:creationId xmlns:p14="http://schemas.microsoft.com/office/powerpoint/2010/main" val="56301765"/>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381000" y="355847"/>
            <a:ext cx="7162800" cy="1054394"/>
          </a:xfrm>
        </p:spPr>
        <p:txBody>
          <a:bodyPr/>
          <a:lstStyle/>
          <a:p>
            <a:pPr marL="932962" indent="-932962">
              <a:spcAft>
                <a:spcPts val="612"/>
              </a:spcAft>
              <a:tabLst>
                <a:tab pos="1679332" algn="l"/>
                <a:tab pos="2332406" algn="l"/>
              </a:tabLst>
              <a:defRPr/>
            </a:pPr>
            <a:r>
              <a:rPr lang="en-US" sz="4000" b="1" dirty="0">
                <a:cs typeface="Arial" charset="0"/>
              </a:rPr>
              <a:t>E</a:t>
            </a:r>
            <a:r>
              <a:rPr lang="en-US" dirty="0">
                <a:cs typeface="Arial" charset="0"/>
              </a:rPr>
              <a:t>goless = Not focused on self</a:t>
            </a:r>
          </a:p>
        </p:txBody>
      </p:sp>
      <p:sp>
        <p:nvSpPr>
          <p:cNvPr id="51204" name="Text Box 3"/>
          <p:cNvSpPr txBox="1">
            <a:spLocks noChangeArrowheads="1"/>
          </p:cNvSpPr>
          <p:nvPr/>
        </p:nvSpPr>
        <p:spPr bwMode="auto">
          <a:xfrm>
            <a:off x="228600" y="1700954"/>
            <a:ext cx="8639629" cy="4772411"/>
          </a:xfrm>
          <a:prstGeom prst="rect">
            <a:avLst/>
          </a:prstGeom>
          <a:noFill/>
          <a:ln w="9525">
            <a:noFill/>
            <a:miter lim="800000"/>
            <a:headEnd/>
            <a:tailEnd/>
          </a:ln>
        </p:spPr>
        <p:txBody>
          <a:bodyPr wrap="square" lIns="93296" tIns="46648" rIns="93296" bIns="46648">
            <a:spAutoFit/>
          </a:bodyPr>
          <a:lstStyle/>
          <a:p>
            <a:pPr marL="285750" indent="-285750">
              <a:buFont typeface="Arial" panose="020B0604020202020204" pitchFamily="34" charset="0"/>
              <a:buChar char="•"/>
            </a:pPr>
            <a:r>
              <a:rPr lang="en-US" sz="2000" dirty="0"/>
              <a:t>We question a person’s credibility, authenticity, and reliability when there is too much ego. We question how much they actually care. </a:t>
            </a:r>
          </a:p>
          <a:p>
            <a:pPr marL="285750" lvl="0" indent="-285750">
              <a:buFont typeface="Arial" panose="020B0604020202020204" pitchFamily="34" charset="0"/>
              <a:buChar char="•"/>
            </a:pPr>
            <a:r>
              <a:rPr lang="en-US" sz="2000" dirty="0"/>
              <a:t>Being egoless means not having an ego or not being driven by your sense of self-importance. </a:t>
            </a:r>
          </a:p>
          <a:p>
            <a:pPr marL="285750" indent="-285750">
              <a:buFont typeface="Arial" panose="020B0604020202020204" pitchFamily="34" charset="0"/>
              <a:buChar char="•"/>
            </a:pPr>
            <a:r>
              <a:rPr lang="en-US" sz="2000" dirty="0"/>
              <a:t>Everyone should have high self-esteem but not high self-importance. Self-esteem is how you value yourself, but self-importance is trying to prove your value to others. </a:t>
            </a:r>
          </a:p>
          <a:p>
            <a:pPr marL="285750" indent="-285750">
              <a:buFont typeface="Arial" panose="020B0604020202020204" pitchFamily="34" charset="0"/>
              <a:buChar char="•"/>
            </a:pPr>
            <a:r>
              <a:rPr lang="en-US" sz="2000" dirty="0"/>
              <a:t>We all know self-important people; they will let you know how great they are in the first conversation! </a:t>
            </a:r>
          </a:p>
          <a:p>
            <a:pPr marL="285750" indent="-285750">
              <a:buFont typeface="Arial" panose="020B0604020202020204" pitchFamily="34" charset="0"/>
              <a:buChar char="•"/>
            </a:pPr>
            <a:r>
              <a:rPr lang="en-US" sz="2000" dirty="0"/>
              <a:t>The problem is that being self-important is being ego driven so your needs are more important to you than the needs of others. </a:t>
            </a:r>
          </a:p>
          <a:p>
            <a:pPr marL="285750" indent="-285750">
              <a:buFont typeface="Arial" panose="020B0604020202020204" pitchFamily="34" charset="0"/>
              <a:buChar char="•"/>
            </a:pPr>
            <a:r>
              <a:rPr lang="en-US" sz="2000" dirty="0"/>
              <a:t>Being egoless does not mean you have no identity or self-worth; it means you are considering the context, the needs of others, and your own needs to accomplish the best outcome for all. </a:t>
            </a:r>
          </a:p>
          <a:p>
            <a:pPr marL="932962" indent="-932962">
              <a:spcAft>
                <a:spcPts val="612"/>
              </a:spcAft>
              <a:tabLst>
                <a:tab pos="1679332" algn="l"/>
                <a:tab pos="2332406" algn="l"/>
              </a:tabLst>
              <a:defRPr/>
            </a:pPr>
            <a:endParaRPr lang="en-US" sz="2400" dirty="0">
              <a:latin typeface="Myriad Pro" pitchFamily="34" charset="0"/>
              <a:cs typeface="Arial" charset="0"/>
            </a:endParaRPr>
          </a:p>
        </p:txBody>
      </p:sp>
      <p:pic>
        <p:nvPicPr>
          <p:cNvPr id="263169"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654619" y="2514600"/>
            <a:ext cx="6061616" cy="2514600"/>
          </a:xfrm>
          <a:prstGeom prst="rect">
            <a:avLst/>
          </a:prstGeom>
          <a:noFill/>
        </p:spPr>
      </p:pic>
      <p:sp>
        <p:nvSpPr>
          <p:cNvPr id="2" name="Slide Number Placeholder 1"/>
          <p:cNvSpPr>
            <a:spLocks noGrp="1"/>
          </p:cNvSpPr>
          <p:nvPr>
            <p:ph type="sldNum" sz="quarter" idx="12"/>
          </p:nvPr>
        </p:nvSpPr>
        <p:spPr/>
        <p:txBody>
          <a:bodyPr/>
          <a:lstStyle/>
          <a:p>
            <a:fld id="{F7886C9C-DC18-4195-8FD5-A50AA931D419}" type="slidenum">
              <a:rPr lang="en-US" smtClean="0"/>
              <a:pPr/>
              <a:t>11</a:t>
            </a:fld>
            <a:endParaRPr lang="en-US" dirty="0"/>
          </a:p>
        </p:txBody>
      </p:sp>
    </p:spTree>
    <p:extLst>
      <p:ext uri="{BB962C8B-B14F-4D97-AF65-F5344CB8AC3E}">
        <p14:creationId xmlns:p14="http://schemas.microsoft.com/office/powerpoint/2010/main" val="9799744"/>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Group 6">
            <a:extLst>
              <a:ext uri="{FF2B5EF4-FFF2-40B4-BE49-F238E27FC236}">
                <a16:creationId xmlns:a16="http://schemas.microsoft.com/office/drawing/2014/main" id="{CD7E5AAB-D044-44B6-9EFA-C465A1C5FB4D}"/>
              </a:ext>
            </a:extLst>
          </p:cNvPr>
          <p:cNvGrpSpPr>
            <a:grpSpLocks/>
          </p:cNvGrpSpPr>
          <p:nvPr/>
        </p:nvGrpSpPr>
        <p:grpSpPr bwMode="auto">
          <a:xfrm>
            <a:off x="114300" y="97624"/>
            <a:ext cx="8915400" cy="5998376"/>
            <a:chOff x="342900" y="381000"/>
            <a:chExt cx="8496300" cy="6299114"/>
          </a:xfrm>
        </p:grpSpPr>
        <p:pic>
          <p:nvPicPr>
            <p:cNvPr id="49157" name="Picture 4" descr="A screenshot of a cell phone&#10;&#10;Description automatically generated">
              <a:extLst>
                <a:ext uri="{FF2B5EF4-FFF2-40B4-BE49-F238E27FC236}">
                  <a16:creationId xmlns:a16="http://schemas.microsoft.com/office/drawing/2014/main" id="{13FE8534-C772-48DE-BC0F-15C6572E266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900" y="381000"/>
              <a:ext cx="8458200" cy="629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5F457DD3-40F6-4F95-A37C-C8F8C58D3617}"/>
                </a:ext>
              </a:extLst>
            </p:cNvPr>
            <p:cNvSpPr/>
            <p:nvPr/>
          </p:nvSpPr>
          <p:spPr>
            <a:xfrm>
              <a:off x="8153869" y="381000"/>
              <a:ext cx="685331" cy="4571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8" name="Oval 7">
            <a:extLst>
              <a:ext uri="{FF2B5EF4-FFF2-40B4-BE49-F238E27FC236}">
                <a16:creationId xmlns:a16="http://schemas.microsoft.com/office/drawing/2014/main" id="{61913DA7-CD85-4383-9256-C1A0FA062B8E}"/>
              </a:ext>
            </a:extLst>
          </p:cNvPr>
          <p:cNvSpPr/>
          <p:nvPr/>
        </p:nvSpPr>
        <p:spPr>
          <a:xfrm>
            <a:off x="5257800" y="3962400"/>
            <a:ext cx="3581400" cy="99060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highlight>
                <a:srgbClr val="FF0000"/>
              </a:highlight>
            </a:endParaRPr>
          </a:p>
        </p:txBody>
      </p:sp>
      <p:sp>
        <p:nvSpPr>
          <p:cNvPr id="9" name="TextBox 8">
            <a:extLst>
              <a:ext uri="{FF2B5EF4-FFF2-40B4-BE49-F238E27FC236}">
                <a16:creationId xmlns:a16="http://schemas.microsoft.com/office/drawing/2014/main" id="{848E27C7-56C8-4DBE-B700-00F0C67B1A5B}"/>
              </a:ext>
            </a:extLst>
          </p:cNvPr>
          <p:cNvSpPr txBox="1">
            <a:spLocks noChangeArrowheads="1"/>
          </p:cNvSpPr>
          <p:nvPr/>
        </p:nvSpPr>
        <p:spPr bwMode="auto">
          <a:xfrm rot="20370034">
            <a:off x="1026888" y="3627726"/>
            <a:ext cx="4811178" cy="1077218"/>
          </a:xfrm>
          <a:prstGeom prst="rect">
            <a:avLst/>
          </a:prstGeom>
          <a:solidFill>
            <a:schemeClr val="bg1"/>
          </a:solidFill>
          <a:ln w="9525">
            <a:solidFill>
              <a:srgbClr val="FF0000"/>
            </a:solidFill>
            <a:miter lim="800000"/>
            <a:headEnd/>
            <a:tailEnd/>
          </a:ln>
        </p:spPr>
        <p:txBody>
          <a:bodyPr wrap="square">
            <a:spAutoFit/>
          </a:bodyPr>
          <a:lstStyle>
            <a:lvl1pPr>
              <a:lnSpc>
                <a:spcPct val="90000"/>
              </a:lnSpc>
              <a:spcBef>
                <a:spcPts val="1000"/>
              </a:spcBef>
              <a:buFont typeface="Arial" panose="020B0604020202020204" pitchFamily="34" charset="0"/>
              <a:buChar char="•"/>
              <a:defRPr sz="2800">
                <a:solidFill>
                  <a:srgbClr val="7F7F7F"/>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7F7F7F"/>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9pPr>
          </a:lstStyle>
          <a:p>
            <a:pPr algn="ctr">
              <a:lnSpc>
                <a:spcPct val="100000"/>
              </a:lnSpc>
              <a:spcBef>
                <a:spcPct val="0"/>
              </a:spcBef>
              <a:buFontTx/>
              <a:buNone/>
            </a:pPr>
            <a:r>
              <a:rPr lang="en-US" altLang="en-US" sz="3200" b="1" dirty="0">
                <a:solidFill>
                  <a:schemeClr val="tx1"/>
                </a:solidFill>
                <a:latin typeface="Arial" panose="020B0604020202020204" pitchFamily="34" charset="0"/>
              </a:rPr>
              <a:t>Let’s discuss in a</a:t>
            </a:r>
          </a:p>
          <a:p>
            <a:pPr algn="ctr">
              <a:lnSpc>
                <a:spcPct val="100000"/>
              </a:lnSpc>
              <a:spcBef>
                <a:spcPct val="0"/>
              </a:spcBef>
              <a:buFontTx/>
              <a:buNone/>
            </a:pPr>
            <a:r>
              <a:rPr lang="en-US" altLang="en-US" sz="3200" b="1" dirty="0">
                <a:solidFill>
                  <a:schemeClr val="tx1"/>
                </a:solidFill>
                <a:latin typeface="Arial" panose="020B0604020202020204" pitchFamily="34" charset="0"/>
              </a:rPr>
              <a:t>Breakout Room</a:t>
            </a:r>
          </a:p>
        </p:txBody>
      </p:sp>
      <p:sp>
        <p:nvSpPr>
          <p:cNvPr id="2" name="Slide Number Placeholder 1">
            <a:extLst>
              <a:ext uri="{FF2B5EF4-FFF2-40B4-BE49-F238E27FC236}">
                <a16:creationId xmlns:a16="http://schemas.microsoft.com/office/drawing/2014/main" id="{32E9C496-3370-E045-98A2-22544918BC2D}"/>
              </a:ext>
            </a:extLst>
          </p:cNvPr>
          <p:cNvSpPr>
            <a:spLocks noGrp="1"/>
          </p:cNvSpPr>
          <p:nvPr>
            <p:ph type="sldNum" sz="quarter" idx="12"/>
          </p:nvPr>
        </p:nvSpPr>
        <p:spPr/>
        <p:txBody>
          <a:bodyPr/>
          <a:lstStyle/>
          <a:p>
            <a:fld id="{F7886C9C-DC18-4195-8FD5-A50AA931D419}" type="slidenum">
              <a:rPr lang="en-US" smtClean="0"/>
              <a:pPr/>
              <a:t>12</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a:extLst>
              <a:ext uri="{FF2B5EF4-FFF2-40B4-BE49-F238E27FC236}">
                <a16:creationId xmlns:a16="http://schemas.microsoft.com/office/drawing/2014/main" id="{64FA9C5B-9B0C-6542-8D3A-DF27E0EA66C9}"/>
              </a:ext>
            </a:extLst>
          </p:cNvPr>
          <p:cNvSpPr>
            <a:spLocks noGrp="1" noChangeArrowheads="1"/>
          </p:cNvSpPr>
          <p:nvPr>
            <p:ph type="body" idx="1"/>
          </p:nvPr>
        </p:nvSpPr>
        <p:spPr>
          <a:xfrm>
            <a:off x="262288" y="1752600"/>
            <a:ext cx="8660166" cy="2212300"/>
          </a:xfrm>
        </p:spPr>
        <p:txBody>
          <a:bodyPr>
            <a:normAutofit/>
          </a:bodyPr>
          <a:lstStyle/>
          <a:p>
            <a:pPr marL="502920" indent="-457200" eaLnBrk="1" hangingPunct="1">
              <a:buFont typeface="+mj-lt"/>
              <a:buAutoNum type="arabicPeriod"/>
            </a:pPr>
            <a:r>
              <a:rPr lang="en-US" altLang="en-US" b="0" dirty="0">
                <a:solidFill>
                  <a:schemeClr val="tx1"/>
                </a:solidFill>
                <a:ea typeface="ＭＳ Ｐゴシック" panose="020B0600070205080204" pitchFamily="34" charset="-128"/>
              </a:rPr>
              <a:t>Choose a spokesperson to report back on discussion.</a:t>
            </a:r>
          </a:p>
          <a:p>
            <a:pPr marL="502920" indent="-457200" eaLnBrk="1" hangingPunct="1">
              <a:buFont typeface="+mj-lt"/>
              <a:buAutoNum type="arabicPeriod"/>
            </a:pPr>
            <a:r>
              <a:rPr lang="en-US" altLang="en-US" b="0" dirty="0">
                <a:solidFill>
                  <a:schemeClr val="tx1"/>
                </a:solidFill>
                <a:ea typeface="ＭＳ Ｐゴシック" panose="020B0600070205080204" pitchFamily="34" charset="-128"/>
              </a:rPr>
              <a:t>Describe outstanding examples of chairing leadership you have seen at ICANN.</a:t>
            </a:r>
          </a:p>
          <a:p>
            <a:pPr marL="502920" indent="-457200" eaLnBrk="1" hangingPunct="1">
              <a:buFont typeface="+mj-lt"/>
              <a:buAutoNum type="arabicPeriod"/>
            </a:pPr>
            <a:r>
              <a:rPr lang="en-US" altLang="en-US" b="0" dirty="0">
                <a:solidFill>
                  <a:schemeClr val="tx1"/>
                </a:solidFill>
                <a:ea typeface="ＭＳ Ｐゴシック" panose="020B0600070205080204" pitchFamily="34" charset="-128"/>
              </a:rPr>
              <a:t>Describe more understated everyday acts of chairing leadership.</a:t>
            </a:r>
          </a:p>
        </p:txBody>
      </p:sp>
      <p:sp>
        <p:nvSpPr>
          <p:cNvPr id="5" name="Rectangle 4">
            <a:extLst>
              <a:ext uri="{FF2B5EF4-FFF2-40B4-BE49-F238E27FC236}">
                <a16:creationId xmlns:a16="http://schemas.microsoft.com/office/drawing/2014/main" id="{5F6EE5A9-B2FB-EE41-B399-63ABEB3B8607}"/>
              </a:ext>
            </a:extLst>
          </p:cNvPr>
          <p:cNvSpPr/>
          <p:nvPr/>
        </p:nvSpPr>
        <p:spPr>
          <a:xfrm>
            <a:off x="304800" y="381000"/>
            <a:ext cx="7239000" cy="1077218"/>
          </a:xfrm>
          <a:prstGeom prst="rect">
            <a:avLst/>
          </a:prstGeom>
        </p:spPr>
        <p:txBody>
          <a:bodyPr wrap="square">
            <a:spAutoFit/>
          </a:bodyPr>
          <a:lstStyle/>
          <a:p>
            <a:pPr eaLnBrk="1" hangingPunct="1"/>
            <a:r>
              <a:rPr lang="en-US" altLang="en-US" sz="3200" dirty="0">
                <a:solidFill>
                  <a:schemeClr val="bg1"/>
                </a:solidFill>
                <a:latin typeface="+mj-lt"/>
                <a:ea typeface="ＭＳ Ｐゴシック" panose="020B0600070205080204" pitchFamily="34" charset="-128"/>
                <a:cs typeface="Arial" panose="020B0604020202020204" pitchFamily="34" charset="0"/>
              </a:rPr>
              <a:t>Acts of leadership </a:t>
            </a:r>
          </a:p>
          <a:p>
            <a:pPr eaLnBrk="1" hangingPunct="1"/>
            <a:r>
              <a:rPr lang="en-US" altLang="en-US" sz="3200" dirty="0">
                <a:solidFill>
                  <a:schemeClr val="bg2"/>
                </a:solidFill>
                <a:latin typeface="+mj-lt"/>
                <a:ea typeface="ＭＳ Ｐゴシック" panose="020B0600070205080204" pitchFamily="34" charset="-128"/>
                <a:cs typeface="Arial" panose="020B0604020202020204" pitchFamily="34" charset="0"/>
              </a:rPr>
              <a:t>10 minute breakout discussion</a:t>
            </a:r>
          </a:p>
        </p:txBody>
      </p:sp>
      <p:sp>
        <p:nvSpPr>
          <p:cNvPr id="2" name="Slide Number Placeholder 1">
            <a:extLst>
              <a:ext uri="{FF2B5EF4-FFF2-40B4-BE49-F238E27FC236}">
                <a16:creationId xmlns:a16="http://schemas.microsoft.com/office/drawing/2014/main" id="{96994B0D-70B3-034B-A72C-E296DE6D7CF2}"/>
              </a:ext>
            </a:extLst>
          </p:cNvPr>
          <p:cNvSpPr>
            <a:spLocks noGrp="1"/>
          </p:cNvSpPr>
          <p:nvPr>
            <p:ph type="sldNum" sz="quarter" idx="12"/>
          </p:nvPr>
        </p:nvSpPr>
        <p:spPr/>
        <p:txBody>
          <a:bodyPr/>
          <a:lstStyle/>
          <a:p>
            <a:fld id="{F7886C9C-DC18-4195-8FD5-A50AA931D419}" type="slidenum">
              <a:rPr lang="en-US" smtClean="0"/>
              <a:pPr/>
              <a:t>13</a:t>
            </a:fld>
            <a:endParaRPr lang="en-US" dirty="0"/>
          </a:p>
        </p:txBody>
      </p:sp>
      <p:sp>
        <p:nvSpPr>
          <p:cNvPr id="3" name="TextBox 2">
            <a:extLst>
              <a:ext uri="{FF2B5EF4-FFF2-40B4-BE49-F238E27FC236}">
                <a16:creationId xmlns:a16="http://schemas.microsoft.com/office/drawing/2014/main" id="{40D43C19-F93E-7F4F-995E-3682AFD5234B}"/>
              </a:ext>
            </a:extLst>
          </p:cNvPr>
          <p:cNvSpPr txBox="1"/>
          <p:nvPr/>
        </p:nvSpPr>
        <p:spPr>
          <a:xfrm>
            <a:off x="896671" y="3964900"/>
            <a:ext cx="7391400" cy="2893100"/>
          </a:xfrm>
          <a:prstGeom prst="rect">
            <a:avLst/>
          </a:prstGeom>
          <a:noFill/>
        </p:spPr>
        <p:txBody>
          <a:bodyPr wrap="square" rtlCol="0">
            <a:spAutoFit/>
          </a:bodyPr>
          <a:lstStyle/>
          <a:p>
            <a:r>
              <a:rPr lang="en-US" sz="2800" b="1" dirty="0">
                <a:solidFill>
                  <a:srgbClr val="7030A0"/>
                </a:solidFill>
              </a:rPr>
              <a:t>Leadership can be summarized in two words…</a:t>
            </a:r>
          </a:p>
          <a:p>
            <a:pPr algn="r"/>
            <a:r>
              <a:rPr lang="en-US" sz="3600" b="1" dirty="0">
                <a:latin typeface="Phosphate Solid" panose="02000506050000020004" pitchFamily="2" charset="77"/>
                <a:cs typeface="Phosphate Solid" panose="02000506050000020004" pitchFamily="2" charset="77"/>
              </a:rPr>
              <a:t>Strength</a:t>
            </a:r>
          </a:p>
          <a:p>
            <a:pPr algn="r"/>
            <a:r>
              <a:rPr lang="en-US" sz="3600" dirty="0"/>
              <a:t>And</a:t>
            </a:r>
          </a:p>
          <a:p>
            <a:pPr algn="r"/>
            <a:r>
              <a:rPr lang="en-US" sz="3600" b="1" dirty="0">
                <a:solidFill>
                  <a:srgbClr val="617FC7"/>
                </a:solidFill>
                <a:latin typeface="Comic Sans MS" panose="030F0902030302020204" pitchFamily="66" charset="0"/>
              </a:rPr>
              <a:t>Warmth</a:t>
            </a:r>
          </a:p>
          <a:p>
            <a:endParaRPr lang="en-US" dirty="0"/>
          </a:p>
        </p:txBody>
      </p:sp>
    </p:spTree>
    <p:extLst>
      <p:ext uri="{BB962C8B-B14F-4D97-AF65-F5344CB8AC3E}">
        <p14:creationId xmlns:p14="http://schemas.microsoft.com/office/powerpoint/2010/main" val="27375020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6" name="Rectangle 8" hidden="1"/>
          <p:cNvGraphicFramePr>
            <a:graphicFrameLocks/>
          </p:cNvGraphicFramePr>
          <p:nvPr>
            <p:custDataLst>
              <p:tags r:id="rId2"/>
            </p:custDataLst>
          </p:nvPr>
        </p:nvGraphicFramePr>
        <p:xfrm>
          <a:off x="1" y="0"/>
          <a:ext cx="161985" cy="161974"/>
        </p:xfrm>
        <a:graphic>
          <a:graphicData uri="http://schemas.openxmlformats.org/presentationml/2006/ole">
            <mc:AlternateContent xmlns:mc="http://schemas.openxmlformats.org/markup-compatibility/2006">
              <mc:Choice xmlns:v="urn:schemas-microsoft-com:vml" Requires="v">
                <p:oleObj spid="_x0000_s120900" r:id="rId6" imgW="0" imgH="0" progId="">
                  <p:embed/>
                </p:oleObj>
              </mc:Choice>
              <mc:Fallback>
                <p:oleObj r:id="rId6" imgW="0" imgH="0" progId="">
                  <p:embed/>
                  <p:pic>
                    <p:nvPicPr>
                      <p:cNvPr id="11266" name="Rectangle 8" hidden="1"/>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1" y="0"/>
                        <a:ext cx="161985" cy="16197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1269" name="Rectangle 2"/>
          <p:cNvSpPr>
            <a:spLocks noGrp="1" noChangeArrowheads="1"/>
          </p:cNvSpPr>
          <p:nvPr>
            <p:ph type="title"/>
            <p:custDataLst>
              <p:tags r:id="rId3"/>
            </p:custDataLst>
          </p:nvPr>
        </p:nvSpPr>
        <p:spPr/>
        <p:txBody>
          <a:bodyPr/>
          <a:lstStyle/>
          <a:p>
            <a:r>
              <a:rPr lang="en-US" dirty="0">
                <a:cs typeface="Arial" panose="020B0604020202020204" pitchFamily="34" charset="0"/>
              </a:rPr>
              <a:t>Build trust quickly</a:t>
            </a:r>
          </a:p>
        </p:txBody>
      </p:sp>
      <p:sp>
        <p:nvSpPr>
          <p:cNvPr id="2" name="Content Placeholder 1"/>
          <p:cNvSpPr>
            <a:spLocks noGrp="1"/>
          </p:cNvSpPr>
          <p:nvPr>
            <p:ph idx="1"/>
          </p:nvPr>
        </p:nvSpPr>
        <p:spPr/>
        <p:txBody>
          <a:bodyPr/>
          <a:lstStyle/>
          <a:p>
            <a:pPr lvl="0"/>
            <a:r>
              <a:rPr lang="en-US" b="0" dirty="0">
                <a:latin typeface="Arial" panose="020B0604020202020204" pitchFamily="34" charset="0"/>
                <a:cs typeface="Arial" panose="020B0604020202020204" pitchFamily="34" charset="0"/>
              </a:rPr>
              <a:t>Use the CARE model as your guiding intention</a:t>
            </a:r>
          </a:p>
          <a:p>
            <a:pPr lvl="0"/>
            <a:r>
              <a:rPr lang="en-US" b="0" dirty="0">
                <a:latin typeface="Arial" panose="020B0604020202020204" pitchFamily="34" charset="0"/>
                <a:cs typeface="Arial" panose="020B0604020202020204" pitchFamily="34" charset="0"/>
              </a:rPr>
              <a:t>Initial meetings engender assumed trust.  Reinforce this by being gracious, recognizing performance, and build your credibility by beating deadlines and being effective in your facilitation</a:t>
            </a:r>
          </a:p>
          <a:p>
            <a:pPr lvl="0"/>
            <a:r>
              <a:rPr lang="en-US" b="0" dirty="0">
                <a:latin typeface="Arial" panose="020B0604020202020204" pitchFamily="34" charset="0"/>
                <a:cs typeface="Arial" panose="020B0604020202020204" pitchFamily="34" charset="0"/>
              </a:rPr>
              <a:t>Be predictable with times you are available, answering emails efficiently, perhaps setting up a time that you are accessible.</a:t>
            </a:r>
          </a:p>
          <a:p>
            <a:pPr lvl="0"/>
            <a:r>
              <a:rPr lang="en-US" b="0" dirty="0">
                <a:latin typeface="Arial" panose="020B0604020202020204" pitchFamily="34" charset="0"/>
                <a:cs typeface="Arial" panose="020B0604020202020204" pitchFamily="34" charset="0"/>
              </a:rPr>
              <a:t>Be responsive</a:t>
            </a:r>
          </a:p>
          <a:p>
            <a:pPr lvl="0"/>
            <a:r>
              <a:rPr lang="en-US" b="0" dirty="0">
                <a:latin typeface="Arial" panose="020B0604020202020204" pitchFamily="34" charset="0"/>
                <a:cs typeface="Arial" panose="020B0604020202020204" pitchFamily="34" charset="0"/>
              </a:rPr>
              <a:t>Be persistent and positive, always assuming goodwill. </a:t>
            </a:r>
          </a:p>
        </p:txBody>
      </p:sp>
      <p:sp>
        <p:nvSpPr>
          <p:cNvPr id="3" name="Slide Number Placeholder 2">
            <a:extLst>
              <a:ext uri="{FF2B5EF4-FFF2-40B4-BE49-F238E27FC236}">
                <a16:creationId xmlns:a16="http://schemas.microsoft.com/office/drawing/2014/main" id="{D5459720-EEAA-4842-BD8E-90513B211EA2}"/>
              </a:ext>
            </a:extLst>
          </p:cNvPr>
          <p:cNvSpPr>
            <a:spLocks noGrp="1"/>
          </p:cNvSpPr>
          <p:nvPr>
            <p:ph type="sldNum" sz="quarter" idx="12"/>
          </p:nvPr>
        </p:nvSpPr>
        <p:spPr/>
        <p:txBody>
          <a:bodyPr/>
          <a:lstStyle/>
          <a:p>
            <a:fld id="{F7886C9C-DC18-4195-8FD5-A50AA931D419}" type="slidenum">
              <a:rPr lang="en-US" smtClean="0"/>
              <a:pPr/>
              <a:t>14</a:t>
            </a:fld>
            <a:endParaRPr lang="en-US" dirty="0"/>
          </a:p>
        </p:txBody>
      </p:sp>
    </p:spTree>
    <p:extLst>
      <p:ext uri="{BB962C8B-B14F-4D97-AF65-F5344CB8AC3E}">
        <p14:creationId xmlns:p14="http://schemas.microsoft.com/office/powerpoint/2010/main" val="1866800101"/>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Group 6">
            <a:extLst>
              <a:ext uri="{FF2B5EF4-FFF2-40B4-BE49-F238E27FC236}">
                <a16:creationId xmlns:a16="http://schemas.microsoft.com/office/drawing/2014/main" id="{CD7E5AAB-D044-44B6-9EFA-C465A1C5FB4D}"/>
              </a:ext>
            </a:extLst>
          </p:cNvPr>
          <p:cNvGrpSpPr>
            <a:grpSpLocks/>
          </p:cNvGrpSpPr>
          <p:nvPr/>
        </p:nvGrpSpPr>
        <p:grpSpPr bwMode="auto">
          <a:xfrm>
            <a:off x="114300" y="97624"/>
            <a:ext cx="8915400" cy="5998376"/>
            <a:chOff x="342900" y="381000"/>
            <a:chExt cx="8496300" cy="6299114"/>
          </a:xfrm>
        </p:grpSpPr>
        <p:pic>
          <p:nvPicPr>
            <p:cNvPr id="49157" name="Picture 4" descr="A screenshot of a cell phone&#10;&#10;Description automatically generated">
              <a:extLst>
                <a:ext uri="{FF2B5EF4-FFF2-40B4-BE49-F238E27FC236}">
                  <a16:creationId xmlns:a16="http://schemas.microsoft.com/office/drawing/2014/main" id="{13FE8534-C772-48DE-BC0F-15C6572E266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900" y="381000"/>
              <a:ext cx="8458200" cy="629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5F457DD3-40F6-4F95-A37C-C8F8C58D3617}"/>
                </a:ext>
              </a:extLst>
            </p:cNvPr>
            <p:cNvSpPr/>
            <p:nvPr/>
          </p:nvSpPr>
          <p:spPr>
            <a:xfrm>
              <a:off x="8153869" y="381000"/>
              <a:ext cx="685331" cy="4571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8" name="Oval 7">
            <a:extLst>
              <a:ext uri="{FF2B5EF4-FFF2-40B4-BE49-F238E27FC236}">
                <a16:creationId xmlns:a16="http://schemas.microsoft.com/office/drawing/2014/main" id="{61913DA7-CD85-4383-9256-C1A0FA062B8E}"/>
              </a:ext>
            </a:extLst>
          </p:cNvPr>
          <p:cNvSpPr/>
          <p:nvPr/>
        </p:nvSpPr>
        <p:spPr>
          <a:xfrm>
            <a:off x="-16565" y="4876800"/>
            <a:ext cx="3064565" cy="99060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highlight>
                <a:srgbClr val="FF0000"/>
              </a:highlight>
            </a:endParaRPr>
          </a:p>
        </p:txBody>
      </p:sp>
      <p:sp>
        <p:nvSpPr>
          <p:cNvPr id="9" name="TextBox 8">
            <a:extLst>
              <a:ext uri="{FF2B5EF4-FFF2-40B4-BE49-F238E27FC236}">
                <a16:creationId xmlns:a16="http://schemas.microsoft.com/office/drawing/2014/main" id="{848E27C7-56C8-4DBE-B700-00F0C67B1A5B}"/>
              </a:ext>
            </a:extLst>
          </p:cNvPr>
          <p:cNvSpPr txBox="1">
            <a:spLocks noChangeArrowheads="1"/>
          </p:cNvSpPr>
          <p:nvPr/>
        </p:nvSpPr>
        <p:spPr bwMode="auto">
          <a:xfrm rot="20370034">
            <a:off x="3023240" y="3795718"/>
            <a:ext cx="4811178" cy="584775"/>
          </a:xfrm>
          <a:prstGeom prst="rect">
            <a:avLst/>
          </a:prstGeom>
          <a:solidFill>
            <a:schemeClr val="bg1"/>
          </a:solidFill>
          <a:ln w="9525">
            <a:solidFill>
              <a:srgbClr val="FF0000"/>
            </a:solidFill>
            <a:miter lim="800000"/>
            <a:headEnd/>
            <a:tailEnd/>
          </a:ln>
        </p:spPr>
        <p:txBody>
          <a:bodyPr wrap="square">
            <a:spAutoFit/>
          </a:bodyPr>
          <a:lstStyle>
            <a:lvl1pPr>
              <a:lnSpc>
                <a:spcPct val="90000"/>
              </a:lnSpc>
              <a:spcBef>
                <a:spcPts val="1000"/>
              </a:spcBef>
              <a:buFont typeface="Arial" panose="020B0604020202020204" pitchFamily="34" charset="0"/>
              <a:buChar char="•"/>
              <a:defRPr sz="2800">
                <a:solidFill>
                  <a:srgbClr val="7F7F7F"/>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7F7F7F"/>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9pPr>
          </a:lstStyle>
          <a:p>
            <a:pPr algn="ctr">
              <a:lnSpc>
                <a:spcPct val="100000"/>
              </a:lnSpc>
              <a:spcBef>
                <a:spcPct val="0"/>
              </a:spcBef>
              <a:buFontTx/>
              <a:buNone/>
            </a:pPr>
            <a:r>
              <a:rPr lang="en-US" altLang="en-US" sz="3200" b="1" dirty="0">
                <a:solidFill>
                  <a:schemeClr val="tx1"/>
                </a:solidFill>
                <a:latin typeface="Arial" panose="020B0604020202020204" pitchFamily="34" charset="0"/>
              </a:rPr>
              <a:t>Let’s take a Poll</a:t>
            </a:r>
          </a:p>
        </p:txBody>
      </p:sp>
      <p:sp>
        <p:nvSpPr>
          <p:cNvPr id="2" name="Slide Number Placeholder 1">
            <a:extLst>
              <a:ext uri="{FF2B5EF4-FFF2-40B4-BE49-F238E27FC236}">
                <a16:creationId xmlns:a16="http://schemas.microsoft.com/office/drawing/2014/main" id="{1FD4AD96-6AEE-3D4A-ABE9-C3737922E649}"/>
              </a:ext>
            </a:extLst>
          </p:cNvPr>
          <p:cNvSpPr>
            <a:spLocks noGrp="1"/>
          </p:cNvSpPr>
          <p:nvPr>
            <p:ph type="sldNum" sz="quarter" idx="12"/>
          </p:nvPr>
        </p:nvSpPr>
        <p:spPr/>
        <p:txBody>
          <a:bodyPr/>
          <a:lstStyle/>
          <a:p>
            <a:fld id="{F7886C9C-DC18-4195-8FD5-A50AA931D419}" type="slidenum">
              <a:rPr lang="en-US" smtClean="0"/>
              <a:pPr/>
              <a:t>15</a:t>
            </a:fld>
            <a:endParaRPr lang="en-US" dirty="0"/>
          </a:p>
        </p:txBody>
      </p:sp>
    </p:spTree>
    <p:extLst>
      <p:ext uri="{BB962C8B-B14F-4D97-AF65-F5344CB8AC3E}">
        <p14:creationId xmlns:p14="http://schemas.microsoft.com/office/powerpoint/2010/main" val="17297705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48D8AD-1A32-487E-9E99-9F56142FA64B}"/>
              </a:ext>
            </a:extLst>
          </p:cNvPr>
          <p:cNvSpPr>
            <a:spLocks noGrp="1"/>
          </p:cNvSpPr>
          <p:nvPr>
            <p:ph idx="1"/>
          </p:nvPr>
        </p:nvSpPr>
        <p:spPr/>
        <p:txBody>
          <a:bodyPr/>
          <a:lstStyle/>
          <a:p>
            <a:pPr marL="45720" indent="0">
              <a:buNone/>
            </a:pPr>
            <a:r>
              <a:rPr lang="en-US" dirty="0"/>
              <a:t>Let's take a poll: (Select only 1 answer)</a:t>
            </a:r>
          </a:p>
          <a:p>
            <a:pPr marL="45720" indent="0">
              <a:buNone/>
            </a:pPr>
            <a:endParaRPr lang="en-US" dirty="0"/>
          </a:p>
          <a:p>
            <a:pPr marL="45720" indent="0">
              <a:buNone/>
            </a:pPr>
            <a:r>
              <a:rPr lang="en-US" dirty="0"/>
              <a:t>Think about a situation where developing your leadership skills further will make a difference. What part of the CARE Model  needs your focus most?</a:t>
            </a:r>
          </a:p>
          <a:p>
            <a:pPr marL="502920" indent="-457200">
              <a:buAutoNum type="arabicPeriod"/>
            </a:pPr>
            <a:r>
              <a:rPr lang="en-US" dirty="0"/>
              <a:t>Credibility</a:t>
            </a:r>
          </a:p>
          <a:p>
            <a:pPr marL="502920" indent="-457200">
              <a:buAutoNum type="arabicPeriod"/>
            </a:pPr>
            <a:r>
              <a:rPr lang="en-US" dirty="0"/>
              <a:t>Authenticity</a:t>
            </a:r>
          </a:p>
          <a:p>
            <a:pPr marL="502920" indent="-457200">
              <a:buAutoNum type="arabicPeriod"/>
            </a:pPr>
            <a:r>
              <a:rPr lang="en-US" dirty="0"/>
              <a:t>Reliability</a:t>
            </a:r>
          </a:p>
          <a:p>
            <a:pPr marL="502920" indent="-457200">
              <a:buAutoNum type="arabicPeriod"/>
            </a:pPr>
            <a:r>
              <a:rPr lang="en-US" dirty="0"/>
              <a:t>Egoless</a:t>
            </a:r>
          </a:p>
        </p:txBody>
      </p:sp>
      <p:sp>
        <p:nvSpPr>
          <p:cNvPr id="3" name="Slide Number Placeholder 2">
            <a:extLst>
              <a:ext uri="{FF2B5EF4-FFF2-40B4-BE49-F238E27FC236}">
                <a16:creationId xmlns:a16="http://schemas.microsoft.com/office/drawing/2014/main" id="{61818459-98C0-4252-B433-257287EAFF84}"/>
              </a:ext>
            </a:extLst>
          </p:cNvPr>
          <p:cNvSpPr>
            <a:spLocks noGrp="1"/>
          </p:cNvSpPr>
          <p:nvPr>
            <p:ph type="sldNum" sz="quarter" idx="12"/>
          </p:nvPr>
        </p:nvSpPr>
        <p:spPr/>
        <p:txBody>
          <a:bodyPr/>
          <a:lstStyle/>
          <a:p>
            <a:fld id="{F7886C9C-DC18-4195-8FD5-A50AA931D419}" type="slidenum">
              <a:rPr lang="en-US" smtClean="0"/>
              <a:pPr/>
              <a:t>16</a:t>
            </a:fld>
            <a:endParaRPr lang="en-US" dirty="0"/>
          </a:p>
        </p:txBody>
      </p:sp>
      <p:sp>
        <p:nvSpPr>
          <p:cNvPr id="4" name="Title 3">
            <a:extLst>
              <a:ext uri="{FF2B5EF4-FFF2-40B4-BE49-F238E27FC236}">
                <a16:creationId xmlns:a16="http://schemas.microsoft.com/office/drawing/2014/main" id="{F088AC75-55C9-4AAC-AF5A-DA5A0FA33ABB}"/>
              </a:ext>
            </a:extLst>
          </p:cNvPr>
          <p:cNvSpPr>
            <a:spLocks noGrp="1"/>
          </p:cNvSpPr>
          <p:nvPr>
            <p:ph type="title"/>
          </p:nvPr>
        </p:nvSpPr>
        <p:spPr/>
        <p:txBody>
          <a:bodyPr/>
          <a:lstStyle/>
          <a:p>
            <a:r>
              <a:rPr lang="en-US" dirty="0"/>
              <a:t>CARE model Poll</a:t>
            </a:r>
          </a:p>
        </p:txBody>
      </p:sp>
    </p:spTree>
    <p:extLst>
      <p:ext uri="{BB962C8B-B14F-4D97-AF65-F5344CB8AC3E}">
        <p14:creationId xmlns:p14="http://schemas.microsoft.com/office/powerpoint/2010/main" val="25112008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76200" y="-914400"/>
            <a:ext cx="12188218" cy="10591800"/>
          </a:xfrm>
          <a:prstGeom prst="rect">
            <a:avLst/>
          </a:prstGeom>
          <a:noFill/>
          <a:extLst>
            <a:ext uri="{909E8E84-426E-40dd-AFC4-6F175D3DCCD1}">
              <a14:hiddenFill xmlns="" xmlns:a14="http://schemas.microsoft.com/office/drawing/2010/main">
                <a:solidFill>
                  <a:srgbClr val="FFFFFF"/>
                </a:solidFill>
              </a14:hiddenFill>
            </a:ext>
          </a:extLst>
        </p:spPr>
      </p:pic>
      <p:sp>
        <p:nvSpPr>
          <p:cNvPr id="9218" name="Rectangle 3"/>
          <p:cNvSpPr>
            <a:spLocks noGrp="1" noChangeArrowheads="1"/>
          </p:cNvSpPr>
          <p:nvPr>
            <p:ph type="subTitle" idx="4294967295"/>
          </p:nvPr>
        </p:nvSpPr>
        <p:spPr>
          <a:xfrm>
            <a:off x="228600" y="1464823"/>
            <a:ext cx="8763000" cy="1049777"/>
          </a:xfrm>
        </p:spPr>
        <p:txBody>
          <a:bodyPr>
            <a:normAutofit/>
          </a:bodyPr>
          <a:lstStyle/>
          <a:p>
            <a:pPr marL="45720" indent="0" algn="ctr" eaLnBrk="1" hangingPunct="1">
              <a:buNone/>
            </a:pPr>
            <a:r>
              <a:rPr lang="en-US" sz="6000" dirty="0"/>
              <a:t>Communication Skills</a:t>
            </a:r>
          </a:p>
        </p:txBody>
      </p:sp>
      <p:pic>
        <p:nvPicPr>
          <p:cNvPr id="21507" name="Picture 3" descr="C:\Data on Laptop\Incite Learning partial 8-2011\ICANN 8-2013\incite logo cmyk coat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D6FF33EF-A4EA-874D-A104-51BB350C1868}"/>
              </a:ext>
            </a:extLst>
          </p:cNvPr>
          <p:cNvSpPr txBox="1">
            <a:spLocks/>
          </p:cNvSpPr>
          <p:nvPr/>
        </p:nvSpPr>
        <p:spPr>
          <a:xfrm>
            <a:off x="8408634" y="641604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mtClean="0"/>
              <a:pPr/>
              <a:t>17</a:t>
            </a:fld>
            <a:endParaRPr lang="en-US" dirty="0"/>
          </a:p>
        </p:txBody>
      </p:sp>
      <p:sp>
        <p:nvSpPr>
          <p:cNvPr id="2" name="Slide Number Placeholder 1">
            <a:extLst>
              <a:ext uri="{FF2B5EF4-FFF2-40B4-BE49-F238E27FC236}">
                <a16:creationId xmlns:a16="http://schemas.microsoft.com/office/drawing/2014/main" id="{FD74AE81-1406-E04F-A7C2-65B7ED2EC10A}"/>
              </a:ext>
            </a:extLst>
          </p:cNvPr>
          <p:cNvSpPr>
            <a:spLocks noGrp="1"/>
          </p:cNvSpPr>
          <p:nvPr>
            <p:ph type="sldNum" sz="quarter" idx="12"/>
          </p:nvPr>
        </p:nvSpPr>
        <p:spPr/>
        <p:txBody>
          <a:bodyPr/>
          <a:lstStyle/>
          <a:p>
            <a:fld id="{F7886C9C-DC18-4195-8FD5-A50AA931D419}" type="slidenum">
              <a:rPr lang="en-US" smtClean="0"/>
              <a:pPr/>
              <a:t>17</a:t>
            </a:fld>
            <a:endParaRPr lang="en-US" dirty="0"/>
          </a:p>
        </p:txBody>
      </p:sp>
    </p:spTree>
    <p:extLst>
      <p:ext uri="{BB962C8B-B14F-4D97-AF65-F5344CB8AC3E}">
        <p14:creationId xmlns:p14="http://schemas.microsoft.com/office/powerpoint/2010/main" val="2810090070"/>
      </p:ext>
    </p:extLst>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39057" y="1676400"/>
            <a:ext cx="7391400" cy="415498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Assess the situation</a:t>
            </a:r>
          </a:p>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Use a skilled and credible facilitator</a:t>
            </a:r>
          </a:p>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PDP initiated, charter created, and call to members</a:t>
            </a:r>
          </a:p>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Have a purpose and clear agenda for each meeting</a:t>
            </a:r>
          </a:p>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Use meeting best practices</a:t>
            </a:r>
          </a:p>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Facilitate process and recognize needs</a:t>
            </a:r>
          </a:p>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Help participants deliberate and communicate</a:t>
            </a:r>
          </a:p>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Seek mutual agreements</a:t>
            </a:r>
          </a:p>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Prevent and overcome deadlocks</a:t>
            </a:r>
          </a:p>
          <a:p>
            <a:pPr marL="342900" indent="-342900" defTabSz="457200" fontAlgn="auto">
              <a:spcBef>
                <a:spcPts val="0"/>
              </a:spcBef>
              <a:spcAft>
                <a:spcPts val="0"/>
              </a:spcAft>
              <a:buFont typeface="Arial" panose="020B0604020202020204" pitchFamily="34" charset="0"/>
              <a:buChar char="•"/>
            </a:pPr>
            <a:r>
              <a:rPr lang="en-US" sz="2400" dirty="0">
                <a:solidFill>
                  <a:srgbClr val="000000"/>
                </a:solidFill>
              </a:rPr>
              <a:t>Adapt and learn</a:t>
            </a:r>
          </a:p>
          <a:p>
            <a:pPr defTabSz="457200" fontAlgn="auto">
              <a:spcBef>
                <a:spcPts val="0"/>
              </a:spcBef>
              <a:spcAft>
                <a:spcPts val="0"/>
              </a:spcAft>
            </a:pPr>
            <a:endParaRPr lang="en-US" sz="2400" dirty="0">
              <a:solidFill>
                <a:srgbClr val="000000"/>
              </a:solidFill>
            </a:endParaRPr>
          </a:p>
        </p:txBody>
      </p:sp>
      <p:sp>
        <p:nvSpPr>
          <p:cNvPr id="2" name="TextBox 1"/>
          <p:cNvSpPr txBox="1"/>
          <p:nvPr/>
        </p:nvSpPr>
        <p:spPr>
          <a:xfrm>
            <a:off x="228600" y="381000"/>
            <a:ext cx="6553200" cy="1077218"/>
          </a:xfrm>
          <a:prstGeom prst="rect">
            <a:avLst/>
          </a:prstGeom>
          <a:noFill/>
        </p:spPr>
        <p:txBody>
          <a:bodyPr wrap="square" rtlCol="0">
            <a:spAutoFit/>
          </a:bodyPr>
          <a:lstStyle/>
          <a:p>
            <a:r>
              <a:rPr lang="en-US" sz="3200" dirty="0">
                <a:solidFill>
                  <a:schemeClr val="bg1"/>
                </a:solidFill>
                <a:latin typeface="+mj-lt"/>
                <a:cs typeface="Arial" panose="020B0604020202020204" pitchFamily="34" charset="0"/>
                <a:sym typeface="Calibri"/>
              </a:rPr>
              <a:t>ICANN Consensus Playbook</a:t>
            </a:r>
          </a:p>
          <a:p>
            <a:endParaRPr lang="en-US" sz="3200" dirty="0">
              <a:solidFill>
                <a:schemeClr val="bg1"/>
              </a:solidFill>
              <a:latin typeface="+mj-lt"/>
            </a:endParaRPr>
          </a:p>
        </p:txBody>
      </p:sp>
    </p:spTree>
    <p:extLst>
      <p:ext uri="{BB962C8B-B14F-4D97-AF65-F5344CB8AC3E}">
        <p14:creationId xmlns:p14="http://schemas.microsoft.com/office/powerpoint/2010/main" val="341349485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custDataLst>
              <p:tags r:id="rId1"/>
            </p:custDataLst>
          </p:nvPr>
        </p:nvSpPr>
        <p:spPr>
          <a:xfrm>
            <a:off x="457200" y="762000"/>
            <a:ext cx="7216389" cy="298327"/>
          </a:xfrm>
        </p:spPr>
        <p:txBody>
          <a:bodyPr/>
          <a:lstStyle/>
          <a:p>
            <a:pPr eaLnBrk="1" hangingPunct="1"/>
            <a:r>
              <a:rPr lang="en-US" dirty="0">
                <a:cs typeface="Arial" panose="020B0604020202020204" pitchFamily="34" charset="0"/>
              </a:rPr>
              <a:t>Effective communication</a:t>
            </a:r>
          </a:p>
        </p:txBody>
      </p:sp>
      <p:sp>
        <p:nvSpPr>
          <p:cNvPr id="38917" name="Rectangle 4"/>
          <p:cNvSpPr>
            <a:spLocks noChangeArrowheads="1"/>
          </p:cNvSpPr>
          <p:nvPr/>
        </p:nvSpPr>
        <p:spPr bwMode="auto">
          <a:xfrm>
            <a:off x="304800" y="1916308"/>
            <a:ext cx="4648200" cy="3724058"/>
          </a:xfrm>
          <a:prstGeom prst="rect">
            <a:avLst/>
          </a:prstGeom>
          <a:noFill/>
          <a:ln w="9525">
            <a:noFill/>
            <a:miter lim="800000"/>
            <a:headEnd/>
            <a:tailEnd/>
          </a:ln>
        </p:spPr>
        <p:txBody>
          <a:bodyPr wrap="square" lIns="91402" tIns="45701" rIns="91402" bIns="45701">
            <a:spAutoFit/>
          </a:bodyPr>
          <a:lstStyle/>
          <a:p>
            <a:pPr marL="342900" indent="-342900">
              <a:spcBef>
                <a:spcPct val="50000"/>
              </a:spcBef>
              <a:spcAft>
                <a:spcPts val="600"/>
              </a:spcAft>
              <a:buClr>
                <a:srgbClr val="CC6600"/>
              </a:buClr>
              <a:buFont typeface="Wingdings" panose="05000000000000000000" pitchFamily="2" charset="2"/>
              <a:buChar char="ü"/>
            </a:pPr>
            <a:r>
              <a:rPr lang="en-US" sz="2400" dirty="0">
                <a:latin typeface="Arial" panose="020B0604020202020204" pitchFamily="34" charset="0"/>
                <a:cs typeface="Arial" panose="020B0604020202020204" pitchFamily="34" charset="0"/>
              </a:rPr>
              <a:t>Know your group</a:t>
            </a:r>
          </a:p>
          <a:p>
            <a:pPr marL="342900" indent="-342900">
              <a:spcBef>
                <a:spcPct val="50000"/>
              </a:spcBef>
              <a:spcAft>
                <a:spcPts val="600"/>
              </a:spcAft>
              <a:buClr>
                <a:srgbClr val="CC6600"/>
              </a:buClr>
              <a:buFont typeface="Wingdings" panose="05000000000000000000" pitchFamily="2" charset="2"/>
              <a:buChar char="ü"/>
            </a:pPr>
            <a:r>
              <a:rPr lang="en-US" sz="2400" dirty="0">
                <a:latin typeface="Arial" panose="020B0604020202020204" pitchFamily="34" charset="0"/>
                <a:cs typeface="Arial" panose="020B0604020202020204" pitchFamily="34" charset="0"/>
              </a:rPr>
              <a:t>Maintain a problem-solving orientation</a:t>
            </a:r>
          </a:p>
          <a:p>
            <a:pPr marL="342900" indent="-342900">
              <a:spcBef>
                <a:spcPct val="50000"/>
              </a:spcBef>
              <a:spcAft>
                <a:spcPts val="600"/>
              </a:spcAft>
              <a:buClr>
                <a:srgbClr val="CC6600"/>
              </a:buClr>
              <a:buFont typeface="Wingdings" panose="05000000000000000000" pitchFamily="2" charset="2"/>
              <a:buChar char="ü"/>
            </a:pPr>
            <a:r>
              <a:rPr lang="en-US" sz="2400" dirty="0">
                <a:latin typeface="Arial" panose="020B0604020202020204" pitchFamily="34" charset="0"/>
                <a:cs typeface="Arial" panose="020B0604020202020204" pitchFamily="34" charset="0"/>
              </a:rPr>
              <a:t>Ask questions and summarize</a:t>
            </a:r>
          </a:p>
          <a:p>
            <a:pPr marL="342900" indent="-342900">
              <a:spcBef>
                <a:spcPct val="50000"/>
              </a:spcBef>
              <a:spcAft>
                <a:spcPts val="600"/>
              </a:spcAft>
              <a:buClr>
                <a:srgbClr val="CC6600"/>
              </a:buClr>
              <a:buFont typeface="Wingdings" panose="05000000000000000000" pitchFamily="2" charset="2"/>
              <a:buChar char="ü"/>
            </a:pPr>
            <a:r>
              <a:rPr lang="en-US" sz="2400" dirty="0">
                <a:latin typeface="Arial" panose="020B0604020202020204" pitchFamily="34" charset="0"/>
                <a:cs typeface="Arial" panose="020B0604020202020204" pitchFamily="34" charset="0"/>
              </a:rPr>
              <a:t>Reframe issues so all can discuss</a:t>
            </a:r>
          </a:p>
          <a:p>
            <a:pPr marL="342900" indent="-342900">
              <a:spcBef>
                <a:spcPct val="50000"/>
              </a:spcBef>
              <a:spcAft>
                <a:spcPts val="600"/>
              </a:spcAft>
              <a:buClr>
                <a:srgbClr val="CC6600"/>
              </a:buClr>
              <a:buFont typeface="Wingdings" panose="05000000000000000000" pitchFamily="2" charset="2"/>
              <a:buChar char="ü"/>
            </a:pPr>
            <a:r>
              <a:rPr lang="en-US" sz="2400" dirty="0">
                <a:latin typeface="Arial" panose="020B0604020202020204" pitchFamily="34" charset="0"/>
                <a:cs typeface="Arial" panose="020B0604020202020204" pitchFamily="34" charset="0"/>
              </a:rPr>
              <a:t>Develop options</a:t>
            </a:r>
          </a:p>
        </p:txBody>
      </p:sp>
      <p:sp>
        <p:nvSpPr>
          <p:cNvPr id="2" name="TextBox 1">
            <a:extLst>
              <a:ext uri="{FF2B5EF4-FFF2-40B4-BE49-F238E27FC236}">
                <a16:creationId xmlns:a16="http://schemas.microsoft.com/office/drawing/2014/main" id="{6BF04622-CAD8-0644-8C76-AA71BD2A181E}"/>
              </a:ext>
            </a:extLst>
          </p:cNvPr>
          <p:cNvSpPr txBox="1"/>
          <p:nvPr/>
        </p:nvSpPr>
        <p:spPr>
          <a:xfrm>
            <a:off x="6928489" y="3310643"/>
            <a:ext cx="1319400" cy="830997"/>
          </a:xfrm>
          <a:prstGeom prst="rect">
            <a:avLst/>
          </a:prstGeom>
          <a:noFill/>
        </p:spPr>
        <p:txBody>
          <a:bodyPr wrap="none" rtlCol="0">
            <a:spAutoFit/>
          </a:bodyPr>
          <a:lstStyle/>
          <a:p>
            <a:pPr algn="ctr"/>
            <a:r>
              <a:rPr lang="en-US" sz="2400" b="1" dirty="0">
                <a:solidFill>
                  <a:srgbClr val="7030A0"/>
                </a:solidFill>
              </a:rPr>
              <a:t>Warmth</a:t>
            </a:r>
          </a:p>
          <a:p>
            <a:pPr algn="ctr"/>
            <a:r>
              <a:rPr lang="en-US" sz="2400" dirty="0">
                <a:solidFill>
                  <a:srgbClr val="7030A0"/>
                </a:solidFill>
              </a:rPr>
              <a:t>Listen</a:t>
            </a:r>
          </a:p>
        </p:txBody>
      </p:sp>
      <p:sp>
        <p:nvSpPr>
          <p:cNvPr id="3" name="TextBox 2">
            <a:extLst>
              <a:ext uri="{FF2B5EF4-FFF2-40B4-BE49-F238E27FC236}">
                <a16:creationId xmlns:a16="http://schemas.microsoft.com/office/drawing/2014/main" id="{F0DF74FC-E17B-194F-AC70-2A3994DA41EC}"/>
              </a:ext>
            </a:extLst>
          </p:cNvPr>
          <p:cNvSpPr txBox="1"/>
          <p:nvPr/>
        </p:nvSpPr>
        <p:spPr>
          <a:xfrm>
            <a:off x="6810844" y="2479646"/>
            <a:ext cx="1449436" cy="830997"/>
          </a:xfrm>
          <a:prstGeom prst="rect">
            <a:avLst/>
          </a:prstGeom>
          <a:noFill/>
        </p:spPr>
        <p:txBody>
          <a:bodyPr wrap="none" rtlCol="0">
            <a:spAutoFit/>
          </a:bodyPr>
          <a:lstStyle/>
          <a:p>
            <a:pPr algn="ctr"/>
            <a:r>
              <a:rPr lang="en-US" sz="2400" b="1" dirty="0">
                <a:solidFill>
                  <a:srgbClr val="C00000"/>
                </a:solidFill>
              </a:rPr>
              <a:t>Strength</a:t>
            </a:r>
          </a:p>
          <a:p>
            <a:pPr algn="ctr"/>
            <a:r>
              <a:rPr lang="en-US" sz="2400" dirty="0">
                <a:solidFill>
                  <a:srgbClr val="C00000"/>
                </a:solidFill>
              </a:rPr>
              <a:t>Assert</a:t>
            </a:r>
          </a:p>
        </p:txBody>
      </p:sp>
      <p:sp>
        <p:nvSpPr>
          <p:cNvPr id="4" name="TextBox 3">
            <a:extLst>
              <a:ext uri="{FF2B5EF4-FFF2-40B4-BE49-F238E27FC236}">
                <a16:creationId xmlns:a16="http://schemas.microsoft.com/office/drawing/2014/main" id="{8B57B3A6-E018-CA47-8F43-FD67C0D8EC22}"/>
              </a:ext>
            </a:extLst>
          </p:cNvPr>
          <p:cNvSpPr txBox="1"/>
          <p:nvPr/>
        </p:nvSpPr>
        <p:spPr>
          <a:xfrm>
            <a:off x="2612427" y="5756850"/>
            <a:ext cx="3942105" cy="646331"/>
          </a:xfrm>
          <a:prstGeom prst="rect">
            <a:avLst/>
          </a:prstGeom>
          <a:noFill/>
        </p:spPr>
        <p:txBody>
          <a:bodyPr wrap="none" rtlCol="0">
            <a:spAutoFit/>
          </a:bodyPr>
          <a:lstStyle/>
          <a:p>
            <a:r>
              <a:rPr lang="en-US" sz="3600" dirty="0">
                <a:solidFill>
                  <a:srgbClr val="617FC7"/>
                </a:solidFill>
              </a:rPr>
              <a:t>L</a:t>
            </a:r>
            <a:r>
              <a:rPr lang="en-US" sz="3600" dirty="0"/>
              <a:t>I</a:t>
            </a:r>
            <a:r>
              <a:rPr lang="en-US" sz="3600" dirty="0">
                <a:solidFill>
                  <a:srgbClr val="C00000"/>
                </a:solidFill>
              </a:rPr>
              <a:t>S</a:t>
            </a:r>
            <a:r>
              <a:rPr lang="en-US" sz="3600" dirty="0">
                <a:solidFill>
                  <a:srgbClr val="7030A0"/>
                </a:solidFill>
              </a:rPr>
              <a:t>T</a:t>
            </a:r>
            <a:r>
              <a:rPr lang="en-US" sz="3600" dirty="0">
                <a:solidFill>
                  <a:srgbClr val="CC6600"/>
                </a:solidFill>
              </a:rPr>
              <a:t>E</a:t>
            </a:r>
            <a:r>
              <a:rPr lang="en-US" sz="3600" dirty="0">
                <a:solidFill>
                  <a:schemeClr val="accent5">
                    <a:lumMod val="75000"/>
                  </a:schemeClr>
                </a:solidFill>
              </a:rPr>
              <a:t>N</a:t>
            </a:r>
            <a:r>
              <a:rPr lang="en-US" sz="3600" dirty="0"/>
              <a:t> = </a:t>
            </a:r>
            <a:r>
              <a:rPr lang="en-US" sz="3600" dirty="0">
                <a:solidFill>
                  <a:srgbClr val="C00000"/>
                </a:solidFill>
              </a:rPr>
              <a:t>S</a:t>
            </a:r>
            <a:r>
              <a:rPr lang="en-US" sz="3600" dirty="0"/>
              <a:t>I</a:t>
            </a:r>
            <a:r>
              <a:rPr lang="en-US" sz="3600" dirty="0">
                <a:solidFill>
                  <a:srgbClr val="617FC7"/>
                </a:solidFill>
              </a:rPr>
              <a:t>L</a:t>
            </a:r>
            <a:r>
              <a:rPr lang="en-US" sz="3600" dirty="0">
                <a:solidFill>
                  <a:srgbClr val="CC6600"/>
                </a:solidFill>
              </a:rPr>
              <a:t>E</a:t>
            </a:r>
            <a:r>
              <a:rPr lang="en-US" sz="3600" dirty="0">
                <a:solidFill>
                  <a:schemeClr val="accent5">
                    <a:lumMod val="75000"/>
                  </a:schemeClr>
                </a:solidFill>
              </a:rPr>
              <a:t>N</a:t>
            </a:r>
            <a:r>
              <a:rPr lang="en-US" sz="3600" dirty="0">
                <a:solidFill>
                  <a:srgbClr val="7030A0"/>
                </a:solidFill>
              </a:rPr>
              <a:t>T</a:t>
            </a:r>
          </a:p>
        </p:txBody>
      </p:sp>
    </p:spTree>
    <p:extLst>
      <p:ext uri="{BB962C8B-B14F-4D97-AF65-F5344CB8AC3E}">
        <p14:creationId xmlns:p14="http://schemas.microsoft.com/office/powerpoint/2010/main" val="17904257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Rectangle 8" hidden="1"/>
          <p:cNvGraphicFramePr>
            <a:graphicFrameLocks/>
          </p:cNvGraphicFramePr>
          <p:nvPr>
            <p:custDataLst>
              <p:tags r:id="rId2"/>
            </p:custDataLst>
          </p:nvPr>
        </p:nvGraphicFramePr>
        <p:xfrm>
          <a:off x="0" y="0"/>
          <a:ext cx="161984" cy="161974"/>
        </p:xfrm>
        <a:graphic>
          <a:graphicData uri="http://schemas.openxmlformats.org/presentationml/2006/ole">
            <mc:AlternateContent xmlns:mc="http://schemas.openxmlformats.org/markup-compatibility/2006">
              <mc:Choice xmlns:v="urn:schemas-microsoft-com:vml" Requires="v">
                <p:oleObj spid="_x0000_s31919" r:id="rId6" imgW="0" imgH="0" progId="">
                  <p:embed/>
                </p:oleObj>
              </mc:Choice>
              <mc:Fallback>
                <p:oleObj r:id="rId6" imgW="0" imgH="0" progId="">
                  <p:embed/>
                  <p:pic>
                    <p:nvPicPr>
                      <p:cNvPr id="0" name="AutoShape 17"/>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84" cy="161974"/>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 name="Content Placeholder 1"/>
          <p:cNvSpPr>
            <a:spLocks noGrp="1"/>
          </p:cNvSpPr>
          <p:nvPr>
            <p:ph idx="1"/>
          </p:nvPr>
        </p:nvSpPr>
        <p:spPr>
          <a:xfrm>
            <a:off x="381000" y="1752600"/>
            <a:ext cx="7467601" cy="4407408"/>
          </a:xfrm>
        </p:spPr>
        <p:txBody>
          <a:bodyPr/>
          <a:lstStyle/>
          <a:p>
            <a:pPr marL="45720" indent="0">
              <a:buNone/>
            </a:pPr>
            <a:endParaRPr lang="en-US" dirty="0"/>
          </a:p>
          <a:p>
            <a:pPr marL="45720" indent="0">
              <a:buNone/>
            </a:pPr>
            <a:endParaRPr lang="en-US" dirty="0"/>
          </a:p>
        </p:txBody>
      </p:sp>
      <p:sp>
        <p:nvSpPr>
          <p:cNvPr id="6149" name="Rectangle 2"/>
          <p:cNvSpPr>
            <a:spLocks noGrp="1" noChangeArrowheads="1"/>
          </p:cNvSpPr>
          <p:nvPr>
            <p:ph type="title"/>
            <p:custDataLst>
              <p:tags r:id="rId3"/>
            </p:custDataLst>
          </p:nvPr>
        </p:nvSpPr>
        <p:spPr/>
        <p:txBody>
          <a:bodyPr/>
          <a:lstStyle/>
          <a:p>
            <a:pPr eaLnBrk="1" hangingPunct="1"/>
            <a:r>
              <a:rPr lang="en-US" dirty="0"/>
              <a:t>Agenda</a:t>
            </a:r>
          </a:p>
        </p:txBody>
      </p:sp>
      <p:sp>
        <p:nvSpPr>
          <p:cNvPr id="6" name="TextBox 5">
            <a:extLst>
              <a:ext uri="{FF2B5EF4-FFF2-40B4-BE49-F238E27FC236}">
                <a16:creationId xmlns:a16="http://schemas.microsoft.com/office/drawing/2014/main" id="{46BA6B03-4483-FF49-A258-BE6902ED2B50}"/>
              </a:ext>
            </a:extLst>
          </p:cNvPr>
          <p:cNvSpPr txBox="1"/>
          <p:nvPr/>
        </p:nvSpPr>
        <p:spPr>
          <a:xfrm>
            <a:off x="1066800" y="2286000"/>
            <a:ext cx="7162799" cy="2308324"/>
          </a:xfrm>
          <a:prstGeom prst="rect">
            <a:avLst/>
          </a:prstGeom>
          <a:noFill/>
        </p:spPr>
        <p:txBody>
          <a:bodyPr wrap="square" rtlCol="0">
            <a:spAutoFit/>
          </a:bodyPr>
          <a:lstStyle/>
          <a:p>
            <a:pPr marL="685800" indent="-685800">
              <a:buFont typeface="Wingdings" pitchFamily="2" charset="2"/>
              <a:buChar char="ü"/>
            </a:pPr>
            <a:r>
              <a:rPr lang="en-US" sz="4800" dirty="0">
                <a:solidFill>
                  <a:srgbClr val="002060"/>
                </a:solidFill>
              </a:rPr>
              <a:t>Leadership Skills</a:t>
            </a:r>
          </a:p>
          <a:p>
            <a:pPr marL="685800" indent="-685800">
              <a:buFont typeface="Wingdings" pitchFamily="2" charset="2"/>
              <a:buChar char="ü"/>
            </a:pPr>
            <a:r>
              <a:rPr lang="en-US" sz="4800" dirty="0">
                <a:solidFill>
                  <a:srgbClr val="002060"/>
                </a:solidFill>
              </a:rPr>
              <a:t>Communication Skills</a:t>
            </a:r>
          </a:p>
          <a:p>
            <a:pPr marL="685800" indent="-685800">
              <a:buFont typeface="Wingdings" pitchFamily="2" charset="2"/>
              <a:buChar char="ü"/>
            </a:pPr>
            <a:r>
              <a:rPr lang="en-US" sz="4800" dirty="0">
                <a:solidFill>
                  <a:srgbClr val="002060"/>
                </a:solidFill>
              </a:rPr>
              <a:t>Organization Skills</a:t>
            </a:r>
          </a:p>
        </p:txBody>
      </p:sp>
      <p:sp>
        <p:nvSpPr>
          <p:cNvPr id="3" name="Slide Number Placeholder 2">
            <a:extLst>
              <a:ext uri="{FF2B5EF4-FFF2-40B4-BE49-F238E27FC236}">
                <a16:creationId xmlns:a16="http://schemas.microsoft.com/office/drawing/2014/main" id="{DB892380-D32A-A242-BF8C-B88DED9E64B4}"/>
              </a:ext>
            </a:extLst>
          </p:cNvPr>
          <p:cNvSpPr>
            <a:spLocks noGrp="1"/>
          </p:cNvSpPr>
          <p:nvPr>
            <p:ph type="sldNum" sz="quarter" idx="12"/>
          </p:nvPr>
        </p:nvSpPr>
        <p:spPr/>
        <p:txBody>
          <a:bodyPr/>
          <a:lstStyle/>
          <a:p>
            <a:fld id="{F7886C9C-DC18-4195-8FD5-A50AA931D419}" type="slidenum">
              <a:rPr lang="en-US" smtClean="0"/>
              <a:pPr/>
              <a:t>2</a:t>
            </a:fld>
            <a:endParaRPr lang="en-US" dirty="0"/>
          </a:p>
        </p:txBody>
      </p:sp>
    </p:spTree>
    <p:extLst>
      <p:ext uri="{BB962C8B-B14F-4D97-AF65-F5344CB8AC3E}">
        <p14:creationId xmlns:p14="http://schemas.microsoft.com/office/powerpoint/2010/main" val="2630793042"/>
      </p:ext>
    </p:extLst>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488654" y="613689"/>
            <a:ext cx="8229601" cy="457200"/>
          </a:xfrm>
          <a:prstGeom prst="rect">
            <a:avLst/>
          </a:prstGeom>
        </p:spPr>
        <p:txBody>
          <a:bodyPr/>
          <a:lstStyle/>
          <a:p>
            <a:pPr lvl="0"/>
            <a:r>
              <a:rPr lang="en-US" cap="none" dirty="0">
                <a:cs typeface="Arial" panose="020B0604020202020204" pitchFamily="34" charset="0"/>
              </a:rPr>
              <a:t>What leads to positions?</a:t>
            </a:r>
            <a:endParaRPr cap="none" dirty="0">
              <a:cs typeface="Arial" panose="020B0604020202020204" pitchFamily="34" charset="0"/>
            </a:endParaRPr>
          </a:p>
        </p:txBody>
      </p:sp>
      <p:graphicFrame>
        <p:nvGraphicFramePr>
          <p:cNvPr id="4" name="Diagram 3">
            <a:extLst>
              <a:ext uri="{FF2B5EF4-FFF2-40B4-BE49-F238E27FC236}">
                <a16:creationId xmlns:a16="http://schemas.microsoft.com/office/drawing/2014/main" id="{BB945833-8471-FB4E-B2A3-535418DCFCF3}"/>
              </a:ext>
            </a:extLst>
          </p:cNvPr>
          <p:cNvGraphicFramePr/>
          <p:nvPr/>
        </p:nvGraphicFramePr>
        <p:xfrm>
          <a:off x="0" y="1752600"/>
          <a:ext cx="6400800" cy="449818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E8B1DC4D-E062-994C-B3EA-A708D07D9D9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41756" y="2667000"/>
            <a:ext cx="2701977" cy="3200400"/>
          </a:xfrm>
          <a:prstGeom prst="rect">
            <a:avLst/>
          </a:prstGeom>
        </p:spPr>
      </p:pic>
    </p:spTree>
    <p:extLst>
      <p:ext uri="{BB962C8B-B14F-4D97-AF65-F5344CB8AC3E}">
        <p14:creationId xmlns:p14="http://schemas.microsoft.com/office/powerpoint/2010/main" val="3529227983"/>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488655" y="613689"/>
            <a:ext cx="4616746" cy="457200"/>
          </a:xfrm>
          <a:prstGeom prst="rect">
            <a:avLst/>
          </a:prstGeom>
        </p:spPr>
        <p:txBody>
          <a:bodyPr/>
          <a:lstStyle/>
          <a:p>
            <a:pPr lvl="0"/>
            <a:r>
              <a:rPr lang="en-US" cap="none" dirty="0">
                <a:cs typeface="Arial" panose="020B0604020202020204" pitchFamily="34" charset="0"/>
              </a:rPr>
              <a:t>Be aware of value differences</a:t>
            </a:r>
            <a:endParaRPr cap="none" dirty="0">
              <a:cs typeface="Arial" panose="020B0604020202020204" pitchFamily="34" charset="0"/>
            </a:endParaRPr>
          </a:p>
        </p:txBody>
      </p:sp>
      <p:sp>
        <p:nvSpPr>
          <p:cNvPr id="2" name="TextBox 1"/>
          <p:cNvSpPr txBox="1"/>
          <p:nvPr/>
        </p:nvSpPr>
        <p:spPr>
          <a:xfrm>
            <a:off x="488655" y="2489352"/>
            <a:ext cx="8229601" cy="34163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hangingPunct="0">
              <a:buClr>
                <a:schemeClr val="accent4">
                  <a:lumMod val="50000"/>
                </a:schemeClr>
              </a:buClr>
              <a:buFont typeface="Arial"/>
              <a:buChar char="•"/>
            </a:pPr>
            <a:r>
              <a:rPr lang="en-US" sz="2400" dirty="0"/>
              <a:t>Be careful when speaking about deep value differences; they are serious but the way we talk about them can make problems worse</a:t>
            </a:r>
          </a:p>
          <a:p>
            <a:pPr marL="285750" indent="-285750" hangingPunct="0">
              <a:buClr>
                <a:schemeClr val="accent4">
                  <a:lumMod val="50000"/>
                </a:schemeClr>
              </a:buClr>
              <a:buFont typeface="Arial"/>
              <a:buChar char="•"/>
            </a:pPr>
            <a:r>
              <a:rPr lang="en-US" sz="2400" dirty="0"/>
              <a:t>Need ground rules to create safe space</a:t>
            </a:r>
          </a:p>
          <a:p>
            <a:pPr marL="285750" indent="-285750" hangingPunct="0">
              <a:buClr>
                <a:schemeClr val="accent4">
                  <a:lumMod val="50000"/>
                </a:schemeClr>
              </a:buClr>
              <a:buFont typeface="Arial"/>
              <a:buChar char="•"/>
            </a:pPr>
            <a:r>
              <a:rPr lang="en-US" sz="2400" dirty="0"/>
              <a:t>Suspend preconceptions about others and listen</a:t>
            </a:r>
          </a:p>
          <a:p>
            <a:pPr marL="285750" indent="-285750" hangingPunct="0">
              <a:buClr>
                <a:schemeClr val="accent4">
                  <a:lumMod val="50000"/>
                </a:schemeClr>
              </a:buClr>
              <a:buFont typeface="Arial"/>
              <a:buChar char="•"/>
            </a:pPr>
            <a:r>
              <a:rPr lang="en-US" sz="2400" dirty="0"/>
              <a:t>Learn interests that underlie issues</a:t>
            </a:r>
          </a:p>
          <a:p>
            <a:pPr marL="285750" indent="-285750" hangingPunct="0">
              <a:buClr>
                <a:schemeClr val="accent4">
                  <a:lumMod val="50000"/>
                </a:schemeClr>
              </a:buClr>
              <a:buFont typeface="Arial"/>
              <a:buChar char="•"/>
            </a:pPr>
            <a:r>
              <a:rPr lang="en-US" sz="2400" dirty="0"/>
              <a:t>Acknowledge and recognize concession and effort</a:t>
            </a:r>
          </a:p>
          <a:p>
            <a:pPr marL="285750" indent="-285750" hangingPunct="0">
              <a:buClr>
                <a:schemeClr val="accent4">
                  <a:lumMod val="50000"/>
                </a:schemeClr>
              </a:buClr>
              <a:buFont typeface="Arial"/>
              <a:buChar char="•"/>
            </a:pPr>
            <a:r>
              <a:rPr lang="en-US" sz="2400" dirty="0"/>
              <a:t>Craft practical options that work for all parties</a:t>
            </a:r>
          </a:p>
          <a:p>
            <a:pPr marL="285750" indent="-285750" hangingPunct="0">
              <a:buClr>
                <a:schemeClr val="accent4">
                  <a:lumMod val="50000"/>
                </a:schemeClr>
              </a:buClr>
              <a:buFont typeface="Arial"/>
              <a:buChar char="•"/>
            </a:pPr>
            <a:r>
              <a:rPr lang="en-US" sz="2400" dirty="0"/>
              <a:t>Create mutual gains not poor compromise </a:t>
            </a:r>
          </a:p>
        </p:txBody>
      </p:sp>
      <p:pic>
        <p:nvPicPr>
          <p:cNvPr id="4" name="Picture 3">
            <a:extLst>
              <a:ext uri="{FF2B5EF4-FFF2-40B4-BE49-F238E27FC236}">
                <a16:creationId xmlns:a16="http://schemas.microsoft.com/office/drawing/2014/main" id="{FF350AC0-D7FA-C249-904E-67CEE3B15D6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5400" y="-347574"/>
            <a:ext cx="3886200" cy="2836926"/>
          </a:xfrm>
          <a:prstGeom prst="rect">
            <a:avLst/>
          </a:prstGeom>
        </p:spPr>
      </p:pic>
    </p:spTree>
    <p:extLst>
      <p:ext uri="{BB962C8B-B14F-4D97-AF65-F5344CB8AC3E}">
        <p14:creationId xmlns:p14="http://schemas.microsoft.com/office/powerpoint/2010/main" val="416029243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488655" y="613689"/>
            <a:ext cx="6369346" cy="457200"/>
          </a:xfrm>
          <a:prstGeom prst="rect">
            <a:avLst/>
          </a:prstGeom>
        </p:spPr>
        <p:txBody>
          <a:bodyPr/>
          <a:lstStyle/>
          <a:p>
            <a:pPr lvl="0"/>
            <a:r>
              <a:rPr lang="en-US" cap="none" dirty="0">
                <a:cs typeface="Arial" panose="020B0604020202020204" pitchFamily="34" charset="0"/>
              </a:rPr>
              <a:t>What gets in the way?</a:t>
            </a:r>
            <a:endParaRPr cap="none" dirty="0">
              <a:cs typeface="Arial" panose="020B0604020202020204" pitchFamily="34" charset="0"/>
            </a:endParaRPr>
          </a:p>
        </p:txBody>
      </p:sp>
      <p:sp>
        <p:nvSpPr>
          <p:cNvPr id="2" name="TextBox 1"/>
          <p:cNvSpPr txBox="1"/>
          <p:nvPr/>
        </p:nvSpPr>
        <p:spPr>
          <a:xfrm>
            <a:off x="488653" y="1981200"/>
            <a:ext cx="8229601" cy="304698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hangingPunct="0">
              <a:buClr>
                <a:schemeClr val="accent4">
                  <a:lumMod val="50000"/>
                </a:schemeClr>
              </a:buClr>
              <a:buFont typeface="Arial"/>
              <a:buChar char="•"/>
            </a:pPr>
            <a:r>
              <a:rPr lang="en-US" sz="2400" dirty="0"/>
              <a:t>Institutions: “we have always done it this way"</a:t>
            </a:r>
          </a:p>
          <a:p>
            <a:pPr marL="285750" indent="-285750" hangingPunct="0">
              <a:buClr>
                <a:schemeClr val="accent4">
                  <a:lumMod val="50000"/>
                </a:schemeClr>
              </a:buClr>
              <a:buFont typeface="Arial"/>
              <a:buChar char="•"/>
            </a:pPr>
            <a:r>
              <a:rPr lang="en-US" sz="2400" dirty="0"/>
              <a:t>Deadlock:  “we can’t agree on anything”</a:t>
            </a:r>
          </a:p>
          <a:p>
            <a:pPr marL="285750" indent="-285750" hangingPunct="0">
              <a:buClr>
                <a:schemeClr val="accent4">
                  <a:lumMod val="50000"/>
                </a:schemeClr>
              </a:buClr>
              <a:buFont typeface="Arial"/>
              <a:buChar char="•"/>
            </a:pPr>
            <a:r>
              <a:rPr lang="en-US" sz="2400" dirty="0"/>
              <a:t>Escalation and positional bargaining: it’s personal and transactional</a:t>
            </a:r>
          </a:p>
          <a:p>
            <a:pPr marL="285750" indent="-285750" hangingPunct="0">
              <a:buClr>
                <a:schemeClr val="accent4">
                  <a:lumMod val="50000"/>
                </a:schemeClr>
              </a:buClr>
              <a:buFont typeface="Arial"/>
              <a:buChar char="•"/>
            </a:pPr>
            <a:r>
              <a:rPr lang="en-US" sz="2400" dirty="0"/>
              <a:t>Communication: not connecting or listening, no trust</a:t>
            </a:r>
          </a:p>
          <a:p>
            <a:pPr marL="285750" indent="-285750" hangingPunct="0">
              <a:buClr>
                <a:schemeClr val="accent4">
                  <a:lumMod val="50000"/>
                </a:schemeClr>
              </a:buClr>
              <a:buFont typeface="Arial"/>
              <a:buChar char="•"/>
            </a:pPr>
            <a:r>
              <a:rPr lang="en-US" sz="2400" dirty="0"/>
              <a:t>Complexity: overwhelmed by all of the layers</a:t>
            </a:r>
          </a:p>
          <a:p>
            <a:pPr marL="285750" indent="-285750" hangingPunct="0">
              <a:buClr>
                <a:schemeClr val="accent4">
                  <a:lumMod val="50000"/>
                </a:schemeClr>
              </a:buClr>
              <a:buFont typeface="Arial"/>
              <a:buChar char="•"/>
            </a:pPr>
            <a:r>
              <a:rPr lang="en-US" sz="2400" dirty="0"/>
              <a:t>Ambiguity: unclear</a:t>
            </a:r>
          </a:p>
          <a:p>
            <a:pPr marL="285750" indent="-285750" hangingPunct="0">
              <a:buClr>
                <a:schemeClr val="accent2"/>
              </a:buClr>
              <a:buFont typeface="Arial"/>
              <a:buChar char="•"/>
            </a:pPr>
            <a:endParaRPr lang="en-US" sz="2400" dirty="0"/>
          </a:p>
        </p:txBody>
      </p:sp>
      <p:sp>
        <p:nvSpPr>
          <p:cNvPr id="3" name="TextBox 2">
            <a:extLst>
              <a:ext uri="{FF2B5EF4-FFF2-40B4-BE49-F238E27FC236}">
                <a16:creationId xmlns:a16="http://schemas.microsoft.com/office/drawing/2014/main" id="{8FA2FBE7-C5DD-1347-B256-B7B36D2C26CF}"/>
              </a:ext>
            </a:extLst>
          </p:cNvPr>
          <p:cNvSpPr txBox="1"/>
          <p:nvPr/>
        </p:nvSpPr>
        <p:spPr>
          <a:xfrm>
            <a:off x="609600" y="5028186"/>
            <a:ext cx="8384026" cy="584775"/>
          </a:xfrm>
          <a:prstGeom prst="rect">
            <a:avLst/>
          </a:prstGeom>
          <a:noFill/>
        </p:spPr>
        <p:txBody>
          <a:bodyPr wrap="none" rtlCol="0">
            <a:spAutoFit/>
          </a:bodyPr>
          <a:lstStyle/>
          <a:p>
            <a:r>
              <a:rPr lang="en-US" sz="3200" dirty="0">
                <a:solidFill>
                  <a:srgbClr val="7030A0"/>
                </a:solidFill>
              </a:rPr>
              <a:t>What barriers do you experience at ICANN?</a:t>
            </a:r>
          </a:p>
        </p:txBody>
      </p:sp>
    </p:spTree>
    <p:extLst>
      <p:ext uri="{BB962C8B-B14F-4D97-AF65-F5344CB8AC3E}">
        <p14:creationId xmlns:p14="http://schemas.microsoft.com/office/powerpoint/2010/main" val="2771861822"/>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3"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0" y="0"/>
            <a:ext cx="12188218" cy="10591800"/>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190500" y="1298832"/>
            <a:ext cx="8763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D6FF33EF-A4EA-874D-A104-51BB350C1868}"/>
              </a:ext>
            </a:extLst>
          </p:cNvPr>
          <p:cNvSpPr txBox="1">
            <a:spLocks/>
          </p:cNvSpPr>
          <p:nvPr/>
        </p:nvSpPr>
        <p:spPr>
          <a:xfrm>
            <a:off x="8408634" y="641604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US" dirty="0"/>
          </a:p>
        </p:txBody>
      </p:sp>
      <p:sp>
        <p:nvSpPr>
          <p:cNvPr id="8" name="TextBox 7">
            <a:extLst>
              <a:ext uri="{FF2B5EF4-FFF2-40B4-BE49-F238E27FC236}">
                <a16:creationId xmlns:a16="http://schemas.microsoft.com/office/drawing/2014/main" id="{D5948F71-67D3-0A44-8076-4A2ADAAD4212}"/>
              </a:ext>
            </a:extLst>
          </p:cNvPr>
          <p:cNvSpPr txBox="1"/>
          <p:nvPr/>
        </p:nvSpPr>
        <p:spPr>
          <a:xfrm>
            <a:off x="521275" y="186806"/>
            <a:ext cx="8178842" cy="954107"/>
          </a:xfrm>
          <a:prstGeom prst="rect">
            <a:avLst/>
          </a:prstGeom>
          <a:noFill/>
        </p:spPr>
        <p:txBody>
          <a:bodyPr wrap="none" rtlCol="0">
            <a:spAutoFit/>
          </a:bodyPr>
          <a:lstStyle/>
          <a:p>
            <a:pPr algn="ctr"/>
            <a:r>
              <a:rPr lang="en-US" sz="3200" dirty="0">
                <a:solidFill>
                  <a:srgbClr val="7030A0"/>
                </a:solidFill>
              </a:rPr>
              <a:t>What barriers do you experience at ICANN?</a:t>
            </a:r>
          </a:p>
          <a:p>
            <a:pPr algn="ctr"/>
            <a:r>
              <a:rPr lang="en-US" sz="2400" dirty="0">
                <a:solidFill>
                  <a:srgbClr val="7030A0"/>
                </a:solidFill>
              </a:rPr>
              <a:t>Use the Annotate Feature to comment here:</a:t>
            </a:r>
          </a:p>
        </p:txBody>
      </p:sp>
      <p:sp>
        <p:nvSpPr>
          <p:cNvPr id="2" name="Slide Number Placeholder 1">
            <a:extLst>
              <a:ext uri="{FF2B5EF4-FFF2-40B4-BE49-F238E27FC236}">
                <a16:creationId xmlns:a16="http://schemas.microsoft.com/office/drawing/2014/main" id="{E7706056-EA95-3A4A-8A18-A148F345734E}"/>
              </a:ext>
            </a:extLst>
          </p:cNvPr>
          <p:cNvSpPr>
            <a:spLocks noGrp="1"/>
          </p:cNvSpPr>
          <p:nvPr>
            <p:ph type="sldNum" sz="quarter" idx="12"/>
          </p:nvPr>
        </p:nvSpPr>
        <p:spPr/>
        <p:txBody>
          <a:bodyPr/>
          <a:lstStyle/>
          <a:p>
            <a:fld id="{F7886C9C-DC18-4195-8FD5-A50AA931D419}" type="slidenum">
              <a:rPr lang="en-US" smtClean="0"/>
              <a:pPr/>
              <a:t>23</a:t>
            </a:fld>
            <a:endParaRPr lang="en-US" dirty="0"/>
          </a:p>
        </p:txBody>
      </p:sp>
    </p:spTree>
    <p:extLst>
      <p:ext uri="{BB962C8B-B14F-4D97-AF65-F5344CB8AC3E}">
        <p14:creationId xmlns:p14="http://schemas.microsoft.com/office/powerpoint/2010/main" val="2705808138"/>
      </p:ext>
    </p:extLst>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488655" y="613689"/>
            <a:ext cx="6521746" cy="457200"/>
          </a:xfrm>
          <a:prstGeom prst="rect">
            <a:avLst/>
          </a:prstGeom>
        </p:spPr>
        <p:txBody>
          <a:bodyPr/>
          <a:lstStyle/>
          <a:p>
            <a:pPr lvl="0"/>
            <a:r>
              <a:rPr lang="en-US" cap="none" dirty="0">
                <a:cs typeface="Arial" panose="020B0604020202020204" pitchFamily="34" charset="0"/>
              </a:rPr>
              <a:t>Maintain a problem solving orientation</a:t>
            </a:r>
            <a:endParaRPr cap="none" dirty="0">
              <a:cs typeface="Arial" panose="020B0604020202020204" pitchFamily="34" charset="0"/>
            </a:endParaRPr>
          </a:p>
        </p:txBody>
      </p:sp>
      <p:sp>
        <p:nvSpPr>
          <p:cNvPr id="2" name="TextBox 1"/>
          <p:cNvSpPr txBox="1"/>
          <p:nvPr/>
        </p:nvSpPr>
        <p:spPr>
          <a:xfrm>
            <a:off x="488654" y="1981200"/>
            <a:ext cx="7283746" cy="378565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hangingPunct="0">
              <a:buClr>
                <a:schemeClr val="accent4">
                  <a:lumMod val="50000"/>
                </a:schemeClr>
              </a:buClr>
              <a:buFont typeface="Arial" panose="020B0604020202020204" pitchFamily="34" charset="0"/>
              <a:buChar char="•"/>
            </a:pPr>
            <a:r>
              <a:rPr lang="en-US" sz="2400" dirty="0">
                <a:latin typeface="Arial" panose="020B0604020202020204" pitchFamily="34" charset="0"/>
                <a:cs typeface="Arial" panose="020B0604020202020204" pitchFamily="34" charset="0"/>
              </a:rPr>
              <a:t>Suspend your position so you can understand other positions.</a:t>
            </a:r>
          </a:p>
          <a:p>
            <a:pPr marL="285750" indent="-285750" hangingPunct="0">
              <a:buClr>
                <a:schemeClr val="accent4">
                  <a:lumMod val="50000"/>
                </a:schemeClr>
              </a:buClr>
              <a:buFont typeface="Arial"/>
              <a:buChar char="•"/>
            </a:pPr>
            <a:r>
              <a:rPr lang="en-US" sz="2400" dirty="0">
                <a:latin typeface="Arial" panose="020B0604020202020204" pitchFamily="34" charset="0"/>
                <a:cs typeface="Arial" panose="020B0604020202020204" pitchFamily="34" charset="0"/>
              </a:rPr>
              <a:t>Act the way you want others to act no matter how they act.</a:t>
            </a:r>
          </a:p>
          <a:p>
            <a:pPr marL="285750" indent="-285750" hangingPunct="0">
              <a:buClr>
                <a:schemeClr val="accent4">
                  <a:lumMod val="50000"/>
                </a:schemeClr>
              </a:buClr>
              <a:buFont typeface="Arial"/>
              <a:buChar char="•"/>
            </a:pPr>
            <a:r>
              <a:rPr lang="en-US" sz="2400" dirty="0">
                <a:latin typeface="Arial" panose="020B0604020202020204" pitchFamily="34" charset="0"/>
                <a:cs typeface="Arial" panose="020B0604020202020204" pitchFamily="34" charset="0"/>
              </a:rPr>
              <a:t>Express concerns in an unconditionally constructive manner.</a:t>
            </a:r>
          </a:p>
          <a:p>
            <a:pPr marL="285750" indent="-285750" hangingPunct="0">
              <a:buClr>
                <a:schemeClr val="accent4">
                  <a:lumMod val="50000"/>
                </a:schemeClr>
              </a:buClr>
              <a:buFont typeface="Arial"/>
              <a:buChar char="•"/>
            </a:pPr>
            <a:r>
              <a:rPr lang="en-US" sz="2400" dirty="0">
                <a:latin typeface="Arial" panose="020B0604020202020204" pitchFamily="34" charset="0"/>
                <a:cs typeface="Arial" panose="020B0604020202020204" pitchFamily="34" charset="0"/>
              </a:rPr>
              <a:t>Engage in active listening.</a:t>
            </a:r>
          </a:p>
          <a:p>
            <a:pPr marL="285750" indent="-285750" hangingPunct="0">
              <a:buClr>
                <a:schemeClr val="accent4">
                  <a:lumMod val="50000"/>
                </a:schemeClr>
              </a:buClr>
              <a:buFont typeface="Arial"/>
              <a:buChar char="•"/>
            </a:pPr>
            <a:r>
              <a:rPr lang="en-US" sz="2400" dirty="0">
                <a:latin typeface="Arial" panose="020B0604020202020204" pitchFamily="34" charset="0"/>
                <a:cs typeface="Arial" panose="020B0604020202020204" pitchFamily="34" charset="0"/>
              </a:rPr>
              <a:t>Disagree without being disagreeable.</a:t>
            </a:r>
          </a:p>
          <a:p>
            <a:pPr marL="285750" indent="-285750" hangingPunct="0">
              <a:buClr>
                <a:schemeClr val="accent4">
                  <a:lumMod val="50000"/>
                </a:schemeClr>
              </a:buClr>
              <a:buFont typeface="Arial"/>
              <a:buChar char="•"/>
            </a:pPr>
            <a:r>
              <a:rPr lang="en-US" sz="2400" dirty="0">
                <a:latin typeface="Arial" panose="020B0604020202020204" pitchFamily="34" charset="0"/>
                <a:cs typeface="Arial" panose="020B0604020202020204" pitchFamily="34" charset="0"/>
              </a:rPr>
              <a:t>Be transparent.</a:t>
            </a:r>
          </a:p>
          <a:p>
            <a:pPr marL="285750" indent="-285750" hangingPunct="0">
              <a:buClr>
                <a:schemeClr val="accent2"/>
              </a:buClr>
              <a:buFont typeface="Arial"/>
              <a:buChar char="•"/>
            </a:pPr>
            <a:endParaRPr lang="en-US" sz="2400" dirty="0">
              <a:latin typeface="+mn-lt"/>
            </a:endParaRPr>
          </a:p>
        </p:txBody>
      </p:sp>
    </p:spTree>
    <p:extLst>
      <p:ext uri="{BB962C8B-B14F-4D97-AF65-F5344CB8AC3E}">
        <p14:creationId xmlns:p14="http://schemas.microsoft.com/office/powerpoint/2010/main" val="2535863088"/>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488654" y="613689"/>
            <a:ext cx="8229601" cy="457200"/>
          </a:xfrm>
          <a:prstGeom prst="rect">
            <a:avLst/>
          </a:prstGeom>
        </p:spPr>
        <p:txBody>
          <a:bodyPr/>
          <a:lstStyle/>
          <a:p>
            <a:pPr lvl="0"/>
            <a:r>
              <a:rPr lang="en-US" cap="none" dirty="0">
                <a:cs typeface="Arial" panose="020B0604020202020204" pitchFamily="34" charset="0"/>
              </a:rPr>
              <a:t>Ask questions</a:t>
            </a:r>
            <a:endParaRPr cap="none" dirty="0">
              <a:cs typeface="Arial" panose="020B0604020202020204" pitchFamily="34" charset="0"/>
            </a:endParaRPr>
          </a:p>
        </p:txBody>
      </p:sp>
      <p:sp>
        <p:nvSpPr>
          <p:cNvPr id="2" name="TextBox 1"/>
          <p:cNvSpPr txBox="1"/>
          <p:nvPr/>
        </p:nvSpPr>
        <p:spPr>
          <a:xfrm>
            <a:off x="488654" y="1981200"/>
            <a:ext cx="8045746" cy="415498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85750" indent="-285750" hangingPunct="0">
              <a:buClr>
                <a:schemeClr val="accent4">
                  <a:lumMod val="50000"/>
                </a:schemeClr>
              </a:buClr>
              <a:buFont typeface="Arial"/>
              <a:buChar char="•"/>
            </a:pPr>
            <a:r>
              <a:rPr lang="en-US" sz="2400" dirty="0"/>
              <a:t>What other ideas do people have on this topic?</a:t>
            </a:r>
          </a:p>
          <a:p>
            <a:pPr marL="285750" indent="-285750" hangingPunct="0">
              <a:buClr>
                <a:schemeClr val="accent4">
                  <a:lumMod val="50000"/>
                </a:schemeClr>
              </a:buClr>
              <a:buFont typeface="Arial"/>
              <a:buChar char="•"/>
            </a:pPr>
            <a:r>
              <a:rPr lang="en-US" sz="2400" dirty="0"/>
              <a:t>Who has a new idea that hasn’t been discussed?</a:t>
            </a:r>
          </a:p>
          <a:p>
            <a:pPr marL="285750" indent="-285750" hangingPunct="0">
              <a:buClr>
                <a:schemeClr val="accent4">
                  <a:lumMod val="50000"/>
                </a:schemeClr>
              </a:buClr>
              <a:buFont typeface="Arial"/>
              <a:buChar char="•"/>
            </a:pPr>
            <a:r>
              <a:rPr lang="en-US" sz="2400" dirty="0"/>
              <a:t>Why is that so important to you?</a:t>
            </a:r>
          </a:p>
          <a:p>
            <a:pPr marL="285750" indent="-285750" hangingPunct="0">
              <a:buClr>
                <a:schemeClr val="accent4">
                  <a:lumMod val="50000"/>
                </a:schemeClr>
              </a:buClr>
              <a:buFont typeface="Arial"/>
              <a:buChar char="•"/>
            </a:pPr>
            <a:r>
              <a:rPr lang="en-US" sz="2400" dirty="0"/>
              <a:t>What is most important on this issue?</a:t>
            </a:r>
          </a:p>
          <a:p>
            <a:pPr marL="285750" indent="-285750" hangingPunct="0">
              <a:buClr>
                <a:schemeClr val="accent4">
                  <a:lumMod val="50000"/>
                </a:schemeClr>
              </a:buClr>
              <a:buFont typeface="Arial"/>
              <a:buChar char="•"/>
            </a:pPr>
            <a:r>
              <a:rPr lang="en-US" sz="2400" dirty="0"/>
              <a:t>What if…?</a:t>
            </a:r>
          </a:p>
          <a:p>
            <a:pPr marL="285750" indent="-285750" hangingPunct="0">
              <a:buClr>
                <a:schemeClr val="accent4">
                  <a:lumMod val="50000"/>
                </a:schemeClr>
              </a:buClr>
              <a:buFont typeface="Arial"/>
              <a:buChar char="•"/>
            </a:pPr>
            <a:r>
              <a:rPr lang="en-US" sz="2400" dirty="0"/>
              <a:t>What makes that fair? What is that based on?</a:t>
            </a:r>
          </a:p>
          <a:p>
            <a:pPr marL="285750" indent="-285750" hangingPunct="0">
              <a:buClr>
                <a:schemeClr val="accent4">
                  <a:lumMod val="50000"/>
                </a:schemeClr>
              </a:buClr>
              <a:buFont typeface="Arial"/>
              <a:buChar char="•"/>
            </a:pPr>
            <a:r>
              <a:rPr lang="en-US" sz="2400" dirty="0"/>
              <a:t>What are the key attributes a solution needs to have?</a:t>
            </a:r>
          </a:p>
          <a:p>
            <a:pPr marL="285750" indent="-285750" hangingPunct="0">
              <a:buClr>
                <a:schemeClr val="accent4">
                  <a:lumMod val="50000"/>
                </a:schemeClr>
              </a:buClr>
              <a:buFont typeface="Arial"/>
              <a:buChar char="•"/>
            </a:pPr>
            <a:r>
              <a:rPr lang="en-US" sz="2400" dirty="0"/>
              <a:t>Let’s hear from someone new on this.</a:t>
            </a:r>
          </a:p>
          <a:p>
            <a:pPr marL="285750" indent="-285750" hangingPunct="0">
              <a:buClr>
                <a:schemeClr val="accent4">
                  <a:lumMod val="50000"/>
                </a:schemeClr>
              </a:buClr>
              <a:buFont typeface="Arial"/>
              <a:buChar char="•"/>
            </a:pPr>
            <a:endParaRPr lang="en-US" sz="2400" dirty="0"/>
          </a:p>
          <a:p>
            <a:pPr marL="285750" indent="-285750" hangingPunct="0">
              <a:buClr>
                <a:schemeClr val="accent4">
                  <a:lumMod val="50000"/>
                </a:schemeClr>
              </a:buClr>
              <a:buFont typeface="Arial"/>
              <a:buChar char="•"/>
            </a:pPr>
            <a:endParaRPr lang="en-US" sz="2400" dirty="0"/>
          </a:p>
          <a:p>
            <a:pPr hangingPunct="0">
              <a:buClr>
                <a:schemeClr val="accent4">
                  <a:lumMod val="50000"/>
                </a:schemeClr>
              </a:buClr>
            </a:pPr>
            <a:r>
              <a:rPr lang="en-US" sz="1400" dirty="0"/>
              <a:t>From ICANN Consensus Playbook</a:t>
            </a:r>
          </a:p>
        </p:txBody>
      </p:sp>
    </p:spTree>
    <p:extLst>
      <p:ext uri="{BB962C8B-B14F-4D97-AF65-F5344CB8AC3E}">
        <p14:creationId xmlns:p14="http://schemas.microsoft.com/office/powerpoint/2010/main" val="417411836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5022" y="1749895"/>
            <a:ext cx="8255492" cy="4145279"/>
          </a:xfrm>
        </p:spPr>
        <p:txBody>
          <a:bodyPr>
            <a:noAutofit/>
          </a:bodyPr>
          <a:lstStyle/>
          <a:p>
            <a:pPr marL="342900" indent="-342900">
              <a:spcAft>
                <a:spcPts val="600"/>
              </a:spcAft>
              <a:buFont typeface="Wingdings" pitchFamily="2" charset="2"/>
              <a:buChar char="Ø"/>
            </a:pPr>
            <a:r>
              <a:rPr lang="en-US" sz="2000" b="0" dirty="0">
                <a:latin typeface="Arial" panose="020B0604020202020204" pitchFamily="34" charset="0"/>
                <a:cs typeface="Arial" panose="020B0604020202020204" pitchFamily="34" charset="0"/>
              </a:rPr>
              <a:t>Paraphrasing shows you are hearing the message not just the words. It demonstrates mutual understanding.</a:t>
            </a:r>
          </a:p>
          <a:p>
            <a:pPr marL="342900" indent="-342900">
              <a:spcAft>
                <a:spcPts val="600"/>
              </a:spcAft>
              <a:buFont typeface="Wingdings" pitchFamily="2" charset="2"/>
              <a:buChar char="Ø"/>
            </a:pPr>
            <a:r>
              <a:rPr lang="en-US" sz="2000" b="0" dirty="0">
                <a:latin typeface="Arial" panose="020B0604020202020204" pitchFamily="34" charset="0"/>
                <a:cs typeface="Arial" panose="020B0604020202020204" pitchFamily="34" charset="0"/>
              </a:rPr>
              <a:t>Summarizing considers what you have heard so far to show you are understanding the whole concept not just one piece of it. </a:t>
            </a:r>
          </a:p>
          <a:p>
            <a:pPr marL="342900" indent="-342900">
              <a:spcAft>
                <a:spcPts val="600"/>
              </a:spcAft>
              <a:buFont typeface="Wingdings" pitchFamily="2" charset="2"/>
              <a:buChar char="Ø"/>
            </a:pPr>
            <a:r>
              <a:rPr lang="en-US" sz="2000" b="0" dirty="0">
                <a:latin typeface="Arial" panose="020B0604020202020204" pitchFamily="34" charset="0"/>
                <a:cs typeface="Arial" panose="020B0604020202020204" pitchFamily="34" charset="0"/>
              </a:rPr>
              <a:t>Reframing translates information into a form making it mutually discussable. </a:t>
            </a:r>
          </a:p>
          <a:p>
            <a:pPr marL="342900" indent="-342900">
              <a:spcAft>
                <a:spcPts val="600"/>
              </a:spcAft>
              <a:buFont typeface="Wingdings" pitchFamily="2" charset="2"/>
              <a:buChar char="Ø"/>
            </a:pPr>
            <a:r>
              <a:rPr lang="en-US" sz="2000" b="0" dirty="0">
                <a:latin typeface="Arial" panose="020B0604020202020204" pitchFamily="34" charset="0"/>
                <a:cs typeface="Arial" panose="020B0604020202020204" pitchFamily="34" charset="0"/>
              </a:rPr>
              <a:t>Reframe from positions to: interests, options, and/or criteria</a:t>
            </a:r>
          </a:p>
        </p:txBody>
      </p:sp>
      <p:sp>
        <p:nvSpPr>
          <p:cNvPr id="2" name="Title 1"/>
          <p:cNvSpPr>
            <a:spLocks noGrp="1"/>
          </p:cNvSpPr>
          <p:nvPr>
            <p:ph type="title"/>
          </p:nvPr>
        </p:nvSpPr>
        <p:spPr>
          <a:xfrm>
            <a:off x="355525" y="245532"/>
            <a:ext cx="8476488" cy="812801"/>
          </a:xfrm>
        </p:spPr>
        <p:txBody>
          <a:bodyPr/>
          <a:lstStyle/>
          <a:p>
            <a:r>
              <a:rPr lang="en-US" dirty="0"/>
              <a:t>Paraphrasing, summarizing and reframing</a:t>
            </a:r>
          </a:p>
        </p:txBody>
      </p:sp>
    </p:spTree>
    <p:extLst>
      <p:ext uri="{BB962C8B-B14F-4D97-AF65-F5344CB8AC3E}">
        <p14:creationId xmlns:p14="http://schemas.microsoft.com/office/powerpoint/2010/main" val="3842927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title" idx="4294967295"/>
          </p:nvPr>
        </p:nvSpPr>
        <p:spPr>
          <a:xfrm>
            <a:off x="488654" y="613689"/>
            <a:ext cx="8229601" cy="457200"/>
          </a:xfrm>
          <a:prstGeom prst="rect">
            <a:avLst/>
          </a:prstGeom>
        </p:spPr>
        <p:txBody>
          <a:bodyPr/>
          <a:lstStyle/>
          <a:p>
            <a:pPr lvl="0"/>
            <a:r>
              <a:rPr lang="en-US" cap="none" dirty="0">
                <a:latin typeface="Arial" panose="020B0604020202020204" pitchFamily="34" charset="0"/>
                <a:cs typeface="Arial" panose="020B0604020202020204" pitchFamily="34" charset="0"/>
              </a:rPr>
              <a:t>Develop options</a:t>
            </a:r>
            <a:endParaRPr cap="none" dirty="0">
              <a:latin typeface="Arial" panose="020B0604020202020204" pitchFamily="34" charset="0"/>
              <a:cs typeface="Arial" panose="020B0604020202020204" pitchFamily="34" charset="0"/>
            </a:endParaRPr>
          </a:p>
        </p:txBody>
      </p:sp>
      <p:sp>
        <p:nvSpPr>
          <p:cNvPr id="2" name="TextBox 1"/>
          <p:cNvSpPr txBox="1"/>
          <p:nvPr/>
        </p:nvSpPr>
        <p:spPr>
          <a:xfrm>
            <a:off x="488654" y="1981200"/>
            <a:ext cx="8457448" cy="230832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hangingPunct="0">
              <a:buClr>
                <a:schemeClr val="accent1"/>
              </a:buClr>
              <a:buSzPct val="100000"/>
              <a:buFont typeface="Arial" panose="020B0604020202020204" pitchFamily="34" charset="0"/>
              <a:buChar char="•"/>
            </a:pPr>
            <a:r>
              <a:rPr lang="en-US" sz="2400" dirty="0">
                <a:latin typeface="Arial" panose="020B0604020202020204" pitchFamily="34" charset="0"/>
                <a:cs typeface="Arial" panose="020B0604020202020204" pitchFamily="34" charset="0"/>
              </a:rPr>
              <a:t>Get everyone educated</a:t>
            </a:r>
          </a:p>
          <a:p>
            <a:pPr marL="342900" indent="-342900" hangingPunct="0">
              <a:buClr>
                <a:schemeClr val="accent1"/>
              </a:buClr>
              <a:buSzPct val="100000"/>
              <a:buFont typeface="Arial" panose="020B0604020202020204" pitchFamily="34" charset="0"/>
              <a:buChar char="•"/>
            </a:pPr>
            <a:r>
              <a:rPr lang="en-US" sz="2400" dirty="0">
                <a:latin typeface="Arial" panose="020B0604020202020204" pitchFamily="34" charset="0"/>
                <a:cs typeface="Arial" panose="020B0604020202020204" pitchFamily="34" charset="0"/>
              </a:rPr>
              <a:t>Whole group brainstorms options</a:t>
            </a:r>
          </a:p>
          <a:p>
            <a:pPr marL="342900" indent="-342900" hangingPunct="0">
              <a:buClr>
                <a:schemeClr val="accent1"/>
              </a:buClr>
              <a:buSzPct val="100000"/>
              <a:buFont typeface="Arial" panose="020B0604020202020204" pitchFamily="34" charset="0"/>
              <a:buChar char="•"/>
            </a:pPr>
            <a:r>
              <a:rPr lang="en-US" sz="2400" dirty="0">
                <a:latin typeface="Arial" panose="020B0604020202020204" pitchFamily="34" charset="0"/>
                <a:cs typeface="Arial" panose="020B0604020202020204" pitchFamily="34" charset="0"/>
              </a:rPr>
              <a:t>Task groups develop recommendations for whole group</a:t>
            </a:r>
          </a:p>
          <a:p>
            <a:pPr marL="342900" indent="-342900" hangingPunct="0">
              <a:buClr>
                <a:schemeClr val="accent1"/>
              </a:buClr>
              <a:buSzPct val="100000"/>
              <a:buFont typeface="Arial" panose="020B0604020202020204" pitchFamily="34" charset="0"/>
              <a:buChar char="•"/>
            </a:pPr>
            <a:r>
              <a:rPr lang="en-US" sz="2400" dirty="0">
                <a:latin typeface="Arial" panose="020B0604020202020204" pitchFamily="34" charset="0"/>
                <a:cs typeface="Arial" panose="020B0604020202020204" pitchFamily="34" charset="0"/>
              </a:rPr>
              <a:t>Proposals are prepared</a:t>
            </a:r>
          </a:p>
          <a:p>
            <a:pPr marL="342900" indent="-342900" hangingPunct="0">
              <a:buClr>
                <a:schemeClr val="accent1"/>
              </a:buClr>
              <a:buSzPct val="100000"/>
              <a:buFont typeface="Arial" panose="020B0604020202020204" pitchFamily="34" charset="0"/>
              <a:buChar char="•"/>
            </a:pPr>
            <a:r>
              <a:rPr lang="en-US" sz="2400" dirty="0">
                <a:latin typeface="Arial" panose="020B0604020202020204" pitchFamily="34" charset="0"/>
                <a:cs typeface="Arial" panose="020B0604020202020204" pitchFamily="34" charset="0"/>
              </a:rPr>
              <a:t>Outside experts are consulted for assistance</a:t>
            </a:r>
          </a:p>
          <a:p>
            <a:pPr marL="342900" indent="-342900" hangingPunct="0">
              <a:buClr>
                <a:schemeClr val="accent1"/>
              </a:buClr>
              <a:buSzPct val="100000"/>
              <a:buFont typeface="Arial" panose="020B0604020202020204" pitchFamily="34" charset="0"/>
              <a:buChar char="•"/>
            </a:pPr>
            <a:r>
              <a:rPr lang="en-US" sz="2400" dirty="0">
                <a:latin typeface="Arial" panose="020B0604020202020204" pitchFamily="34" charset="0"/>
                <a:cs typeface="Arial" panose="020B0604020202020204" pitchFamily="34" charset="0"/>
              </a:rPr>
              <a:t>Interest groups develop proposals for whole group</a:t>
            </a:r>
          </a:p>
        </p:txBody>
      </p:sp>
    </p:spTree>
    <p:extLst>
      <p:ext uri="{BB962C8B-B14F-4D97-AF65-F5344CB8AC3E}">
        <p14:creationId xmlns:p14="http://schemas.microsoft.com/office/powerpoint/2010/main" val="125726781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Group 6">
            <a:extLst>
              <a:ext uri="{FF2B5EF4-FFF2-40B4-BE49-F238E27FC236}">
                <a16:creationId xmlns:a16="http://schemas.microsoft.com/office/drawing/2014/main" id="{CD7E5AAB-D044-44B6-9EFA-C465A1C5FB4D}"/>
              </a:ext>
            </a:extLst>
          </p:cNvPr>
          <p:cNvGrpSpPr>
            <a:grpSpLocks/>
          </p:cNvGrpSpPr>
          <p:nvPr/>
        </p:nvGrpSpPr>
        <p:grpSpPr bwMode="auto">
          <a:xfrm>
            <a:off x="114300" y="97624"/>
            <a:ext cx="8915400" cy="5998376"/>
            <a:chOff x="342900" y="381000"/>
            <a:chExt cx="8496300" cy="6299114"/>
          </a:xfrm>
        </p:grpSpPr>
        <p:pic>
          <p:nvPicPr>
            <p:cNvPr id="49157" name="Picture 4" descr="A screenshot of a cell phone&#10;&#10;Description automatically generated">
              <a:extLst>
                <a:ext uri="{FF2B5EF4-FFF2-40B4-BE49-F238E27FC236}">
                  <a16:creationId xmlns:a16="http://schemas.microsoft.com/office/drawing/2014/main" id="{13FE8534-C772-48DE-BC0F-15C6572E266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900" y="381000"/>
              <a:ext cx="8458200" cy="629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5F457DD3-40F6-4F95-A37C-C8F8C58D3617}"/>
                </a:ext>
              </a:extLst>
            </p:cNvPr>
            <p:cNvSpPr/>
            <p:nvPr/>
          </p:nvSpPr>
          <p:spPr>
            <a:xfrm>
              <a:off x="8153869" y="381000"/>
              <a:ext cx="685331" cy="4571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8" name="Oval 7">
            <a:extLst>
              <a:ext uri="{FF2B5EF4-FFF2-40B4-BE49-F238E27FC236}">
                <a16:creationId xmlns:a16="http://schemas.microsoft.com/office/drawing/2014/main" id="{61913DA7-CD85-4383-9256-C1A0FA062B8E}"/>
              </a:ext>
            </a:extLst>
          </p:cNvPr>
          <p:cNvSpPr/>
          <p:nvPr/>
        </p:nvSpPr>
        <p:spPr>
          <a:xfrm>
            <a:off x="-16565" y="4876800"/>
            <a:ext cx="3064565" cy="99060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highlight>
                <a:srgbClr val="FF0000"/>
              </a:highlight>
            </a:endParaRPr>
          </a:p>
        </p:txBody>
      </p:sp>
      <p:sp>
        <p:nvSpPr>
          <p:cNvPr id="9" name="TextBox 8">
            <a:extLst>
              <a:ext uri="{FF2B5EF4-FFF2-40B4-BE49-F238E27FC236}">
                <a16:creationId xmlns:a16="http://schemas.microsoft.com/office/drawing/2014/main" id="{848E27C7-56C8-4DBE-B700-00F0C67B1A5B}"/>
              </a:ext>
            </a:extLst>
          </p:cNvPr>
          <p:cNvSpPr txBox="1">
            <a:spLocks noChangeArrowheads="1"/>
          </p:cNvSpPr>
          <p:nvPr/>
        </p:nvSpPr>
        <p:spPr bwMode="auto">
          <a:xfrm rot="20370034">
            <a:off x="3023240" y="3795718"/>
            <a:ext cx="4811178" cy="584775"/>
          </a:xfrm>
          <a:prstGeom prst="rect">
            <a:avLst/>
          </a:prstGeom>
          <a:solidFill>
            <a:schemeClr val="bg1"/>
          </a:solidFill>
          <a:ln w="9525">
            <a:solidFill>
              <a:srgbClr val="FF0000"/>
            </a:solidFill>
            <a:miter lim="800000"/>
            <a:headEnd/>
            <a:tailEnd/>
          </a:ln>
        </p:spPr>
        <p:txBody>
          <a:bodyPr wrap="square">
            <a:spAutoFit/>
          </a:bodyPr>
          <a:lstStyle>
            <a:lvl1pPr>
              <a:lnSpc>
                <a:spcPct val="90000"/>
              </a:lnSpc>
              <a:spcBef>
                <a:spcPts val="1000"/>
              </a:spcBef>
              <a:buFont typeface="Arial" panose="020B0604020202020204" pitchFamily="34" charset="0"/>
              <a:buChar char="•"/>
              <a:defRPr sz="2800">
                <a:solidFill>
                  <a:srgbClr val="7F7F7F"/>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7F7F7F"/>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9pPr>
          </a:lstStyle>
          <a:p>
            <a:pPr algn="ctr">
              <a:lnSpc>
                <a:spcPct val="100000"/>
              </a:lnSpc>
              <a:spcBef>
                <a:spcPct val="0"/>
              </a:spcBef>
              <a:buFontTx/>
              <a:buNone/>
            </a:pPr>
            <a:r>
              <a:rPr lang="en-US" altLang="en-US" sz="3200" b="1" dirty="0">
                <a:solidFill>
                  <a:schemeClr val="tx1"/>
                </a:solidFill>
                <a:latin typeface="Arial" panose="020B0604020202020204" pitchFamily="34" charset="0"/>
              </a:rPr>
              <a:t>Let’s take a Poll</a:t>
            </a:r>
          </a:p>
        </p:txBody>
      </p:sp>
      <p:sp>
        <p:nvSpPr>
          <p:cNvPr id="2" name="Slide Number Placeholder 1">
            <a:extLst>
              <a:ext uri="{FF2B5EF4-FFF2-40B4-BE49-F238E27FC236}">
                <a16:creationId xmlns:a16="http://schemas.microsoft.com/office/drawing/2014/main" id="{1FD4AD96-6AEE-3D4A-ABE9-C3737922E649}"/>
              </a:ext>
            </a:extLst>
          </p:cNvPr>
          <p:cNvSpPr>
            <a:spLocks noGrp="1"/>
          </p:cNvSpPr>
          <p:nvPr>
            <p:ph type="sldNum" sz="quarter" idx="12"/>
          </p:nvPr>
        </p:nvSpPr>
        <p:spPr/>
        <p:txBody>
          <a:bodyPr/>
          <a:lstStyle/>
          <a:p>
            <a:fld id="{F7886C9C-DC18-4195-8FD5-A50AA931D419}" type="slidenum">
              <a:rPr lang="en-US" smtClean="0"/>
              <a:pPr/>
              <a:t>28</a:t>
            </a:fld>
            <a:endParaRPr lang="en-US" dirty="0"/>
          </a:p>
        </p:txBody>
      </p:sp>
    </p:spTree>
    <p:extLst>
      <p:ext uri="{BB962C8B-B14F-4D97-AF65-F5344CB8AC3E}">
        <p14:creationId xmlns:p14="http://schemas.microsoft.com/office/powerpoint/2010/main" val="34471101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548D8AD-1A32-487E-9E99-9F56142FA64B}"/>
              </a:ext>
            </a:extLst>
          </p:cNvPr>
          <p:cNvSpPr>
            <a:spLocks noGrp="1"/>
          </p:cNvSpPr>
          <p:nvPr>
            <p:ph idx="1"/>
          </p:nvPr>
        </p:nvSpPr>
        <p:spPr/>
        <p:txBody>
          <a:bodyPr/>
          <a:lstStyle/>
          <a:p>
            <a:pPr marL="45720" indent="0">
              <a:buNone/>
            </a:pPr>
            <a:r>
              <a:rPr lang="en-US" dirty="0"/>
              <a:t>Let's take a poll: (select only 1 or 2 answers)</a:t>
            </a:r>
          </a:p>
          <a:p>
            <a:pPr marL="45720" indent="0">
              <a:buNone/>
            </a:pPr>
            <a:endParaRPr lang="en-US" dirty="0"/>
          </a:p>
          <a:p>
            <a:pPr marL="45720" indent="0">
              <a:buNone/>
            </a:pPr>
            <a:r>
              <a:rPr lang="en-US" dirty="0"/>
              <a:t>When considering the chairing that you will be doing.  What area must you focus on more than you have been?</a:t>
            </a:r>
          </a:p>
          <a:p>
            <a:pPr marL="502920" indent="-457200">
              <a:buAutoNum type="arabicPeriod"/>
            </a:pPr>
            <a:r>
              <a:rPr lang="en-US" dirty="0"/>
              <a:t>Recognizing differing values and cultural differences</a:t>
            </a:r>
          </a:p>
          <a:p>
            <a:pPr marL="502920" indent="-457200">
              <a:buAutoNum type="arabicPeriod"/>
            </a:pPr>
            <a:r>
              <a:rPr lang="en-US" dirty="0"/>
              <a:t>Facilitating a problem-solving focus</a:t>
            </a:r>
          </a:p>
          <a:p>
            <a:pPr marL="502920" indent="-457200">
              <a:buAutoNum type="arabicPeriod"/>
            </a:pPr>
            <a:r>
              <a:rPr lang="en-US" dirty="0"/>
              <a:t>Listening  and asking more questions</a:t>
            </a:r>
          </a:p>
          <a:p>
            <a:pPr marL="502920" indent="-457200">
              <a:buAutoNum type="arabicPeriod"/>
            </a:pPr>
            <a:r>
              <a:rPr lang="en-US" dirty="0"/>
              <a:t>Summarize, paraphrase and reframe more</a:t>
            </a:r>
          </a:p>
          <a:p>
            <a:pPr marL="502920" indent="-457200">
              <a:buAutoNum type="arabicPeriod"/>
            </a:pPr>
            <a:r>
              <a:rPr lang="en-US" dirty="0"/>
              <a:t>Developing options and moving to action</a:t>
            </a:r>
          </a:p>
        </p:txBody>
      </p:sp>
      <p:sp>
        <p:nvSpPr>
          <p:cNvPr id="3" name="Slide Number Placeholder 2">
            <a:extLst>
              <a:ext uri="{FF2B5EF4-FFF2-40B4-BE49-F238E27FC236}">
                <a16:creationId xmlns:a16="http://schemas.microsoft.com/office/drawing/2014/main" id="{61818459-98C0-4252-B433-257287EAFF84}"/>
              </a:ext>
            </a:extLst>
          </p:cNvPr>
          <p:cNvSpPr>
            <a:spLocks noGrp="1"/>
          </p:cNvSpPr>
          <p:nvPr>
            <p:ph type="sldNum" sz="quarter" idx="12"/>
          </p:nvPr>
        </p:nvSpPr>
        <p:spPr/>
        <p:txBody>
          <a:bodyPr/>
          <a:lstStyle/>
          <a:p>
            <a:fld id="{F7886C9C-DC18-4195-8FD5-A50AA931D419}" type="slidenum">
              <a:rPr lang="en-US" smtClean="0"/>
              <a:pPr/>
              <a:t>29</a:t>
            </a:fld>
            <a:endParaRPr lang="en-US" dirty="0"/>
          </a:p>
        </p:txBody>
      </p:sp>
      <p:sp>
        <p:nvSpPr>
          <p:cNvPr id="4" name="Title 3">
            <a:extLst>
              <a:ext uri="{FF2B5EF4-FFF2-40B4-BE49-F238E27FC236}">
                <a16:creationId xmlns:a16="http://schemas.microsoft.com/office/drawing/2014/main" id="{F088AC75-55C9-4AAC-AF5A-DA5A0FA33ABB}"/>
              </a:ext>
            </a:extLst>
          </p:cNvPr>
          <p:cNvSpPr>
            <a:spLocks noGrp="1"/>
          </p:cNvSpPr>
          <p:nvPr>
            <p:ph type="title"/>
          </p:nvPr>
        </p:nvSpPr>
        <p:spPr/>
        <p:txBody>
          <a:bodyPr/>
          <a:lstStyle/>
          <a:p>
            <a:r>
              <a:rPr lang="en-US" dirty="0"/>
              <a:t>Enhancing Communication Poll</a:t>
            </a:r>
          </a:p>
        </p:txBody>
      </p:sp>
    </p:spTree>
    <p:extLst>
      <p:ext uri="{BB962C8B-B14F-4D97-AF65-F5344CB8AC3E}">
        <p14:creationId xmlns:p14="http://schemas.microsoft.com/office/powerpoint/2010/main" val="436659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6" name="Picture 3">
            <a:extLst>
              <a:ext uri="{FF2B5EF4-FFF2-40B4-BE49-F238E27FC236}">
                <a16:creationId xmlns:a16="http://schemas.microsoft.com/office/drawing/2014/main" id="{DA366EB1-E26B-48D1-B811-4F01A9E263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5999054"/>
            <a:ext cx="8556625" cy="63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21">
            <a:extLst>
              <a:ext uri="{FF2B5EF4-FFF2-40B4-BE49-F238E27FC236}">
                <a16:creationId xmlns:a16="http://schemas.microsoft.com/office/drawing/2014/main" id="{3F7407C3-E578-4220-B143-E4C8CACB1CF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0538" y="1046163"/>
            <a:ext cx="49482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88E30CDF-589A-48F7-B709-AC52FA62F87A}"/>
              </a:ext>
            </a:extLst>
          </p:cNvPr>
          <p:cNvPicPr>
            <a:picLocks noChangeAspect="1"/>
          </p:cNvPicPr>
          <p:nvPr/>
        </p:nvPicPr>
        <p:blipFill>
          <a:blip r:embed="rId5"/>
          <a:stretch>
            <a:fillRect/>
          </a:stretch>
        </p:blipFill>
        <p:spPr>
          <a:xfrm>
            <a:off x="6365875" y="3423044"/>
            <a:ext cx="2514600" cy="2342757"/>
          </a:xfrm>
          <a:prstGeom prst="rect">
            <a:avLst/>
          </a:prstGeom>
          <a:ln>
            <a:noFill/>
          </a:ln>
          <a:effectLst>
            <a:outerShdw blurRad="292100" dist="139700" dir="2700000" algn="tl" rotWithShape="0">
              <a:srgbClr val="333333">
                <a:alpha val="65000"/>
              </a:srgbClr>
            </a:outerShdw>
          </a:effectLst>
        </p:spPr>
      </p:pic>
      <p:pic>
        <p:nvPicPr>
          <p:cNvPr id="11269" name="Picture 20">
            <a:extLst>
              <a:ext uri="{FF2B5EF4-FFF2-40B4-BE49-F238E27FC236}">
                <a16:creationId xmlns:a16="http://schemas.microsoft.com/office/drawing/2014/main" id="{3E0C590F-CABB-477B-9965-CE71EE9F61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51225" y="935038"/>
            <a:ext cx="960438"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TextBox 25">
            <a:extLst>
              <a:ext uri="{FF2B5EF4-FFF2-40B4-BE49-F238E27FC236}">
                <a16:creationId xmlns:a16="http://schemas.microsoft.com/office/drawing/2014/main" id="{88AF6767-FBE7-4739-89B2-026147E23396}"/>
              </a:ext>
            </a:extLst>
          </p:cNvPr>
          <p:cNvSpPr txBox="1"/>
          <p:nvPr/>
        </p:nvSpPr>
        <p:spPr>
          <a:xfrm>
            <a:off x="392113" y="690213"/>
            <a:ext cx="1329979" cy="338554"/>
          </a:xfrm>
          <a:prstGeom prst="rect">
            <a:avLst/>
          </a:prstGeom>
          <a:noFill/>
        </p:spPr>
        <p:txBody>
          <a:bodyPr wrap="none">
            <a:spAutoFit/>
          </a:bodyPr>
          <a:lstStyle/>
          <a:p>
            <a:pPr defTabSz="685800" eaLnBrk="1" fontAlgn="auto" hangingPunct="1">
              <a:spcBef>
                <a:spcPts val="0"/>
              </a:spcBef>
              <a:spcAft>
                <a:spcPts val="0"/>
              </a:spcAft>
              <a:defRPr/>
            </a:pPr>
            <a:r>
              <a:rPr lang="en-US" sz="1600" b="1" dirty="0">
                <a:solidFill>
                  <a:prstClr val="black"/>
                </a:solidFill>
                <a:highlight>
                  <a:srgbClr val="FFFF00"/>
                </a:highlight>
                <a:latin typeface="Calibri" panose="020F0502020204030204"/>
                <a:ea typeface="+mn-ea"/>
              </a:rPr>
              <a:t>Top of Screen</a:t>
            </a:r>
          </a:p>
        </p:txBody>
      </p:sp>
      <p:sp>
        <p:nvSpPr>
          <p:cNvPr id="27" name="TextBox 26">
            <a:extLst>
              <a:ext uri="{FF2B5EF4-FFF2-40B4-BE49-F238E27FC236}">
                <a16:creationId xmlns:a16="http://schemas.microsoft.com/office/drawing/2014/main" id="{F0D5BA2A-860C-406E-8EC6-4B56CC806D7E}"/>
              </a:ext>
            </a:extLst>
          </p:cNvPr>
          <p:cNvSpPr txBox="1"/>
          <p:nvPr/>
        </p:nvSpPr>
        <p:spPr>
          <a:xfrm>
            <a:off x="480585" y="3103951"/>
            <a:ext cx="1876902" cy="338554"/>
          </a:xfrm>
          <a:prstGeom prst="rect">
            <a:avLst/>
          </a:prstGeom>
          <a:noFill/>
        </p:spPr>
        <p:txBody>
          <a:bodyPr>
            <a:spAutoFit/>
          </a:bodyPr>
          <a:lstStyle/>
          <a:p>
            <a:pPr defTabSz="685800" eaLnBrk="1" fontAlgn="auto" hangingPunct="1">
              <a:spcBef>
                <a:spcPts val="0"/>
              </a:spcBef>
              <a:spcAft>
                <a:spcPts val="0"/>
              </a:spcAft>
              <a:defRPr/>
            </a:pPr>
            <a:r>
              <a:rPr lang="en-US" sz="1600" b="1" dirty="0">
                <a:solidFill>
                  <a:prstClr val="black"/>
                </a:solidFill>
                <a:highlight>
                  <a:srgbClr val="FFFF00"/>
                </a:highlight>
                <a:latin typeface="Calibri" panose="020F0502020204030204"/>
                <a:ea typeface="+mn-ea"/>
              </a:rPr>
              <a:t>Bottom of Screen</a:t>
            </a:r>
          </a:p>
        </p:txBody>
      </p:sp>
      <p:sp>
        <p:nvSpPr>
          <p:cNvPr id="11272" name="TextBox 1">
            <a:extLst>
              <a:ext uri="{FF2B5EF4-FFF2-40B4-BE49-F238E27FC236}">
                <a16:creationId xmlns:a16="http://schemas.microsoft.com/office/drawing/2014/main" id="{F12565B5-3604-4A02-A472-59C46358A66E}"/>
              </a:ext>
            </a:extLst>
          </p:cNvPr>
          <p:cNvSpPr txBox="1">
            <a:spLocks noChangeArrowheads="1"/>
          </p:cNvSpPr>
          <p:nvPr/>
        </p:nvSpPr>
        <p:spPr bwMode="auto">
          <a:xfrm>
            <a:off x="2970772" y="179388"/>
            <a:ext cx="27019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rgbClr val="7F7F7F"/>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7F7F7F"/>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9pPr>
          </a:lstStyle>
          <a:p>
            <a:pPr>
              <a:lnSpc>
                <a:spcPct val="100000"/>
              </a:lnSpc>
              <a:spcBef>
                <a:spcPct val="0"/>
              </a:spcBef>
              <a:buFontTx/>
              <a:buNone/>
            </a:pPr>
            <a:r>
              <a:rPr lang="en-US" altLang="en-US" dirty="0">
                <a:solidFill>
                  <a:srgbClr val="FFFF00"/>
                </a:solidFill>
                <a:latin typeface="Arial" panose="020B0604020202020204" pitchFamily="34" charset="0"/>
              </a:rPr>
              <a:t>Zoom quick tips</a:t>
            </a:r>
          </a:p>
        </p:txBody>
      </p:sp>
      <p:sp>
        <p:nvSpPr>
          <p:cNvPr id="11273" name="Rectangle 1">
            <a:extLst>
              <a:ext uri="{FF2B5EF4-FFF2-40B4-BE49-F238E27FC236}">
                <a16:creationId xmlns:a16="http://schemas.microsoft.com/office/drawing/2014/main" id="{BE335DC2-FFE3-4F1D-8CF3-D95E25D15F72}"/>
              </a:ext>
            </a:extLst>
          </p:cNvPr>
          <p:cNvSpPr>
            <a:spLocks noChangeArrowheads="1"/>
          </p:cNvSpPr>
          <p:nvPr/>
        </p:nvSpPr>
        <p:spPr bwMode="auto">
          <a:xfrm>
            <a:off x="415925" y="1482725"/>
            <a:ext cx="45720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14313" indent="-214313" defTabSz="685800">
              <a:lnSpc>
                <a:spcPct val="90000"/>
              </a:lnSpc>
              <a:spcBef>
                <a:spcPts val="1000"/>
              </a:spcBef>
              <a:buFont typeface="Arial" panose="020B0604020202020204" pitchFamily="34" charset="0"/>
              <a:buChar char="•"/>
              <a:defRPr sz="2800">
                <a:solidFill>
                  <a:srgbClr val="7F7F7F"/>
                </a:solidFill>
                <a:latin typeface="Calibri" panose="020F0502020204030204" pitchFamily="34" charset="0"/>
              </a:defRPr>
            </a:lvl1pPr>
            <a:lvl2pPr marL="742950" indent="-285750" defTabSz="685800">
              <a:lnSpc>
                <a:spcPct val="90000"/>
              </a:lnSpc>
              <a:spcBef>
                <a:spcPts val="500"/>
              </a:spcBef>
              <a:buFont typeface="Arial" panose="020B0604020202020204" pitchFamily="34" charset="0"/>
              <a:buChar char="•"/>
              <a:defRPr sz="2400">
                <a:solidFill>
                  <a:srgbClr val="7F7F7F"/>
                </a:solidFill>
                <a:latin typeface="Calibri" panose="020F0502020204030204" pitchFamily="34" charset="0"/>
              </a:defRPr>
            </a:lvl2pPr>
            <a:lvl3pPr marL="1143000" indent="-228600" defTabSz="6858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defRPr>
            </a:lvl3pPr>
            <a:lvl4pPr marL="1600200" indent="-228600" defTabSz="6858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4pPr>
            <a:lvl5pPr marL="2057400" indent="-228600" defTabSz="6858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5pPr>
            <a:lvl6pPr marL="2514600" indent="-228600" defTabSz="6858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6pPr>
            <a:lvl7pPr marL="2971800" indent="-228600" defTabSz="6858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7pPr>
            <a:lvl8pPr marL="3429000" indent="-228600" defTabSz="6858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8pPr>
            <a:lvl9pPr marL="3886200" indent="-228600" defTabSz="6858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9pPr>
          </a:lstStyle>
          <a:p>
            <a:pPr>
              <a:lnSpc>
                <a:spcPct val="150000"/>
              </a:lnSpc>
              <a:spcBef>
                <a:spcPct val="0"/>
              </a:spcBef>
            </a:pPr>
            <a:r>
              <a:rPr lang="en-US" altLang="en-US" sz="1600" b="1" dirty="0">
                <a:solidFill>
                  <a:srgbClr val="074D70"/>
                </a:solidFill>
                <a:latin typeface="&amp;quot"/>
              </a:rPr>
              <a:t>Views:</a:t>
            </a:r>
            <a:r>
              <a:rPr lang="en-US" altLang="en-US" sz="1600" b="1" dirty="0">
                <a:solidFill>
                  <a:srgbClr val="074D70"/>
                </a:solidFill>
                <a:latin typeface="Lucida Grande"/>
              </a:rPr>
              <a:t> </a:t>
            </a:r>
            <a:r>
              <a:rPr lang="en-US" altLang="en-US" sz="1600" dirty="0">
                <a:solidFill>
                  <a:srgbClr val="074D70"/>
                </a:solidFill>
                <a:latin typeface="Lucida Grande"/>
              </a:rPr>
              <a:t>Gallery View versus Speaker View</a:t>
            </a:r>
            <a:endParaRPr lang="en-US" altLang="en-US" sz="1600" b="1" dirty="0">
              <a:solidFill>
                <a:srgbClr val="404040"/>
              </a:solidFill>
              <a:latin typeface="Lucida Grande"/>
            </a:endParaRPr>
          </a:p>
        </p:txBody>
      </p:sp>
      <p:sp>
        <p:nvSpPr>
          <p:cNvPr id="5" name="Rectangle 4">
            <a:extLst>
              <a:ext uri="{FF2B5EF4-FFF2-40B4-BE49-F238E27FC236}">
                <a16:creationId xmlns:a16="http://schemas.microsoft.com/office/drawing/2014/main" id="{7D22CC01-43A0-4B10-B75E-880A6D53F3E0}"/>
              </a:ext>
            </a:extLst>
          </p:cNvPr>
          <p:cNvSpPr/>
          <p:nvPr/>
        </p:nvSpPr>
        <p:spPr>
          <a:xfrm>
            <a:off x="1981200" y="2046461"/>
            <a:ext cx="3214688" cy="831850"/>
          </a:xfrm>
          <a:prstGeom prst="rect">
            <a:avLst/>
          </a:prstGeom>
        </p:spPr>
        <p:txBody>
          <a:bodyPr wrap="none">
            <a:spAutoFit/>
          </a:bodyPr>
          <a:lstStyle/>
          <a:p>
            <a:pPr algn="ctr">
              <a:defRPr/>
            </a:pPr>
            <a:r>
              <a:rPr lang="en-US" altLang="en-US" sz="2400" b="1" dirty="0">
                <a:solidFill>
                  <a:srgbClr val="FF6600"/>
                </a:solidFill>
                <a:latin typeface="&amp;quot"/>
                <a:ea typeface="+mn-ea"/>
              </a:rPr>
              <a:t>Attendees have access</a:t>
            </a:r>
          </a:p>
          <a:p>
            <a:pPr algn="ctr">
              <a:defRPr/>
            </a:pPr>
            <a:r>
              <a:rPr lang="en-US" altLang="en-US" sz="2400" b="1" dirty="0">
                <a:solidFill>
                  <a:srgbClr val="FF6600"/>
                </a:solidFill>
                <a:latin typeface="&amp;quot"/>
                <a:ea typeface="+mn-ea"/>
              </a:rPr>
              <a:t> to these Zoom features</a:t>
            </a:r>
            <a:endParaRPr lang="en-US" sz="2400" dirty="0">
              <a:solidFill>
                <a:srgbClr val="FF6600"/>
              </a:solidFill>
            </a:endParaRPr>
          </a:p>
        </p:txBody>
      </p:sp>
      <p:grpSp>
        <p:nvGrpSpPr>
          <p:cNvPr id="6" name="Group 5">
            <a:extLst>
              <a:ext uri="{FF2B5EF4-FFF2-40B4-BE49-F238E27FC236}">
                <a16:creationId xmlns:a16="http://schemas.microsoft.com/office/drawing/2014/main" id="{3B68C15B-2EE0-4266-81C2-7D72751827C1}"/>
              </a:ext>
            </a:extLst>
          </p:cNvPr>
          <p:cNvGrpSpPr>
            <a:grpSpLocks/>
          </p:cNvGrpSpPr>
          <p:nvPr/>
        </p:nvGrpSpPr>
        <p:grpSpPr bwMode="auto">
          <a:xfrm>
            <a:off x="6216650" y="107950"/>
            <a:ext cx="2813050" cy="3275013"/>
            <a:chOff x="6216417" y="631673"/>
            <a:chExt cx="2813283" cy="3275165"/>
          </a:xfrm>
        </p:grpSpPr>
        <p:pic>
          <p:nvPicPr>
            <p:cNvPr id="3" name="Picture 2">
              <a:extLst>
                <a:ext uri="{FF2B5EF4-FFF2-40B4-BE49-F238E27FC236}">
                  <a16:creationId xmlns:a16="http://schemas.microsoft.com/office/drawing/2014/main" id="{837FB956-75C7-4FF8-BEDD-F219BBBF9BF3}"/>
                </a:ext>
              </a:extLst>
            </p:cNvPr>
            <p:cNvPicPr>
              <a:picLocks noChangeAspect="1"/>
            </p:cNvPicPr>
            <p:nvPr/>
          </p:nvPicPr>
          <p:blipFill>
            <a:blip r:embed="rId7"/>
            <a:stretch>
              <a:fillRect/>
            </a:stretch>
          </p:blipFill>
          <p:spPr>
            <a:xfrm>
              <a:off x="6216417" y="631673"/>
              <a:ext cx="2813283" cy="3275165"/>
            </a:xfrm>
            <a:prstGeom prst="rect">
              <a:avLst/>
            </a:prstGeom>
            <a:ln>
              <a:noFill/>
            </a:ln>
            <a:effectLst>
              <a:outerShdw blurRad="292100" dist="139700" dir="2700000" algn="tl" rotWithShape="0">
                <a:srgbClr val="333333">
                  <a:alpha val="65000"/>
                </a:srgbClr>
              </a:outerShdw>
            </a:effectLst>
          </p:spPr>
        </p:pic>
        <p:sp>
          <p:nvSpPr>
            <p:cNvPr id="2" name="Oval 1">
              <a:extLst>
                <a:ext uri="{FF2B5EF4-FFF2-40B4-BE49-F238E27FC236}">
                  <a16:creationId xmlns:a16="http://schemas.microsoft.com/office/drawing/2014/main" id="{BE172D4E-418D-45B0-8A1C-E0406A3AB7BC}"/>
                </a:ext>
              </a:extLst>
            </p:cNvPr>
            <p:cNvSpPr/>
            <p:nvPr/>
          </p:nvSpPr>
          <p:spPr>
            <a:xfrm>
              <a:off x="8305740" y="3238469"/>
              <a:ext cx="363568" cy="41911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4" name="Rectangle 2">
            <a:extLst>
              <a:ext uri="{FF2B5EF4-FFF2-40B4-BE49-F238E27FC236}">
                <a16:creationId xmlns:a16="http://schemas.microsoft.com/office/drawing/2014/main" id="{F3142A0E-81BB-48A2-9BA6-503DF28CC432}"/>
              </a:ext>
            </a:extLst>
          </p:cNvPr>
          <p:cNvSpPr>
            <a:spLocks noChangeArrowheads="1"/>
          </p:cNvSpPr>
          <p:nvPr/>
        </p:nvSpPr>
        <p:spPr bwMode="auto">
          <a:xfrm>
            <a:off x="480585" y="3468297"/>
            <a:ext cx="5421312" cy="24669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1415" tIns="23805" rIns="0" bIns="23805" anchor="ctr">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defRPr/>
            </a:pPr>
            <a:r>
              <a:rPr lang="en-US" altLang="en-US" sz="1575" dirty="0">
                <a:solidFill>
                  <a:srgbClr val="074D70"/>
                </a:solidFill>
                <a:latin typeface="&amp;quot"/>
                <a:ea typeface="+mn-ea"/>
              </a:rPr>
              <a:t>                                             </a:t>
            </a:r>
            <a:endParaRPr lang="en-US" altLang="en-US" sz="1400" b="1" i="1" dirty="0">
              <a:solidFill>
                <a:prstClr val="black">
                  <a:lumMod val="50000"/>
                  <a:lumOff val="50000"/>
                </a:prstClr>
              </a:solidFill>
              <a:ea typeface="+mn-ea"/>
            </a:endParaRPr>
          </a:p>
          <a:p>
            <a:pPr marL="214313" indent="-214313" defTabSz="685800">
              <a:lnSpc>
                <a:spcPct val="150000"/>
              </a:lnSpc>
              <a:buFont typeface="Arial" panose="020B0604020202020204" pitchFamily="34" charset="0"/>
              <a:buChar char="•"/>
              <a:defRPr/>
            </a:pPr>
            <a:r>
              <a:rPr lang="en-US" altLang="en-US" sz="1600" b="1" dirty="0">
                <a:solidFill>
                  <a:srgbClr val="074D70"/>
                </a:solidFill>
                <a:latin typeface="&amp;quot"/>
                <a:ea typeface="+mn-ea"/>
              </a:rPr>
              <a:t>Mute </a:t>
            </a:r>
            <a:r>
              <a:rPr lang="en-US" altLang="en-US" sz="1600" dirty="0">
                <a:solidFill>
                  <a:srgbClr val="074D70"/>
                </a:solidFill>
                <a:latin typeface="&amp;quot"/>
                <a:ea typeface="+mn-ea"/>
              </a:rPr>
              <a:t>/</a:t>
            </a:r>
            <a:r>
              <a:rPr lang="en-US" altLang="en-US" sz="1600" b="1" dirty="0">
                <a:solidFill>
                  <a:srgbClr val="074D70"/>
                </a:solidFill>
                <a:latin typeface="&amp;quot"/>
                <a:ea typeface="+mn-ea"/>
              </a:rPr>
              <a:t> Unmute: </a:t>
            </a:r>
            <a:r>
              <a:rPr lang="en-US" altLang="en-US" sz="1600" dirty="0">
                <a:solidFill>
                  <a:srgbClr val="074D70"/>
                </a:solidFill>
                <a:latin typeface="&amp;quot"/>
                <a:ea typeface="+mn-ea"/>
              </a:rPr>
              <a:t>Mute and unmute your microphone.</a:t>
            </a:r>
          </a:p>
          <a:p>
            <a:pPr marL="214313" indent="-214313" defTabSz="685800">
              <a:lnSpc>
                <a:spcPct val="150000"/>
              </a:lnSpc>
              <a:buFont typeface="Arial" panose="020B0604020202020204" pitchFamily="34" charset="0"/>
              <a:buChar char="•"/>
              <a:defRPr/>
            </a:pPr>
            <a:r>
              <a:rPr lang="en-US" altLang="en-US" sz="1600" b="1" dirty="0">
                <a:solidFill>
                  <a:srgbClr val="074D70"/>
                </a:solidFill>
                <a:latin typeface="&amp;quot"/>
                <a:ea typeface="+mn-ea"/>
              </a:rPr>
              <a:t>Start Video </a:t>
            </a:r>
            <a:r>
              <a:rPr lang="en-US" altLang="en-US" sz="1600" dirty="0">
                <a:solidFill>
                  <a:srgbClr val="074D70"/>
                </a:solidFill>
                <a:latin typeface="&amp;quot"/>
                <a:ea typeface="+mn-ea"/>
              </a:rPr>
              <a:t>/ </a:t>
            </a:r>
            <a:r>
              <a:rPr lang="en-US" altLang="en-US" sz="1600" b="1" dirty="0">
                <a:solidFill>
                  <a:srgbClr val="074D70"/>
                </a:solidFill>
                <a:latin typeface="&amp;quot"/>
                <a:ea typeface="+mn-ea"/>
              </a:rPr>
              <a:t>Stop</a:t>
            </a:r>
            <a:r>
              <a:rPr lang="en-US" altLang="en-US" sz="1600" dirty="0">
                <a:solidFill>
                  <a:srgbClr val="074D70"/>
                </a:solidFill>
                <a:latin typeface="&amp;quot"/>
                <a:ea typeface="+mn-ea"/>
              </a:rPr>
              <a:t> </a:t>
            </a:r>
            <a:r>
              <a:rPr lang="en-US" altLang="en-US" sz="1600" b="1" dirty="0">
                <a:solidFill>
                  <a:srgbClr val="074D70"/>
                </a:solidFill>
                <a:latin typeface="&amp;quot"/>
                <a:ea typeface="+mn-ea"/>
              </a:rPr>
              <a:t>Video</a:t>
            </a:r>
            <a:r>
              <a:rPr lang="en-US" altLang="en-US" sz="1600" dirty="0">
                <a:solidFill>
                  <a:srgbClr val="074D70"/>
                </a:solidFill>
                <a:latin typeface="&amp;quot"/>
                <a:ea typeface="+mn-ea"/>
              </a:rPr>
              <a:t>: Turns your camera on or off.</a:t>
            </a:r>
          </a:p>
          <a:p>
            <a:pPr marL="214313" indent="-214313" defTabSz="685800">
              <a:lnSpc>
                <a:spcPct val="150000"/>
              </a:lnSpc>
              <a:buFont typeface="Arial" panose="020B0604020202020204" pitchFamily="34" charset="0"/>
              <a:buChar char="•"/>
              <a:defRPr/>
            </a:pPr>
            <a:r>
              <a:rPr lang="en-US" altLang="en-US" sz="1600" b="1" dirty="0">
                <a:solidFill>
                  <a:srgbClr val="074D70"/>
                </a:solidFill>
                <a:latin typeface="&amp;quot"/>
                <a:ea typeface="+mn-ea"/>
              </a:rPr>
              <a:t>Participants:</a:t>
            </a:r>
            <a:r>
              <a:rPr lang="en-US" altLang="en-US" sz="1600" dirty="0">
                <a:solidFill>
                  <a:srgbClr val="074D70"/>
                </a:solidFill>
                <a:latin typeface="&amp;quot"/>
                <a:ea typeface="+mn-ea"/>
              </a:rPr>
              <a:t> See who's in the meeting. View feedback icons. This places an icon by your name to quickly notify the host. </a:t>
            </a:r>
          </a:p>
          <a:p>
            <a:pPr marL="214313" indent="-214313" defTabSz="685800">
              <a:lnSpc>
                <a:spcPct val="150000"/>
              </a:lnSpc>
              <a:buFont typeface="Arial" panose="020B0604020202020204" pitchFamily="34" charset="0"/>
              <a:buChar char="•"/>
              <a:defRPr/>
            </a:pPr>
            <a:r>
              <a:rPr lang="en-US" sz="1600" b="1" dirty="0">
                <a:solidFill>
                  <a:srgbClr val="074D70"/>
                </a:solidFill>
                <a:latin typeface="&amp;quot"/>
                <a:ea typeface="+mn-ea"/>
              </a:rPr>
              <a:t>Reactions: </a:t>
            </a:r>
            <a:r>
              <a:rPr lang="en-US" sz="1600" dirty="0">
                <a:solidFill>
                  <a:srgbClr val="074D70"/>
                </a:solidFill>
                <a:latin typeface="Lucida Grande"/>
                <a:ea typeface="+mn-ea"/>
              </a:rPr>
              <a:t>Clap or Thumbs up icon.</a:t>
            </a:r>
          </a:p>
          <a:p>
            <a:pPr marL="214313" indent="-214313" defTabSz="685800">
              <a:lnSpc>
                <a:spcPct val="150000"/>
              </a:lnSpc>
              <a:buFont typeface="Arial" panose="020B0604020202020204" pitchFamily="34" charset="0"/>
              <a:buChar char="•"/>
              <a:defRPr/>
            </a:pPr>
            <a:r>
              <a:rPr lang="en-US" sz="1600" b="1" dirty="0">
                <a:solidFill>
                  <a:srgbClr val="074D70"/>
                </a:solidFill>
                <a:latin typeface="&amp;quot"/>
                <a:ea typeface="+mn-ea"/>
              </a:rPr>
              <a:t>Chat</a:t>
            </a:r>
            <a:r>
              <a:rPr lang="en-US" sz="1600" dirty="0">
                <a:solidFill>
                  <a:srgbClr val="074D70"/>
                </a:solidFill>
                <a:latin typeface="Lucida Grande"/>
                <a:ea typeface="+mn-ea"/>
              </a:rPr>
              <a:t>: Chat with the participants. </a:t>
            </a:r>
          </a:p>
        </p:txBody>
      </p:sp>
      <p:sp>
        <p:nvSpPr>
          <p:cNvPr id="16" name="Oval 15">
            <a:extLst>
              <a:ext uri="{FF2B5EF4-FFF2-40B4-BE49-F238E27FC236}">
                <a16:creationId xmlns:a16="http://schemas.microsoft.com/office/drawing/2014/main" id="{8A4ED659-7E92-451B-8CEC-7F93C7308136}"/>
              </a:ext>
            </a:extLst>
          </p:cNvPr>
          <p:cNvSpPr/>
          <p:nvPr/>
        </p:nvSpPr>
        <p:spPr bwMode="auto">
          <a:xfrm>
            <a:off x="685372" y="4108059"/>
            <a:ext cx="1071563" cy="4540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7" name="Oval 16">
            <a:extLst>
              <a:ext uri="{FF2B5EF4-FFF2-40B4-BE49-F238E27FC236}">
                <a16:creationId xmlns:a16="http://schemas.microsoft.com/office/drawing/2014/main" id="{796FFB77-A075-452F-B4DB-C3C4992A6CEF}"/>
              </a:ext>
            </a:extLst>
          </p:cNvPr>
          <p:cNvSpPr/>
          <p:nvPr/>
        </p:nvSpPr>
        <p:spPr bwMode="auto">
          <a:xfrm>
            <a:off x="685372" y="5550705"/>
            <a:ext cx="598305" cy="46433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0" name="Oval 19">
            <a:extLst>
              <a:ext uri="{FF2B5EF4-FFF2-40B4-BE49-F238E27FC236}">
                <a16:creationId xmlns:a16="http://schemas.microsoft.com/office/drawing/2014/main" id="{6F7971B2-CB7C-4BB3-8A4A-C74C24938C10}"/>
              </a:ext>
            </a:extLst>
          </p:cNvPr>
          <p:cNvSpPr/>
          <p:nvPr/>
        </p:nvSpPr>
        <p:spPr>
          <a:xfrm>
            <a:off x="3159368" y="5974958"/>
            <a:ext cx="1060939" cy="7306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1" name="Oval 20">
            <a:extLst>
              <a:ext uri="{FF2B5EF4-FFF2-40B4-BE49-F238E27FC236}">
                <a16:creationId xmlns:a16="http://schemas.microsoft.com/office/drawing/2014/main" id="{C3DB7A0E-0A8A-448D-8529-235FA1B2831A}"/>
              </a:ext>
            </a:extLst>
          </p:cNvPr>
          <p:cNvSpPr/>
          <p:nvPr/>
        </p:nvSpPr>
        <p:spPr>
          <a:xfrm>
            <a:off x="4270375" y="5991029"/>
            <a:ext cx="603250" cy="6985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 name="Oval 21">
            <a:extLst>
              <a:ext uri="{FF2B5EF4-FFF2-40B4-BE49-F238E27FC236}">
                <a16:creationId xmlns:a16="http://schemas.microsoft.com/office/drawing/2014/main" id="{DBD83E91-B607-4DE0-9B01-D5911F6E72B5}"/>
              </a:ext>
            </a:extLst>
          </p:cNvPr>
          <p:cNvSpPr/>
          <p:nvPr/>
        </p:nvSpPr>
        <p:spPr bwMode="auto">
          <a:xfrm>
            <a:off x="650529" y="3702292"/>
            <a:ext cx="1535825" cy="4540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Slide Number Placeholder 6">
            <a:extLst>
              <a:ext uri="{FF2B5EF4-FFF2-40B4-BE49-F238E27FC236}">
                <a16:creationId xmlns:a16="http://schemas.microsoft.com/office/drawing/2014/main" id="{A007654D-92C0-D44A-A01C-BE09FB02796B}"/>
              </a:ext>
            </a:extLst>
          </p:cNvPr>
          <p:cNvSpPr>
            <a:spLocks noGrp="1"/>
          </p:cNvSpPr>
          <p:nvPr>
            <p:ph type="sldNum" sz="quarter" idx="12"/>
          </p:nvPr>
        </p:nvSpPr>
        <p:spPr/>
        <p:txBody>
          <a:bodyPr/>
          <a:lstStyle/>
          <a:p>
            <a:fld id="{F7886C9C-DC18-4195-8FD5-A50AA931D419}" type="slidenum">
              <a:rPr lang="en-US" smtClean="0"/>
              <a:pPr/>
              <a:t>3</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891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animBg="1"/>
      <p:bldP spid="17" grpId="0" animBg="1"/>
      <p:bldP spid="20" grpId="0" animBg="1"/>
      <p:bldP spid="21" grpId="0" animBg="1"/>
      <p:bldP spid="2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18" name="Rectangle 3"/>
          <p:cNvSpPr>
            <a:spLocks noGrp="1" noChangeArrowheads="1"/>
          </p:cNvSpPr>
          <p:nvPr>
            <p:ph type="subTitle" idx="4294967295"/>
          </p:nvPr>
        </p:nvSpPr>
        <p:spPr>
          <a:xfrm>
            <a:off x="228600" y="1464823"/>
            <a:ext cx="8763000" cy="1049777"/>
          </a:xfrm>
        </p:spPr>
        <p:txBody>
          <a:bodyPr>
            <a:normAutofit/>
          </a:bodyPr>
          <a:lstStyle/>
          <a:p>
            <a:pPr marL="45720" indent="0" algn="ctr" eaLnBrk="1" hangingPunct="1">
              <a:buNone/>
            </a:pPr>
            <a:r>
              <a:rPr lang="en-US" sz="6000" dirty="0"/>
              <a:t>Organization Skills</a:t>
            </a:r>
          </a:p>
        </p:txBody>
      </p:sp>
      <p:pic>
        <p:nvPicPr>
          <p:cNvPr id="21507" name="Picture 3" descr="C:\Data on Laptop\Incite Learning partial 8-2011\ICANN 8-2013\incite logo cmyk coated.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D6FF33EF-A4EA-874D-A104-51BB350C1868}"/>
              </a:ext>
            </a:extLst>
          </p:cNvPr>
          <p:cNvSpPr txBox="1">
            <a:spLocks/>
          </p:cNvSpPr>
          <p:nvPr/>
        </p:nvSpPr>
        <p:spPr>
          <a:xfrm>
            <a:off x="8408634" y="641604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mtClean="0"/>
              <a:pPr/>
              <a:t>30</a:t>
            </a:fld>
            <a:endParaRPr lang="en-US" dirty="0"/>
          </a:p>
        </p:txBody>
      </p:sp>
      <p:sp>
        <p:nvSpPr>
          <p:cNvPr id="2" name="Slide Number Placeholder 1">
            <a:extLst>
              <a:ext uri="{FF2B5EF4-FFF2-40B4-BE49-F238E27FC236}">
                <a16:creationId xmlns:a16="http://schemas.microsoft.com/office/drawing/2014/main" id="{D68DA431-0184-0040-8309-46B3E7B4F7AB}"/>
              </a:ext>
            </a:extLst>
          </p:cNvPr>
          <p:cNvSpPr>
            <a:spLocks noGrp="1"/>
          </p:cNvSpPr>
          <p:nvPr>
            <p:ph type="sldNum" sz="quarter" idx="12"/>
          </p:nvPr>
        </p:nvSpPr>
        <p:spPr/>
        <p:txBody>
          <a:bodyPr/>
          <a:lstStyle/>
          <a:p>
            <a:fld id="{F7886C9C-DC18-4195-8FD5-A50AA931D419}" type="slidenum">
              <a:rPr lang="en-US" smtClean="0"/>
              <a:pPr/>
              <a:t>30</a:t>
            </a:fld>
            <a:endParaRPr lang="en-US" dirty="0"/>
          </a:p>
        </p:txBody>
      </p:sp>
    </p:spTree>
    <p:extLst>
      <p:ext uri="{BB962C8B-B14F-4D97-AF65-F5344CB8AC3E}">
        <p14:creationId xmlns:p14="http://schemas.microsoft.com/office/powerpoint/2010/main" val="911539961"/>
      </p:ext>
    </p:extLst>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81000" y="355847"/>
            <a:ext cx="7162800" cy="1054394"/>
          </a:xfrm>
        </p:spPr>
        <p:txBody>
          <a:bodyPr/>
          <a:lstStyle/>
          <a:p>
            <a:r>
              <a:rPr lang="de-DE" sz="4000" b="1" dirty="0"/>
              <a:t>COPE</a:t>
            </a:r>
            <a:r>
              <a:rPr lang="de-DE" dirty="0"/>
              <a:t>ing with work</a:t>
            </a:r>
          </a:p>
        </p:txBody>
      </p:sp>
      <p:sp>
        <p:nvSpPr>
          <p:cNvPr id="51203" name="Rectangle 3"/>
          <p:cNvSpPr>
            <a:spLocks noGrp="1" noChangeArrowheads="1"/>
          </p:cNvSpPr>
          <p:nvPr>
            <p:ph type="body" idx="1"/>
          </p:nvPr>
        </p:nvSpPr>
        <p:spPr>
          <a:xfrm>
            <a:off x="381001" y="1676401"/>
            <a:ext cx="8458199" cy="3733799"/>
          </a:xfrm>
        </p:spPr>
        <p:txBody>
          <a:bodyPr>
            <a:normAutofit/>
          </a:bodyPr>
          <a:lstStyle/>
          <a:p>
            <a:pPr marL="285750" indent="-285750">
              <a:lnSpc>
                <a:spcPct val="80000"/>
              </a:lnSpc>
              <a:buFont typeface="Arial" panose="020B0604020202020204" pitchFamily="34" charset="0"/>
              <a:buChar char="•"/>
            </a:pPr>
            <a:endParaRPr lang="en-US" sz="1800" dirty="0">
              <a:latin typeface="Arial" charset="0"/>
            </a:endParaRPr>
          </a:p>
          <a:p>
            <a:pPr marL="342900" indent="-342900">
              <a:buFont typeface="Arial" panose="020B0604020202020204" pitchFamily="34" charset="0"/>
              <a:buChar char="•"/>
            </a:pPr>
            <a:r>
              <a:rPr lang="en-US" sz="2200" dirty="0">
                <a:solidFill>
                  <a:srgbClr val="676A55"/>
                </a:solidFill>
                <a:latin typeface="Arial" panose="020B0604020202020204" pitchFamily="34" charset="0"/>
                <a:cs typeface="Arial" panose="020B0604020202020204" pitchFamily="34" charset="0"/>
              </a:rPr>
              <a:t>C</a:t>
            </a:r>
            <a:r>
              <a:rPr lang="en-US" sz="2200" b="0" dirty="0">
                <a:solidFill>
                  <a:srgbClr val="676A55"/>
                </a:solidFill>
                <a:latin typeface="Arial" panose="020B0604020202020204" pitchFamily="34" charset="0"/>
                <a:cs typeface="Arial" panose="020B0604020202020204" pitchFamily="34" charset="0"/>
              </a:rPr>
              <a:t>apture and </a:t>
            </a:r>
            <a:r>
              <a:rPr lang="en-US" sz="2200" dirty="0">
                <a:solidFill>
                  <a:srgbClr val="676A55"/>
                </a:solidFill>
                <a:latin typeface="Arial" panose="020B0604020202020204" pitchFamily="34" charset="0"/>
                <a:cs typeface="Arial" panose="020B0604020202020204" pitchFamily="34" charset="0"/>
              </a:rPr>
              <a:t>C</a:t>
            </a:r>
            <a:r>
              <a:rPr lang="en-US" sz="2200" b="0" dirty="0">
                <a:solidFill>
                  <a:srgbClr val="676A55"/>
                </a:solidFill>
                <a:latin typeface="Arial" panose="020B0604020202020204" pitchFamily="34" charset="0"/>
                <a:cs typeface="Arial" panose="020B0604020202020204" pitchFamily="34" charset="0"/>
              </a:rPr>
              <a:t>larify: Make a list, get it out of your head. What is the desired outcome? What is the next action?</a:t>
            </a:r>
          </a:p>
          <a:p>
            <a:pPr marL="342900" indent="-342900">
              <a:buFont typeface="Arial" panose="020B0604020202020204" pitchFamily="34" charset="0"/>
              <a:buChar char="•"/>
            </a:pPr>
            <a:r>
              <a:rPr lang="en-US" sz="2200" dirty="0">
                <a:solidFill>
                  <a:srgbClr val="676A55"/>
                </a:solidFill>
                <a:latin typeface="Arial" panose="020B0604020202020204" pitchFamily="34" charset="0"/>
                <a:cs typeface="Arial" panose="020B0604020202020204" pitchFamily="34" charset="0"/>
              </a:rPr>
              <a:t>O</a:t>
            </a:r>
            <a:r>
              <a:rPr lang="en-US" sz="2200" b="0" dirty="0">
                <a:solidFill>
                  <a:srgbClr val="676A55"/>
                </a:solidFill>
                <a:latin typeface="Arial" panose="020B0604020202020204" pitchFamily="34" charset="0"/>
                <a:cs typeface="Arial" panose="020B0604020202020204" pitchFamily="34" charset="0"/>
              </a:rPr>
              <a:t>rganize: Action steps; do, share, or delegate. Assess resources. Prioritize and plan.</a:t>
            </a:r>
          </a:p>
          <a:p>
            <a:pPr marL="342900" indent="-342900">
              <a:buFont typeface="Arial" panose="020B0604020202020204" pitchFamily="34" charset="0"/>
              <a:buChar char="•"/>
            </a:pPr>
            <a:r>
              <a:rPr lang="en-US" sz="2200" dirty="0">
                <a:solidFill>
                  <a:srgbClr val="676A55"/>
                </a:solidFill>
                <a:latin typeface="Arial" panose="020B0604020202020204" pitchFamily="34" charset="0"/>
                <a:cs typeface="Arial" panose="020B0604020202020204" pitchFamily="34" charset="0"/>
              </a:rPr>
              <a:t>P</a:t>
            </a:r>
            <a:r>
              <a:rPr lang="en-US" sz="2200" b="0" dirty="0">
                <a:solidFill>
                  <a:srgbClr val="676A55"/>
                </a:solidFill>
                <a:latin typeface="Arial" panose="020B0604020202020204" pitchFamily="34" charset="0"/>
                <a:cs typeface="Arial" panose="020B0604020202020204" pitchFamily="34" charset="0"/>
              </a:rPr>
              <a:t>repare: Create an agenda, make sure participants have what is needed in advance so they are prepared.</a:t>
            </a:r>
          </a:p>
          <a:p>
            <a:pPr marL="342900" indent="-342900">
              <a:buFont typeface="Arial" panose="020B0604020202020204" pitchFamily="34" charset="0"/>
              <a:buChar char="•"/>
            </a:pPr>
            <a:r>
              <a:rPr lang="en-US" sz="2200" dirty="0">
                <a:solidFill>
                  <a:srgbClr val="676A55"/>
                </a:solidFill>
                <a:latin typeface="Arial" panose="020B0604020202020204" pitchFamily="34" charset="0"/>
                <a:cs typeface="Arial" panose="020B0604020202020204" pitchFamily="34" charset="0"/>
              </a:rPr>
              <a:t>E</a:t>
            </a:r>
            <a:r>
              <a:rPr lang="en-US" sz="2200" b="0" dirty="0">
                <a:solidFill>
                  <a:srgbClr val="676A55"/>
                </a:solidFill>
                <a:latin typeface="Arial" panose="020B0604020202020204" pitchFamily="34" charset="0"/>
                <a:cs typeface="Arial" panose="020B0604020202020204" pitchFamily="34" charset="0"/>
              </a:rPr>
              <a:t>ngage: Work based on context, time that you have, when group will meet and then prioritize to make the most of time</a:t>
            </a:r>
            <a:endParaRPr lang="en-US" sz="2200" b="0" dirty="0">
              <a:latin typeface="Arial" panose="020B0604020202020204" pitchFamily="34" charset="0"/>
              <a:cs typeface="Arial" panose="020B0604020202020204" pitchFamily="34"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400" dirty="0">
              <a:latin typeface="Arial" charset="0"/>
            </a:endParaRPr>
          </a:p>
          <a:p>
            <a:pPr marL="303058" indent="-303058">
              <a:lnSpc>
                <a:spcPct val="80000"/>
              </a:lnSpc>
            </a:pPr>
            <a:endParaRPr lang="en-US" sz="14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p:txBody>
      </p:sp>
      <p:sp>
        <p:nvSpPr>
          <p:cNvPr id="51204" name="Rectangle 4"/>
          <p:cNvSpPr>
            <a:spLocks noChangeArrowheads="1"/>
          </p:cNvSpPr>
          <p:nvPr/>
        </p:nvSpPr>
        <p:spPr bwMode="auto">
          <a:xfrm>
            <a:off x="574579" y="1166546"/>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sz="1400" dirty="0">
              <a:solidFill>
                <a:srgbClr val="5B5C5E"/>
              </a:solidFill>
              <a:ea typeface="ＭＳ Ｐゴシック" charset="0"/>
            </a:endParaRPr>
          </a:p>
          <a:p>
            <a:pPr defTabSz="914029">
              <a:lnSpc>
                <a:spcPct val="80000"/>
              </a:lnSpc>
              <a:spcBef>
                <a:spcPct val="25000"/>
              </a:spcBef>
            </a:pPr>
            <a:endParaRPr lang="en-US" sz="1400" dirty="0">
              <a:solidFill>
                <a:srgbClr val="5B5C5E"/>
              </a:solidFill>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r>
              <a:rPr lang="en-US" dirty="0">
                <a:solidFill>
                  <a:srgbClr val="5B5C5E"/>
                </a:solidFill>
                <a:latin typeface="Arial" charset="0"/>
                <a:ea typeface="ＭＳ Ｐゴシック" charset="0"/>
              </a:rPr>
              <a:t> </a:t>
            </a: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p:txBody>
      </p:sp>
      <p:sp>
        <p:nvSpPr>
          <p:cNvPr id="51205" name="Rectangle 5"/>
          <p:cNvSpPr>
            <a:spLocks noChangeArrowheads="1"/>
          </p:cNvSpPr>
          <p:nvPr/>
        </p:nvSpPr>
        <p:spPr bwMode="auto">
          <a:xfrm>
            <a:off x="838201" y="1600201"/>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200" dirty="0">
              <a:solidFill>
                <a:srgbClr val="5B5C5E"/>
              </a:solidFill>
              <a:ea typeface="ＭＳ Ｐゴシック" charset="0"/>
            </a:endParaRPr>
          </a:p>
          <a:p>
            <a:pPr defTabSz="914029">
              <a:lnSpc>
                <a:spcPct val="80000"/>
              </a:lnSpc>
              <a:spcBef>
                <a:spcPct val="25000"/>
              </a:spcBef>
            </a:pPr>
            <a:endParaRPr lang="en-US" sz="12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r>
              <a:rPr lang="en-US" sz="1600" dirty="0">
                <a:solidFill>
                  <a:srgbClr val="5B5C5E"/>
                </a:solidFill>
                <a:ea typeface="ＭＳ Ｐゴシック" charset="0"/>
              </a:rPr>
              <a:t> </a:t>
            </a: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p:txBody>
      </p:sp>
      <p:sp>
        <p:nvSpPr>
          <p:cNvPr id="2" name="Slide Number Placeholder 1">
            <a:extLst>
              <a:ext uri="{FF2B5EF4-FFF2-40B4-BE49-F238E27FC236}">
                <a16:creationId xmlns:a16="http://schemas.microsoft.com/office/drawing/2014/main" id="{0DAFB739-220C-974E-B35D-C283910A4D53}"/>
              </a:ext>
            </a:extLst>
          </p:cNvPr>
          <p:cNvSpPr>
            <a:spLocks noGrp="1"/>
          </p:cNvSpPr>
          <p:nvPr>
            <p:ph type="sldNum" sz="quarter" idx="12"/>
          </p:nvPr>
        </p:nvSpPr>
        <p:spPr/>
        <p:txBody>
          <a:bodyPr/>
          <a:lstStyle/>
          <a:p>
            <a:fld id="{F7886C9C-DC18-4195-8FD5-A50AA931D419}" type="slidenum">
              <a:rPr lang="en-US" smtClean="0"/>
              <a:pPr/>
              <a:t>31</a:t>
            </a:fld>
            <a:endParaRPr lang="en-US" dirty="0"/>
          </a:p>
        </p:txBody>
      </p:sp>
    </p:spTree>
    <p:extLst>
      <p:ext uri="{BB962C8B-B14F-4D97-AF65-F5344CB8AC3E}">
        <p14:creationId xmlns:p14="http://schemas.microsoft.com/office/powerpoint/2010/main" val="4118563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0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20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12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de-DE" dirty="0">
                <a:latin typeface="Arial Narrow" charset="0"/>
              </a:rPr>
              <a:t>Capture tasks and make a List!</a:t>
            </a:r>
          </a:p>
        </p:txBody>
      </p:sp>
      <p:sp>
        <p:nvSpPr>
          <p:cNvPr id="52227" name="Rectangle 3"/>
          <p:cNvSpPr>
            <a:spLocks noGrp="1" noChangeArrowheads="1"/>
          </p:cNvSpPr>
          <p:nvPr>
            <p:ph type="body" idx="1"/>
          </p:nvPr>
        </p:nvSpPr>
        <p:spPr>
          <a:xfrm>
            <a:off x="572119" y="1410241"/>
            <a:ext cx="7696200" cy="5037559"/>
          </a:xfrm>
        </p:spPr>
        <p:txBody>
          <a:bodyPr>
            <a:normAutofit/>
          </a:bodyPr>
          <a:lstStyle/>
          <a:p>
            <a:pPr marL="0" indent="0">
              <a:lnSpc>
                <a:spcPct val="80000"/>
              </a:lnSpc>
              <a:buNone/>
            </a:pPr>
            <a:endParaRPr lang="en-US" sz="1800" dirty="0">
              <a:latin typeface="Arial" charset="0"/>
            </a:endParaRPr>
          </a:p>
          <a:p>
            <a:pPr marL="342900" indent="-342900">
              <a:buFont typeface="+mj-lt"/>
              <a:buAutoNum type="arabicPeriod"/>
            </a:pPr>
            <a:r>
              <a:rPr lang="en-US" sz="2000" dirty="0">
                <a:latin typeface="Helvetica" pitchFamily="2" charset="0"/>
              </a:rPr>
              <a:t>Create four columns on a piece of paper</a:t>
            </a:r>
          </a:p>
          <a:p>
            <a:pPr marL="342900" indent="-342900">
              <a:buFont typeface="+mj-lt"/>
              <a:buAutoNum type="arabicPeriod"/>
            </a:pPr>
            <a:r>
              <a:rPr lang="en-US" sz="2000" dirty="0">
                <a:latin typeface="Helvetica" pitchFamily="2" charset="0"/>
              </a:rPr>
              <a:t>In first column capture what’s on your mind (your to do list) write down the first 10 items that come to mind</a:t>
            </a:r>
          </a:p>
          <a:p>
            <a:pPr marL="342900" indent="-342900">
              <a:buFont typeface="+mj-lt"/>
              <a:buAutoNum type="arabicPeriod"/>
            </a:pPr>
            <a:r>
              <a:rPr lang="en-US" sz="2000" dirty="0">
                <a:latin typeface="Helvetica" pitchFamily="2" charset="0"/>
              </a:rPr>
              <a:t>Label the other three columns:  Do, Share, Delegate</a:t>
            </a:r>
          </a:p>
          <a:p>
            <a:pPr marL="342900" indent="-342900">
              <a:buFont typeface="+mj-lt"/>
              <a:buAutoNum type="arabicPeriod"/>
            </a:pPr>
            <a:r>
              <a:rPr lang="en-US" sz="2000" dirty="0">
                <a:latin typeface="Helvetica" pitchFamily="2" charset="0"/>
              </a:rPr>
              <a:t>Go through your list and indicate how to best treat each item by checking one of the columns.</a:t>
            </a:r>
          </a:p>
          <a:p>
            <a:pPr marL="342900" indent="-342900">
              <a:buFont typeface="+mj-lt"/>
              <a:buAutoNum type="arabicPeriod"/>
            </a:pPr>
            <a:r>
              <a:rPr lang="en-US" sz="2000" dirty="0">
                <a:latin typeface="Helvetica" pitchFamily="2" charset="0"/>
              </a:rPr>
              <a:t>Take 5 minutes individually to create your COPE list</a:t>
            </a:r>
          </a:p>
          <a:p>
            <a:pPr marL="342900" indent="-342900">
              <a:buFont typeface="+mj-lt"/>
              <a:buAutoNum type="arabicPeriod"/>
            </a:pPr>
            <a:endParaRPr lang="en-US" sz="2000" dirty="0">
              <a:latin typeface="Helvetica" pitchFamily="2" charset="0"/>
            </a:endParaRPr>
          </a:p>
        </p:txBody>
      </p:sp>
      <p:sp>
        <p:nvSpPr>
          <p:cNvPr id="52228" name="Rectangle 4"/>
          <p:cNvSpPr>
            <a:spLocks noChangeArrowheads="1"/>
          </p:cNvSpPr>
          <p:nvPr/>
        </p:nvSpPr>
        <p:spPr bwMode="auto">
          <a:xfrm>
            <a:off x="574577" y="1166544"/>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52229" name="Rectangle 5"/>
          <p:cNvSpPr>
            <a:spLocks noChangeArrowheads="1"/>
          </p:cNvSpPr>
          <p:nvPr/>
        </p:nvSpPr>
        <p:spPr bwMode="auto">
          <a:xfrm>
            <a:off x="762000" y="1795041"/>
            <a:ext cx="8153400"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2" name="TextBox 1"/>
          <p:cNvSpPr txBox="1"/>
          <p:nvPr/>
        </p:nvSpPr>
        <p:spPr>
          <a:xfrm>
            <a:off x="762000" y="2133600"/>
            <a:ext cx="184666" cy="369332"/>
          </a:xfrm>
          <a:prstGeom prst="rect">
            <a:avLst/>
          </a:prstGeom>
          <a:noFill/>
        </p:spPr>
        <p:txBody>
          <a:bodyPr wrap="none" rtlCol="0">
            <a:spAutoFit/>
          </a:bodyPr>
          <a:lstStyle/>
          <a:p>
            <a:endParaRPr lang="en-US" dirty="0"/>
          </a:p>
        </p:txBody>
      </p:sp>
      <p:graphicFrame>
        <p:nvGraphicFramePr>
          <p:cNvPr id="3" name="Table 2">
            <a:extLst>
              <a:ext uri="{FF2B5EF4-FFF2-40B4-BE49-F238E27FC236}">
                <a16:creationId xmlns:a16="http://schemas.microsoft.com/office/drawing/2014/main" id="{8B8615CB-412F-9542-8E4C-E31B7C795F0C}"/>
              </a:ext>
            </a:extLst>
          </p:cNvPr>
          <p:cNvGraphicFramePr>
            <a:graphicFrameLocks noGrp="1"/>
          </p:cNvGraphicFramePr>
          <p:nvPr>
            <p:extLst>
              <p:ext uri="{D42A27DB-BD31-4B8C-83A1-F6EECF244321}">
                <p14:modId xmlns:p14="http://schemas.microsoft.com/office/powerpoint/2010/main" val="3319267040"/>
              </p:ext>
            </p:extLst>
          </p:nvPr>
        </p:nvGraphicFramePr>
        <p:xfrm>
          <a:off x="2125697" y="4313820"/>
          <a:ext cx="5372100" cy="2148840"/>
        </p:xfrm>
        <a:graphic>
          <a:graphicData uri="http://schemas.openxmlformats.org/drawingml/2006/table">
            <a:tbl>
              <a:tblPr firstRow="1" bandRow="1">
                <a:tableStyleId>{5C22544A-7EE6-4342-B048-85BDC9FD1C3A}</a:tableStyleId>
              </a:tblPr>
              <a:tblGrid>
                <a:gridCol w="2370103">
                  <a:extLst>
                    <a:ext uri="{9D8B030D-6E8A-4147-A177-3AD203B41FA5}">
                      <a16:colId xmlns:a16="http://schemas.microsoft.com/office/drawing/2014/main" val="2435062657"/>
                    </a:ext>
                  </a:extLst>
                </a:gridCol>
                <a:gridCol w="685800">
                  <a:extLst>
                    <a:ext uri="{9D8B030D-6E8A-4147-A177-3AD203B41FA5}">
                      <a16:colId xmlns:a16="http://schemas.microsoft.com/office/drawing/2014/main" val="267340839"/>
                    </a:ext>
                  </a:extLst>
                </a:gridCol>
                <a:gridCol w="1058897">
                  <a:extLst>
                    <a:ext uri="{9D8B030D-6E8A-4147-A177-3AD203B41FA5}">
                      <a16:colId xmlns:a16="http://schemas.microsoft.com/office/drawing/2014/main" val="1583500365"/>
                    </a:ext>
                  </a:extLst>
                </a:gridCol>
                <a:gridCol w="1257300">
                  <a:extLst>
                    <a:ext uri="{9D8B030D-6E8A-4147-A177-3AD203B41FA5}">
                      <a16:colId xmlns:a16="http://schemas.microsoft.com/office/drawing/2014/main" val="200775613"/>
                    </a:ext>
                  </a:extLst>
                </a:gridCol>
              </a:tblGrid>
              <a:tr h="370840">
                <a:tc>
                  <a:txBody>
                    <a:bodyPr/>
                    <a:lstStyle/>
                    <a:p>
                      <a:pPr algn="ctr"/>
                      <a:r>
                        <a:rPr lang="en-US" sz="2000" dirty="0">
                          <a:solidFill>
                            <a:schemeClr val="tx1"/>
                          </a:solidFill>
                        </a:rPr>
                        <a:t>Task</a:t>
                      </a:r>
                    </a:p>
                  </a:txBody>
                  <a:tcPr/>
                </a:tc>
                <a:tc>
                  <a:txBody>
                    <a:bodyPr/>
                    <a:lstStyle/>
                    <a:p>
                      <a:pPr algn="ctr"/>
                      <a:r>
                        <a:rPr lang="en-US" sz="2000" dirty="0">
                          <a:solidFill>
                            <a:schemeClr val="tx1"/>
                          </a:solidFill>
                        </a:rPr>
                        <a:t>Do</a:t>
                      </a:r>
                    </a:p>
                  </a:txBody>
                  <a:tcPr/>
                </a:tc>
                <a:tc>
                  <a:txBody>
                    <a:bodyPr/>
                    <a:lstStyle/>
                    <a:p>
                      <a:pPr algn="ctr"/>
                      <a:r>
                        <a:rPr lang="en-US" sz="2000" dirty="0">
                          <a:solidFill>
                            <a:schemeClr val="tx1"/>
                          </a:solidFill>
                        </a:rPr>
                        <a:t>Share</a:t>
                      </a:r>
                    </a:p>
                  </a:txBody>
                  <a:tcPr/>
                </a:tc>
                <a:tc>
                  <a:txBody>
                    <a:bodyPr/>
                    <a:lstStyle/>
                    <a:p>
                      <a:pPr algn="ctr"/>
                      <a:r>
                        <a:rPr lang="en-US" sz="2000" dirty="0">
                          <a:solidFill>
                            <a:schemeClr val="tx1"/>
                          </a:solidFill>
                        </a:rPr>
                        <a:t>Delegate</a:t>
                      </a:r>
                    </a:p>
                  </a:txBody>
                  <a:tcPr/>
                </a:tc>
                <a:extLst>
                  <a:ext uri="{0D108BD9-81ED-4DB2-BD59-A6C34878D82A}">
                    <a16:rowId xmlns:a16="http://schemas.microsoft.com/office/drawing/2014/main" val="1885402037"/>
                  </a:ext>
                </a:extLst>
              </a:tr>
              <a:tr h="370840">
                <a:tc>
                  <a:txBody>
                    <a:bodyPr/>
                    <a:lstStyle/>
                    <a:p>
                      <a:r>
                        <a:rPr lang="en-US" dirty="0"/>
                        <a:t>Invite WG members</a:t>
                      </a:r>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151971335"/>
                  </a:ext>
                </a:extLst>
              </a:tr>
              <a:tr h="370840">
                <a:tc>
                  <a:txBody>
                    <a:bodyPr/>
                    <a:lstStyle/>
                    <a:p>
                      <a:r>
                        <a:rPr lang="en-US" dirty="0"/>
                        <a:t>Talk to GNSO about review process</a:t>
                      </a:r>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577521242"/>
                  </a:ext>
                </a:extLst>
              </a:tr>
              <a:tr h="370840">
                <a:tc>
                  <a:txBody>
                    <a:bodyPr/>
                    <a:lstStyle/>
                    <a:p>
                      <a:r>
                        <a:rPr lang="en-US" dirty="0"/>
                        <a:t>Brother’s birthday</a:t>
                      </a:r>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369751417"/>
                  </a:ext>
                </a:extLst>
              </a:tr>
              <a:tr h="370840">
                <a:tc>
                  <a:txBody>
                    <a:bodyPr/>
                    <a:lstStyle/>
                    <a:p>
                      <a:r>
                        <a:rPr lang="en-US" dirty="0"/>
                        <a:t>Register for meeting</a:t>
                      </a:r>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566876077"/>
                  </a:ext>
                </a:extLst>
              </a:tr>
            </a:tbl>
          </a:graphicData>
        </a:graphic>
      </p:graphicFrame>
      <p:sp>
        <p:nvSpPr>
          <p:cNvPr id="4" name="Slide Number Placeholder 3">
            <a:extLst>
              <a:ext uri="{FF2B5EF4-FFF2-40B4-BE49-F238E27FC236}">
                <a16:creationId xmlns:a16="http://schemas.microsoft.com/office/drawing/2014/main" id="{2FA58341-935D-314B-ABFE-CDB678DA8F13}"/>
              </a:ext>
            </a:extLst>
          </p:cNvPr>
          <p:cNvSpPr>
            <a:spLocks noGrp="1"/>
          </p:cNvSpPr>
          <p:nvPr>
            <p:ph type="sldNum" sz="quarter" idx="12"/>
          </p:nvPr>
        </p:nvSpPr>
        <p:spPr/>
        <p:txBody>
          <a:bodyPr/>
          <a:lstStyle/>
          <a:p>
            <a:fld id="{F7886C9C-DC18-4195-8FD5-A50AA931D419}" type="slidenum">
              <a:rPr lang="en-US" smtClean="0"/>
              <a:pPr/>
              <a:t>32</a:t>
            </a:fld>
            <a:endParaRPr lang="en-US" dirty="0"/>
          </a:p>
        </p:txBody>
      </p:sp>
    </p:spTree>
    <p:extLst>
      <p:ext uri="{BB962C8B-B14F-4D97-AF65-F5344CB8AC3E}">
        <p14:creationId xmlns:p14="http://schemas.microsoft.com/office/powerpoint/2010/main" val="9887293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Group 6">
            <a:extLst>
              <a:ext uri="{FF2B5EF4-FFF2-40B4-BE49-F238E27FC236}">
                <a16:creationId xmlns:a16="http://schemas.microsoft.com/office/drawing/2014/main" id="{CD7E5AAB-D044-44B6-9EFA-C465A1C5FB4D}"/>
              </a:ext>
            </a:extLst>
          </p:cNvPr>
          <p:cNvGrpSpPr>
            <a:grpSpLocks/>
          </p:cNvGrpSpPr>
          <p:nvPr/>
        </p:nvGrpSpPr>
        <p:grpSpPr bwMode="auto">
          <a:xfrm>
            <a:off x="114300" y="97624"/>
            <a:ext cx="8915400" cy="5998376"/>
            <a:chOff x="342900" y="381000"/>
            <a:chExt cx="8496300" cy="6299114"/>
          </a:xfrm>
        </p:grpSpPr>
        <p:pic>
          <p:nvPicPr>
            <p:cNvPr id="49157" name="Picture 4" descr="A screenshot of a cell phone&#10;&#10;Description automatically generated">
              <a:extLst>
                <a:ext uri="{FF2B5EF4-FFF2-40B4-BE49-F238E27FC236}">
                  <a16:creationId xmlns:a16="http://schemas.microsoft.com/office/drawing/2014/main" id="{13FE8534-C772-48DE-BC0F-15C6572E266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2900" y="381000"/>
              <a:ext cx="8458200" cy="629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5F457DD3-40F6-4F95-A37C-C8F8C58D3617}"/>
                </a:ext>
              </a:extLst>
            </p:cNvPr>
            <p:cNvSpPr/>
            <p:nvPr/>
          </p:nvSpPr>
          <p:spPr>
            <a:xfrm>
              <a:off x="8153869" y="381000"/>
              <a:ext cx="685331" cy="4571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8" name="Oval 7">
            <a:extLst>
              <a:ext uri="{FF2B5EF4-FFF2-40B4-BE49-F238E27FC236}">
                <a16:creationId xmlns:a16="http://schemas.microsoft.com/office/drawing/2014/main" id="{61913DA7-CD85-4383-9256-C1A0FA062B8E}"/>
              </a:ext>
            </a:extLst>
          </p:cNvPr>
          <p:cNvSpPr/>
          <p:nvPr/>
        </p:nvSpPr>
        <p:spPr>
          <a:xfrm>
            <a:off x="5257800" y="3962400"/>
            <a:ext cx="3581400" cy="99060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highlight>
                <a:srgbClr val="FF0000"/>
              </a:highlight>
            </a:endParaRPr>
          </a:p>
        </p:txBody>
      </p:sp>
      <p:sp>
        <p:nvSpPr>
          <p:cNvPr id="9" name="TextBox 8">
            <a:extLst>
              <a:ext uri="{FF2B5EF4-FFF2-40B4-BE49-F238E27FC236}">
                <a16:creationId xmlns:a16="http://schemas.microsoft.com/office/drawing/2014/main" id="{848E27C7-56C8-4DBE-B700-00F0C67B1A5B}"/>
              </a:ext>
            </a:extLst>
          </p:cNvPr>
          <p:cNvSpPr txBox="1">
            <a:spLocks noChangeArrowheads="1"/>
          </p:cNvSpPr>
          <p:nvPr/>
        </p:nvSpPr>
        <p:spPr bwMode="auto">
          <a:xfrm rot="20370034">
            <a:off x="1026888" y="3627726"/>
            <a:ext cx="4811178" cy="1077218"/>
          </a:xfrm>
          <a:prstGeom prst="rect">
            <a:avLst/>
          </a:prstGeom>
          <a:solidFill>
            <a:schemeClr val="bg1"/>
          </a:solidFill>
          <a:ln w="9525">
            <a:solidFill>
              <a:srgbClr val="FF0000"/>
            </a:solidFill>
            <a:miter lim="800000"/>
            <a:headEnd/>
            <a:tailEnd/>
          </a:ln>
        </p:spPr>
        <p:txBody>
          <a:bodyPr wrap="square">
            <a:spAutoFit/>
          </a:bodyPr>
          <a:lstStyle>
            <a:lvl1pPr>
              <a:lnSpc>
                <a:spcPct val="90000"/>
              </a:lnSpc>
              <a:spcBef>
                <a:spcPts val="1000"/>
              </a:spcBef>
              <a:buFont typeface="Arial" panose="020B0604020202020204" pitchFamily="34" charset="0"/>
              <a:buChar char="•"/>
              <a:defRPr sz="2800">
                <a:solidFill>
                  <a:srgbClr val="7F7F7F"/>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7F7F7F"/>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9pPr>
          </a:lstStyle>
          <a:p>
            <a:pPr algn="ctr">
              <a:lnSpc>
                <a:spcPct val="100000"/>
              </a:lnSpc>
              <a:spcBef>
                <a:spcPct val="0"/>
              </a:spcBef>
              <a:buFontTx/>
              <a:buNone/>
            </a:pPr>
            <a:r>
              <a:rPr lang="en-US" altLang="en-US" sz="3200" b="1" dirty="0">
                <a:solidFill>
                  <a:schemeClr val="tx1"/>
                </a:solidFill>
                <a:latin typeface="Arial" panose="020B0604020202020204" pitchFamily="34" charset="0"/>
              </a:rPr>
              <a:t>Let’s discuss in a</a:t>
            </a:r>
          </a:p>
          <a:p>
            <a:pPr algn="ctr">
              <a:lnSpc>
                <a:spcPct val="100000"/>
              </a:lnSpc>
              <a:spcBef>
                <a:spcPct val="0"/>
              </a:spcBef>
              <a:buFontTx/>
              <a:buNone/>
            </a:pPr>
            <a:r>
              <a:rPr lang="en-US" altLang="en-US" sz="3200" b="1" dirty="0">
                <a:solidFill>
                  <a:schemeClr val="tx1"/>
                </a:solidFill>
                <a:latin typeface="Arial" panose="020B0604020202020204" pitchFamily="34" charset="0"/>
              </a:rPr>
              <a:t>Breakout Room</a:t>
            </a:r>
          </a:p>
        </p:txBody>
      </p:sp>
      <p:sp>
        <p:nvSpPr>
          <p:cNvPr id="2" name="Slide Number Placeholder 1">
            <a:extLst>
              <a:ext uri="{FF2B5EF4-FFF2-40B4-BE49-F238E27FC236}">
                <a16:creationId xmlns:a16="http://schemas.microsoft.com/office/drawing/2014/main" id="{541E5539-7585-B44B-AB6E-DB1B003CA550}"/>
              </a:ext>
            </a:extLst>
          </p:cNvPr>
          <p:cNvSpPr>
            <a:spLocks noGrp="1"/>
          </p:cNvSpPr>
          <p:nvPr>
            <p:ph type="sldNum" sz="quarter" idx="12"/>
          </p:nvPr>
        </p:nvSpPr>
        <p:spPr/>
        <p:txBody>
          <a:bodyPr/>
          <a:lstStyle/>
          <a:p>
            <a:fld id="{F7886C9C-DC18-4195-8FD5-A50AA931D419}" type="slidenum">
              <a:rPr lang="en-US" smtClean="0"/>
              <a:pPr/>
              <a:t>33</a:t>
            </a:fld>
            <a:endParaRPr lang="en-US" dirty="0"/>
          </a:p>
        </p:txBody>
      </p:sp>
    </p:spTree>
    <p:extLst>
      <p:ext uri="{BB962C8B-B14F-4D97-AF65-F5344CB8AC3E}">
        <p14:creationId xmlns:p14="http://schemas.microsoft.com/office/powerpoint/2010/main" val="30741034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3"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de-DE" dirty="0" err="1">
                <a:latin typeface="Arial Narrow" charset="0"/>
              </a:rPr>
              <a:t>Revise</a:t>
            </a:r>
            <a:r>
              <a:rPr lang="de-DE" dirty="0">
                <a:latin typeface="Arial Narrow" charset="0"/>
              </a:rPr>
              <a:t> </a:t>
            </a:r>
            <a:r>
              <a:rPr lang="de-DE" dirty="0" err="1">
                <a:latin typeface="Arial Narrow" charset="0"/>
              </a:rPr>
              <a:t>your</a:t>
            </a:r>
            <a:r>
              <a:rPr lang="de-DE" dirty="0">
                <a:latin typeface="Arial Narrow" charset="0"/>
              </a:rPr>
              <a:t> </a:t>
            </a:r>
            <a:r>
              <a:rPr lang="de-DE" dirty="0" err="1">
                <a:latin typeface="Arial Narrow" charset="0"/>
              </a:rPr>
              <a:t>list</a:t>
            </a:r>
            <a:r>
              <a:rPr lang="de-DE" dirty="0">
                <a:latin typeface="Arial Narrow" charset="0"/>
              </a:rPr>
              <a:t> with a </a:t>
            </a:r>
            <a:r>
              <a:rPr lang="de-DE" dirty="0" err="1">
                <a:latin typeface="Arial Narrow" charset="0"/>
              </a:rPr>
              <a:t>bit</a:t>
            </a:r>
            <a:r>
              <a:rPr lang="de-DE" dirty="0">
                <a:latin typeface="Arial Narrow" charset="0"/>
              </a:rPr>
              <a:t> </a:t>
            </a:r>
            <a:r>
              <a:rPr lang="de-DE" dirty="0" err="1">
                <a:latin typeface="Arial Narrow" charset="0"/>
              </a:rPr>
              <a:t>of</a:t>
            </a:r>
            <a:r>
              <a:rPr lang="de-DE" dirty="0">
                <a:latin typeface="Arial Narrow" charset="0"/>
              </a:rPr>
              <a:t> </a:t>
            </a:r>
            <a:r>
              <a:rPr lang="de-DE" dirty="0" err="1">
                <a:latin typeface="Arial Narrow" charset="0"/>
              </a:rPr>
              <a:t>help</a:t>
            </a:r>
            <a:r>
              <a:rPr lang="de-DE" dirty="0">
                <a:latin typeface="Arial Narrow" charset="0"/>
              </a:rPr>
              <a:t> </a:t>
            </a:r>
            <a:r>
              <a:rPr lang="de-DE" dirty="0" err="1">
                <a:latin typeface="Arial Narrow" charset="0"/>
              </a:rPr>
              <a:t>from</a:t>
            </a:r>
            <a:r>
              <a:rPr lang="de-DE" dirty="0">
                <a:latin typeface="Arial Narrow" charset="0"/>
              </a:rPr>
              <a:t> a </a:t>
            </a:r>
            <a:r>
              <a:rPr lang="de-DE" dirty="0" err="1">
                <a:latin typeface="Arial Narrow" charset="0"/>
              </a:rPr>
              <a:t>friend</a:t>
            </a:r>
            <a:endParaRPr lang="de-DE" dirty="0">
              <a:latin typeface="Arial Narrow" charset="0"/>
            </a:endParaRPr>
          </a:p>
        </p:txBody>
      </p:sp>
      <p:sp>
        <p:nvSpPr>
          <p:cNvPr id="52227" name="Rectangle 3"/>
          <p:cNvSpPr>
            <a:spLocks noGrp="1" noChangeArrowheads="1"/>
          </p:cNvSpPr>
          <p:nvPr>
            <p:ph type="body" idx="1"/>
          </p:nvPr>
        </p:nvSpPr>
        <p:spPr>
          <a:xfrm>
            <a:off x="572119" y="1410241"/>
            <a:ext cx="7696200" cy="5037559"/>
          </a:xfrm>
        </p:spPr>
        <p:txBody>
          <a:bodyPr>
            <a:normAutofit/>
          </a:bodyPr>
          <a:lstStyle/>
          <a:p>
            <a:pPr marL="0" indent="0">
              <a:lnSpc>
                <a:spcPct val="80000"/>
              </a:lnSpc>
              <a:buNone/>
            </a:pPr>
            <a:endParaRPr lang="en-US" sz="1800" dirty="0">
              <a:latin typeface="Arial" charset="0"/>
            </a:endParaRPr>
          </a:p>
          <a:p>
            <a:pPr marL="342900" indent="-342900">
              <a:buFont typeface="+mj-lt"/>
              <a:buAutoNum type="arabicPeriod"/>
            </a:pPr>
            <a:endParaRPr lang="en-US" dirty="0">
              <a:latin typeface="Arial" charset="0"/>
            </a:endParaRPr>
          </a:p>
          <a:p>
            <a:pPr marL="0" indent="0">
              <a:buNone/>
            </a:pPr>
            <a:r>
              <a:rPr lang="en-US" b="0" dirty="0">
                <a:latin typeface="Arial" charset="0"/>
              </a:rPr>
              <a:t>You will be in a breakout room for 8 minutes with a partner to </a:t>
            </a:r>
            <a:r>
              <a:rPr lang="en-US" b="0" dirty="0">
                <a:latin typeface="Helvetica" pitchFamily="2" charset="0"/>
              </a:rPr>
              <a:t>go over your lists. Question each other on whether you have placed your items in the right category. After our webinar, go back through your list and revise based on your discussion.</a:t>
            </a:r>
          </a:p>
          <a:p>
            <a:pPr marL="0" indent="0">
              <a:buNone/>
            </a:pPr>
            <a:endParaRPr lang="en-US" dirty="0">
              <a:latin typeface="Arial" charset="0"/>
            </a:endParaRPr>
          </a:p>
        </p:txBody>
      </p:sp>
      <p:sp>
        <p:nvSpPr>
          <p:cNvPr id="52228" name="Rectangle 4"/>
          <p:cNvSpPr>
            <a:spLocks noChangeArrowheads="1"/>
          </p:cNvSpPr>
          <p:nvPr/>
        </p:nvSpPr>
        <p:spPr bwMode="auto">
          <a:xfrm>
            <a:off x="574577" y="1166544"/>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52229" name="Rectangle 5"/>
          <p:cNvSpPr>
            <a:spLocks noChangeArrowheads="1"/>
          </p:cNvSpPr>
          <p:nvPr/>
        </p:nvSpPr>
        <p:spPr bwMode="auto">
          <a:xfrm>
            <a:off x="762000" y="1795041"/>
            <a:ext cx="8153400"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r>
              <a:rPr lang="en-US" dirty="0">
                <a:solidFill>
                  <a:schemeClr val="accent2"/>
                </a:solidFill>
              </a:rPr>
              <a:t> </a:t>
            </a: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a:p>
            <a:pPr>
              <a:lnSpc>
                <a:spcPct val="80000"/>
              </a:lnSpc>
              <a:spcBef>
                <a:spcPct val="25000"/>
              </a:spcBef>
            </a:pPr>
            <a:endParaRPr lang="en-US" dirty="0">
              <a:solidFill>
                <a:schemeClr val="accent2"/>
              </a:solidFill>
            </a:endParaRPr>
          </a:p>
        </p:txBody>
      </p:sp>
      <p:sp>
        <p:nvSpPr>
          <p:cNvPr id="2" name="TextBox 1"/>
          <p:cNvSpPr txBox="1"/>
          <p:nvPr/>
        </p:nvSpPr>
        <p:spPr>
          <a:xfrm>
            <a:off x="762000" y="2133600"/>
            <a:ext cx="184666" cy="369332"/>
          </a:xfrm>
          <a:prstGeom prst="rect">
            <a:avLst/>
          </a:prstGeom>
          <a:noFill/>
        </p:spPr>
        <p:txBody>
          <a:bodyPr wrap="none" rtlCol="0">
            <a:spAutoFit/>
          </a:bodyPr>
          <a:lstStyle/>
          <a:p>
            <a:endParaRPr lang="en-US" dirty="0"/>
          </a:p>
        </p:txBody>
      </p:sp>
      <p:sp>
        <p:nvSpPr>
          <p:cNvPr id="3" name="Slide Number Placeholder 2">
            <a:extLst>
              <a:ext uri="{FF2B5EF4-FFF2-40B4-BE49-F238E27FC236}">
                <a16:creationId xmlns:a16="http://schemas.microsoft.com/office/drawing/2014/main" id="{B812497D-A5CA-EE4E-A3BA-4608D1523269}"/>
              </a:ext>
            </a:extLst>
          </p:cNvPr>
          <p:cNvSpPr>
            <a:spLocks noGrp="1"/>
          </p:cNvSpPr>
          <p:nvPr>
            <p:ph type="sldNum" sz="quarter" idx="12"/>
          </p:nvPr>
        </p:nvSpPr>
        <p:spPr/>
        <p:txBody>
          <a:bodyPr/>
          <a:lstStyle/>
          <a:p>
            <a:fld id="{F7886C9C-DC18-4195-8FD5-A50AA931D419}" type="slidenum">
              <a:rPr lang="en-US" smtClean="0"/>
              <a:pPr/>
              <a:t>34</a:t>
            </a:fld>
            <a:endParaRPr lang="en-US" dirty="0"/>
          </a:p>
        </p:txBody>
      </p:sp>
    </p:spTree>
    <p:extLst>
      <p:ext uri="{BB962C8B-B14F-4D97-AF65-F5344CB8AC3E}">
        <p14:creationId xmlns:p14="http://schemas.microsoft.com/office/powerpoint/2010/main" val="26851804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85765A31-03EA-F242-87FA-E6AF12638781}"/>
              </a:ext>
            </a:extLst>
          </p:cNvPr>
          <p:cNvGraphicFramePr>
            <a:graphicFrameLocks noGrp="1"/>
          </p:cNvGraphicFramePr>
          <p:nvPr>
            <p:ph idx="1"/>
            <p:extLst>
              <p:ext uri="{D42A27DB-BD31-4B8C-83A1-F6EECF244321}">
                <p14:modId xmlns:p14="http://schemas.microsoft.com/office/powerpoint/2010/main" val="210379341"/>
              </p:ext>
            </p:extLst>
          </p:nvPr>
        </p:nvGraphicFramePr>
        <p:xfrm>
          <a:off x="381000" y="1719262"/>
          <a:ext cx="8407401" cy="4300537"/>
        </p:xfrm>
        <a:graphic>
          <a:graphicData uri="http://schemas.openxmlformats.org/drawingml/2006/table">
            <a:tbl>
              <a:tblPr firstRow="1" bandRow="1">
                <a:tableStyleId>{5C22544A-7EE6-4342-B048-85BDC9FD1C3A}</a:tableStyleId>
              </a:tblPr>
              <a:tblGrid>
                <a:gridCol w="2802467">
                  <a:extLst>
                    <a:ext uri="{9D8B030D-6E8A-4147-A177-3AD203B41FA5}">
                      <a16:colId xmlns:a16="http://schemas.microsoft.com/office/drawing/2014/main" val="2441978307"/>
                    </a:ext>
                  </a:extLst>
                </a:gridCol>
                <a:gridCol w="2802467">
                  <a:extLst>
                    <a:ext uri="{9D8B030D-6E8A-4147-A177-3AD203B41FA5}">
                      <a16:colId xmlns:a16="http://schemas.microsoft.com/office/drawing/2014/main" val="832850829"/>
                    </a:ext>
                  </a:extLst>
                </a:gridCol>
                <a:gridCol w="2802467">
                  <a:extLst>
                    <a:ext uri="{9D8B030D-6E8A-4147-A177-3AD203B41FA5}">
                      <a16:colId xmlns:a16="http://schemas.microsoft.com/office/drawing/2014/main" val="380370863"/>
                    </a:ext>
                  </a:extLst>
                </a:gridCol>
              </a:tblGrid>
              <a:tr h="1761813">
                <a:tc>
                  <a:txBody>
                    <a:bodyPr/>
                    <a:lstStyle/>
                    <a:p>
                      <a:r>
                        <a:rPr lang="en-US" sz="2400" b="1" dirty="0"/>
                        <a:t>High Impact</a:t>
                      </a:r>
                    </a:p>
                  </a:txBody>
                  <a:tcPr/>
                </a:tc>
                <a:tc>
                  <a:txBody>
                    <a:bodyPr/>
                    <a:lstStyle/>
                    <a:p>
                      <a:r>
                        <a:rPr lang="en-US" dirty="0"/>
                        <a:t>Low hanging fruit! Go for the quick win. Involve others so the credit can be shared. These are motivating to people</a:t>
                      </a:r>
                    </a:p>
                  </a:txBody>
                  <a:tcPr/>
                </a:tc>
                <a:tc>
                  <a:txBody>
                    <a:bodyPr/>
                    <a:lstStyle/>
                    <a:p>
                      <a:r>
                        <a:rPr lang="en-US" dirty="0"/>
                        <a:t>Large projects and processes like PDP and Reviews that will take time. Plan to make progress.</a:t>
                      </a:r>
                    </a:p>
                  </a:txBody>
                  <a:tcPr/>
                </a:tc>
                <a:extLst>
                  <a:ext uri="{0D108BD9-81ED-4DB2-BD59-A6C34878D82A}">
                    <a16:rowId xmlns:a16="http://schemas.microsoft.com/office/drawing/2014/main" val="3355222831"/>
                  </a:ext>
                </a:extLst>
              </a:tr>
              <a:tr h="2092153">
                <a:tc>
                  <a:txBody>
                    <a:bodyPr/>
                    <a:lstStyle/>
                    <a:p>
                      <a:r>
                        <a:rPr lang="en-US" sz="2400" b="1" dirty="0"/>
                        <a:t>Low Impact</a:t>
                      </a:r>
                    </a:p>
                  </a:txBody>
                  <a:tcPr/>
                </a:tc>
                <a:tc>
                  <a:txBody>
                    <a:bodyPr/>
                    <a:lstStyle/>
                    <a:p>
                      <a:r>
                        <a:rPr lang="en-US" dirty="0"/>
                        <a:t>When time allows attend to these task while the effort required is low. Don’t let them stack up. Great to delegate so someone can learn.</a:t>
                      </a:r>
                    </a:p>
                  </a:txBody>
                  <a:tcPr/>
                </a:tc>
                <a:tc>
                  <a:txBody>
                    <a:bodyPr/>
                    <a:lstStyle/>
                    <a:p>
                      <a:r>
                        <a:rPr lang="en-US" dirty="0"/>
                        <a:t>Don’t spend too much time here. These are the thankless tasks but many still need to be done. Can you delegate?</a:t>
                      </a:r>
                    </a:p>
                  </a:txBody>
                  <a:tcPr/>
                </a:tc>
                <a:extLst>
                  <a:ext uri="{0D108BD9-81ED-4DB2-BD59-A6C34878D82A}">
                    <a16:rowId xmlns:a16="http://schemas.microsoft.com/office/drawing/2014/main" val="392347632"/>
                  </a:ext>
                </a:extLst>
              </a:tr>
              <a:tr h="446571">
                <a:tc>
                  <a:txBody>
                    <a:bodyPr/>
                    <a:lstStyle/>
                    <a:p>
                      <a:endParaRPr lang="en-US" dirty="0"/>
                    </a:p>
                  </a:txBody>
                  <a:tcPr/>
                </a:tc>
                <a:tc>
                  <a:txBody>
                    <a:bodyPr/>
                    <a:lstStyle/>
                    <a:p>
                      <a:r>
                        <a:rPr lang="en-US" b="1" dirty="0"/>
                        <a:t>Low effort to implement</a:t>
                      </a:r>
                    </a:p>
                  </a:txBody>
                  <a:tcPr/>
                </a:tc>
                <a:tc>
                  <a:txBody>
                    <a:bodyPr/>
                    <a:lstStyle/>
                    <a:p>
                      <a:r>
                        <a:rPr lang="en-US" b="1" dirty="0"/>
                        <a:t>High effort to implement</a:t>
                      </a:r>
                    </a:p>
                  </a:txBody>
                  <a:tcPr/>
                </a:tc>
                <a:extLst>
                  <a:ext uri="{0D108BD9-81ED-4DB2-BD59-A6C34878D82A}">
                    <a16:rowId xmlns:a16="http://schemas.microsoft.com/office/drawing/2014/main" val="3643685518"/>
                  </a:ext>
                </a:extLst>
              </a:tr>
            </a:tbl>
          </a:graphicData>
        </a:graphic>
      </p:graphicFrame>
      <p:sp>
        <p:nvSpPr>
          <p:cNvPr id="3" name="Slide Number Placeholder 2">
            <a:extLst>
              <a:ext uri="{FF2B5EF4-FFF2-40B4-BE49-F238E27FC236}">
                <a16:creationId xmlns:a16="http://schemas.microsoft.com/office/drawing/2014/main" id="{78F49BF4-7B28-414E-9F39-6A09BC066E62}"/>
              </a:ext>
            </a:extLst>
          </p:cNvPr>
          <p:cNvSpPr>
            <a:spLocks noGrp="1"/>
          </p:cNvSpPr>
          <p:nvPr>
            <p:ph type="sldNum" sz="quarter" idx="12"/>
          </p:nvPr>
        </p:nvSpPr>
        <p:spPr/>
        <p:txBody>
          <a:bodyPr/>
          <a:lstStyle/>
          <a:p>
            <a:fld id="{F7886C9C-DC18-4195-8FD5-A50AA931D419}" type="slidenum">
              <a:rPr lang="en-US" smtClean="0"/>
              <a:pPr/>
              <a:t>35</a:t>
            </a:fld>
            <a:endParaRPr lang="en-US" dirty="0"/>
          </a:p>
        </p:txBody>
      </p:sp>
      <p:sp>
        <p:nvSpPr>
          <p:cNvPr id="4" name="Title 3">
            <a:extLst>
              <a:ext uri="{FF2B5EF4-FFF2-40B4-BE49-F238E27FC236}">
                <a16:creationId xmlns:a16="http://schemas.microsoft.com/office/drawing/2014/main" id="{2F903103-F369-0348-9D4A-B09C6BA02322}"/>
              </a:ext>
            </a:extLst>
          </p:cNvPr>
          <p:cNvSpPr>
            <a:spLocks noGrp="1"/>
          </p:cNvSpPr>
          <p:nvPr>
            <p:ph type="title"/>
          </p:nvPr>
        </p:nvSpPr>
        <p:spPr/>
        <p:txBody>
          <a:bodyPr/>
          <a:lstStyle/>
          <a:p>
            <a:r>
              <a:rPr lang="en-US" dirty="0"/>
              <a:t>Prioritize and plan</a:t>
            </a:r>
          </a:p>
        </p:txBody>
      </p:sp>
    </p:spTree>
    <p:extLst>
      <p:ext uri="{BB962C8B-B14F-4D97-AF65-F5344CB8AC3E}">
        <p14:creationId xmlns:p14="http://schemas.microsoft.com/office/powerpoint/2010/main" val="8704118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81000" y="355847"/>
            <a:ext cx="7162800" cy="1054394"/>
          </a:xfrm>
        </p:spPr>
        <p:txBody>
          <a:bodyPr/>
          <a:lstStyle/>
          <a:p>
            <a:r>
              <a:rPr lang="de-DE" dirty="0"/>
              <a:t>COPEing with work</a:t>
            </a:r>
          </a:p>
        </p:txBody>
      </p:sp>
      <p:sp>
        <p:nvSpPr>
          <p:cNvPr id="51203" name="Rectangle 3"/>
          <p:cNvSpPr>
            <a:spLocks noGrp="1" noChangeArrowheads="1"/>
          </p:cNvSpPr>
          <p:nvPr>
            <p:ph type="body" idx="1"/>
          </p:nvPr>
        </p:nvSpPr>
        <p:spPr>
          <a:xfrm>
            <a:off x="381001" y="1676401"/>
            <a:ext cx="8458199" cy="3733799"/>
          </a:xfrm>
        </p:spPr>
        <p:txBody>
          <a:bodyPr>
            <a:normAutofit/>
          </a:bodyPr>
          <a:lstStyle/>
          <a:p>
            <a:pPr marL="285750" indent="-285750">
              <a:lnSpc>
                <a:spcPct val="80000"/>
              </a:lnSpc>
              <a:buFont typeface="Arial" panose="020B0604020202020204" pitchFamily="34" charset="0"/>
              <a:buChar char="•"/>
            </a:pPr>
            <a:endParaRPr lang="en-US" sz="1800" dirty="0">
              <a:latin typeface="Arial" charset="0"/>
            </a:endParaRPr>
          </a:p>
          <a:p>
            <a:pPr marL="342900" indent="-342900">
              <a:buFont typeface="Arial" panose="020B0604020202020204" pitchFamily="34" charset="0"/>
              <a:buChar char="•"/>
            </a:pPr>
            <a:r>
              <a:rPr lang="en-US" sz="2200" dirty="0">
                <a:solidFill>
                  <a:srgbClr val="676A55"/>
                </a:solidFill>
                <a:latin typeface="Arial" panose="020B0604020202020204" pitchFamily="34" charset="0"/>
                <a:cs typeface="Arial" panose="020B0604020202020204" pitchFamily="34" charset="0"/>
              </a:rPr>
              <a:t>C</a:t>
            </a:r>
            <a:r>
              <a:rPr lang="en-US" sz="2200" b="0" dirty="0">
                <a:solidFill>
                  <a:srgbClr val="676A55"/>
                </a:solidFill>
                <a:latin typeface="Arial" panose="020B0604020202020204" pitchFamily="34" charset="0"/>
                <a:cs typeface="Arial" panose="020B0604020202020204" pitchFamily="34" charset="0"/>
              </a:rPr>
              <a:t>apture and </a:t>
            </a:r>
            <a:r>
              <a:rPr lang="en-US" sz="2200" dirty="0">
                <a:solidFill>
                  <a:srgbClr val="676A55"/>
                </a:solidFill>
                <a:latin typeface="Arial" panose="020B0604020202020204" pitchFamily="34" charset="0"/>
                <a:cs typeface="Arial" panose="020B0604020202020204" pitchFamily="34" charset="0"/>
              </a:rPr>
              <a:t>C</a:t>
            </a:r>
            <a:r>
              <a:rPr lang="en-US" sz="2200" b="0" dirty="0">
                <a:solidFill>
                  <a:srgbClr val="676A55"/>
                </a:solidFill>
                <a:latin typeface="Arial" panose="020B0604020202020204" pitchFamily="34" charset="0"/>
                <a:cs typeface="Arial" panose="020B0604020202020204" pitchFamily="34" charset="0"/>
              </a:rPr>
              <a:t>larify: Make a list, get it out of your head. What is the desired outcome? What is the next action?</a:t>
            </a:r>
          </a:p>
          <a:p>
            <a:pPr marL="342900" indent="-342900">
              <a:buFont typeface="Arial" panose="020B0604020202020204" pitchFamily="34" charset="0"/>
              <a:buChar char="•"/>
            </a:pPr>
            <a:r>
              <a:rPr lang="en-US" sz="2200" dirty="0">
                <a:solidFill>
                  <a:srgbClr val="002060"/>
                </a:solidFill>
                <a:latin typeface="Arial" panose="020B0604020202020204" pitchFamily="34" charset="0"/>
                <a:cs typeface="Arial" panose="020B0604020202020204" pitchFamily="34" charset="0"/>
              </a:rPr>
              <a:t>O</a:t>
            </a:r>
            <a:r>
              <a:rPr lang="en-US" sz="2200" b="0" dirty="0">
                <a:solidFill>
                  <a:srgbClr val="002060"/>
                </a:solidFill>
                <a:latin typeface="Arial" panose="020B0604020202020204" pitchFamily="34" charset="0"/>
                <a:cs typeface="Arial" panose="020B0604020202020204" pitchFamily="34" charset="0"/>
              </a:rPr>
              <a:t>rganize: Action steps; do, share, or delegate. Assess resources. Prioritize and plan.</a:t>
            </a:r>
          </a:p>
          <a:p>
            <a:pPr marL="342900" indent="-342900">
              <a:buFont typeface="Arial" panose="020B0604020202020204" pitchFamily="34" charset="0"/>
              <a:buChar char="•"/>
            </a:pPr>
            <a:r>
              <a:rPr lang="en-US" sz="2200" dirty="0">
                <a:solidFill>
                  <a:srgbClr val="676A55"/>
                </a:solidFill>
                <a:latin typeface="Arial" panose="020B0604020202020204" pitchFamily="34" charset="0"/>
                <a:cs typeface="Arial" panose="020B0604020202020204" pitchFamily="34" charset="0"/>
              </a:rPr>
              <a:t>P</a:t>
            </a:r>
            <a:r>
              <a:rPr lang="en-US" sz="2200" b="0" dirty="0">
                <a:solidFill>
                  <a:srgbClr val="676A55"/>
                </a:solidFill>
                <a:latin typeface="Arial" panose="020B0604020202020204" pitchFamily="34" charset="0"/>
                <a:cs typeface="Arial" panose="020B0604020202020204" pitchFamily="34" charset="0"/>
              </a:rPr>
              <a:t>repare: Create an agenda, make sure participants have what is needed in advance so they are prepared.</a:t>
            </a:r>
          </a:p>
          <a:p>
            <a:pPr marL="342900" indent="-342900">
              <a:buFont typeface="Arial" panose="020B0604020202020204" pitchFamily="34" charset="0"/>
              <a:buChar char="•"/>
            </a:pPr>
            <a:r>
              <a:rPr lang="en-US" sz="2200" dirty="0">
                <a:solidFill>
                  <a:srgbClr val="676A55"/>
                </a:solidFill>
                <a:latin typeface="Arial" panose="020B0604020202020204" pitchFamily="34" charset="0"/>
                <a:cs typeface="Arial" panose="020B0604020202020204" pitchFamily="34" charset="0"/>
              </a:rPr>
              <a:t>E</a:t>
            </a:r>
            <a:r>
              <a:rPr lang="en-US" sz="2200" b="0" dirty="0">
                <a:solidFill>
                  <a:srgbClr val="676A55"/>
                </a:solidFill>
                <a:latin typeface="Arial" panose="020B0604020202020204" pitchFamily="34" charset="0"/>
                <a:cs typeface="Arial" panose="020B0604020202020204" pitchFamily="34" charset="0"/>
              </a:rPr>
              <a:t>ngage: Work based on context, time that you have, when group will meet and then prioritize to make the most of time</a:t>
            </a:r>
            <a:endParaRPr lang="en-US" sz="2200" b="0" dirty="0">
              <a:latin typeface="Arial" panose="020B0604020202020204" pitchFamily="34" charset="0"/>
              <a:cs typeface="Arial" panose="020B0604020202020204" pitchFamily="34"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400" dirty="0">
              <a:latin typeface="Arial" charset="0"/>
            </a:endParaRPr>
          </a:p>
          <a:p>
            <a:pPr marL="303058" indent="-303058">
              <a:lnSpc>
                <a:spcPct val="80000"/>
              </a:lnSpc>
            </a:pPr>
            <a:endParaRPr lang="en-US" sz="14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p:txBody>
      </p:sp>
      <p:sp>
        <p:nvSpPr>
          <p:cNvPr id="51204" name="Rectangle 4"/>
          <p:cNvSpPr>
            <a:spLocks noChangeArrowheads="1"/>
          </p:cNvSpPr>
          <p:nvPr/>
        </p:nvSpPr>
        <p:spPr bwMode="auto">
          <a:xfrm>
            <a:off x="574579" y="1166546"/>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sz="1400" dirty="0">
              <a:solidFill>
                <a:srgbClr val="5B5C5E"/>
              </a:solidFill>
              <a:ea typeface="ＭＳ Ｐゴシック" charset="0"/>
            </a:endParaRPr>
          </a:p>
          <a:p>
            <a:pPr defTabSz="914029">
              <a:lnSpc>
                <a:spcPct val="80000"/>
              </a:lnSpc>
              <a:spcBef>
                <a:spcPct val="25000"/>
              </a:spcBef>
            </a:pPr>
            <a:endParaRPr lang="en-US" sz="1400" dirty="0">
              <a:solidFill>
                <a:srgbClr val="5B5C5E"/>
              </a:solidFill>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r>
              <a:rPr lang="en-US" dirty="0">
                <a:solidFill>
                  <a:srgbClr val="5B5C5E"/>
                </a:solidFill>
                <a:latin typeface="Arial" charset="0"/>
                <a:ea typeface="ＭＳ Ｐゴシック" charset="0"/>
              </a:rPr>
              <a:t> </a:t>
            </a: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p:txBody>
      </p:sp>
      <p:sp>
        <p:nvSpPr>
          <p:cNvPr id="51205" name="Rectangle 5"/>
          <p:cNvSpPr>
            <a:spLocks noChangeArrowheads="1"/>
          </p:cNvSpPr>
          <p:nvPr/>
        </p:nvSpPr>
        <p:spPr bwMode="auto">
          <a:xfrm>
            <a:off x="838201" y="1600201"/>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200" dirty="0">
              <a:solidFill>
                <a:srgbClr val="5B5C5E"/>
              </a:solidFill>
              <a:ea typeface="ＭＳ Ｐゴシック" charset="0"/>
            </a:endParaRPr>
          </a:p>
          <a:p>
            <a:pPr defTabSz="914029">
              <a:lnSpc>
                <a:spcPct val="80000"/>
              </a:lnSpc>
              <a:spcBef>
                <a:spcPct val="25000"/>
              </a:spcBef>
            </a:pPr>
            <a:endParaRPr lang="en-US" sz="12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r>
              <a:rPr lang="en-US" sz="1600" dirty="0">
                <a:solidFill>
                  <a:srgbClr val="5B5C5E"/>
                </a:solidFill>
                <a:ea typeface="ＭＳ Ｐゴシック" charset="0"/>
              </a:rPr>
              <a:t> </a:t>
            </a: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p:txBody>
      </p:sp>
      <p:sp>
        <p:nvSpPr>
          <p:cNvPr id="2" name="Slide Number Placeholder 1">
            <a:extLst>
              <a:ext uri="{FF2B5EF4-FFF2-40B4-BE49-F238E27FC236}">
                <a16:creationId xmlns:a16="http://schemas.microsoft.com/office/drawing/2014/main" id="{468171D9-1089-6B44-8EB1-0993DFF3613C}"/>
              </a:ext>
            </a:extLst>
          </p:cNvPr>
          <p:cNvSpPr>
            <a:spLocks noGrp="1"/>
          </p:cNvSpPr>
          <p:nvPr>
            <p:ph type="sldNum" sz="quarter" idx="12"/>
          </p:nvPr>
        </p:nvSpPr>
        <p:spPr/>
        <p:txBody>
          <a:bodyPr/>
          <a:lstStyle/>
          <a:p>
            <a:fld id="{F7886C9C-DC18-4195-8FD5-A50AA931D419}" type="slidenum">
              <a:rPr lang="en-US" smtClean="0"/>
              <a:pPr/>
              <a:t>36</a:t>
            </a:fld>
            <a:endParaRPr lang="en-US" dirty="0"/>
          </a:p>
        </p:txBody>
      </p:sp>
    </p:spTree>
    <p:extLst>
      <p:ext uri="{BB962C8B-B14F-4D97-AF65-F5344CB8AC3E}">
        <p14:creationId xmlns:p14="http://schemas.microsoft.com/office/powerpoint/2010/main" val="8884478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0" dirty="0"/>
              <a:t>Communication</a:t>
            </a:r>
          </a:p>
          <a:p>
            <a:r>
              <a:rPr lang="en-US" b="0" dirty="0"/>
              <a:t>Language</a:t>
            </a:r>
          </a:p>
          <a:p>
            <a:r>
              <a:rPr lang="en-US" b="0" dirty="0"/>
              <a:t>Technology</a:t>
            </a:r>
          </a:p>
          <a:p>
            <a:r>
              <a:rPr lang="en-US" b="0" dirty="0"/>
              <a:t>Time zones</a:t>
            </a:r>
          </a:p>
          <a:p>
            <a:r>
              <a:rPr lang="en-US" b="0" dirty="0"/>
              <a:t>Culture</a:t>
            </a:r>
          </a:p>
          <a:p>
            <a:r>
              <a:rPr lang="en-US" b="0" dirty="0"/>
              <a:t>Generational</a:t>
            </a:r>
          </a:p>
          <a:p>
            <a:r>
              <a:rPr lang="en-US" b="0" dirty="0"/>
              <a:t>Equity</a:t>
            </a:r>
          </a:p>
          <a:p>
            <a:r>
              <a:rPr lang="en-US" b="0" dirty="0"/>
              <a:t>Operating style</a:t>
            </a:r>
          </a:p>
        </p:txBody>
      </p:sp>
      <p:sp>
        <p:nvSpPr>
          <p:cNvPr id="3" name="Slide Number Placeholder 2"/>
          <p:cNvSpPr>
            <a:spLocks noGrp="1"/>
          </p:cNvSpPr>
          <p:nvPr>
            <p:ph type="sldNum" sz="quarter" idx="12"/>
          </p:nvPr>
        </p:nvSpPr>
        <p:spPr/>
        <p:txBody>
          <a:bodyPr/>
          <a:lstStyle/>
          <a:p>
            <a:fld id="{F7886C9C-DC18-4195-8FD5-A50AA931D419}" type="slidenum">
              <a:rPr lang="en-US" smtClean="0"/>
              <a:pPr/>
              <a:t>37</a:t>
            </a:fld>
            <a:endParaRPr lang="en-US" dirty="0"/>
          </a:p>
        </p:txBody>
      </p:sp>
      <p:sp>
        <p:nvSpPr>
          <p:cNvPr id="4" name="Title 3"/>
          <p:cNvSpPr>
            <a:spLocks noGrp="1"/>
          </p:cNvSpPr>
          <p:nvPr>
            <p:ph type="title"/>
          </p:nvPr>
        </p:nvSpPr>
        <p:spPr/>
        <p:txBody>
          <a:bodyPr/>
          <a:lstStyle/>
          <a:p>
            <a:r>
              <a:rPr lang="en-US" dirty="0"/>
              <a:t>Organize to address virtual challenges</a:t>
            </a:r>
          </a:p>
        </p:txBody>
      </p:sp>
    </p:spTree>
    <p:extLst>
      <p:ext uri="{BB962C8B-B14F-4D97-AF65-F5344CB8AC3E}">
        <p14:creationId xmlns:p14="http://schemas.microsoft.com/office/powerpoint/2010/main" val="12160329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idx="1"/>
          </p:nvPr>
        </p:nvSpPr>
        <p:spPr>
          <a:xfrm>
            <a:off x="762000" y="1676400"/>
            <a:ext cx="7772400" cy="3810000"/>
          </a:xfrm>
        </p:spPr>
        <p:txBody>
          <a:bodyPr>
            <a:noAutofit/>
          </a:bodyPr>
          <a:lstStyle/>
          <a:p>
            <a:r>
              <a:rPr lang="en-US" b="0" dirty="0">
                <a:latin typeface="Arial" panose="020B0604020202020204" pitchFamily="34" charset="0"/>
                <a:cs typeface="Arial" panose="020B0604020202020204" pitchFamily="34" charset="0"/>
              </a:rPr>
              <a:t>Be realistic about the amount of time it takes </a:t>
            </a:r>
          </a:p>
          <a:p>
            <a:r>
              <a:rPr lang="en-US" b="0" dirty="0">
                <a:latin typeface="Arial" panose="020B0604020202020204" pitchFamily="34" charset="0"/>
                <a:cs typeface="Arial" panose="020B0604020202020204" pitchFamily="34" charset="0"/>
              </a:rPr>
              <a:t>Foster positive productive relationships with support staff</a:t>
            </a:r>
          </a:p>
          <a:p>
            <a:r>
              <a:rPr lang="en-US" b="0" dirty="0">
                <a:latin typeface="Arial" panose="020B0604020202020204" pitchFamily="34" charset="0"/>
                <a:cs typeface="Arial" panose="020B0604020202020204" pitchFamily="34" charset="0"/>
              </a:rPr>
              <a:t>Be neutral and stay that way</a:t>
            </a:r>
          </a:p>
          <a:p>
            <a:r>
              <a:rPr lang="en-US" b="0" dirty="0">
                <a:latin typeface="Arial" panose="020B0604020202020204" pitchFamily="34" charset="0"/>
                <a:cs typeface="Arial" panose="020B0604020202020204" pitchFamily="34" charset="0"/>
              </a:rPr>
              <a:t>Lead from behind</a:t>
            </a:r>
          </a:p>
          <a:p>
            <a:r>
              <a:rPr lang="en-US" b="0" dirty="0">
                <a:latin typeface="Arial" panose="020B0604020202020204" pitchFamily="34" charset="0"/>
                <a:cs typeface="Arial" panose="020B0604020202020204" pitchFamily="34" charset="0"/>
              </a:rPr>
              <a:t>Enjoy learning from the group</a:t>
            </a:r>
          </a:p>
          <a:p>
            <a:r>
              <a:rPr lang="en-US" b="0" dirty="0">
                <a:latin typeface="Arial" panose="020B0604020202020204" pitchFamily="34" charset="0"/>
                <a:cs typeface="Arial" panose="020B0604020202020204" pitchFamily="34" charset="0"/>
              </a:rPr>
              <a:t>Maintain the WG as open/safe place</a:t>
            </a:r>
          </a:p>
          <a:p>
            <a:r>
              <a:rPr lang="en-US" b="0" dirty="0">
                <a:latin typeface="Arial" panose="020B0604020202020204" pitchFamily="34" charset="0"/>
                <a:cs typeface="Arial" panose="020B0604020202020204" pitchFamily="34" charset="0"/>
              </a:rPr>
              <a:t>Be curious and creative</a:t>
            </a:r>
          </a:p>
          <a:p>
            <a:r>
              <a:rPr lang="en-US" b="0" dirty="0">
                <a:latin typeface="Arial" panose="020B0604020202020204" pitchFamily="34" charset="0"/>
                <a:cs typeface="Arial" panose="020B0604020202020204" pitchFamily="34" charset="0"/>
              </a:rPr>
              <a:t>Treat surprises as puzzlers not problems</a:t>
            </a:r>
          </a:p>
          <a:p>
            <a:r>
              <a:rPr lang="en-US" b="0" dirty="0">
                <a:latin typeface="Arial" panose="020B0604020202020204" pitchFamily="34" charset="0"/>
                <a:cs typeface="Arial" panose="020B0604020202020204" pitchFamily="34" charset="0"/>
              </a:rPr>
              <a:t>Apply knowledge in a creative way</a:t>
            </a:r>
          </a:p>
          <a:p>
            <a:pPr marL="45720" indent="0">
              <a:buNone/>
            </a:pP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35842" name="Rectangle 2"/>
          <p:cNvSpPr>
            <a:spLocks noGrp="1" noChangeArrowheads="1"/>
          </p:cNvSpPr>
          <p:nvPr>
            <p:ph type="title"/>
          </p:nvPr>
        </p:nvSpPr>
        <p:spPr>
          <a:xfrm>
            <a:off x="228600" y="304800"/>
            <a:ext cx="8381260" cy="1054394"/>
          </a:xfrm>
        </p:spPr>
        <p:txBody>
          <a:bodyPr/>
          <a:lstStyle/>
          <a:p>
            <a:pPr eaLnBrk="1" hangingPunct="1"/>
            <a:r>
              <a:rPr lang="en-US" dirty="0"/>
              <a:t>ICANN Virtual Collaboration Best Practices</a:t>
            </a:r>
          </a:p>
        </p:txBody>
      </p:sp>
      <p:sp>
        <p:nvSpPr>
          <p:cNvPr id="2" name="Slide Number Placeholder 1">
            <a:extLst>
              <a:ext uri="{FF2B5EF4-FFF2-40B4-BE49-F238E27FC236}">
                <a16:creationId xmlns:a16="http://schemas.microsoft.com/office/drawing/2014/main" id="{3BC588D1-5747-4049-8FE3-D57430FA86B4}"/>
              </a:ext>
            </a:extLst>
          </p:cNvPr>
          <p:cNvSpPr>
            <a:spLocks noGrp="1"/>
          </p:cNvSpPr>
          <p:nvPr>
            <p:ph type="sldNum" sz="quarter" idx="12"/>
          </p:nvPr>
        </p:nvSpPr>
        <p:spPr/>
        <p:txBody>
          <a:bodyPr/>
          <a:lstStyle/>
          <a:p>
            <a:fld id="{F7886C9C-DC18-4195-8FD5-A50AA931D419}" type="slidenum">
              <a:rPr lang="en-US" smtClean="0"/>
              <a:pPr/>
              <a:t>38</a:t>
            </a:fld>
            <a:endParaRPr lang="en-US" dirty="0"/>
          </a:p>
        </p:txBody>
      </p:sp>
    </p:spTree>
    <p:extLst>
      <p:ext uri="{BB962C8B-B14F-4D97-AF65-F5344CB8AC3E}">
        <p14:creationId xmlns:p14="http://schemas.microsoft.com/office/powerpoint/2010/main" val="2969702231"/>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381000" y="355847"/>
            <a:ext cx="7162800" cy="1054394"/>
          </a:xfrm>
        </p:spPr>
        <p:txBody>
          <a:bodyPr/>
          <a:lstStyle/>
          <a:p>
            <a:r>
              <a:rPr lang="de-DE" dirty="0"/>
              <a:t>COPEing with work</a:t>
            </a:r>
          </a:p>
        </p:txBody>
      </p:sp>
      <p:sp>
        <p:nvSpPr>
          <p:cNvPr id="51203" name="Rectangle 3"/>
          <p:cNvSpPr>
            <a:spLocks noGrp="1" noChangeArrowheads="1"/>
          </p:cNvSpPr>
          <p:nvPr>
            <p:ph type="body" idx="1"/>
          </p:nvPr>
        </p:nvSpPr>
        <p:spPr>
          <a:xfrm>
            <a:off x="381001" y="1676401"/>
            <a:ext cx="8458199" cy="3733799"/>
          </a:xfrm>
        </p:spPr>
        <p:txBody>
          <a:bodyPr>
            <a:normAutofit/>
          </a:bodyPr>
          <a:lstStyle/>
          <a:p>
            <a:pPr marL="285750" indent="-285750">
              <a:lnSpc>
                <a:spcPct val="80000"/>
              </a:lnSpc>
              <a:buFont typeface="Arial" panose="020B0604020202020204" pitchFamily="34" charset="0"/>
              <a:buChar char="•"/>
            </a:pPr>
            <a:endParaRPr lang="en-US" sz="1800" dirty="0">
              <a:latin typeface="Arial" charset="0"/>
            </a:endParaRPr>
          </a:p>
          <a:p>
            <a:pPr marL="342900" indent="-342900">
              <a:buFont typeface="Arial" panose="020B0604020202020204" pitchFamily="34" charset="0"/>
              <a:buChar char="•"/>
            </a:pPr>
            <a:r>
              <a:rPr lang="en-US" sz="2200" dirty="0">
                <a:solidFill>
                  <a:srgbClr val="676A55"/>
                </a:solidFill>
                <a:latin typeface="Arial" panose="020B0604020202020204" pitchFamily="34" charset="0"/>
                <a:cs typeface="Arial" panose="020B0604020202020204" pitchFamily="34" charset="0"/>
              </a:rPr>
              <a:t>C</a:t>
            </a:r>
            <a:r>
              <a:rPr lang="en-US" sz="2200" b="0" dirty="0">
                <a:solidFill>
                  <a:srgbClr val="676A55"/>
                </a:solidFill>
                <a:latin typeface="Arial" panose="020B0604020202020204" pitchFamily="34" charset="0"/>
                <a:cs typeface="Arial" panose="020B0604020202020204" pitchFamily="34" charset="0"/>
              </a:rPr>
              <a:t>apture and </a:t>
            </a:r>
            <a:r>
              <a:rPr lang="en-US" sz="2200" dirty="0">
                <a:solidFill>
                  <a:srgbClr val="676A55"/>
                </a:solidFill>
                <a:latin typeface="Arial" panose="020B0604020202020204" pitchFamily="34" charset="0"/>
                <a:cs typeface="Arial" panose="020B0604020202020204" pitchFamily="34" charset="0"/>
              </a:rPr>
              <a:t>C</a:t>
            </a:r>
            <a:r>
              <a:rPr lang="en-US" sz="2200" b="0" dirty="0">
                <a:solidFill>
                  <a:srgbClr val="676A55"/>
                </a:solidFill>
                <a:latin typeface="Arial" panose="020B0604020202020204" pitchFamily="34" charset="0"/>
                <a:cs typeface="Arial" panose="020B0604020202020204" pitchFamily="34" charset="0"/>
              </a:rPr>
              <a:t>larify: Make a list, get it out of your head. What is the desired outcome? What is the next action?</a:t>
            </a:r>
          </a:p>
          <a:p>
            <a:pPr marL="342900" indent="-342900">
              <a:buFont typeface="Arial" panose="020B0604020202020204" pitchFamily="34" charset="0"/>
              <a:buChar char="•"/>
            </a:pPr>
            <a:r>
              <a:rPr lang="en-US" sz="2200" dirty="0">
                <a:solidFill>
                  <a:srgbClr val="676A55"/>
                </a:solidFill>
                <a:latin typeface="Arial" panose="020B0604020202020204" pitchFamily="34" charset="0"/>
                <a:cs typeface="Arial" panose="020B0604020202020204" pitchFamily="34" charset="0"/>
              </a:rPr>
              <a:t>O</a:t>
            </a:r>
            <a:r>
              <a:rPr lang="en-US" sz="2200" b="0" dirty="0">
                <a:solidFill>
                  <a:srgbClr val="676A55"/>
                </a:solidFill>
                <a:latin typeface="Arial" panose="020B0604020202020204" pitchFamily="34" charset="0"/>
                <a:cs typeface="Arial" panose="020B0604020202020204" pitchFamily="34" charset="0"/>
              </a:rPr>
              <a:t>rganize: Action steps; do, share, or delegate. Assess resources. Prioritize and plan.</a:t>
            </a:r>
          </a:p>
          <a:p>
            <a:pPr marL="342900" indent="-342900">
              <a:buFont typeface="Arial" panose="020B0604020202020204" pitchFamily="34" charset="0"/>
              <a:buChar char="•"/>
            </a:pPr>
            <a:r>
              <a:rPr lang="en-US" sz="2200" dirty="0">
                <a:solidFill>
                  <a:srgbClr val="002060"/>
                </a:solidFill>
                <a:latin typeface="Arial" panose="020B0604020202020204" pitchFamily="34" charset="0"/>
                <a:cs typeface="Arial" panose="020B0604020202020204" pitchFamily="34" charset="0"/>
              </a:rPr>
              <a:t>P</a:t>
            </a:r>
            <a:r>
              <a:rPr lang="en-US" sz="2200" b="0" dirty="0">
                <a:solidFill>
                  <a:srgbClr val="002060"/>
                </a:solidFill>
                <a:latin typeface="Arial" panose="020B0604020202020204" pitchFamily="34" charset="0"/>
                <a:cs typeface="Arial" panose="020B0604020202020204" pitchFamily="34" charset="0"/>
              </a:rPr>
              <a:t>repare: Create an agenda, make sure participants have what is needed in advance so they are prepared.</a:t>
            </a:r>
          </a:p>
          <a:p>
            <a:pPr marL="342900" indent="-342900">
              <a:buFont typeface="Arial" panose="020B0604020202020204" pitchFamily="34" charset="0"/>
              <a:buChar char="•"/>
            </a:pPr>
            <a:r>
              <a:rPr lang="en-US" sz="2200" dirty="0">
                <a:solidFill>
                  <a:srgbClr val="002060"/>
                </a:solidFill>
                <a:latin typeface="Arial" panose="020B0604020202020204" pitchFamily="34" charset="0"/>
                <a:cs typeface="Arial" panose="020B0604020202020204" pitchFamily="34" charset="0"/>
              </a:rPr>
              <a:t>E</a:t>
            </a:r>
            <a:r>
              <a:rPr lang="en-US" sz="2200" b="0" dirty="0">
                <a:solidFill>
                  <a:srgbClr val="002060"/>
                </a:solidFill>
                <a:latin typeface="Arial" panose="020B0604020202020204" pitchFamily="34" charset="0"/>
                <a:cs typeface="Arial" panose="020B0604020202020204" pitchFamily="34" charset="0"/>
              </a:rPr>
              <a:t>ngage: Work based on context, time that you have, when group will meet and then prioritize to make the most of time</a:t>
            </a: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400" dirty="0">
              <a:latin typeface="Arial" charset="0"/>
            </a:endParaRPr>
          </a:p>
          <a:p>
            <a:pPr marL="303058" indent="-303058">
              <a:lnSpc>
                <a:spcPct val="80000"/>
              </a:lnSpc>
            </a:pPr>
            <a:endParaRPr lang="en-US" sz="14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a:p>
            <a:pPr marL="303058" indent="-303058">
              <a:lnSpc>
                <a:spcPct val="80000"/>
              </a:lnSpc>
            </a:pPr>
            <a:endParaRPr lang="en-US" sz="1800" dirty="0">
              <a:latin typeface="Arial" charset="0"/>
            </a:endParaRPr>
          </a:p>
        </p:txBody>
      </p:sp>
      <p:sp>
        <p:nvSpPr>
          <p:cNvPr id="51204" name="Rectangle 4"/>
          <p:cNvSpPr>
            <a:spLocks noChangeArrowheads="1"/>
          </p:cNvSpPr>
          <p:nvPr/>
        </p:nvSpPr>
        <p:spPr bwMode="auto">
          <a:xfrm>
            <a:off x="574579" y="1166546"/>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sz="1400" dirty="0">
              <a:solidFill>
                <a:srgbClr val="5B5C5E"/>
              </a:solidFill>
              <a:ea typeface="ＭＳ Ｐゴシック" charset="0"/>
            </a:endParaRPr>
          </a:p>
          <a:p>
            <a:pPr defTabSz="914029">
              <a:lnSpc>
                <a:spcPct val="80000"/>
              </a:lnSpc>
              <a:spcBef>
                <a:spcPct val="25000"/>
              </a:spcBef>
            </a:pPr>
            <a:endParaRPr lang="en-US" sz="1400" dirty="0">
              <a:solidFill>
                <a:srgbClr val="5B5C5E"/>
              </a:solidFill>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r>
              <a:rPr lang="en-US" dirty="0">
                <a:solidFill>
                  <a:srgbClr val="5B5C5E"/>
                </a:solidFill>
                <a:latin typeface="Arial" charset="0"/>
                <a:ea typeface="ＭＳ Ｐゴシック" charset="0"/>
              </a:rPr>
              <a:t> </a:t>
            </a: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a:p>
            <a:pPr defTabSz="914029">
              <a:lnSpc>
                <a:spcPct val="80000"/>
              </a:lnSpc>
              <a:spcBef>
                <a:spcPct val="25000"/>
              </a:spcBef>
            </a:pPr>
            <a:endParaRPr lang="en-US" dirty="0">
              <a:solidFill>
                <a:srgbClr val="5B5C5E"/>
              </a:solidFill>
              <a:latin typeface="Arial" charset="0"/>
              <a:ea typeface="ＭＳ Ｐゴシック" charset="0"/>
            </a:endParaRPr>
          </a:p>
        </p:txBody>
      </p:sp>
      <p:sp>
        <p:nvSpPr>
          <p:cNvPr id="51205" name="Rectangle 5"/>
          <p:cNvSpPr>
            <a:spLocks noChangeArrowheads="1"/>
          </p:cNvSpPr>
          <p:nvPr/>
        </p:nvSpPr>
        <p:spPr bwMode="auto">
          <a:xfrm>
            <a:off x="838201" y="1600201"/>
            <a:ext cx="6599679" cy="50375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200" dirty="0">
              <a:solidFill>
                <a:srgbClr val="5B5C5E"/>
              </a:solidFill>
              <a:ea typeface="ＭＳ Ｐゴシック" charset="0"/>
            </a:endParaRPr>
          </a:p>
          <a:p>
            <a:pPr defTabSz="914029">
              <a:lnSpc>
                <a:spcPct val="80000"/>
              </a:lnSpc>
              <a:spcBef>
                <a:spcPct val="25000"/>
              </a:spcBef>
            </a:pPr>
            <a:endParaRPr lang="en-US" sz="12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r>
              <a:rPr lang="en-US" sz="1600" dirty="0">
                <a:solidFill>
                  <a:srgbClr val="5B5C5E"/>
                </a:solidFill>
                <a:ea typeface="ＭＳ Ｐゴシック" charset="0"/>
              </a:rPr>
              <a:t> </a:t>
            </a: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a:p>
            <a:pPr defTabSz="914029">
              <a:lnSpc>
                <a:spcPct val="80000"/>
              </a:lnSpc>
              <a:spcBef>
                <a:spcPct val="25000"/>
              </a:spcBef>
            </a:pPr>
            <a:endParaRPr lang="en-US" sz="1600" dirty="0">
              <a:solidFill>
                <a:srgbClr val="5B5C5E"/>
              </a:solidFill>
              <a:ea typeface="ＭＳ Ｐゴシック" charset="0"/>
            </a:endParaRPr>
          </a:p>
        </p:txBody>
      </p:sp>
      <p:sp>
        <p:nvSpPr>
          <p:cNvPr id="2" name="Slide Number Placeholder 1">
            <a:extLst>
              <a:ext uri="{FF2B5EF4-FFF2-40B4-BE49-F238E27FC236}">
                <a16:creationId xmlns:a16="http://schemas.microsoft.com/office/drawing/2014/main" id="{F6673FBA-7E5B-C746-9582-08BCEE526820}"/>
              </a:ext>
            </a:extLst>
          </p:cNvPr>
          <p:cNvSpPr>
            <a:spLocks noGrp="1"/>
          </p:cNvSpPr>
          <p:nvPr>
            <p:ph type="sldNum" sz="quarter" idx="12"/>
          </p:nvPr>
        </p:nvSpPr>
        <p:spPr/>
        <p:txBody>
          <a:bodyPr/>
          <a:lstStyle/>
          <a:p>
            <a:fld id="{F7886C9C-DC18-4195-8FD5-A50AA931D419}" type="slidenum">
              <a:rPr lang="en-US" smtClean="0"/>
              <a:pPr/>
              <a:t>39</a:t>
            </a:fld>
            <a:endParaRPr lang="en-US" dirty="0"/>
          </a:p>
        </p:txBody>
      </p:sp>
    </p:spTree>
    <p:extLst>
      <p:ext uri="{BB962C8B-B14F-4D97-AF65-F5344CB8AC3E}">
        <p14:creationId xmlns:p14="http://schemas.microsoft.com/office/powerpoint/2010/main" val="1523727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762000" y="4038600"/>
            <a:ext cx="10363200" cy="6591300"/>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513" name="Picture 9"/>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0" y="-419100"/>
            <a:ext cx="12188218" cy="10591800"/>
          </a:xfrm>
          <a:prstGeom prst="rect">
            <a:avLst/>
          </a:prstGeom>
          <a:noFill/>
          <a:extLst>
            <a:ext uri="{909E8E84-426E-40dd-AFC4-6F175D3DCCD1}">
              <a14:hiddenFill xmlns="" xmlns:a14="http://schemas.microsoft.com/office/drawing/2010/main">
                <a:solidFill>
                  <a:srgbClr val="FFFFFF"/>
                </a:solidFill>
              </a14:hiddenFill>
            </a:ext>
          </a:extLst>
        </p:spPr>
      </p:pic>
      <p:sp>
        <p:nvSpPr>
          <p:cNvPr id="9218" name="Rectangle 3"/>
          <p:cNvSpPr>
            <a:spLocks noGrp="1" noChangeArrowheads="1"/>
          </p:cNvSpPr>
          <p:nvPr>
            <p:ph type="subTitle" idx="4294967295"/>
          </p:nvPr>
        </p:nvSpPr>
        <p:spPr>
          <a:xfrm>
            <a:off x="228600" y="1464823"/>
            <a:ext cx="8763000" cy="1049777"/>
          </a:xfrm>
        </p:spPr>
        <p:txBody>
          <a:bodyPr>
            <a:normAutofit/>
          </a:bodyPr>
          <a:lstStyle/>
          <a:p>
            <a:pPr marL="45720" indent="0" algn="ctr" eaLnBrk="1" hangingPunct="1">
              <a:buNone/>
            </a:pPr>
            <a:r>
              <a:rPr lang="en-US" sz="6000" dirty="0"/>
              <a:t>Leadership Skills</a:t>
            </a:r>
          </a:p>
        </p:txBody>
      </p:sp>
      <p:pic>
        <p:nvPicPr>
          <p:cNvPr id="21507" name="Picture 3" descr="C:\Data on Laptop\Incite Learning partial 8-2011\ICANN 8-2013\incite logo cmyk coate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73476" y="4876800"/>
            <a:ext cx="1621018" cy="1325429"/>
          </a:xfrm>
          <a:prstGeom prst="rect">
            <a:avLst/>
          </a:prstGeom>
          <a:noFill/>
          <a:extLst>
            <a:ext uri="{909E8E84-426E-40dd-AFC4-6F175D3DCCD1}">
              <a14:hiddenFill xmlns="" xmlns:a14="http://schemas.microsoft.com/office/drawing/2010/main">
                <a:solidFill>
                  <a:srgbClr val="FFFFFF"/>
                </a:solidFill>
              </a14:hiddenFill>
            </a:ext>
          </a:extLst>
        </p:spPr>
      </p:pic>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0" y="3956923"/>
            <a:ext cx="9144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D6FF33EF-A4EA-874D-A104-51BB350C1868}"/>
              </a:ext>
            </a:extLst>
          </p:cNvPr>
          <p:cNvSpPr txBox="1">
            <a:spLocks/>
          </p:cNvSpPr>
          <p:nvPr/>
        </p:nvSpPr>
        <p:spPr>
          <a:xfrm>
            <a:off x="8408634" y="6416040"/>
            <a:ext cx="582966" cy="274320"/>
          </a:xfrm>
          <a:prstGeom prst="rect">
            <a:avLst/>
          </a:prstGeom>
          <a:ln w="19050">
            <a:noFill/>
          </a:ln>
        </p:spPr>
        <p:txBody>
          <a:bodyPr vert="horz" lIns="91440" tIns="45720" rIns="91440" bIns="45720" rtlCol="0" anchor="ctr"/>
          <a:lstStyle>
            <a:defPPr>
              <a:defRPr lang="en-US"/>
            </a:defPPr>
            <a:lvl1pPr algn="ctr" rtl="0" fontAlgn="base">
              <a:spcBef>
                <a:spcPct val="0"/>
              </a:spcBef>
              <a:spcAft>
                <a:spcPct val="0"/>
              </a:spcAft>
              <a:defRPr sz="1100" kern="1200">
                <a:solidFill>
                  <a:schemeClr val="tx2"/>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F7886C9C-DC18-4195-8FD5-A50AA931D419}" type="slidenum">
              <a:rPr lang="en-US" smtClean="0"/>
              <a:pPr/>
              <a:t>4</a:t>
            </a:fld>
            <a:endParaRPr lang="en-US" dirty="0"/>
          </a:p>
        </p:txBody>
      </p:sp>
      <p:sp>
        <p:nvSpPr>
          <p:cNvPr id="2" name="Slide Number Placeholder 1">
            <a:extLst>
              <a:ext uri="{FF2B5EF4-FFF2-40B4-BE49-F238E27FC236}">
                <a16:creationId xmlns:a16="http://schemas.microsoft.com/office/drawing/2014/main" id="{78A6B92F-B225-CF46-B523-5F015C7B57FB}"/>
              </a:ext>
            </a:extLst>
          </p:cNvPr>
          <p:cNvSpPr>
            <a:spLocks noGrp="1"/>
          </p:cNvSpPr>
          <p:nvPr>
            <p:ph type="sldNum" sz="quarter" idx="12"/>
          </p:nvPr>
        </p:nvSpPr>
        <p:spPr/>
        <p:txBody>
          <a:bodyPr/>
          <a:lstStyle/>
          <a:p>
            <a:fld id="{F7886C9C-DC18-4195-8FD5-A50AA931D419}" type="slidenum">
              <a:rPr lang="en-US" smtClean="0"/>
              <a:pPr/>
              <a:t>4</a:t>
            </a:fld>
            <a:endParaRPr lang="en-US" dirty="0"/>
          </a:p>
        </p:txBody>
      </p:sp>
    </p:spTree>
    <p:extLst>
      <p:ext uri="{BB962C8B-B14F-4D97-AF65-F5344CB8AC3E}">
        <p14:creationId xmlns:p14="http://schemas.microsoft.com/office/powerpoint/2010/main" val="909116981"/>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idx="1"/>
          </p:nvPr>
        </p:nvSpPr>
        <p:spPr>
          <a:xfrm>
            <a:off x="457200" y="1828800"/>
            <a:ext cx="7772400" cy="3810000"/>
          </a:xfrm>
        </p:spPr>
        <p:txBody>
          <a:bodyPr>
            <a:noAutofit/>
          </a:bodyPr>
          <a:lstStyle/>
          <a:p>
            <a:r>
              <a:rPr lang="en-US" b="0" dirty="0">
                <a:latin typeface="Arial" panose="020B0604020202020204" pitchFamily="34" charset="0"/>
                <a:cs typeface="Arial" panose="020B0604020202020204" pitchFamily="34" charset="0"/>
              </a:rPr>
              <a:t>Be realistic about the amount of time it takes </a:t>
            </a:r>
          </a:p>
          <a:p>
            <a:r>
              <a:rPr lang="en-US" b="0" dirty="0">
                <a:latin typeface="Arial" panose="020B0604020202020204" pitchFamily="34" charset="0"/>
                <a:cs typeface="Arial" panose="020B0604020202020204" pitchFamily="34" charset="0"/>
              </a:rPr>
              <a:t>Foster positive productive relationships with support staff</a:t>
            </a:r>
          </a:p>
          <a:p>
            <a:r>
              <a:rPr lang="en-US" b="0" dirty="0">
                <a:latin typeface="Arial" panose="020B0604020202020204" pitchFamily="34" charset="0"/>
                <a:cs typeface="Arial" panose="020B0604020202020204" pitchFamily="34" charset="0"/>
              </a:rPr>
              <a:t>Be neutral and stay that way</a:t>
            </a:r>
          </a:p>
          <a:p>
            <a:r>
              <a:rPr lang="en-US" b="0" dirty="0">
                <a:latin typeface="Arial" panose="020B0604020202020204" pitchFamily="34" charset="0"/>
                <a:cs typeface="Arial" panose="020B0604020202020204" pitchFamily="34" charset="0"/>
              </a:rPr>
              <a:t>Lead from behind</a:t>
            </a:r>
          </a:p>
          <a:p>
            <a:r>
              <a:rPr lang="en-US" b="0" dirty="0">
                <a:latin typeface="Arial" panose="020B0604020202020204" pitchFamily="34" charset="0"/>
                <a:cs typeface="Arial" panose="020B0604020202020204" pitchFamily="34" charset="0"/>
              </a:rPr>
              <a:t>Enjoy learning from the group</a:t>
            </a:r>
          </a:p>
          <a:p>
            <a:r>
              <a:rPr lang="en-US" b="0" dirty="0">
                <a:latin typeface="Arial" panose="020B0604020202020204" pitchFamily="34" charset="0"/>
                <a:cs typeface="Arial" panose="020B0604020202020204" pitchFamily="34" charset="0"/>
              </a:rPr>
              <a:t>Maintain the WG as open/safe place</a:t>
            </a:r>
          </a:p>
          <a:p>
            <a:r>
              <a:rPr lang="en-US" b="0" dirty="0">
                <a:latin typeface="Arial" panose="020B0604020202020204" pitchFamily="34" charset="0"/>
                <a:cs typeface="Arial" panose="020B0604020202020204" pitchFamily="34" charset="0"/>
              </a:rPr>
              <a:t>Be curious and creative</a:t>
            </a:r>
          </a:p>
          <a:p>
            <a:r>
              <a:rPr lang="en-US" b="0" dirty="0">
                <a:latin typeface="Arial" panose="020B0604020202020204" pitchFamily="34" charset="0"/>
                <a:cs typeface="Arial" panose="020B0604020202020204" pitchFamily="34" charset="0"/>
              </a:rPr>
              <a:t>Treat surprises as puzzlers not problems</a:t>
            </a:r>
          </a:p>
          <a:p>
            <a:r>
              <a:rPr lang="en-US" b="0" dirty="0">
                <a:latin typeface="Arial" panose="020B0604020202020204" pitchFamily="34" charset="0"/>
                <a:cs typeface="Arial" panose="020B0604020202020204" pitchFamily="34" charset="0"/>
              </a:rPr>
              <a:t>Apply knowledge in a creative way</a:t>
            </a:r>
          </a:p>
          <a:p>
            <a:pPr marL="45720" indent="0">
              <a:buNone/>
            </a:pP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35842" name="Rectangle 2"/>
          <p:cNvSpPr>
            <a:spLocks noGrp="1" noChangeArrowheads="1"/>
          </p:cNvSpPr>
          <p:nvPr>
            <p:ph type="title"/>
          </p:nvPr>
        </p:nvSpPr>
        <p:spPr>
          <a:xfrm>
            <a:off x="228600" y="304800"/>
            <a:ext cx="8381260" cy="1054394"/>
          </a:xfrm>
        </p:spPr>
        <p:txBody>
          <a:bodyPr/>
          <a:lstStyle/>
          <a:p>
            <a:r>
              <a:rPr lang="en-US" dirty="0"/>
              <a:t>Meeting Organization Best Practices</a:t>
            </a:r>
          </a:p>
        </p:txBody>
      </p:sp>
      <p:sp>
        <p:nvSpPr>
          <p:cNvPr id="2" name="Slide Number Placeholder 1">
            <a:extLst>
              <a:ext uri="{FF2B5EF4-FFF2-40B4-BE49-F238E27FC236}">
                <a16:creationId xmlns:a16="http://schemas.microsoft.com/office/drawing/2014/main" id="{CD5480EC-85B5-1F4B-BE1A-37B7CC798675}"/>
              </a:ext>
            </a:extLst>
          </p:cNvPr>
          <p:cNvSpPr>
            <a:spLocks noGrp="1"/>
          </p:cNvSpPr>
          <p:nvPr>
            <p:ph type="sldNum" sz="quarter" idx="12"/>
          </p:nvPr>
        </p:nvSpPr>
        <p:spPr/>
        <p:txBody>
          <a:bodyPr/>
          <a:lstStyle/>
          <a:p>
            <a:fld id="{F7886C9C-DC18-4195-8FD5-A50AA931D419}" type="slidenum">
              <a:rPr lang="en-US" smtClean="0"/>
              <a:pPr/>
              <a:t>40</a:t>
            </a:fld>
            <a:endParaRPr lang="en-US" dirty="0"/>
          </a:p>
        </p:txBody>
      </p:sp>
    </p:spTree>
    <p:extLst>
      <p:ext uri="{BB962C8B-B14F-4D97-AF65-F5344CB8AC3E}">
        <p14:creationId xmlns:p14="http://schemas.microsoft.com/office/powerpoint/2010/main" val="489153066"/>
      </p:ext>
    </p:extLst>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idx="1"/>
          </p:nvPr>
        </p:nvSpPr>
        <p:spPr>
          <a:xfrm>
            <a:off x="457200" y="1828800"/>
            <a:ext cx="7772400" cy="4191000"/>
          </a:xfrm>
        </p:spPr>
        <p:txBody>
          <a:bodyPr>
            <a:normAutofit fontScale="47500" lnSpcReduction="20000"/>
          </a:bodyPr>
          <a:lstStyle/>
          <a:p>
            <a:r>
              <a:rPr lang="en-US" sz="5100" b="0" dirty="0">
                <a:latin typeface="Arial" panose="020B0604020202020204" pitchFamily="34" charset="0"/>
                <a:cs typeface="Arial" panose="020B0604020202020204" pitchFamily="34" charset="0"/>
              </a:rPr>
              <a:t>Be comfortable in the knowledge that not everything will work</a:t>
            </a:r>
          </a:p>
          <a:p>
            <a:r>
              <a:rPr lang="en-US" sz="5100" b="0" dirty="0">
                <a:latin typeface="Arial" panose="020B0604020202020204" pitchFamily="34" charset="0"/>
                <a:cs typeface="Arial" panose="020B0604020202020204" pitchFamily="34" charset="0"/>
              </a:rPr>
              <a:t>Know when to ditch an idea that isn't working</a:t>
            </a:r>
          </a:p>
          <a:p>
            <a:r>
              <a:rPr lang="en-US" sz="5100" b="0" dirty="0">
                <a:latin typeface="Arial" panose="020B0604020202020204" pitchFamily="34" charset="0"/>
                <a:cs typeface="Arial" panose="020B0604020202020204" pitchFamily="34" charset="0"/>
              </a:rPr>
              <a:t>Encourage others to be innovating and sharing their ideas as well</a:t>
            </a:r>
          </a:p>
          <a:p>
            <a:r>
              <a:rPr lang="en-US" sz="5100" b="0" dirty="0">
                <a:latin typeface="Arial" panose="020B0604020202020204" pitchFamily="34" charset="0"/>
                <a:cs typeface="Arial" panose="020B0604020202020204" pitchFamily="34" charset="0"/>
              </a:rPr>
              <a:t>Function well in diversity - appreciating, leveraging</a:t>
            </a:r>
          </a:p>
          <a:p>
            <a:r>
              <a:rPr lang="en-US" sz="5100" b="0" dirty="0">
                <a:latin typeface="Arial" panose="020B0604020202020204" pitchFamily="34" charset="0"/>
                <a:cs typeface="Arial" panose="020B0604020202020204" pitchFamily="34" charset="0"/>
              </a:rPr>
              <a:t>Set and manage expectations more proactively</a:t>
            </a:r>
          </a:p>
          <a:p>
            <a:r>
              <a:rPr lang="en-US" sz="5100" b="0" dirty="0">
                <a:latin typeface="Arial" panose="020B0604020202020204" pitchFamily="34" charset="0"/>
                <a:cs typeface="Arial" panose="020B0604020202020204" pitchFamily="34" charset="0"/>
              </a:rPr>
              <a:t>Know your IT</a:t>
            </a:r>
          </a:p>
          <a:p>
            <a:r>
              <a:rPr lang="en-US" sz="5100" b="0" dirty="0">
                <a:latin typeface="Arial" panose="020B0604020202020204" pitchFamily="34" charset="0"/>
                <a:cs typeface="Arial" panose="020B0604020202020204" pitchFamily="34" charset="0"/>
              </a:rPr>
              <a:t>Spend more time building and maintaining relationships</a:t>
            </a:r>
          </a:p>
          <a:p>
            <a:endParaRPr lang="en-US" sz="3600" dirty="0"/>
          </a:p>
        </p:txBody>
      </p:sp>
      <p:sp>
        <p:nvSpPr>
          <p:cNvPr id="35842" name="Rectangle 2"/>
          <p:cNvSpPr>
            <a:spLocks noGrp="1" noChangeArrowheads="1"/>
          </p:cNvSpPr>
          <p:nvPr>
            <p:ph type="title"/>
          </p:nvPr>
        </p:nvSpPr>
        <p:spPr>
          <a:xfrm>
            <a:off x="228600" y="304800"/>
            <a:ext cx="8381260" cy="1054394"/>
          </a:xfrm>
        </p:spPr>
        <p:txBody>
          <a:bodyPr/>
          <a:lstStyle/>
          <a:p>
            <a:pPr eaLnBrk="1" hangingPunct="1"/>
            <a:r>
              <a:rPr lang="en-US" dirty="0"/>
              <a:t>Meeting Organization Best Practices</a:t>
            </a:r>
          </a:p>
        </p:txBody>
      </p:sp>
      <p:sp>
        <p:nvSpPr>
          <p:cNvPr id="2" name="Slide Number Placeholder 1">
            <a:extLst>
              <a:ext uri="{FF2B5EF4-FFF2-40B4-BE49-F238E27FC236}">
                <a16:creationId xmlns:a16="http://schemas.microsoft.com/office/drawing/2014/main" id="{F64E3266-FA66-0043-8DBB-6DC310389999}"/>
              </a:ext>
            </a:extLst>
          </p:cNvPr>
          <p:cNvSpPr>
            <a:spLocks noGrp="1"/>
          </p:cNvSpPr>
          <p:nvPr>
            <p:ph type="sldNum" sz="quarter" idx="12"/>
          </p:nvPr>
        </p:nvSpPr>
        <p:spPr/>
        <p:txBody>
          <a:bodyPr/>
          <a:lstStyle/>
          <a:p>
            <a:fld id="{F7886C9C-DC18-4195-8FD5-A50AA931D419}" type="slidenum">
              <a:rPr lang="en-US" smtClean="0"/>
              <a:pPr/>
              <a:t>41</a:t>
            </a:fld>
            <a:endParaRPr lang="en-US" dirty="0"/>
          </a:p>
        </p:txBody>
      </p:sp>
    </p:spTree>
    <p:extLst>
      <p:ext uri="{BB962C8B-B14F-4D97-AF65-F5344CB8AC3E}">
        <p14:creationId xmlns:p14="http://schemas.microsoft.com/office/powerpoint/2010/main" val="2336375827"/>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4" name="Group 6">
            <a:extLst>
              <a:ext uri="{FF2B5EF4-FFF2-40B4-BE49-F238E27FC236}">
                <a16:creationId xmlns:a16="http://schemas.microsoft.com/office/drawing/2014/main" id="{CD7E5AAB-D044-44B6-9EFA-C465A1C5FB4D}"/>
              </a:ext>
            </a:extLst>
          </p:cNvPr>
          <p:cNvGrpSpPr>
            <a:grpSpLocks/>
          </p:cNvGrpSpPr>
          <p:nvPr/>
        </p:nvGrpSpPr>
        <p:grpSpPr bwMode="auto">
          <a:xfrm>
            <a:off x="114300" y="97624"/>
            <a:ext cx="8915400" cy="5998376"/>
            <a:chOff x="342900" y="381000"/>
            <a:chExt cx="8496300" cy="6299114"/>
          </a:xfrm>
        </p:grpSpPr>
        <p:pic>
          <p:nvPicPr>
            <p:cNvPr id="49157" name="Picture 4" descr="A screenshot of a cell phone&#10;&#10;Description automatically generated">
              <a:extLst>
                <a:ext uri="{FF2B5EF4-FFF2-40B4-BE49-F238E27FC236}">
                  <a16:creationId xmlns:a16="http://schemas.microsoft.com/office/drawing/2014/main" id="{13FE8534-C772-48DE-BC0F-15C6572E26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900" y="381000"/>
              <a:ext cx="8458200" cy="629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5F457DD3-40F6-4F95-A37C-C8F8C58D3617}"/>
                </a:ext>
              </a:extLst>
            </p:cNvPr>
            <p:cNvSpPr/>
            <p:nvPr/>
          </p:nvSpPr>
          <p:spPr>
            <a:xfrm>
              <a:off x="8153869" y="381000"/>
              <a:ext cx="685331" cy="4571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sp>
        <p:nvSpPr>
          <p:cNvPr id="8" name="Oval 7">
            <a:extLst>
              <a:ext uri="{FF2B5EF4-FFF2-40B4-BE49-F238E27FC236}">
                <a16:creationId xmlns:a16="http://schemas.microsoft.com/office/drawing/2014/main" id="{61913DA7-CD85-4383-9256-C1A0FA062B8E}"/>
              </a:ext>
            </a:extLst>
          </p:cNvPr>
          <p:cNvSpPr/>
          <p:nvPr/>
        </p:nvSpPr>
        <p:spPr>
          <a:xfrm>
            <a:off x="5257800" y="3962400"/>
            <a:ext cx="3581400" cy="99060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highlight>
                <a:srgbClr val="FF0000"/>
              </a:highlight>
            </a:endParaRPr>
          </a:p>
        </p:txBody>
      </p:sp>
      <p:sp>
        <p:nvSpPr>
          <p:cNvPr id="9" name="TextBox 8">
            <a:extLst>
              <a:ext uri="{FF2B5EF4-FFF2-40B4-BE49-F238E27FC236}">
                <a16:creationId xmlns:a16="http://schemas.microsoft.com/office/drawing/2014/main" id="{848E27C7-56C8-4DBE-B700-00F0C67B1A5B}"/>
              </a:ext>
            </a:extLst>
          </p:cNvPr>
          <p:cNvSpPr txBox="1">
            <a:spLocks noChangeArrowheads="1"/>
          </p:cNvSpPr>
          <p:nvPr/>
        </p:nvSpPr>
        <p:spPr bwMode="auto">
          <a:xfrm rot="20370034">
            <a:off x="545955" y="3365348"/>
            <a:ext cx="5859476" cy="1569660"/>
          </a:xfrm>
          <a:prstGeom prst="rect">
            <a:avLst/>
          </a:prstGeom>
          <a:solidFill>
            <a:schemeClr val="bg1"/>
          </a:solidFill>
          <a:ln w="9525">
            <a:solidFill>
              <a:srgbClr val="FF0000"/>
            </a:solidFill>
            <a:miter lim="800000"/>
            <a:headEnd/>
            <a:tailEnd/>
          </a:ln>
        </p:spPr>
        <p:txBody>
          <a:bodyPr wrap="square">
            <a:spAutoFit/>
          </a:bodyPr>
          <a:lstStyle>
            <a:lvl1pPr>
              <a:lnSpc>
                <a:spcPct val="90000"/>
              </a:lnSpc>
              <a:spcBef>
                <a:spcPts val="1000"/>
              </a:spcBef>
              <a:buFont typeface="Arial" panose="020B0604020202020204" pitchFamily="34" charset="0"/>
              <a:buChar char="•"/>
              <a:defRPr sz="2800">
                <a:solidFill>
                  <a:srgbClr val="7F7F7F"/>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rgbClr val="7F7F7F"/>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rgbClr val="7F7F7F"/>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rgbClr val="7F7F7F"/>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rgbClr val="7F7F7F"/>
                </a:solidFill>
                <a:latin typeface="Calibri" panose="020F0502020204030204" pitchFamily="34" charset="0"/>
              </a:defRPr>
            </a:lvl9pPr>
          </a:lstStyle>
          <a:p>
            <a:pPr algn="ctr">
              <a:lnSpc>
                <a:spcPct val="100000"/>
              </a:lnSpc>
              <a:spcBef>
                <a:spcPct val="0"/>
              </a:spcBef>
              <a:buFontTx/>
              <a:buNone/>
            </a:pPr>
            <a:r>
              <a:rPr lang="en-US" altLang="en-US" sz="3200" b="1" dirty="0">
                <a:solidFill>
                  <a:schemeClr val="tx1"/>
                </a:solidFill>
                <a:latin typeface="Arial" panose="020B0604020202020204" pitchFamily="34" charset="0"/>
              </a:rPr>
              <a:t>Final Breakout Room </a:t>
            </a:r>
          </a:p>
          <a:p>
            <a:pPr algn="ctr">
              <a:lnSpc>
                <a:spcPct val="100000"/>
              </a:lnSpc>
              <a:spcBef>
                <a:spcPct val="0"/>
              </a:spcBef>
              <a:buFontTx/>
              <a:buNone/>
            </a:pPr>
            <a:r>
              <a:rPr lang="en-US" altLang="en-US" sz="3200" b="1" dirty="0">
                <a:solidFill>
                  <a:schemeClr val="tx1"/>
                </a:solidFill>
                <a:latin typeface="Arial" panose="020B0604020202020204" pitchFamily="34" charset="0"/>
              </a:rPr>
              <a:t>Discussion.  What steps are you committed to take?</a:t>
            </a:r>
          </a:p>
        </p:txBody>
      </p:sp>
      <p:sp>
        <p:nvSpPr>
          <p:cNvPr id="2" name="Slide Number Placeholder 1">
            <a:extLst>
              <a:ext uri="{FF2B5EF4-FFF2-40B4-BE49-F238E27FC236}">
                <a16:creationId xmlns:a16="http://schemas.microsoft.com/office/drawing/2014/main" id="{A7CE90F9-995B-704B-8438-B8462798D2B4}"/>
              </a:ext>
            </a:extLst>
          </p:cNvPr>
          <p:cNvSpPr>
            <a:spLocks noGrp="1"/>
          </p:cNvSpPr>
          <p:nvPr>
            <p:ph type="sldNum" sz="quarter" idx="12"/>
          </p:nvPr>
        </p:nvSpPr>
        <p:spPr/>
        <p:txBody>
          <a:bodyPr/>
          <a:lstStyle/>
          <a:p>
            <a:fld id="{F7886C9C-DC18-4195-8FD5-A50AA931D419}" type="slidenum">
              <a:rPr lang="en-US" smtClean="0"/>
              <a:pPr/>
              <a:t>42</a:t>
            </a:fld>
            <a:endParaRPr lang="en-US" dirty="0"/>
          </a:p>
        </p:txBody>
      </p:sp>
    </p:spTree>
    <p:extLst>
      <p:ext uri="{BB962C8B-B14F-4D97-AF65-F5344CB8AC3E}">
        <p14:creationId xmlns:p14="http://schemas.microsoft.com/office/powerpoint/2010/main" val="7029615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CAD66C8-C55D-2B41-B894-7A401F14C879}"/>
              </a:ext>
            </a:extLst>
          </p:cNvPr>
          <p:cNvSpPr>
            <a:spLocks noGrp="1"/>
          </p:cNvSpPr>
          <p:nvPr>
            <p:ph type="sldNum" sz="quarter" idx="12"/>
          </p:nvPr>
        </p:nvSpPr>
        <p:spPr/>
        <p:txBody>
          <a:bodyPr/>
          <a:lstStyle/>
          <a:p>
            <a:fld id="{F7886C9C-DC18-4195-8FD5-A50AA931D419}" type="slidenum">
              <a:rPr lang="en-US" smtClean="0"/>
              <a:pPr/>
              <a:t>43</a:t>
            </a:fld>
            <a:endParaRPr lang="en-US" dirty="0"/>
          </a:p>
        </p:txBody>
      </p:sp>
      <p:sp>
        <p:nvSpPr>
          <p:cNvPr id="4" name="Title 3">
            <a:extLst>
              <a:ext uri="{FF2B5EF4-FFF2-40B4-BE49-F238E27FC236}">
                <a16:creationId xmlns:a16="http://schemas.microsoft.com/office/drawing/2014/main" id="{679452F7-E70F-734D-8EE1-707058C71FC0}"/>
              </a:ext>
            </a:extLst>
          </p:cNvPr>
          <p:cNvSpPr>
            <a:spLocks noGrp="1"/>
          </p:cNvSpPr>
          <p:nvPr>
            <p:ph type="title"/>
          </p:nvPr>
        </p:nvSpPr>
        <p:spPr/>
        <p:txBody>
          <a:bodyPr/>
          <a:lstStyle/>
          <a:p>
            <a:r>
              <a:rPr lang="en-US" dirty="0"/>
              <a:t>Final thoughts</a:t>
            </a:r>
          </a:p>
        </p:txBody>
      </p:sp>
      <p:sp>
        <p:nvSpPr>
          <p:cNvPr id="5" name="TextBox 4">
            <a:extLst>
              <a:ext uri="{FF2B5EF4-FFF2-40B4-BE49-F238E27FC236}">
                <a16:creationId xmlns:a16="http://schemas.microsoft.com/office/drawing/2014/main" id="{57EE60BE-A3E8-D24F-9CF0-CAAAF84CBEEA}"/>
              </a:ext>
            </a:extLst>
          </p:cNvPr>
          <p:cNvSpPr txBox="1"/>
          <p:nvPr/>
        </p:nvSpPr>
        <p:spPr>
          <a:xfrm>
            <a:off x="1066800" y="2286000"/>
            <a:ext cx="7162799" cy="2308324"/>
          </a:xfrm>
          <a:prstGeom prst="rect">
            <a:avLst/>
          </a:prstGeom>
          <a:noFill/>
        </p:spPr>
        <p:txBody>
          <a:bodyPr wrap="square" rtlCol="0">
            <a:spAutoFit/>
          </a:bodyPr>
          <a:lstStyle/>
          <a:p>
            <a:pPr marL="685800" indent="-685800">
              <a:buFont typeface="Wingdings" pitchFamily="2" charset="2"/>
              <a:buChar char="ü"/>
            </a:pPr>
            <a:r>
              <a:rPr lang="en-US" sz="4800" dirty="0">
                <a:solidFill>
                  <a:srgbClr val="002060"/>
                </a:solidFill>
              </a:rPr>
              <a:t>Leadership Skills</a:t>
            </a:r>
          </a:p>
          <a:p>
            <a:pPr marL="685800" indent="-685800">
              <a:buFont typeface="Wingdings" pitchFamily="2" charset="2"/>
              <a:buChar char="ü"/>
            </a:pPr>
            <a:r>
              <a:rPr lang="en-US" sz="4800" dirty="0">
                <a:solidFill>
                  <a:srgbClr val="002060"/>
                </a:solidFill>
              </a:rPr>
              <a:t>Communication Skills</a:t>
            </a:r>
          </a:p>
          <a:p>
            <a:pPr marL="685800" indent="-685800">
              <a:buFont typeface="Wingdings" pitchFamily="2" charset="2"/>
              <a:buChar char="ü"/>
            </a:pPr>
            <a:r>
              <a:rPr lang="en-US" sz="4800" dirty="0">
                <a:solidFill>
                  <a:srgbClr val="002060"/>
                </a:solidFill>
              </a:rPr>
              <a:t>Organization Skills</a:t>
            </a:r>
          </a:p>
        </p:txBody>
      </p:sp>
    </p:spTree>
    <p:extLst>
      <p:ext uri="{BB962C8B-B14F-4D97-AF65-F5344CB8AC3E}">
        <p14:creationId xmlns:p14="http://schemas.microsoft.com/office/powerpoint/2010/main" val="877414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3" name="Picture 9"/>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0" y="-457200"/>
            <a:ext cx="12188218" cy="10591800"/>
          </a:xfrm>
          <a:prstGeom prst="rect">
            <a:avLst/>
          </a:prstGeom>
          <a:noFill/>
          <a:extLst>
            <a:ext uri="{909E8E84-426E-40dd-AFC4-6F175D3DCCD1}">
              <a14:hiddenFill xmlns="" xmlns:a14="http://schemas.microsoft.com/office/drawing/2010/main">
                <a:solidFill>
                  <a:srgbClr val="FFFFFF"/>
                </a:solidFill>
              </a14:hiddenFill>
            </a:ext>
          </a:extLst>
        </p:spPr>
      </p:pic>
      <p:sp>
        <p:nvSpPr>
          <p:cNvPr id="9218" name="Rectangle 3"/>
          <p:cNvSpPr>
            <a:spLocks noGrp="1" noChangeArrowheads="1"/>
          </p:cNvSpPr>
          <p:nvPr>
            <p:ph type="subTitle" idx="4294967295"/>
          </p:nvPr>
        </p:nvSpPr>
        <p:spPr>
          <a:xfrm>
            <a:off x="190500" y="322516"/>
            <a:ext cx="8763000" cy="1049777"/>
          </a:xfrm>
        </p:spPr>
        <p:txBody>
          <a:bodyPr>
            <a:normAutofit fontScale="47500" lnSpcReduction="20000"/>
          </a:bodyPr>
          <a:lstStyle/>
          <a:p>
            <a:pPr marL="45720" indent="0" algn="ctr" eaLnBrk="1" hangingPunct="1">
              <a:buNone/>
            </a:pPr>
            <a:r>
              <a:rPr lang="en-US" sz="6000" dirty="0"/>
              <a:t>What are the qualities of an effective chair at ICANN? </a:t>
            </a:r>
          </a:p>
          <a:p>
            <a:pPr marL="45720" indent="0" algn="ctr" eaLnBrk="1" hangingPunct="1">
              <a:buNone/>
            </a:pPr>
            <a:r>
              <a:rPr lang="en-US" sz="6000" dirty="0">
                <a:solidFill>
                  <a:srgbClr val="002060"/>
                </a:solidFill>
              </a:rPr>
              <a:t>Use the Annotate Feature to contribute…</a:t>
            </a:r>
          </a:p>
        </p:txBody>
      </p:sp>
      <p:sp>
        <p:nvSpPr>
          <p:cNvPr id="9" name="Rectangle 8"/>
          <p:cNvSpPr/>
          <p:nvPr/>
        </p:nvSpPr>
        <p:spPr>
          <a:xfrm>
            <a:off x="0" y="0"/>
            <a:ext cx="9144000" cy="6858000"/>
          </a:xfrm>
          <a:prstGeom prst="rect">
            <a:avLst/>
          </a:prstGeom>
          <a:noFill/>
          <a:ln w="279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Straight Connector 10"/>
          <p:cNvCxnSpPr>
            <a:cxnSpLocks/>
          </p:cNvCxnSpPr>
          <p:nvPr/>
        </p:nvCxnSpPr>
        <p:spPr>
          <a:xfrm>
            <a:off x="190500" y="1298832"/>
            <a:ext cx="8763000" cy="0"/>
          </a:xfrm>
          <a:prstGeom prst="line">
            <a:avLst/>
          </a:prstGeom>
          <a:ln w="2540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2E1602CE-AB8C-F242-80B3-360DD5BDDB18}"/>
              </a:ext>
            </a:extLst>
          </p:cNvPr>
          <p:cNvSpPr>
            <a:spLocks noGrp="1"/>
          </p:cNvSpPr>
          <p:nvPr>
            <p:ph type="sldNum" sz="quarter" idx="12"/>
          </p:nvPr>
        </p:nvSpPr>
        <p:spPr/>
        <p:txBody>
          <a:bodyPr/>
          <a:lstStyle/>
          <a:p>
            <a:fld id="{F7886C9C-DC18-4195-8FD5-A50AA931D419}" type="slidenum">
              <a:rPr lang="en-US" smtClean="0"/>
              <a:pPr/>
              <a:t>5</a:t>
            </a:fld>
            <a:endParaRPr lang="en-US" dirty="0"/>
          </a:p>
        </p:txBody>
      </p:sp>
    </p:spTree>
    <p:extLst>
      <p:ext uri="{BB962C8B-B14F-4D97-AF65-F5344CB8AC3E}">
        <p14:creationId xmlns:p14="http://schemas.microsoft.com/office/powerpoint/2010/main" val="2943912945"/>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a:extLst>
              <a:ext uri="{FF2B5EF4-FFF2-40B4-BE49-F238E27FC236}">
                <a16:creationId xmlns:a16="http://schemas.microsoft.com/office/drawing/2014/main" id="{64FA9C5B-9B0C-6542-8D3A-DF27E0EA66C9}"/>
              </a:ext>
            </a:extLst>
          </p:cNvPr>
          <p:cNvSpPr>
            <a:spLocks noGrp="1" noChangeArrowheads="1"/>
          </p:cNvSpPr>
          <p:nvPr>
            <p:ph type="body" idx="1"/>
          </p:nvPr>
        </p:nvSpPr>
        <p:spPr>
          <a:xfrm>
            <a:off x="304800" y="1600200"/>
            <a:ext cx="8660166" cy="4419600"/>
          </a:xfrm>
        </p:spPr>
        <p:txBody>
          <a:bodyPr/>
          <a:lstStyle/>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Be visible…and</a:t>
            </a:r>
            <a:r>
              <a:rPr lang="en-US" altLang="en-US" b="0" dirty="0">
                <a:solidFill>
                  <a:schemeClr val="tx1"/>
                </a:solidFill>
                <a:ea typeface="ＭＳ Ｐゴシック" panose="020B0600070205080204" pitchFamily="34" charset="-128"/>
              </a:rPr>
              <a:t> approachable</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Connect with others…always listening well</a:t>
            </a:r>
          </a:p>
          <a:p>
            <a:pPr eaLnBrk="1" hangingPunct="1"/>
            <a:r>
              <a:rPr lang="en-US" altLang="en-US" b="0" dirty="0">
                <a:solidFill>
                  <a:schemeClr val="tx1"/>
                </a:solidFill>
                <a:ea typeface="ＭＳ Ｐゴシック" panose="020B0600070205080204" pitchFamily="34" charset="-128"/>
              </a:rPr>
              <a:t>Communicate your decisions…early and often</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Be </a:t>
            </a:r>
            <a:r>
              <a:rPr lang="en-US" altLang="en-US" b="0" dirty="0">
                <a:solidFill>
                  <a:schemeClr val="tx1"/>
                </a:solidFill>
                <a:ea typeface="ＭＳ Ｐゴシック" panose="020B0600070205080204" pitchFamily="34" charset="-128"/>
              </a:rPr>
              <a:t>encouraging of others…and yourself</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Project positivity…be the bright side</a:t>
            </a:r>
          </a:p>
          <a:p>
            <a:pPr eaLnBrk="1" hangingPunct="1"/>
            <a:r>
              <a:rPr lang="en-US" altLang="en-US" b="0" dirty="0">
                <a:solidFill>
                  <a:schemeClr val="tx1"/>
                </a:solidFill>
                <a:ea typeface="ＭＳ Ｐゴシック" panose="020B0600070205080204" pitchFamily="34" charset="-128"/>
              </a:rPr>
              <a:t>Watch your language…”yes and” vs. “yes but”</a:t>
            </a:r>
          </a:p>
          <a:p>
            <a:pPr eaLnBrk="1" hangingPunct="1"/>
            <a:r>
              <a:rPr lang="en-US" altLang="en-US" b="0" dirty="0">
                <a:solidFill>
                  <a:schemeClr val="tx1"/>
                </a:solidFill>
                <a:latin typeface="Arial" panose="020B0604020202020204" pitchFamily="34" charset="0"/>
                <a:ea typeface="ＭＳ Ｐゴシック" panose="020B0600070205080204" pitchFamily="34" charset="-128"/>
                <a:cs typeface="Arial" panose="020B0604020202020204" pitchFamily="34" charset="0"/>
              </a:rPr>
              <a:t>Celebrate effort…not just success</a:t>
            </a:r>
          </a:p>
          <a:p>
            <a:pPr eaLnBrk="1" hangingPunct="1"/>
            <a:r>
              <a:rPr lang="en-US" altLang="en-US" b="0" dirty="0">
                <a:solidFill>
                  <a:schemeClr val="tx1"/>
                </a:solidFill>
                <a:ea typeface="ＭＳ Ｐゴシック" panose="020B0600070205080204" pitchFamily="34" charset="-128"/>
              </a:rPr>
              <a:t>Keep perspective…it’s not the grail</a:t>
            </a:r>
          </a:p>
        </p:txBody>
      </p:sp>
      <p:sp>
        <p:nvSpPr>
          <p:cNvPr id="5" name="Rectangle 4">
            <a:extLst>
              <a:ext uri="{FF2B5EF4-FFF2-40B4-BE49-F238E27FC236}">
                <a16:creationId xmlns:a16="http://schemas.microsoft.com/office/drawing/2014/main" id="{5F6EE5A9-B2FB-EE41-B399-63ABEB3B8607}"/>
              </a:ext>
            </a:extLst>
          </p:cNvPr>
          <p:cNvSpPr/>
          <p:nvPr/>
        </p:nvSpPr>
        <p:spPr>
          <a:xfrm>
            <a:off x="304800" y="381000"/>
            <a:ext cx="5105400" cy="584775"/>
          </a:xfrm>
          <a:prstGeom prst="rect">
            <a:avLst/>
          </a:prstGeom>
        </p:spPr>
        <p:txBody>
          <a:bodyPr wrap="square">
            <a:spAutoFit/>
          </a:bodyPr>
          <a:lstStyle/>
          <a:p>
            <a:pPr eaLnBrk="1" hangingPunct="1"/>
            <a:r>
              <a:rPr lang="en-US" altLang="en-US" sz="3200" dirty="0">
                <a:solidFill>
                  <a:schemeClr val="bg1"/>
                </a:solidFill>
                <a:latin typeface="+mj-lt"/>
                <a:ea typeface="ＭＳ Ｐゴシック" panose="020B0600070205080204" pitchFamily="34" charset="-128"/>
                <a:cs typeface="Arial" panose="020B0604020202020204" pitchFamily="34" charset="0"/>
              </a:rPr>
              <a:t>Modeling all the time</a:t>
            </a:r>
          </a:p>
        </p:txBody>
      </p:sp>
      <p:sp>
        <p:nvSpPr>
          <p:cNvPr id="2" name="Slide Number Placeholder 1">
            <a:extLst>
              <a:ext uri="{FF2B5EF4-FFF2-40B4-BE49-F238E27FC236}">
                <a16:creationId xmlns:a16="http://schemas.microsoft.com/office/drawing/2014/main" id="{96994B0D-70B3-034B-A72C-E296DE6D7CF2}"/>
              </a:ext>
            </a:extLst>
          </p:cNvPr>
          <p:cNvSpPr>
            <a:spLocks noGrp="1"/>
          </p:cNvSpPr>
          <p:nvPr>
            <p:ph type="sldNum" sz="quarter" idx="12"/>
          </p:nvPr>
        </p:nvSpPr>
        <p:spPr/>
        <p:txBody>
          <a:bodyPr/>
          <a:lstStyle/>
          <a:p>
            <a:fld id="{F7886C9C-DC18-4195-8FD5-A50AA931D419}" type="slidenum">
              <a:rPr lang="en-US" smtClean="0"/>
              <a:pPr/>
              <a:t>6</a:t>
            </a:fld>
            <a:endParaRPr lang="en-US" dirty="0"/>
          </a:p>
        </p:txBody>
      </p:sp>
    </p:spTree>
    <p:extLst>
      <p:ext uri="{BB962C8B-B14F-4D97-AF65-F5344CB8AC3E}">
        <p14:creationId xmlns:p14="http://schemas.microsoft.com/office/powerpoint/2010/main" val="5870610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eaLnBrk="1" hangingPunct="1"/>
            <a:r>
              <a:rPr lang="en-US" dirty="0">
                <a:cs typeface="Arial" panose="020B0604020202020204" pitchFamily="34" charset="0"/>
              </a:rPr>
              <a:t>A </a:t>
            </a:r>
            <a:r>
              <a:rPr lang="en-US" sz="4000" b="1" dirty="0">
                <a:cs typeface="Arial" panose="020B0604020202020204" pitchFamily="34" charset="0"/>
              </a:rPr>
              <a:t>CARE</a:t>
            </a:r>
            <a:r>
              <a:rPr lang="en-US" dirty="0">
                <a:cs typeface="Arial" panose="020B0604020202020204" pitchFamily="34" charset="0"/>
              </a:rPr>
              <a:t>ing leader</a:t>
            </a:r>
          </a:p>
        </p:txBody>
      </p:sp>
      <p:sp>
        <p:nvSpPr>
          <p:cNvPr id="51204" name="Text Box 3"/>
          <p:cNvSpPr txBox="1">
            <a:spLocks noChangeArrowheads="1"/>
          </p:cNvSpPr>
          <p:nvPr/>
        </p:nvSpPr>
        <p:spPr bwMode="auto">
          <a:xfrm>
            <a:off x="381000" y="2245346"/>
            <a:ext cx="8381259" cy="1802367"/>
          </a:xfrm>
          <a:prstGeom prst="rect">
            <a:avLst/>
          </a:prstGeom>
          <a:noFill/>
          <a:ln w="9525">
            <a:noFill/>
            <a:miter lim="800000"/>
            <a:headEnd/>
            <a:tailEnd/>
          </a:ln>
        </p:spPr>
        <p:txBody>
          <a:bodyPr wrap="square" lIns="93296" tIns="46648" rIns="93296" bIns="46648">
            <a:spAutoFit/>
          </a:bodyPr>
          <a:lstStyle/>
          <a:p>
            <a:pPr>
              <a:spcAft>
                <a:spcPts val="612"/>
              </a:spcAft>
              <a:tabLst>
                <a:tab pos="1679332" algn="l"/>
                <a:tab pos="2332406" algn="l"/>
                <a:tab pos="2985479" algn="l"/>
              </a:tabLst>
              <a:defRPr/>
            </a:pPr>
            <a:r>
              <a:rPr lang="en-US" sz="2400" b="1" dirty="0">
                <a:latin typeface="Arial" panose="020B0604020202020204" pitchFamily="34" charset="0"/>
                <a:cs typeface="Arial" panose="020B0604020202020204" pitchFamily="34" charset="0"/>
              </a:rPr>
              <a:t>C</a:t>
            </a:r>
            <a:r>
              <a:rPr lang="en-US" sz="2400" dirty="0">
                <a:latin typeface="Arial" panose="020B0604020202020204" pitchFamily="34" charset="0"/>
                <a:cs typeface="Arial" panose="020B0604020202020204" pitchFamily="34" charset="0"/>
              </a:rPr>
              <a:t>redibility = Content expertise plus presence</a:t>
            </a:r>
          </a:p>
          <a:p>
            <a:pPr>
              <a:spcAft>
                <a:spcPts val="612"/>
              </a:spcAft>
              <a:tabLst>
                <a:tab pos="1679332" algn="l"/>
                <a:tab pos="2332406" algn="l"/>
                <a:tab pos="2985479" algn="l"/>
              </a:tabLst>
              <a:defRPr/>
            </a:pPr>
            <a:r>
              <a:rPr lang="en-US" sz="2400" b="1" dirty="0">
                <a:latin typeface="Arial" panose="020B0604020202020204" pitchFamily="34" charset="0"/>
                <a:cs typeface="Arial" panose="020B0604020202020204" pitchFamily="34" charset="0"/>
              </a:rPr>
              <a:t>A</a:t>
            </a:r>
            <a:r>
              <a:rPr lang="en-US" sz="2400" dirty="0">
                <a:latin typeface="Arial" panose="020B0604020202020204" pitchFamily="34" charset="0"/>
                <a:cs typeface="Arial" panose="020B0604020202020204" pitchFamily="34" charset="0"/>
              </a:rPr>
              <a:t>uthenticity = Willingness to be vulnerable and honest</a:t>
            </a:r>
          </a:p>
          <a:p>
            <a:pPr>
              <a:spcAft>
                <a:spcPts val="612"/>
              </a:spcAft>
              <a:tabLst>
                <a:tab pos="1679332" algn="l"/>
                <a:tab pos="2332406" algn="l"/>
                <a:tab pos="2985479" algn="l"/>
              </a:tabLst>
              <a:defRPr/>
            </a:pPr>
            <a:r>
              <a:rPr lang="en-US" sz="2400" b="1" dirty="0">
                <a:latin typeface="Arial" panose="020B0604020202020204" pitchFamily="34" charset="0"/>
                <a:cs typeface="Arial" panose="020B0604020202020204" pitchFamily="34" charset="0"/>
              </a:rPr>
              <a:t>R</a:t>
            </a:r>
            <a:r>
              <a:rPr lang="en-US" sz="2400" dirty="0">
                <a:latin typeface="Arial" panose="020B0604020202020204" pitchFamily="34" charset="0"/>
                <a:cs typeface="Arial" panose="020B0604020202020204" pitchFamily="34" charset="0"/>
              </a:rPr>
              <a:t>eliability = Consistent and dependable behavior</a:t>
            </a:r>
          </a:p>
          <a:p>
            <a:pPr marL="932962" indent="-932962">
              <a:spcAft>
                <a:spcPts val="612"/>
              </a:spcAft>
              <a:tabLst>
                <a:tab pos="1679332" algn="l"/>
                <a:tab pos="2332406" algn="l"/>
              </a:tabLst>
              <a:defRPr/>
            </a:pPr>
            <a:r>
              <a:rPr lang="en-US" sz="2400" b="1" dirty="0">
                <a:latin typeface="Arial" panose="020B0604020202020204" pitchFamily="34" charset="0"/>
                <a:cs typeface="Arial" panose="020B0604020202020204" pitchFamily="34" charset="0"/>
              </a:rPr>
              <a:t>E</a:t>
            </a:r>
            <a:r>
              <a:rPr lang="en-US" sz="2400" dirty="0">
                <a:latin typeface="Arial" panose="020B0604020202020204" pitchFamily="34" charset="0"/>
                <a:cs typeface="Arial" panose="020B0604020202020204" pitchFamily="34" charset="0"/>
              </a:rPr>
              <a:t>goless = Not focused on self and your agenda</a:t>
            </a:r>
          </a:p>
        </p:txBody>
      </p:sp>
      <p:pic>
        <p:nvPicPr>
          <p:cNvPr id="263169"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654619" y="2514600"/>
            <a:ext cx="6061616" cy="2514600"/>
          </a:xfrm>
          <a:prstGeom prst="rect">
            <a:avLst/>
          </a:prstGeom>
          <a:noFill/>
        </p:spPr>
      </p:pic>
      <p:sp>
        <p:nvSpPr>
          <p:cNvPr id="2" name="Slide Number Placeholder 1"/>
          <p:cNvSpPr>
            <a:spLocks noGrp="1"/>
          </p:cNvSpPr>
          <p:nvPr>
            <p:ph type="sldNum" sz="quarter" idx="12"/>
          </p:nvPr>
        </p:nvSpPr>
        <p:spPr/>
        <p:txBody>
          <a:bodyPr/>
          <a:lstStyle/>
          <a:p>
            <a:fld id="{F7886C9C-DC18-4195-8FD5-A50AA931D419}" type="slidenum">
              <a:rPr lang="en-US" smtClean="0"/>
              <a:pPr/>
              <a:t>7</a:t>
            </a:fld>
            <a:endParaRPr lang="en-US" dirty="0"/>
          </a:p>
        </p:txBody>
      </p:sp>
    </p:spTree>
    <p:extLst>
      <p:ext uri="{BB962C8B-B14F-4D97-AF65-F5344CB8AC3E}">
        <p14:creationId xmlns:p14="http://schemas.microsoft.com/office/powerpoint/2010/main" val="988758391"/>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a:spcAft>
                <a:spcPts val="612"/>
              </a:spcAft>
              <a:tabLst>
                <a:tab pos="1679332" algn="l"/>
                <a:tab pos="2332406" algn="l"/>
                <a:tab pos="2985479" algn="l"/>
              </a:tabLst>
              <a:defRPr/>
            </a:pPr>
            <a:r>
              <a:rPr lang="en-US" sz="4000" b="1" dirty="0">
                <a:cs typeface="Arial" charset="0"/>
              </a:rPr>
              <a:t>C</a:t>
            </a:r>
            <a:r>
              <a:rPr lang="en-US" dirty="0">
                <a:cs typeface="Arial" charset="0"/>
              </a:rPr>
              <a:t>redible: Knowledge and presence</a:t>
            </a:r>
          </a:p>
        </p:txBody>
      </p:sp>
      <p:sp>
        <p:nvSpPr>
          <p:cNvPr id="51204" name="Text Box 3"/>
          <p:cNvSpPr txBox="1">
            <a:spLocks noChangeArrowheads="1"/>
          </p:cNvSpPr>
          <p:nvPr/>
        </p:nvSpPr>
        <p:spPr bwMode="auto">
          <a:xfrm>
            <a:off x="228600" y="1600200"/>
            <a:ext cx="8686800" cy="4772411"/>
          </a:xfrm>
          <a:prstGeom prst="rect">
            <a:avLst/>
          </a:prstGeom>
          <a:noFill/>
          <a:ln w="9525">
            <a:noFill/>
            <a:miter lim="800000"/>
            <a:headEnd/>
            <a:tailEnd/>
          </a:ln>
        </p:spPr>
        <p:txBody>
          <a:bodyPr wrap="square" lIns="93296" tIns="46648" rIns="93296" bIns="46648">
            <a:spAutoFit/>
          </a:bodyPr>
          <a:lstStyle/>
          <a:p>
            <a:pPr marL="285750" indent="-285750">
              <a:buFont typeface="Arial" panose="020B0604020202020204" pitchFamily="34" charset="0"/>
              <a:buChar char="•"/>
            </a:pPr>
            <a:r>
              <a:rPr lang="en-US" sz="2000" dirty="0"/>
              <a:t>You may know the right answer to a question, but you have to be convincing in how you respond. </a:t>
            </a:r>
          </a:p>
          <a:p>
            <a:pPr marL="285750" indent="-285750">
              <a:buFont typeface="Arial" panose="020B0604020202020204" pitchFamily="34" charset="0"/>
              <a:buChar char="•"/>
            </a:pPr>
            <a:r>
              <a:rPr lang="en-US" sz="2000" dirty="0"/>
              <a:t>Knowledge without presence may not convince others that you are right and presence without knowledge can seem like empty promises or manipulation. </a:t>
            </a:r>
          </a:p>
          <a:p>
            <a:pPr marL="285750" indent="-285750">
              <a:buFont typeface="Arial" panose="020B0604020202020204" pitchFamily="34" charset="0"/>
              <a:buChar char="•"/>
            </a:pPr>
            <a:r>
              <a:rPr lang="en-US" sz="2000" dirty="0"/>
              <a:t>Make sure you have done your research and are up to date in your field of expertise. </a:t>
            </a:r>
          </a:p>
          <a:p>
            <a:pPr marL="285750" indent="-285750">
              <a:buFont typeface="Arial" panose="020B0604020202020204" pitchFamily="34" charset="0"/>
              <a:buChar char="•"/>
            </a:pPr>
            <a:r>
              <a:rPr lang="en-US" sz="2000" dirty="0"/>
              <a:t>Presence reflects confidence and how you come across to others in a group.</a:t>
            </a:r>
          </a:p>
          <a:p>
            <a:pPr marL="285750" indent="-285750">
              <a:buFont typeface="Arial" panose="020B0604020202020204" pitchFamily="34" charset="0"/>
              <a:buChar char="•"/>
            </a:pPr>
            <a:r>
              <a:rPr lang="en-US" sz="2000" dirty="0"/>
              <a:t>Presence in face-to-face meetings includes your appearance, gestures, posture, voice tone, and ability to communicate using the language and technology.</a:t>
            </a:r>
          </a:p>
          <a:p>
            <a:pPr marL="285750" indent="-285750">
              <a:buFont typeface="Arial" panose="020B0604020202020204" pitchFamily="34" charset="0"/>
              <a:buChar char="•"/>
            </a:pPr>
            <a:r>
              <a:rPr lang="en-US" sz="2000" dirty="0"/>
              <a:t>On the phone or online you may only have voice tone and words. </a:t>
            </a:r>
          </a:p>
          <a:p>
            <a:pPr marL="285750" indent="-285750">
              <a:buFont typeface="Arial" panose="020B0604020202020204" pitchFamily="34" charset="0"/>
              <a:buChar char="•"/>
            </a:pPr>
            <a:r>
              <a:rPr lang="en-US" sz="2000" dirty="0"/>
              <a:t>Being clear, concise, and compelling.</a:t>
            </a:r>
          </a:p>
          <a:p>
            <a:pPr>
              <a:spcAft>
                <a:spcPts val="612"/>
              </a:spcAft>
              <a:tabLst>
                <a:tab pos="1679332" algn="l"/>
                <a:tab pos="2332406" algn="l"/>
                <a:tab pos="2985479" algn="l"/>
              </a:tabLst>
              <a:defRPr/>
            </a:pPr>
            <a:endParaRPr lang="en-US" sz="2400" dirty="0">
              <a:latin typeface="Myriad Pro" pitchFamily="34" charset="0"/>
              <a:cs typeface="Arial" charset="0"/>
            </a:endParaRPr>
          </a:p>
        </p:txBody>
      </p:sp>
      <p:pic>
        <p:nvPicPr>
          <p:cNvPr id="263169"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654619" y="2514600"/>
            <a:ext cx="6061616" cy="2514600"/>
          </a:xfrm>
          <a:prstGeom prst="rect">
            <a:avLst/>
          </a:prstGeom>
          <a:noFill/>
        </p:spPr>
      </p:pic>
      <p:sp>
        <p:nvSpPr>
          <p:cNvPr id="2" name="Slide Number Placeholder 1"/>
          <p:cNvSpPr>
            <a:spLocks noGrp="1"/>
          </p:cNvSpPr>
          <p:nvPr>
            <p:ph type="sldNum" sz="quarter" idx="12"/>
          </p:nvPr>
        </p:nvSpPr>
        <p:spPr/>
        <p:txBody>
          <a:bodyPr/>
          <a:lstStyle/>
          <a:p>
            <a:fld id="{F7886C9C-DC18-4195-8FD5-A50AA931D419}" type="slidenum">
              <a:rPr lang="en-US" smtClean="0"/>
              <a:pPr/>
              <a:t>8</a:t>
            </a:fld>
            <a:endParaRPr lang="en-US" dirty="0"/>
          </a:p>
        </p:txBody>
      </p:sp>
    </p:spTree>
    <p:extLst>
      <p:ext uri="{BB962C8B-B14F-4D97-AF65-F5344CB8AC3E}">
        <p14:creationId xmlns:p14="http://schemas.microsoft.com/office/powerpoint/2010/main" val="2085914136"/>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381000" y="355847"/>
            <a:ext cx="7162800" cy="1054394"/>
          </a:xfrm>
        </p:spPr>
        <p:txBody>
          <a:bodyPr/>
          <a:lstStyle/>
          <a:p>
            <a:pPr>
              <a:spcAft>
                <a:spcPts val="612"/>
              </a:spcAft>
              <a:tabLst>
                <a:tab pos="1679332" algn="l"/>
                <a:tab pos="2332406" algn="l"/>
                <a:tab pos="2985479" algn="l"/>
              </a:tabLst>
              <a:defRPr/>
            </a:pPr>
            <a:r>
              <a:rPr lang="en-US" sz="4000" b="1" dirty="0">
                <a:cs typeface="Arial" charset="0"/>
              </a:rPr>
              <a:t>A</a:t>
            </a:r>
            <a:r>
              <a:rPr lang="en-US" dirty="0">
                <a:cs typeface="Arial" charset="0"/>
              </a:rPr>
              <a:t>uthentic: vulnerable and honest</a:t>
            </a:r>
          </a:p>
        </p:txBody>
      </p:sp>
      <p:sp>
        <p:nvSpPr>
          <p:cNvPr id="51204" name="Text Box 3"/>
          <p:cNvSpPr txBox="1">
            <a:spLocks noChangeArrowheads="1"/>
          </p:cNvSpPr>
          <p:nvPr/>
        </p:nvSpPr>
        <p:spPr bwMode="auto">
          <a:xfrm>
            <a:off x="228600" y="1664882"/>
            <a:ext cx="8686800" cy="3171973"/>
          </a:xfrm>
          <a:prstGeom prst="rect">
            <a:avLst/>
          </a:prstGeom>
          <a:noFill/>
          <a:ln w="9525">
            <a:noFill/>
            <a:miter lim="800000"/>
            <a:headEnd/>
            <a:tailEnd/>
          </a:ln>
        </p:spPr>
        <p:txBody>
          <a:bodyPr wrap="square" lIns="93296" tIns="46648" rIns="93296" bIns="46648">
            <a:spAutoFit/>
          </a:bodyPr>
          <a:lstStyle/>
          <a:p>
            <a:pPr marL="285750" lvl="0" indent="-285750">
              <a:buFont typeface="Arial" panose="020B0604020202020204" pitchFamily="34" charset="0"/>
              <a:buChar char="•"/>
            </a:pPr>
            <a:r>
              <a:rPr lang="en-US" sz="2000" dirty="0"/>
              <a:t>Act in ways that demonstrates who you really are, that you are a well-intended good person. </a:t>
            </a:r>
          </a:p>
          <a:p>
            <a:pPr marL="285750" indent="-285750">
              <a:buFont typeface="Arial" panose="020B0604020202020204" pitchFamily="34" charset="0"/>
              <a:buChar char="•"/>
            </a:pPr>
            <a:r>
              <a:rPr lang="en-US" sz="2000" dirty="0"/>
              <a:t>It starts with you knowing who you really are and how you might feel about something. In our world of social media, authenticity is always in question. </a:t>
            </a:r>
          </a:p>
          <a:p>
            <a:pPr marL="285750" indent="-285750">
              <a:buFont typeface="Arial" panose="020B0604020202020204" pitchFamily="34" charset="0"/>
              <a:buChar char="•"/>
            </a:pPr>
            <a:r>
              <a:rPr lang="en-US" sz="2000" dirty="0"/>
              <a:t>The more you can express yourself in a way that honestly represents you the more authentic you will be to others. </a:t>
            </a:r>
          </a:p>
          <a:p>
            <a:pPr marL="285750" indent="-285750">
              <a:buFont typeface="Arial" panose="020B0604020202020204" pitchFamily="34" charset="0"/>
              <a:buChar char="•"/>
            </a:pPr>
            <a:r>
              <a:rPr lang="en-US" sz="2000" dirty="0"/>
              <a:t>If you don’t know something; say you don’t know.</a:t>
            </a:r>
          </a:p>
          <a:p>
            <a:pPr marL="285750" indent="-285750">
              <a:buFont typeface="Arial" panose="020B0604020202020204" pitchFamily="34" charset="0"/>
              <a:buChar char="•"/>
            </a:pPr>
            <a:r>
              <a:rPr lang="en-US" sz="2000" dirty="0"/>
              <a:t>Authenticity involves allowing yourself to be vulnerable.</a:t>
            </a:r>
          </a:p>
          <a:p>
            <a:pPr marL="285750" indent="-285750">
              <a:buFont typeface="Arial" panose="020B0604020202020204" pitchFamily="34" charset="0"/>
              <a:buChar char="•"/>
            </a:pPr>
            <a:r>
              <a:rPr lang="en-US" sz="2000" dirty="0"/>
              <a:t>Being authentic will allow people to feel safe with you.</a:t>
            </a:r>
            <a:endParaRPr lang="en-US" sz="2000" dirty="0">
              <a:latin typeface="Myriad Pro" pitchFamily="34" charset="0"/>
              <a:cs typeface="Arial" charset="0"/>
            </a:endParaRPr>
          </a:p>
        </p:txBody>
      </p:sp>
      <p:pic>
        <p:nvPicPr>
          <p:cNvPr id="263169" name="Picture 1"/>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572000" y="4850864"/>
            <a:ext cx="6061616" cy="2514600"/>
          </a:xfrm>
          <a:prstGeom prst="rect">
            <a:avLst/>
          </a:prstGeom>
          <a:noFill/>
        </p:spPr>
      </p:pic>
      <p:sp>
        <p:nvSpPr>
          <p:cNvPr id="2" name="Slide Number Placeholder 1"/>
          <p:cNvSpPr>
            <a:spLocks noGrp="1"/>
          </p:cNvSpPr>
          <p:nvPr>
            <p:ph type="sldNum" sz="quarter" idx="12"/>
          </p:nvPr>
        </p:nvSpPr>
        <p:spPr/>
        <p:txBody>
          <a:bodyPr/>
          <a:lstStyle/>
          <a:p>
            <a:fld id="{F7886C9C-DC18-4195-8FD5-A50AA931D419}" type="slidenum">
              <a:rPr lang="en-US" smtClean="0"/>
              <a:pPr/>
              <a:t>9</a:t>
            </a:fld>
            <a:endParaRPr lang="en-US" dirty="0"/>
          </a:p>
        </p:txBody>
      </p:sp>
    </p:spTree>
    <p:extLst>
      <p:ext uri="{BB962C8B-B14F-4D97-AF65-F5344CB8AC3E}">
        <p14:creationId xmlns:p14="http://schemas.microsoft.com/office/powerpoint/2010/main" val="3958188861"/>
      </p:ext>
    </p:extLst>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RESIZE" val="Yes"/>
  <p:tag name="THINKCELLSHAPEDONOTDELETE" val="p1tyWr9JAqkOgyHzGTwSVO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RESIZE" val="Yes"/>
  <p:tag name="THINKCELLSHAPEDONOTDELETE" val="p1lXNzgtg8kmFAgy1nZ.HAw"/>
</p:tagLst>
</file>

<file path=ppt/tags/tag5.xml><?xml version="1.0" encoding="utf-8"?>
<p:tagLst xmlns:a="http://schemas.openxmlformats.org/drawingml/2006/main" xmlns:r="http://schemas.openxmlformats.org/officeDocument/2006/relationships" xmlns:p="http://schemas.openxmlformats.org/presentationml/2006/main">
  <p:tag name="RESIZE" val="Yes"/>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spDef>
      <a:spPr>
        <a:ln w="28575">
          <a:solidFill>
            <a:schemeClr val="accent4">
              <a:lumMod val="50000"/>
            </a:schemeClr>
          </a:solidFill>
          <a:prstDash val="dash"/>
          <a:tailEnd type="triangle" w="sm" len="sm"/>
        </a:ln>
      </a:spPr>
      <a:bodyPr rtlCol="0" anchor="ctr"/>
      <a:lstStyle>
        <a:defPPr algn="ctr">
          <a:defRPr/>
        </a:defPPr>
      </a:lstStyle>
      <a:style>
        <a:lnRef idx="1">
          <a:schemeClr val="accent1"/>
        </a:lnRef>
        <a:fillRef idx="0">
          <a:schemeClr val="accent1"/>
        </a:fillRef>
        <a:effectRef idx="0">
          <a:schemeClr val="accent1"/>
        </a:effectRef>
        <a:fontRef idx="minor">
          <a:schemeClr val="tx1"/>
        </a:fontRef>
      </a: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emplate>
  <TotalTime>8243</TotalTime>
  <Words>2466</Words>
  <Application>Microsoft Macintosh PowerPoint</Application>
  <PresentationFormat>On-screen Show (4:3)</PresentationFormat>
  <Paragraphs>639</Paragraphs>
  <Slides>43</Slides>
  <Notes>33</Notes>
  <HiddenSlides>0</HiddenSlides>
  <MMClips>0</MMClips>
  <ScaleCrop>false</ScaleCrop>
  <HeadingPairs>
    <vt:vector size="8" baseType="variant">
      <vt:variant>
        <vt:lpstr>Fonts Used</vt:lpstr>
      </vt:variant>
      <vt:variant>
        <vt:i4>17</vt:i4>
      </vt:variant>
      <vt:variant>
        <vt:lpstr>Theme</vt:lpstr>
      </vt:variant>
      <vt:variant>
        <vt:i4>1</vt:i4>
      </vt:variant>
      <vt:variant>
        <vt:lpstr>Embedded OLE Servers</vt:lpstr>
      </vt:variant>
      <vt:variant>
        <vt:i4>0</vt:i4>
      </vt:variant>
      <vt:variant>
        <vt:lpstr>Slide Titles</vt:lpstr>
      </vt:variant>
      <vt:variant>
        <vt:i4>43</vt:i4>
      </vt:variant>
    </vt:vector>
  </HeadingPairs>
  <TitlesOfParts>
    <vt:vector size="61" baseType="lpstr">
      <vt:lpstr>ＭＳ Ｐゴシック</vt:lpstr>
      <vt:lpstr>_HigherStandards ppt</vt:lpstr>
      <vt:lpstr>&amp;quot</vt:lpstr>
      <vt:lpstr>Arial</vt:lpstr>
      <vt:lpstr>Arial Narrow</vt:lpstr>
      <vt:lpstr>Calibri</vt:lpstr>
      <vt:lpstr>Cambria</vt:lpstr>
      <vt:lpstr>Comic Sans MS</vt:lpstr>
      <vt:lpstr>Geneva</vt:lpstr>
      <vt:lpstr>Helvetica</vt:lpstr>
      <vt:lpstr>Helvetica Neue</vt:lpstr>
      <vt:lpstr>Lucida Grande</vt:lpstr>
      <vt:lpstr>Myriad Pro</vt:lpstr>
      <vt:lpstr>Phosphate Solid</vt:lpstr>
      <vt:lpstr>Times New Roman</vt:lpstr>
      <vt:lpstr>Wingdings</vt:lpstr>
      <vt:lpstr>Wingdings 2</vt:lpstr>
      <vt:lpstr>Grid</vt:lpstr>
      <vt:lpstr>PowerPoint Presentation</vt:lpstr>
      <vt:lpstr>Agenda</vt:lpstr>
      <vt:lpstr>PowerPoint Presentation</vt:lpstr>
      <vt:lpstr>PowerPoint Presentation</vt:lpstr>
      <vt:lpstr>PowerPoint Presentation</vt:lpstr>
      <vt:lpstr>PowerPoint Presentation</vt:lpstr>
      <vt:lpstr>A CAREing leader</vt:lpstr>
      <vt:lpstr>Credible: Knowledge and presence</vt:lpstr>
      <vt:lpstr>Authentic: vulnerable and honest</vt:lpstr>
      <vt:lpstr>Reliable: consistent and dependable</vt:lpstr>
      <vt:lpstr>Egoless = Not focused on self</vt:lpstr>
      <vt:lpstr>PowerPoint Presentation</vt:lpstr>
      <vt:lpstr>PowerPoint Presentation</vt:lpstr>
      <vt:lpstr>Build trust quickly</vt:lpstr>
      <vt:lpstr>PowerPoint Presentation</vt:lpstr>
      <vt:lpstr>CARE model Poll</vt:lpstr>
      <vt:lpstr>PowerPoint Presentation</vt:lpstr>
      <vt:lpstr>PowerPoint Presentation</vt:lpstr>
      <vt:lpstr>Effective communication</vt:lpstr>
      <vt:lpstr>What leads to positions?</vt:lpstr>
      <vt:lpstr>Be aware of value differences</vt:lpstr>
      <vt:lpstr>What gets in the way?</vt:lpstr>
      <vt:lpstr>PowerPoint Presentation</vt:lpstr>
      <vt:lpstr>Maintain a problem solving orientation</vt:lpstr>
      <vt:lpstr>Ask questions</vt:lpstr>
      <vt:lpstr>Paraphrasing, summarizing and reframing</vt:lpstr>
      <vt:lpstr>Develop options</vt:lpstr>
      <vt:lpstr>PowerPoint Presentation</vt:lpstr>
      <vt:lpstr>Enhancing Communication Poll</vt:lpstr>
      <vt:lpstr>PowerPoint Presentation</vt:lpstr>
      <vt:lpstr>COPEing with work</vt:lpstr>
      <vt:lpstr>Capture tasks and make a List!</vt:lpstr>
      <vt:lpstr>PowerPoint Presentation</vt:lpstr>
      <vt:lpstr>Revise your list with a bit of help from a friend</vt:lpstr>
      <vt:lpstr>Prioritize and plan</vt:lpstr>
      <vt:lpstr>COPEing with work</vt:lpstr>
      <vt:lpstr>Organize to address virtual challenges</vt:lpstr>
      <vt:lpstr>ICANN Virtual Collaboration Best Practices</vt:lpstr>
      <vt:lpstr>COPEing with work</vt:lpstr>
      <vt:lpstr>Meeting Organization Best Practices</vt:lpstr>
      <vt:lpstr>Meeting Organization Best Practices</vt:lpstr>
      <vt:lpstr>PowerPoint Presentation</vt:lpstr>
      <vt:lpstr>Final thoughts</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dc:creator>
  <cp:lastModifiedBy>David Kolb</cp:lastModifiedBy>
  <cp:revision>703</cp:revision>
  <cp:lastPrinted>2019-03-01T21:51:57Z</cp:lastPrinted>
  <dcterms:created xsi:type="dcterms:W3CDTF">2005-08-27T18:32:02Z</dcterms:created>
  <dcterms:modified xsi:type="dcterms:W3CDTF">2020-12-04T22:42:17Z</dcterms:modified>
</cp:coreProperties>
</file>