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23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A35CE-8292-A14F-8823-9DD6773FD955}" type="datetimeFigureOut">
              <a:rPr lang="en-US" smtClean="0"/>
              <a:t>9/22/16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B429D-2B00-154B-9425-6C7253D33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96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1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5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16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48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79374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7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6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16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9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1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5A265-D1E5-0D47-9A3A-691CB78CF600}" type="datetimeFigureOut">
              <a:rPr lang="en-US" smtClean="0"/>
              <a:t>9/22/16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F0ED5-1407-AB46-9684-B9B8DF194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1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0661" y="5224364"/>
            <a:ext cx="8103993" cy="593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80"/>
              </a:lnSpc>
            </a:pPr>
            <a:r>
              <a:rPr lang="en-US" sz="1400" dirty="0">
                <a:solidFill>
                  <a:srgbClr val="154A78"/>
                </a:solidFill>
                <a:latin typeface="Source Sans Pro Light"/>
                <a:cs typeface="Source Sans Pro Light"/>
              </a:rPr>
              <a:t>The chart outlines the anticipated work flow for CCWG WS2 Subgroups and Plenary sessions in order to complete the work by the anticipated due date, June 2017.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9512" y="1484784"/>
            <a:ext cx="8574904" cy="2376890"/>
            <a:chOff x="286498" y="1427231"/>
            <a:chExt cx="8574904" cy="2376890"/>
          </a:xfrm>
        </p:grpSpPr>
        <p:cxnSp>
          <p:nvCxnSpPr>
            <p:cNvPr id="46" name="Straight Connector 45"/>
            <p:cNvCxnSpPr/>
            <p:nvPr/>
          </p:nvCxnSpPr>
          <p:spPr bwMode="auto">
            <a:xfrm>
              <a:off x="286498" y="3804121"/>
              <a:ext cx="8574904" cy="0"/>
            </a:xfrm>
            <a:prstGeom prst="line">
              <a:avLst/>
            </a:prstGeom>
            <a:ln w="15875">
              <a:solidFill>
                <a:srgbClr val="0A30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>
              <a:off x="286498" y="3407971"/>
              <a:ext cx="8574904" cy="0"/>
            </a:xfrm>
            <a:prstGeom prst="line">
              <a:avLst/>
            </a:prstGeom>
            <a:ln w="15875">
              <a:solidFill>
                <a:srgbClr val="0A30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>
              <a:off x="286498" y="3011823"/>
              <a:ext cx="8574904" cy="0"/>
            </a:xfrm>
            <a:prstGeom prst="line">
              <a:avLst/>
            </a:prstGeom>
            <a:ln w="15875">
              <a:solidFill>
                <a:srgbClr val="0A30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 bwMode="auto">
            <a:xfrm>
              <a:off x="286498" y="2615675"/>
              <a:ext cx="8574904" cy="0"/>
            </a:xfrm>
            <a:prstGeom prst="line">
              <a:avLst/>
            </a:prstGeom>
            <a:ln w="15875">
              <a:solidFill>
                <a:srgbClr val="0A30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 bwMode="auto">
            <a:xfrm>
              <a:off x="286498" y="2219527"/>
              <a:ext cx="8574904" cy="0"/>
            </a:xfrm>
            <a:prstGeom prst="line">
              <a:avLst/>
            </a:prstGeom>
            <a:ln w="15875">
              <a:solidFill>
                <a:srgbClr val="0A30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 bwMode="auto">
            <a:xfrm>
              <a:off x="286498" y="1823379"/>
              <a:ext cx="8574904" cy="0"/>
            </a:xfrm>
            <a:prstGeom prst="line">
              <a:avLst/>
            </a:prstGeom>
            <a:ln w="15875">
              <a:solidFill>
                <a:srgbClr val="0A30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 bwMode="auto">
            <a:xfrm>
              <a:off x="286498" y="1427231"/>
              <a:ext cx="8574904" cy="0"/>
            </a:xfrm>
            <a:prstGeom prst="line">
              <a:avLst/>
            </a:prstGeom>
            <a:ln w="15875">
              <a:solidFill>
                <a:srgbClr val="0A30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>
            <a:stCxn id="99" idx="2"/>
            <a:endCxn id="105" idx="6"/>
          </p:cNvCxnSpPr>
          <p:nvPr/>
        </p:nvCxnSpPr>
        <p:spPr bwMode="auto">
          <a:xfrm>
            <a:off x="328065" y="4211755"/>
            <a:ext cx="8533336" cy="0"/>
          </a:xfrm>
          <a:prstGeom prst="line">
            <a:avLst/>
          </a:prstGeom>
          <a:solidFill>
            <a:srgbClr val="C2C0C4"/>
          </a:solidFill>
          <a:ln w="22225">
            <a:solidFill>
              <a:srgbClr val="0A3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>
            <a:spLocks noChangeAspect="1"/>
          </p:cNvSpPr>
          <p:nvPr/>
        </p:nvSpPr>
        <p:spPr bwMode="auto">
          <a:xfrm>
            <a:off x="1733355" y="4164130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</a:endParaRPr>
          </a:p>
        </p:txBody>
      </p:sp>
      <p:sp>
        <p:nvSpPr>
          <p:cNvPr id="63" name="Rectangle 20"/>
          <p:cNvSpPr>
            <a:spLocks noChangeArrowheads="1"/>
          </p:cNvSpPr>
          <p:nvPr/>
        </p:nvSpPr>
        <p:spPr bwMode="auto">
          <a:xfrm>
            <a:off x="1906101" y="4333996"/>
            <a:ext cx="4283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Sep</a:t>
            </a:r>
          </a:p>
        </p:txBody>
      </p:sp>
      <p:sp>
        <p:nvSpPr>
          <p:cNvPr id="54" name="Oval 53"/>
          <p:cNvSpPr>
            <a:spLocks noChangeAspect="1"/>
          </p:cNvSpPr>
          <p:nvPr/>
        </p:nvSpPr>
        <p:spPr bwMode="auto">
          <a:xfrm>
            <a:off x="2436000" y="4164130"/>
            <a:ext cx="96837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</a:endParaRPr>
          </a:p>
        </p:txBody>
      </p:sp>
      <p:sp>
        <p:nvSpPr>
          <p:cNvPr id="64" name="Rectangle 102"/>
          <p:cNvSpPr>
            <a:spLocks noChangeArrowheads="1"/>
          </p:cNvSpPr>
          <p:nvPr/>
        </p:nvSpPr>
        <p:spPr bwMode="auto">
          <a:xfrm>
            <a:off x="2625662" y="4333996"/>
            <a:ext cx="4090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Oct</a:t>
            </a:r>
          </a:p>
        </p:txBody>
      </p:sp>
      <p:sp>
        <p:nvSpPr>
          <p:cNvPr id="55" name="Oval 54"/>
          <p:cNvSpPr>
            <a:spLocks noChangeAspect="1"/>
          </p:cNvSpPr>
          <p:nvPr/>
        </p:nvSpPr>
        <p:spPr bwMode="auto">
          <a:xfrm>
            <a:off x="3140232" y="4164130"/>
            <a:ext cx="96838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</a:endParaRPr>
          </a:p>
        </p:txBody>
      </p:sp>
      <p:sp>
        <p:nvSpPr>
          <p:cNvPr id="65" name="Rectangle 104"/>
          <p:cNvSpPr>
            <a:spLocks noChangeArrowheads="1"/>
          </p:cNvSpPr>
          <p:nvPr/>
        </p:nvSpPr>
        <p:spPr bwMode="auto">
          <a:xfrm>
            <a:off x="3320376" y="4333996"/>
            <a:ext cx="4395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Nov</a:t>
            </a:r>
          </a:p>
        </p:txBody>
      </p:sp>
      <p:sp>
        <p:nvSpPr>
          <p:cNvPr id="56" name="Oval 55"/>
          <p:cNvSpPr>
            <a:spLocks noChangeAspect="1"/>
          </p:cNvSpPr>
          <p:nvPr/>
        </p:nvSpPr>
        <p:spPr bwMode="auto">
          <a:xfrm>
            <a:off x="3844465" y="4164130"/>
            <a:ext cx="96837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</a:endParaRPr>
          </a:p>
        </p:txBody>
      </p:sp>
      <p:sp>
        <p:nvSpPr>
          <p:cNvPr id="66" name="Rectangle 105"/>
          <p:cNvSpPr>
            <a:spLocks noChangeArrowheads="1"/>
          </p:cNvSpPr>
          <p:nvPr/>
        </p:nvSpPr>
        <p:spPr bwMode="auto">
          <a:xfrm>
            <a:off x="4036731" y="4333996"/>
            <a:ext cx="4267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Dec</a:t>
            </a:r>
          </a:p>
        </p:txBody>
      </p:sp>
      <p:sp>
        <p:nvSpPr>
          <p:cNvPr id="61" name="Oval 60"/>
          <p:cNvSpPr>
            <a:spLocks noChangeAspect="1"/>
          </p:cNvSpPr>
          <p:nvPr/>
        </p:nvSpPr>
        <p:spPr bwMode="auto">
          <a:xfrm>
            <a:off x="7360865" y="4164130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67" name="Rectangle 106"/>
          <p:cNvSpPr>
            <a:spLocks noChangeArrowheads="1"/>
          </p:cNvSpPr>
          <p:nvPr/>
        </p:nvSpPr>
        <p:spPr bwMode="auto">
          <a:xfrm>
            <a:off x="8187391" y="4333996"/>
            <a:ext cx="4267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Jun</a:t>
            </a:r>
          </a:p>
        </p:txBody>
      </p:sp>
      <p:sp>
        <p:nvSpPr>
          <p:cNvPr id="60" name="Oval 59"/>
          <p:cNvSpPr>
            <a:spLocks noChangeAspect="1"/>
          </p:cNvSpPr>
          <p:nvPr/>
        </p:nvSpPr>
        <p:spPr bwMode="auto">
          <a:xfrm>
            <a:off x="6656632" y="4164130"/>
            <a:ext cx="96838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68" name="Rectangle 107"/>
          <p:cNvSpPr>
            <a:spLocks noChangeArrowheads="1"/>
          </p:cNvSpPr>
          <p:nvPr/>
        </p:nvSpPr>
        <p:spPr bwMode="auto">
          <a:xfrm>
            <a:off x="7480648" y="4333996"/>
            <a:ext cx="4459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May</a:t>
            </a:r>
          </a:p>
        </p:txBody>
      </p:sp>
      <p:sp>
        <p:nvSpPr>
          <p:cNvPr id="59" name="Oval 58"/>
          <p:cNvSpPr>
            <a:spLocks noChangeAspect="1"/>
          </p:cNvSpPr>
          <p:nvPr/>
        </p:nvSpPr>
        <p:spPr bwMode="auto">
          <a:xfrm>
            <a:off x="5953987" y="4164130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69" name="Rectangle 108"/>
          <p:cNvSpPr>
            <a:spLocks noChangeArrowheads="1"/>
          </p:cNvSpPr>
          <p:nvPr/>
        </p:nvSpPr>
        <p:spPr bwMode="auto">
          <a:xfrm>
            <a:off x="6102440" y="4333996"/>
            <a:ext cx="4267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Mar</a:t>
            </a:r>
          </a:p>
        </p:txBody>
      </p:sp>
      <p:sp>
        <p:nvSpPr>
          <p:cNvPr id="58" name="Oval 57"/>
          <p:cNvSpPr>
            <a:spLocks noChangeAspect="1"/>
          </p:cNvSpPr>
          <p:nvPr/>
        </p:nvSpPr>
        <p:spPr bwMode="auto">
          <a:xfrm>
            <a:off x="5251342" y="4164130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70" name="Rectangle 109"/>
          <p:cNvSpPr>
            <a:spLocks noChangeArrowheads="1"/>
          </p:cNvSpPr>
          <p:nvPr/>
        </p:nvSpPr>
        <p:spPr bwMode="auto">
          <a:xfrm>
            <a:off x="5401314" y="4333996"/>
            <a:ext cx="4219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Feb</a:t>
            </a:r>
          </a:p>
        </p:txBody>
      </p:sp>
      <p:sp>
        <p:nvSpPr>
          <p:cNvPr id="57" name="Oval 56"/>
          <p:cNvSpPr>
            <a:spLocks noChangeAspect="1"/>
          </p:cNvSpPr>
          <p:nvPr/>
        </p:nvSpPr>
        <p:spPr bwMode="auto">
          <a:xfrm>
            <a:off x="4548697" y="4164130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71" name="Rectangle 110"/>
          <p:cNvSpPr>
            <a:spLocks noChangeArrowheads="1"/>
          </p:cNvSpPr>
          <p:nvPr/>
        </p:nvSpPr>
        <p:spPr bwMode="auto">
          <a:xfrm>
            <a:off x="4717019" y="4333996"/>
            <a:ext cx="4219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Jan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357008" y="3729508"/>
            <a:ext cx="1097492" cy="194155"/>
          </a:xfrm>
          <a:prstGeom prst="roundRect">
            <a:avLst>
              <a:gd name="adj" fmla="val 50000"/>
            </a:avLst>
          </a:prstGeom>
          <a:solidFill>
            <a:srgbClr val="DE6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</a:rPr>
              <a:t>Kick-off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827584" y="3356992"/>
            <a:ext cx="2088232" cy="288032"/>
          </a:xfrm>
          <a:prstGeom prst="roundRect">
            <a:avLst>
              <a:gd name="adj" fmla="val 50000"/>
            </a:avLst>
          </a:prstGeom>
          <a:solidFill>
            <a:srgbClr val="EB91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</a:rPr>
              <a:t>Scope and Work Plan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2436001" y="2539783"/>
            <a:ext cx="3586962" cy="184966"/>
          </a:xfrm>
          <a:prstGeom prst="roundRect">
            <a:avLst>
              <a:gd name="adj" fmla="val 50000"/>
            </a:avLst>
          </a:prstGeom>
          <a:solidFill>
            <a:srgbClr val="154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</a:rPr>
              <a:t>	Development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5508104" y="1772816"/>
            <a:ext cx="2838438" cy="181950"/>
          </a:xfrm>
          <a:prstGeom prst="roundRect">
            <a:avLst>
              <a:gd name="adj" fmla="val 50000"/>
            </a:avLst>
          </a:prstGeom>
          <a:solidFill>
            <a:srgbClr val="1F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</a:rPr>
              <a:t>	Finalization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</a:t>
            </a:r>
            <a:r>
              <a:rPr lang="en-US" dirty="0"/>
              <a:t>WS2 Timeline</a:t>
            </a:r>
          </a:p>
        </p:txBody>
      </p:sp>
      <p:sp>
        <p:nvSpPr>
          <p:cNvPr id="99" name="Oval 98"/>
          <p:cNvSpPr>
            <a:spLocks noChangeAspect="1"/>
          </p:cNvSpPr>
          <p:nvPr/>
        </p:nvSpPr>
        <p:spPr bwMode="auto">
          <a:xfrm>
            <a:off x="328065" y="4164130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</a:endParaRPr>
          </a:p>
        </p:txBody>
      </p:sp>
      <p:sp>
        <p:nvSpPr>
          <p:cNvPr id="100" name="Rectangle 20"/>
          <p:cNvSpPr>
            <a:spLocks noChangeArrowheads="1"/>
          </p:cNvSpPr>
          <p:nvPr/>
        </p:nvSpPr>
        <p:spPr bwMode="auto">
          <a:xfrm>
            <a:off x="535107" y="4333996"/>
            <a:ext cx="3818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latin typeface="Source Sans Pro"/>
                <a:cs typeface="Source Sans Pro"/>
              </a:rPr>
              <a:t>Jul</a:t>
            </a:r>
          </a:p>
        </p:txBody>
      </p:sp>
      <p:sp>
        <p:nvSpPr>
          <p:cNvPr id="102" name="Oval 101"/>
          <p:cNvSpPr>
            <a:spLocks noChangeAspect="1"/>
          </p:cNvSpPr>
          <p:nvPr/>
        </p:nvSpPr>
        <p:spPr bwMode="auto">
          <a:xfrm>
            <a:off x="1030710" y="4164130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</a:endParaRPr>
          </a:p>
        </p:txBody>
      </p:sp>
      <p:sp>
        <p:nvSpPr>
          <p:cNvPr id="103" name="Rectangle 20"/>
          <p:cNvSpPr>
            <a:spLocks noChangeArrowheads="1"/>
          </p:cNvSpPr>
          <p:nvPr/>
        </p:nvSpPr>
        <p:spPr bwMode="auto">
          <a:xfrm>
            <a:off x="1202571" y="4333996"/>
            <a:ext cx="4283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Aug</a:t>
            </a:r>
          </a:p>
        </p:txBody>
      </p:sp>
      <p:sp>
        <p:nvSpPr>
          <p:cNvPr id="105" name="Oval 104"/>
          <p:cNvSpPr>
            <a:spLocks noChangeAspect="1"/>
          </p:cNvSpPr>
          <p:nvPr/>
        </p:nvSpPr>
        <p:spPr bwMode="auto">
          <a:xfrm>
            <a:off x="8766151" y="4164130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88" name="Oval 87"/>
          <p:cNvSpPr>
            <a:spLocks noChangeAspect="1"/>
          </p:cNvSpPr>
          <p:nvPr/>
        </p:nvSpPr>
        <p:spPr bwMode="auto">
          <a:xfrm>
            <a:off x="8063510" y="4164130"/>
            <a:ext cx="95250" cy="95250"/>
          </a:xfrm>
          <a:prstGeom prst="ellipse">
            <a:avLst/>
          </a:prstGeom>
          <a:solidFill>
            <a:srgbClr val="0A1F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b="1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90" name="Rectangle 20"/>
          <p:cNvSpPr>
            <a:spLocks noChangeArrowheads="1"/>
          </p:cNvSpPr>
          <p:nvPr/>
        </p:nvSpPr>
        <p:spPr bwMode="auto">
          <a:xfrm>
            <a:off x="6809979" y="4333996"/>
            <a:ext cx="4058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A304B"/>
                </a:solidFill>
                <a:latin typeface="Source Sans Pro"/>
                <a:cs typeface="Source Sans Pro"/>
              </a:rPr>
              <a:t>Apr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100390" y="2768321"/>
            <a:ext cx="439971" cy="433231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5-Point Star 96"/>
          <p:cNvSpPr/>
          <p:nvPr/>
        </p:nvSpPr>
        <p:spPr>
          <a:xfrm>
            <a:off x="5823225" y="1959022"/>
            <a:ext cx="439971" cy="433231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5-Point Star 97"/>
          <p:cNvSpPr/>
          <p:nvPr/>
        </p:nvSpPr>
        <p:spPr>
          <a:xfrm>
            <a:off x="8546060" y="1149723"/>
            <a:ext cx="439971" cy="433231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31487" y="3165181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cs typeface="Source Sans Pro"/>
              </a:rPr>
              <a:t>ICANN 57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114412" y="2214482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cs typeface="Source Sans Pro"/>
              </a:rPr>
              <a:t>ICANN 58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340182" y="1517064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cs typeface="Source Sans Pro"/>
              </a:rPr>
              <a:t>ICANN 59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4887815" y="2456464"/>
            <a:ext cx="938819" cy="339851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/>
                </a:solidFill>
              </a:rPr>
              <a:t>Public Comment Period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7124691" y="1700808"/>
            <a:ext cx="938819" cy="339851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/>
                </a:solidFill>
              </a:rPr>
              <a:t>Public Comment Period</a:t>
            </a:r>
          </a:p>
        </p:txBody>
      </p:sp>
    </p:spTree>
    <p:extLst>
      <p:ext uri="{BB962C8B-B14F-4D97-AF65-F5344CB8AC3E}">
        <p14:creationId xmlns:p14="http://schemas.microsoft.com/office/powerpoint/2010/main" val="3708408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Macintosh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Source Sans Pro</vt:lpstr>
      <vt:lpstr>Source Sans Pro Light</vt:lpstr>
      <vt:lpstr>Office Theme</vt:lpstr>
      <vt:lpstr>Revised WS2 Timeline</vt:lpstr>
    </vt:vector>
  </TitlesOfParts>
  <Company>ICANN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Revised WS2 Timeline</dc:title>
  <dc:creator>Karen Mulberry</dc:creator>
  <cp:lastModifiedBy>Yvette Guigneaux</cp:lastModifiedBy>
  <cp:revision>1</cp:revision>
  <dcterms:created xsi:type="dcterms:W3CDTF">2016-09-22T13:15:30Z</dcterms:created>
  <dcterms:modified xsi:type="dcterms:W3CDTF">2016-09-22T14:38:22Z</dcterms:modified>
</cp:coreProperties>
</file>