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68" r:id="rId1"/>
  </p:sldMasterIdLst>
  <p:notesMasterIdLst>
    <p:notesMasterId r:id="rId49"/>
  </p:notesMasterIdLst>
  <p:sldIdLst>
    <p:sldId id="256" r:id="rId2"/>
    <p:sldId id="257" r:id="rId3"/>
    <p:sldId id="272" r:id="rId4"/>
    <p:sldId id="258" r:id="rId5"/>
    <p:sldId id="260" r:id="rId6"/>
    <p:sldId id="308" r:id="rId7"/>
    <p:sldId id="290" r:id="rId8"/>
    <p:sldId id="275" r:id="rId9"/>
    <p:sldId id="300" r:id="rId10"/>
    <p:sldId id="301" r:id="rId11"/>
    <p:sldId id="303" r:id="rId12"/>
    <p:sldId id="304" r:id="rId13"/>
    <p:sldId id="305" r:id="rId14"/>
    <p:sldId id="306" r:id="rId15"/>
    <p:sldId id="307" r:id="rId16"/>
    <p:sldId id="280" r:id="rId17"/>
    <p:sldId id="288" r:id="rId18"/>
    <p:sldId id="329" r:id="rId19"/>
    <p:sldId id="330" r:id="rId20"/>
    <p:sldId id="331" r:id="rId21"/>
    <p:sldId id="332" r:id="rId22"/>
    <p:sldId id="333" r:id="rId23"/>
    <p:sldId id="334" r:id="rId24"/>
    <p:sldId id="335" r:id="rId25"/>
    <p:sldId id="336" r:id="rId26"/>
    <p:sldId id="337" r:id="rId27"/>
    <p:sldId id="338" r:id="rId28"/>
    <p:sldId id="339" r:id="rId29"/>
    <p:sldId id="340" r:id="rId30"/>
    <p:sldId id="341" r:id="rId31"/>
    <p:sldId id="342" r:id="rId32"/>
    <p:sldId id="345" r:id="rId33"/>
    <p:sldId id="343" r:id="rId34"/>
    <p:sldId id="344" r:id="rId35"/>
    <p:sldId id="274" r:id="rId36"/>
    <p:sldId id="293" r:id="rId37"/>
    <p:sldId id="346" r:id="rId38"/>
    <p:sldId id="310" r:id="rId39"/>
    <p:sldId id="312" r:id="rId40"/>
    <p:sldId id="283" r:id="rId41"/>
    <p:sldId id="347" r:id="rId42"/>
    <p:sldId id="328" r:id="rId43"/>
    <p:sldId id="284" r:id="rId44"/>
    <p:sldId id="285" r:id="rId45"/>
    <p:sldId id="286" r:id="rId46"/>
    <p:sldId id="287" r:id="rId47"/>
    <p:sldId id="294" r:id="rId48"/>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790">
          <p15:clr>
            <a:srgbClr val="A4A3A4"/>
          </p15:clr>
        </p15:guide>
        <p15:guide id="2" pos="376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415" autoAdjust="0"/>
    <p:restoredTop sz="94599"/>
  </p:normalViewPr>
  <p:slideViewPr>
    <p:cSldViewPr snapToGrid="0" snapToObjects="1" showGuides="1">
      <p:cViewPr varScale="1">
        <p:scale>
          <a:sx n="114" d="100"/>
          <a:sy n="114" d="100"/>
        </p:scale>
        <p:origin x="75" y="312"/>
      </p:cViewPr>
      <p:guideLst>
        <p:guide orient="horz" pos="1790"/>
        <p:guide pos="3763"/>
      </p:guideLst>
    </p:cSldViewPr>
  </p:slideViewPr>
  <p:notesTextViewPr>
    <p:cViewPr>
      <p:scale>
        <a:sx n="100" d="100"/>
        <a:sy n="100" d="100"/>
      </p:scale>
      <p:origin x="0" y="0"/>
    </p:cViewPr>
  </p:notesTextViewPr>
  <p:sorterViewPr>
    <p:cViewPr>
      <p:scale>
        <a:sx n="100" d="100"/>
        <a:sy n="100" d="100"/>
      </p:scale>
      <p:origin x="0" y="-129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diagrams/_rels/data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image" Target="../media/image11.png"/></Relationships>
</file>

<file path=ppt/diagrams/_rels/drawing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image" Target="../media/image11.pn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0504D21-4AFB-46C2-B91A-2B06628AFA75}" type="doc">
      <dgm:prSet loTypeId="urn:microsoft.com/office/officeart/2008/layout/PictureAccentList" loCatId="list" qsTypeId="urn:microsoft.com/office/officeart/2005/8/quickstyle/simple1" qsCatId="simple" csTypeId="urn:microsoft.com/office/officeart/2005/8/colors/colorful1" csCatId="colorful" phldr="1"/>
      <dgm:spPr/>
      <dgm:t>
        <a:bodyPr/>
        <a:lstStyle/>
        <a:p>
          <a:endParaRPr lang="en-US"/>
        </a:p>
      </dgm:t>
    </dgm:pt>
    <dgm:pt modelId="{6AB4C39A-5BDE-42EA-8F59-01612FF7185C}">
      <dgm:prSet phldrT="[Text]" custT="1"/>
      <dgm:spPr/>
      <dgm:t>
        <a:bodyPr/>
        <a:lstStyle/>
        <a:p>
          <a:r>
            <a:rPr lang="en-US" sz="2400" dirty="0">
              <a:latin typeface="Source Sans Pro" panose="020B0503030403020204" pitchFamily="34" charset="0"/>
            </a:rPr>
            <a:t>High Level Questions:</a:t>
          </a:r>
        </a:p>
      </dgm:t>
    </dgm:pt>
    <dgm:pt modelId="{64369811-C241-4679-AE25-A0E227EEC89B}" type="parTrans" cxnId="{6AADF72F-6620-4D76-A895-E4495ABD842F}">
      <dgm:prSet/>
      <dgm:spPr/>
      <dgm:t>
        <a:bodyPr/>
        <a:lstStyle/>
        <a:p>
          <a:endParaRPr lang="en-US" sz="2400"/>
        </a:p>
      </dgm:t>
    </dgm:pt>
    <dgm:pt modelId="{78266ECE-1642-4BD2-B82F-1D2DD329A2AC}" type="sibTrans" cxnId="{6AADF72F-6620-4D76-A895-E4495ABD842F}">
      <dgm:prSet/>
      <dgm:spPr/>
      <dgm:t>
        <a:bodyPr/>
        <a:lstStyle/>
        <a:p>
          <a:endParaRPr lang="en-US" sz="2400"/>
        </a:p>
      </dgm:t>
    </dgm:pt>
    <dgm:pt modelId="{BB6060B6-41D8-4DEF-B9A6-D158D20261E2}">
      <dgm:prSet phldrT="[Tex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2400" dirty="0">
              <a:latin typeface="Source Sans Pro" panose="020B0503030403020204" pitchFamily="34" charset="0"/>
            </a:rPr>
            <a:t>Has the new gTLD Program put sufficient mechanisms in place to:</a:t>
          </a:r>
        </a:p>
      </dgm:t>
    </dgm:pt>
    <dgm:pt modelId="{52463424-8597-4BB1-A4D3-43FBC5C9A0DC}" type="parTrans" cxnId="{1CB49732-403E-4AD7-AC36-E1CA59A64C68}">
      <dgm:prSet/>
      <dgm:spPr/>
      <dgm:t>
        <a:bodyPr/>
        <a:lstStyle/>
        <a:p>
          <a:endParaRPr lang="en-US" sz="2400"/>
        </a:p>
      </dgm:t>
    </dgm:pt>
    <dgm:pt modelId="{BB14E3FA-B76F-44AA-93E2-8BC1702ED65C}" type="sibTrans" cxnId="{1CB49732-403E-4AD7-AC36-E1CA59A64C68}">
      <dgm:prSet/>
      <dgm:spPr/>
      <dgm:t>
        <a:bodyPr/>
        <a:lstStyle/>
        <a:p>
          <a:endParaRPr lang="en-US" sz="2400"/>
        </a:p>
      </dgm:t>
    </dgm:pt>
    <dgm:pt modelId="{8BDDF429-5E9E-48B9-8A44-0C11D44872C3}">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endParaRPr lang="en-US" sz="2400" dirty="0">
            <a:latin typeface="Source Sans Pro" panose="020B0503030403020204" pitchFamily="34" charset="0"/>
          </a:endParaRPr>
        </a:p>
        <a:p>
          <a:pPr marL="0" marR="0" indent="0" defTabSz="914400" eaLnBrk="1" fontAlgn="auto" latinLnBrk="0" hangingPunct="1">
            <a:lnSpc>
              <a:spcPct val="100000"/>
            </a:lnSpc>
            <a:spcBef>
              <a:spcPts val="0"/>
            </a:spcBef>
            <a:spcAft>
              <a:spcPts val="0"/>
            </a:spcAft>
            <a:buClrTx/>
            <a:buSzTx/>
            <a:buFontTx/>
            <a:buNone/>
            <a:tabLst/>
            <a:defRPr/>
          </a:pPr>
          <a:r>
            <a:rPr lang="en-US" sz="2400" dirty="0">
              <a:latin typeface="Source Sans Pro" panose="020B0503030403020204" pitchFamily="34" charset="0"/>
            </a:rPr>
            <a:t>improve trustworthiness and</a:t>
          </a:r>
        </a:p>
        <a:p>
          <a:pPr defTabSz="844550">
            <a:lnSpc>
              <a:spcPct val="90000"/>
            </a:lnSpc>
            <a:spcBef>
              <a:spcPct val="0"/>
            </a:spcBef>
            <a:spcAft>
              <a:spcPct val="35000"/>
            </a:spcAft>
          </a:pPr>
          <a:endParaRPr lang="en-US" sz="2400" dirty="0">
            <a:latin typeface="Source Sans Pro" panose="020B0503030403020204" pitchFamily="34" charset="0"/>
          </a:endParaRPr>
        </a:p>
      </dgm:t>
    </dgm:pt>
    <dgm:pt modelId="{5DDC140A-A273-408C-96B2-703EEA6EE6C0}" type="parTrans" cxnId="{8A9FF6BA-34FC-4391-BDB4-D8E9AB26B6AA}">
      <dgm:prSet/>
      <dgm:spPr/>
      <dgm:t>
        <a:bodyPr/>
        <a:lstStyle/>
        <a:p>
          <a:endParaRPr lang="en-US" sz="2400"/>
        </a:p>
      </dgm:t>
    </dgm:pt>
    <dgm:pt modelId="{A1074B1B-83A7-4776-BDA8-D0A84F685F3B}" type="sibTrans" cxnId="{8A9FF6BA-34FC-4391-BDB4-D8E9AB26B6AA}">
      <dgm:prSet/>
      <dgm:spPr/>
      <dgm:t>
        <a:bodyPr/>
        <a:lstStyle/>
        <a:p>
          <a:endParaRPr lang="en-US" sz="2400"/>
        </a:p>
      </dgm:t>
    </dgm:pt>
    <dgm:pt modelId="{077DF619-9013-43BA-9D74-BFDF1A273AA7}">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2400" dirty="0">
              <a:latin typeface="Source Sans Pro" panose="020B0503030403020204" pitchFamily="34" charset="0"/>
            </a:rPr>
            <a:t>mitigate risks to DNS?</a:t>
          </a:r>
        </a:p>
      </dgm:t>
    </dgm:pt>
    <dgm:pt modelId="{08E12A63-FC87-4ECD-BB2F-314C85678E82}" type="parTrans" cxnId="{C476E38D-1F68-43C9-81A6-D88C890FEA01}">
      <dgm:prSet/>
      <dgm:spPr/>
      <dgm:t>
        <a:bodyPr/>
        <a:lstStyle/>
        <a:p>
          <a:endParaRPr lang="en-US" sz="2400"/>
        </a:p>
      </dgm:t>
    </dgm:pt>
    <dgm:pt modelId="{79EEE02F-A84B-4067-BEB5-5B0663D5F431}" type="sibTrans" cxnId="{C476E38D-1F68-43C9-81A6-D88C890FEA01}">
      <dgm:prSet/>
      <dgm:spPr/>
      <dgm:t>
        <a:bodyPr/>
        <a:lstStyle/>
        <a:p>
          <a:endParaRPr lang="en-US" sz="2400"/>
        </a:p>
      </dgm:t>
    </dgm:pt>
    <dgm:pt modelId="{1439E64E-72D8-4C00-9FB8-B2954C997FE5}" type="pres">
      <dgm:prSet presAssocID="{20504D21-4AFB-46C2-B91A-2B06628AFA75}" presName="layout" presStyleCnt="0">
        <dgm:presLayoutVars>
          <dgm:chMax/>
          <dgm:chPref/>
          <dgm:dir/>
          <dgm:animOne val="branch"/>
          <dgm:animLvl val="lvl"/>
          <dgm:resizeHandles/>
        </dgm:presLayoutVars>
      </dgm:prSet>
      <dgm:spPr/>
    </dgm:pt>
    <dgm:pt modelId="{1CEC1C41-A830-4C73-BE0C-3C79C976DF10}" type="pres">
      <dgm:prSet presAssocID="{6AB4C39A-5BDE-42EA-8F59-01612FF7185C}" presName="root" presStyleCnt="0">
        <dgm:presLayoutVars>
          <dgm:chMax/>
          <dgm:chPref val="4"/>
        </dgm:presLayoutVars>
      </dgm:prSet>
      <dgm:spPr/>
    </dgm:pt>
    <dgm:pt modelId="{77B2B4DE-A5B2-4AED-A0AE-800E78493566}" type="pres">
      <dgm:prSet presAssocID="{6AB4C39A-5BDE-42EA-8F59-01612FF7185C}" presName="rootComposite" presStyleCnt="0">
        <dgm:presLayoutVars/>
      </dgm:prSet>
      <dgm:spPr/>
    </dgm:pt>
    <dgm:pt modelId="{A0E3AE3F-9D3E-425B-B389-DCB146AFA15D}" type="pres">
      <dgm:prSet presAssocID="{6AB4C39A-5BDE-42EA-8F59-01612FF7185C}" presName="rootText" presStyleLbl="node0" presStyleIdx="0" presStyleCnt="1">
        <dgm:presLayoutVars>
          <dgm:chMax/>
          <dgm:chPref val="4"/>
        </dgm:presLayoutVars>
      </dgm:prSet>
      <dgm:spPr/>
    </dgm:pt>
    <dgm:pt modelId="{B9F9FCE9-A75F-4409-8063-AF37E16D4DBF}" type="pres">
      <dgm:prSet presAssocID="{6AB4C39A-5BDE-42EA-8F59-01612FF7185C}" presName="childShape" presStyleCnt="0">
        <dgm:presLayoutVars>
          <dgm:chMax val="0"/>
          <dgm:chPref val="0"/>
        </dgm:presLayoutVars>
      </dgm:prSet>
      <dgm:spPr/>
    </dgm:pt>
    <dgm:pt modelId="{7DE21A51-87D2-43A8-A230-90B5126C7921}" type="pres">
      <dgm:prSet presAssocID="{BB6060B6-41D8-4DEF-B9A6-D158D20261E2}" presName="childComposite" presStyleCnt="0">
        <dgm:presLayoutVars>
          <dgm:chMax val="0"/>
          <dgm:chPref val="0"/>
        </dgm:presLayoutVars>
      </dgm:prSet>
      <dgm:spPr/>
    </dgm:pt>
    <dgm:pt modelId="{FF4B051A-34DA-4F39-91AC-A5CDD2FB58F2}" type="pres">
      <dgm:prSet presAssocID="{BB6060B6-41D8-4DEF-B9A6-D158D20261E2}" presName="Image" presStyleLbl="node1" presStyleIdx="0" presStyleCnt="3" custFlipVert="1" custFlipHor="1" custScaleX="5585" custScaleY="5585" custLinFactNeighborX="-27419" custLinFactNeighborY="4241"/>
      <dgm:spPr>
        <a:prstGeom prst="homePlate">
          <a:avLst/>
        </a:prstGeom>
        <a:solidFill>
          <a:schemeClr val="bg1"/>
        </a:solidFill>
      </dgm:spPr>
    </dgm:pt>
    <dgm:pt modelId="{0ABE075F-7523-4FA2-81C6-8344629E933E}" type="pres">
      <dgm:prSet presAssocID="{BB6060B6-41D8-4DEF-B9A6-D158D20261E2}" presName="childText" presStyleLbl="lnNode1" presStyleIdx="0" presStyleCnt="3" custScaleX="112498" custScaleY="159052" custLinFactNeighborX="6157" custLinFactNeighborY="-1728">
        <dgm:presLayoutVars>
          <dgm:chMax val="0"/>
          <dgm:chPref val="0"/>
          <dgm:bulletEnabled val="1"/>
        </dgm:presLayoutVars>
      </dgm:prSet>
      <dgm:spPr/>
    </dgm:pt>
    <dgm:pt modelId="{CC6D94CC-0A59-4FF1-908F-218963DCA62C}" type="pres">
      <dgm:prSet presAssocID="{8BDDF429-5E9E-48B9-8A44-0C11D44872C3}" presName="childComposite" presStyleCnt="0">
        <dgm:presLayoutVars>
          <dgm:chMax val="0"/>
          <dgm:chPref val="0"/>
        </dgm:presLayoutVars>
      </dgm:prSet>
      <dgm:spPr/>
    </dgm:pt>
    <dgm:pt modelId="{CF1CF6CF-DFF6-495C-9537-91C5B3B52D10}" type="pres">
      <dgm:prSet presAssocID="{8BDDF429-5E9E-48B9-8A44-0C11D44872C3}" presName="Image" presStyleLbl="node1" presStyleIdx="1" presStyleCnt="3" custAng="941821" custLinFactNeighborX="-1380" custLinFactNeighborY="5430"/>
      <dgm:spPr>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pt>
    <dgm:pt modelId="{62FB8337-9CB7-405E-8DED-4E50B0EADA98}" type="pres">
      <dgm:prSet presAssocID="{8BDDF429-5E9E-48B9-8A44-0C11D44872C3}" presName="childText" presStyleLbl="lnNode1" presStyleIdx="1" presStyleCnt="3" custLinFactNeighborX="30856" custLinFactNeighborY="-4962">
        <dgm:presLayoutVars>
          <dgm:chMax val="0"/>
          <dgm:chPref val="0"/>
          <dgm:bulletEnabled val="1"/>
        </dgm:presLayoutVars>
      </dgm:prSet>
      <dgm:spPr/>
    </dgm:pt>
    <dgm:pt modelId="{040FB709-8048-4616-8BFE-21CE3E1F365A}" type="pres">
      <dgm:prSet presAssocID="{077DF619-9013-43BA-9D74-BFDF1A273AA7}" presName="childComposite" presStyleCnt="0">
        <dgm:presLayoutVars>
          <dgm:chMax val="0"/>
          <dgm:chPref val="0"/>
        </dgm:presLayoutVars>
      </dgm:prSet>
      <dgm:spPr/>
    </dgm:pt>
    <dgm:pt modelId="{A75563DA-E111-46B3-B59D-1EDBD5E35F2F}" type="pres">
      <dgm:prSet presAssocID="{077DF619-9013-43BA-9D74-BFDF1A273AA7}" presName="Image" presStyleLbl="node1" presStyleIdx="2" presStyleCnt="3" custLinFactNeighborX="65473" custLinFactNeighborY="-8342"/>
      <dgm:spPr>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dgm:spPr>
    </dgm:pt>
    <dgm:pt modelId="{DFE73BE8-2B53-4AD7-8B4E-8CAFB6D3E1B3}" type="pres">
      <dgm:prSet presAssocID="{077DF619-9013-43BA-9D74-BFDF1A273AA7}" presName="childText" presStyleLbl="lnNode1" presStyleIdx="2" presStyleCnt="3" custScaleX="98883" custLinFactNeighborX="23644" custLinFactNeighborY="-8963">
        <dgm:presLayoutVars>
          <dgm:chMax val="0"/>
          <dgm:chPref val="0"/>
          <dgm:bulletEnabled val="1"/>
        </dgm:presLayoutVars>
      </dgm:prSet>
      <dgm:spPr/>
    </dgm:pt>
  </dgm:ptLst>
  <dgm:cxnLst>
    <dgm:cxn modelId="{8A9FF6BA-34FC-4391-BDB4-D8E9AB26B6AA}" srcId="{6AB4C39A-5BDE-42EA-8F59-01612FF7185C}" destId="{8BDDF429-5E9E-48B9-8A44-0C11D44872C3}" srcOrd="1" destOrd="0" parTransId="{5DDC140A-A273-408C-96B2-703EEA6EE6C0}" sibTransId="{A1074B1B-83A7-4776-BDA8-D0A84F685F3B}"/>
    <dgm:cxn modelId="{A99F9096-1287-48A5-AE21-45E53A99EF74}" type="presOf" srcId="{8BDDF429-5E9E-48B9-8A44-0C11D44872C3}" destId="{62FB8337-9CB7-405E-8DED-4E50B0EADA98}" srcOrd="0" destOrd="0" presId="urn:microsoft.com/office/officeart/2008/layout/PictureAccentList"/>
    <dgm:cxn modelId="{C476E38D-1F68-43C9-81A6-D88C890FEA01}" srcId="{6AB4C39A-5BDE-42EA-8F59-01612FF7185C}" destId="{077DF619-9013-43BA-9D74-BFDF1A273AA7}" srcOrd="2" destOrd="0" parTransId="{08E12A63-FC87-4ECD-BB2F-314C85678E82}" sibTransId="{79EEE02F-A84B-4067-BEB5-5B0663D5F431}"/>
    <dgm:cxn modelId="{89816238-AFBF-437F-8DF2-6B96F404D06E}" type="presOf" srcId="{20504D21-4AFB-46C2-B91A-2B06628AFA75}" destId="{1439E64E-72D8-4C00-9FB8-B2954C997FE5}" srcOrd="0" destOrd="0" presId="urn:microsoft.com/office/officeart/2008/layout/PictureAccentList"/>
    <dgm:cxn modelId="{4EB4137E-9A44-4B6A-8CEC-1B7765E0A7F6}" type="presOf" srcId="{BB6060B6-41D8-4DEF-B9A6-D158D20261E2}" destId="{0ABE075F-7523-4FA2-81C6-8344629E933E}" srcOrd="0" destOrd="0" presId="urn:microsoft.com/office/officeart/2008/layout/PictureAccentList"/>
    <dgm:cxn modelId="{1380B442-F71D-4915-8CCC-7956124A1173}" type="presOf" srcId="{077DF619-9013-43BA-9D74-BFDF1A273AA7}" destId="{DFE73BE8-2B53-4AD7-8B4E-8CAFB6D3E1B3}" srcOrd="0" destOrd="0" presId="urn:microsoft.com/office/officeart/2008/layout/PictureAccentList"/>
    <dgm:cxn modelId="{1CB49732-403E-4AD7-AC36-E1CA59A64C68}" srcId="{6AB4C39A-5BDE-42EA-8F59-01612FF7185C}" destId="{BB6060B6-41D8-4DEF-B9A6-D158D20261E2}" srcOrd="0" destOrd="0" parTransId="{52463424-8597-4BB1-A4D3-43FBC5C9A0DC}" sibTransId="{BB14E3FA-B76F-44AA-93E2-8BC1702ED65C}"/>
    <dgm:cxn modelId="{8F3E8C88-1EFB-4665-AB5E-48AE0A63AA0E}" type="presOf" srcId="{6AB4C39A-5BDE-42EA-8F59-01612FF7185C}" destId="{A0E3AE3F-9D3E-425B-B389-DCB146AFA15D}" srcOrd="0" destOrd="0" presId="urn:microsoft.com/office/officeart/2008/layout/PictureAccentList"/>
    <dgm:cxn modelId="{6AADF72F-6620-4D76-A895-E4495ABD842F}" srcId="{20504D21-4AFB-46C2-B91A-2B06628AFA75}" destId="{6AB4C39A-5BDE-42EA-8F59-01612FF7185C}" srcOrd="0" destOrd="0" parTransId="{64369811-C241-4679-AE25-A0E227EEC89B}" sibTransId="{78266ECE-1642-4BD2-B82F-1D2DD329A2AC}"/>
    <dgm:cxn modelId="{A0D89E13-937E-4765-A72B-16A2D86C7274}" type="presParOf" srcId="{1439E64E-72D8-4C00-9FB8-B2954C997FE5}" destId="{1CEC1C41-A830-4C73-BE0C-3C79C976DF10}" srcOrd="0" destOrd="0" presId="urn:microsoft.com/office/officeart/2008/layout/PictureAccentList"/>
    <dgm:cxn modelId="{6B1EE1AF-DBBC-41E8-B650-13F1E8F1C513}" type="presParOf" srcId="{1CEC1C41-A830-4C73-BE0C-3C79C976DF10}" destId="{77B2B4DE-A5B2-4AED-A0AE-800E78493566}" srcOrd="0" destOrd="0" presId="urn:microsoft.com/office/officeart/2008/layout/PictureAccentList"/>
    <dgm:cxn modelId="{78487F6E-C4E6-420A-842E-9204267E3E36}" type="presParOf" srcId="{77B2B4DE-A5B2-4AED-A0AE-800E78493566}" destId="{A0E3AE3F-9D3E-425B-B389-DCB146AFA15D}" srcOrd="0" destOrd="0" presId="urn:microsoft.com/office/officeart/2008/layout/PictureAccentList"/>
    <dgm:cxn modelId="{F63C8348-6848-48E7-9FB9-754DAC554CC4}" type="presParOf" srcId="{1CEC1C41-A830-4C73-BE0C-3C79C976DF10}" destId="{B9F9FCE9-A75F-4409-8063-AF37E16D4DBF}" srcOrd="1" destOrd="0" presId="urn:microsoft.com/office/officeart/2008/layout/PictureAccentList"/>
    <dgm:cxn modelId="{0315CB02-66DB-4BB8-AAA5-1BDFF05F9D5D}" type="presParOf" srcId="{B9F9FCE9-A75F-4409-8063-AF37E16D4DBF}" destId="{7DE21A51-87D2-43A8-A230-90B5126C7921}" srcOrd="0" destOrd="0" presId="urn:microsoft.com/office/officeart/2008/layout/PictureAccentList"/>
    <dgm:cxn modelId="{6C30F798-995D-44F0-AC95-7EF8329252ED}" type="presParOf" srcId="{7DE21A51-87D2-43A8-A230-90B5126C7921}" destId="{FF4B051A-34DA-4F39-91AC-A5CDD2FB58F2}" srcOrd="0" destOrd="0" presId="urn:microsoft.com/office/officeart/2008/layout/PictureAccentList"/>
    <dgm:cxn modelId="{C85DE3DF-8E5F-41C6-8ABD-E9097C9CFA23}" type="presParOf" srcId="{7DE21A51-87D2-43A8-A230-90B5126C7921}" destId="{0ABE075F-7523-4FA2-81C6-8344629E933E}" srcOrd="1" destOrd="0" presId="urn:microsoft.com/office/officeart/2008/layout/PictureAccentList"/>
    <dgm:cxn modelId="{A8144DCF-A647-453F-9A7C-DD7D20292365}" type="presParOf" srcId="{B9F9FCE9-A75F-4409-8063-AF37E16D4DBF}" destId="{CC6D94CC-0A59-4FF1-908F-218963DCA62C}" srcOrd="1" destOrd="0" presId="urn:microsoft.com/office/officeart/2008/layout/PictureAccentList"/>
    <dgm:cxn modelId="{0D750F82-A89C-4D57-B788-60AAD854E949}" type="presParOf" srcId="{CC6D94CC-0A59-4FF1-908F-218963DCA62C}" destId="{CF1CF6CF-DFF6-495C-9537-91C5B3B52D10}" srcOrd="0" destOrd="0" presId="urn:microsoft.com/office/officeart/2008/layout/PictureAccentList"/>
    <dgm:cxn modelId="{506DC2BD-E24A-4297-B3FC-921130E3D502}" type="presParOf" srcId="{CC6D94CC-0A59-4FF1-908F-218963DCA62C}" destId="{62FB8337-9CB7-405E-8DED-4E50B0EADA98}" srcOrd="1" destOrd="0" presId="urn:microsoft.com/office/officeart/2008/layout/PictureAccentList"/>
    <dgm:cxn modelId="{46B50925-0FBD-415A-A14E-EE23D23F4349}" type="presParOf" srcId="{B9F9FCE9-A75F-4409-8063-AF37E16D4DBF}" destId="{040FB709-8048-4616-8BFE-21CE3E1F365A}" srcOrd="2" destOrd="0" presId="urn:microsoft.com/office/officeart/2008/layout/PictureAccentList"/>
    <dgm:cxn modelId="{AB04BC91-B1BE-4B5A-90E1-619DDED73796}" type="presParOf" srcId="{040FB709-8048-4616-8BFE-21CE3E1F365A}" destId="{A75563DA-E111-46B3-B59D-1EDBD5E35F2F}" srcOrd="0" destOrd="0" presId="urn:microsoft.com/office/officeart/2008/layout/PictureAccentList"/>
    <dgm:cxn modelId="{5B2AB721-51DC-4065-A75A-013F076F59C8}" type="presParOf" srcId="{040FB709-8048-4616-8BFE-21CE3E1F365A}" destId="{DFE73BE8-2B53-4AD7-8B4E-8CAFB6D3E1B3}" srcOrd="1" destOrd="0" presId="urn:microsoft.com/office/officeart/2008/layout/Picture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0504D21-4AFB-46C2-B91A-2B06628AFA75}" type="doc">
      <dgm:prSet loTypeId="urn:microsoft.com/office/officeart/2008/layout/PictureAccentList" loCatId="list" qsTypeId="urn:microsoft.com/office/officeart/2005/8/quickstyle/simple1" qsCatId="simple" csTypeId="urn:microsoft.com/office/officeart/2005/8/colors/colorful1" csCatId="colorful" phldr="1"/>
      <dgm:spPr/>
      <dgm:t>
        <a:bodyPr/>
        <a:lstStyle/>
        <a:p>
          <a:endParaRPr lang="en-US"/>
        </a:p>
      </dgm:t>
    </dgm:pt>
    <dgm:pt modelId="{6AB4C39A-5BDE-42EA-8F59-01612FF7185C}">
      <dgm:prSet phldrT="[Text]" custT="1"/>
      <dgm:spPr/>
      <dgm:t>
        <a:bodyPr/>
        <a:lstStyle/>
        <a:p>
          <a:r>
            <a:rPr lang="en-US" sz="2800" dirty="0">
              <a:latin typeface="Source Sans Pro" panose="020B0503030403020204" pitchFamily="34" charset="0"/>
            </a:rPr>
            <a:t>High Level Questions:</a:t>
          </a:r>
        </a:p>
      </dgm:t>
    </dgm:pt>
    <dgm:pt modelId="{64369811-C241-4679-AE25-A0E227EEC89B}" type="parTrans" cxnId="{6AADF72F-6620-4D76-A895-E4495ABD842F}">
      <dgm:prSet/>
      <dgm:spPr/>
      <dgm:t>
        <a:bodyPr/>
        <a:lstStyle/>
        <a:p>
          <a:endParaRPr lang="en-US"/>
        </a:p>
      </dgm:t>
    </dgm:pt>
    <dgm:pt modelId="{78266ECE-1642-4BD2-B82F-1D2DD329A2AC}" type="sibTrans" cxnId="{6AADF72F-6620-4D76-A895-E4495ABD842F}">
      <dgm:prSet/>
      <dgm:spPr/>
      <dgm:t>
        <a:bodyPr/>
        <a:lstStyle/>
        <a:p>
          <a:endParaRPr lang="en-US"/>
        </a:p>
      </dgm:t>
    </dgm:pt>
    <dgm:pt modelId="{BB6060B6-41D8-4DEF-B9A6-D158D20261E2}">
      <dgm:prSet phldrT="[Text]" custT="1"/>
      <dgm:spPr/>
      <dgm:t>
        <a:bodyPr/>
        <a:lstStyle/>
        <a:p>
          <a:r>
            <a:rPr lang="en-US" sz="2400" dirty="0">
              <a:latin typeface="Source Sans Pro" panose="020B0503030403020204" pitchFamily="34" charset="0"/>
            </a:rPr>
            <a:t>Have these efforts had an impact on public perception of the DNS?</a:t>
          </a:r>
          <a:endParaRPr lang="en-US" sz="1100" dirty="0">
            <a:latin typeface="Source Sans Pro" panose="020B0503030403020204" pitchFamily="34" charset="0"/>
          </a:endParaRPr>
        </a:p>
      </dgm:t>
    </dgm:pt>
    <dgm:pt modelId="{52463424-8597-4BB1-A4D3-43FBC5C9A0DC}" type="parTrans" cxnId="{1CB49732-403E-4AD7-AC36-E1CA59A64C68}">
      <dgm:prSet/>
      <dgm:spPr/>
      <dgm:t>
        <a:bodyPr/>
        <a:lstStyle/>
        <a:p>
          <a:endParaRPr lang="en-US"/>
        </a:p>
      </dgm:t>
    </dgm:pt>
    <dgm:pt modelId="{BB14E3FA-B76F-44AA-93E2-8BC1702ED65C}" type="sibTrans" cxnId="{1CB49732-403E-4AD7-AC36-E1CA59A64C68}">
      <dgm:prSet/>
      <dgm:spPr/>
      <dgm:t>
        <a:bodyPr/>
        <a:lstStyle/>
        <a:p>
          <a:endParaRPr lang="en-US"/>
        </a:p>
      </dgm:t>
    </dgm:pt>
    <dgm:pt modelId="{1439E64E-72D8-4C00-9FB8-B2954C997FE5}" type="pres">
      <dgm:prSet presAssocID="{20504D21-4AFB-46C2-B91A-2B06628AFA75}" presName="layout" presStyleCnt="0">
        <dgm:presLayoutVars>
          <dgm:chMax/>
          <dgm:chPref/>
          <dgm:dir/>
          <dgm:animOne val="branch"/>
          <dgm:animLvl val="lvl"/>
          <dgm:resizeHandles/>
        </dgm:presLayoutVars>
      </dgm:prSet>
      <dgm:spPr/>
    </dgm:pt>
    <dgm:pt modelId="{1CEC1C41-A830-4C73-BE0C-3C79C976DF10}" type="pres">
      <dgm:prSet presAssocID="{6AB4C39A-5BDE-42EA-8F59-01612FF7185C}" presName="root" presStyleCnt="0">
        <dgm:presLayoutVars>
          <dgm:chMax/>
          <dgm:chPref val="4"/>
        </dgm:presLayoutVars>
      </dgm:prSet>
      <dgm:spPr/>
    </dgm:pt>
    <dgm:pt modelId="{77B2B4DE-A5B2-4AED-A0AE-800E78493566}" type="pres">
      <dgm:prSet presAssocID="{6AB4C39A-5BDE-42EA-8F59-01612FF7185C}" presName="rootComposite" presStyleCnt="0">
        <dgm:presLayoutVars/>
      </dgm:prSet>
      <dgm:spPr/>
    </dgm:pt>
    <dgm:pt modelId="{A0E3AE3F-9D3E-425B-B389-DCB146AFA15D}" type="pres">
      <dgm:prSet presAssocID="{6AB4C39A-5BDE-42EA-8F59-01612FF7185C}" presName="rootText" presStyleLbl="node0" presStyleIdx="0" presStyleCnt="1">
        <dgm:presLayoutVars>
          <dgm:chMax/>
          <dgm:chPref val="4"/>
        </dgm:presLayoutVars>
      </dgm:prSet>
      <dgm:spPr/>
    </dgm:pt>
    <dgm:pt modelId="{B9F9FCE9-A75F-4409-8063-AF37E16D4DBF}" type="pres">
      <dgm:prSet presAssocID="{6AB4C39A-5BDE-42EA-8F59-01612FF7185C}" presName="childShape" presStyleCnt="0">
        <dgm:presLayoutVars>
          <dgm:chMax val="0"/>
          <dgm:chPref val="0"/>
        </dgm:presLayoutVars>
      </dgm:prSet>
      <dgm:spPr/>
    </dgm:pt>
    <dgm:pt modelId="{7DE21A51-87D2-43A8-A230-90B5126C7921}" type="pres">
      <dgm:prSet presAssocID="{BB6060B6-41D8-4DEF-B9A6-D158D20261E2}" presName="childComposite" presStyleCnt="0">
        <dgm:presLayoutVars>
          <dgm:chMax val="0"/>
          <dgm:chPref val="0"/>
        </dgm:presLayoutVars>
      </dgm:prSet>
      <dgm:spPr/>
    </dgm:pt>
    <dgm:pt modelId="{FF4B051A-34DA-4F39-91AC-A5CDD2FB58F2}" type="pres">
      <dgm:prSet presAssocID="{BB6060B6-41D8-4DEF-B9A6-D158D20261E2}" presName="Image" presStyleLbl="node1" presStyleIdx="0" presStyleCnt="1" custScaleX="21949" custScaleY="10633"/>
      <dgm:spPr>
        <a:solidFill>
          <a:schemeClr val="bg1"/>
        </a:solidFill>
      </dgm:spPr>
    </dgm:pt>
    <dgm:pt modelId="{0ABE075F-7523-4FA2-81C6-8344629E933E}" type="pres">
      <dgm:prSet presAssocID="{BB6060B6-41D8-4DEF-B9A6-D158D20261E2}" presName="childText" presStyleLbl="lnNode1" presStyleIdx="0" presStyleCnt="1" custScaleX="114655" custScaleY="124803" custLinFactNeighborX="-772" custLinFactNeighborY="-265">
        <dgm:presLayoutVars>
          <dgm:chMax val="0"/>
          <dgm:chPref val="0"/>
          <dgm:bulletEnabled val="1"/>
        </dgm:presLayoutVars>
      </dgm:prSet>
      <dgm:spPr/>
    </dgm:pt>
  </dgm:ptLst>
  <dgm:cxnLst>
    <dgm:cxn modelId="{38A57D36-F469-4BF5-AA40-3AF611AFF70B}" type="presOf" srcId="{20504D21-4AFB-46C2-B91A-2B06628AFA75}" destId="{1439E64E-72D8-4C00-9FB8-B2954C997FE5}" srcOrd="0" destOrd="0" presId="urn:microsoft.com/office/officeart/2008/layout/PictureAccentList"/>
    <dgm:cxn modelId="{1CB49732-403E-4AD7-AC36-E1CA59A64C68}" srcId="{6AB4C39A-5BDE-42EA-8F59-01612FF7185C}" destId="{BB6060B6-41D8-4DEF-B9A6-D158D20261E2}" srcOrd="0" destOrd="0" parTransId="{52463424-8597-4BB1-A4D3-43FBC5C9A0DC}" sibTransId="{BB14E3FA-B76F-44AA-93E2-8BC1702ED65C}"/>
    <dgm:cxn modelId="{6AADF72F-6620-4D76-A895-E4495ABD842F}" srcId="{20504D21-4AFB-46C2-B91A-2B06628AFA75}" destId="{6AB4C39A-5BDE-42EA-8F59-01612FF7185C}" srcOrd="0" destOrd="0" parTransId="{64369811-C241-4679-AE25-A0E227EEC89B}" sibTransId="{78266ECE-1642-4BD2-B82F-1D2DD329A2AC}"/>
    <dgm:cxn modelId="{88E2A3E2-DC11-4CBC-A8C2-DD635A01695D}" type="presOf" srcId="{BB6060B6-41D8-4DEF-B9A6-D158D20261E2}" destId="{0ABE075F-7523-4FA2-81C6-8344629E933E}" srcOrd="0" destOrd="0" presId="urn:microsoft.com/office/officeart/2008/layout/PictureAccentList"/>
    <dgm:cxn modelId="{D2F10FC0-247E-4EEC-9E89-532656F30FBD}" type="presOf" srcId="{6AB4C39A-5BDE-42EA-8F59-01612FF7185C}" destId="{A0E3AE3F-9D3E-425B-B389-DCB146AFA15D}" srcOrd="0" destOrd="0" presId="urn:microsoft.com/office/officeart/2008/layout/PictureAccentList"/>
    <dgm:cxn modelId="{1602325F-57F1-44E6-BF89-61DAAF72EC86}" type="presParOf" srcId="{1439E64E-72D8-4C00-9FB8-B2954C997FE5}" destId="{1CEC1C41-A830-4C73-BE0C-3C79C976DF10}" srcOrd="0" destOrd="0" presId="urn:microsoft.com/office/officeart/2008/layout/PictureAccentList"/>
    <dgm:cxn modelId="{9A9F8EB6-0BE5-4834-966E-CF35628A21F9}" type="presParOf" srcId="{1CEC1C41-A830-4C73-BE0C-3C79C976DF10}" destId="{77B2B4DE-A5B2-4AED-A0AE-800E78493566}" srcOrd="0" destOrd="0" presId="urn:microsoft.com/office/officeart/2008/layout/PictureAccentList"/>
    <dgm:cxn modelId="{36E899AF-7704-47C2-B1AF-A18854491851}" type="presParOf" srcId="{77B2B4DE-A5B2-4AED-A0AE-800E78493566}" destId="{A0E3AE3F-9D3E-425B-B389-DCB146AFA15D}" srcOrd="0" destOrd="0" presId="urn:microsoft.com/office/officeart/2008/layout/PictureAccentList"/>
    <dgm:cxn modelId="{35176964-E786-46DF-B2A9-3923B0976215}" type="presParOf" srcId="{1CEC1C41-A830-4C73-BE0C-3C79C976DF10}" destId="{B9F9FCE9-A75F-4409-8063-AF37E16D4DBF}" srcOrd="1" destOrd="0" presId="urn:microsoft.com/office/officeart/2008/layout/PictureAccentList"/>
    <dgm:cxn modelId="{70591B1F-9B4E-492F-8D81-2ECBE576D12E}" type="presParOf" srcId="{B9F9FCE9-A75F-4409-8063-AF37E16D4DBF}" destId="{7DE21A51-87D2-43A8-A230-90B5126C7921}" srcOrd="0" destOrd="0" presId="urn:microsoft.com/office/officeart/2008/layout/PictureAccentList"/>
    <dgm:cxn modelId="{9D3C1B2A-7B6C-48F4-8BCC-AA2CDCC665A5}" type="presParOf" srcId="{7DE21A51-87D2-43A8-A230-90B5126C7921}" destId="{FF4B051A-34DA-4F39-91AC-A5CDD2FB58F2}" srcOrd="0" destOrd="0" presId="urn:microsoft.com/office/officeart/2008/layout/PictureAccentList"/>
    <dgm:cxn modelId="{F60FD0C2-8FED-45C6-81DA-2B62B7BBB673}" type="presParOf" srcId="{7DE21A51-87D2-43A8-A230-90B5126C7921}" destId="{0ABE075F-7523-4FA2-81C6-8344629E933E}" srcOrd="1" destOrd="0" presId="urn:microsoft.com/office/officeart/2008/layout/Picture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449CEBE-8D0E-47F0-9BED-C1466135AAE7}"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en-US"/>
        </a:p>
      </dgm:t>
    </dgm:pt>
    <dgm:pt modelId="{7F4AF06D-15C8-4113-A203-D4D24EAFEC60}">
      <dgm:prSet phldrT="[Text]"/>
      <dgm:spPr/>
      <dgm:t>
        <a:bodyPr/>
        <a:lstStyle/>
        <a:p>
          <a:r>
            <a:rPr lang="en-US" dirty="0">
              <a:latin typeface="Source Sans Pro" panose="020B0503030403020204" pitchFamily="34" charset="0"/>
            </a:rPr>
            <a:t>Sub-questions</a:t>
          </a:r>
        </a:p>
      </dgm:t>
    </dgm:pt>
    <dgm:pt modelId="{99510413-73B1-481A-AC3B-00C51B2AD526}" type="parTrans" cxnId="{C6EB813B-0348-4335-A0B6-58518E1743E3}">
      <dgm:prSet/>
      <dgm:spPr/>
      <dgm:t>
        <a:bodyPr/>
        <a:lstStyle/>
        <a:p>
          <a:endParaRPr lang="en-US"/>
        </a:p>
      </dgm:t>
    </dgm:pt>
    <dgm:pt modelId="{5BE7E46D-5A8A-4EA6-87C6-DA24E0BAFF07}" type="sibTrans" cxnId="{C6EB813B-0348-4335-A0B6-58518E1743E3}">
      <dgm:prSet/>
      <dgm:spPr/>
      <dgm:t>
        <a:bodyPr/>
        <a:lstStyle/>
        <a:p>
          <a:endParaRPr lang="en-US"/>
        </a:p>
      </dgm:t>
    </dgm:pt>
    <dgm:pt modelId="{C1A42815-51C3-4230-A27B-C88A3C3F5552}">
      <dgm:prSet phldrT="[Text]" custT="1"/>
      <dgm:spPr>
        <a:solidFill>
          <a:srgbClr val="00B050"/>
        </a:solidFill>
      </dgm:spPr>
      <dgm:t>
        <a:bodyPr/>
        <a:lstStyle/>
        <a:p>
          <a:r>
            <a:rPr lang="en-US" sz="1400" dirty="0">
              <a:latin typeface="Source Sans Pro" panose="020B0503030403020204" pitchFamily="34" charset="0"/>
            </a:rPr>
            <a:t>Have the safeguards been implemented in a manner that promotes effective enforcement?</a:t>
          </a:r>
        </a:p>
      </dgm:t>
    </dgm:pt>
    <dgm:pt modelId="{CD8870CE-BA69-4260-97EF-D49221E539AA}" type="parTrans" cxnId="{1FAB93C0-F521-4A8E-88E3-2B563590E7FE}">
      <dgm:prSet/>
      <dgm:spPr/>
      <dgm:t>
        <a:bodyPr/>
        <a:lstStyle/>
        <a:p>
          <a:endParaRPr lang="en-US"/>
        </a:p>
      </dgm:t>
    </dgm:pt>
    <dgm:pt modelId="{BBBCE05A-A22B-4899-AE75-9FD1938A44C7}" type="sibTrans" cxnId="{1FAB93C0-F521-4A8E-88E3-2B563590E7FE}">
      <dgm:prSet/>
      <dgm:spPr/>
      <dgm:t>
        <a:bodyPr/>
        <a:lstStyle/>
        <a:p>
          <a:endParaRPr lang="en-US"/>
        </a:p>
      </dgm:t>
    </dgm:pt>
    <dgm:pt modelId="{E2ADFD48-E2EA-44E5-B828-BBC8B1AA41BC}">
      <dgm:prSet phldrT="[Text]" phldr="1"/>
      <dgm:spPr/>
      <dgm:t>
        <a:bodyPr/>
        <a:lstStyle/>
        <a:p>
          <a:endParaRPr lang="en-US">
            <a:latin typeface="Source Sans Pro" panose="020B0503030403020204" pitchFamily="34" charset="0"/>
          </a:endParaRPr>
        </a:p>
      </dgm:t>
    </dgm:pt>
    <dgm:pt modelId="{13FF12C5-96F7-4BB2-8489-17EE4F555E6A}" type="parTrans" cxnId="{30208F0C-49D6-4B33-A67A-C62AF31F15EF}">
      <dgm:prSet/>
      <dgm:spPr/>
      <dgm:t>
        <a:bodyPr/>
        <a:lstStyle/>
        <a:p>
          <a:endParaRPr lang="en-US"/>
        </a:p>
      </dgm:t>
    </dgm:pt>
    <dgm:pt modelId="{473639EC-3394-49A1-94DD-FA55E6F32A20}" type="sibTrans" cxnId="{30208F0C-49D6-4B33-A67A-C62AF31F15EF}">
      <dgm:prSet/>
      <dgm:spPr/>
      <dgm:t>
        <a:bodyPr/>
        <a:lstStyle/>
        <a:p>
          <a:endParaRPr lang="en-US"/>
        </a:p>
      </dgm:t>
    </dgm:pt>
    <dgm:pt modelId="{49EBF616-DF68-4531-A30C-DFD7A272FB39}">
      <dgm:prSet phldrT="[Text]" phldr="1"/>
      <dgm:spPr/>
      <dgm:t>
        <a:bodyPr/>
        <a:lstStyle/>
        <a:p>
          <a:endParaRPr lang="en-US">
            <a:latin typeface="Source Sans Pro" panose="020B0503030403020204" pitchFamily="34" charset="0"/>
          </a:endParaRPr>
        </a:p>
      </dgm:t>
    </dgm:pt>
    <dgm:pt modelId="{D9C1C676-8134-4246-B413-2F2F409D4D85}" type="parTrans" cxnId="{806F546D-8933-416F-82CD-0DFA85368926}">
      <dgm:prSet/>
      <dgm:spPr/>
      <dgm:t>
        <a:bodyPr/>
        <a:lstStyle/>
        <a:p>
          <a:endParaRPr lang="en-US"/>
        </a:p>
      </dgm:t>
    </dgm:pt>
    <dgm:pt modelId="{48407A52-E58F-45AF-BA7E-8687CB11E512}" type="sibTrans" cxnId="{806F546D-8933-416F-82CD-0DFA85368926}">
      <dgm:prSet/>
      <dgm:spPr/>
      <dgm:t>
        <a:bodyPr/>
        <a:lstStyle/>
        <a:p>
          <a:endParaRPr lang="en-US"/>
        </a:p>
      </dgm:t>
    </dgm:pt>
    <dgm:pt modelId="{329F93E8-C58D-444E-BEF5-12A94C87A08F}">
      <dgm:prSet/>
      <dgm:spPr/>
      <dgm:t>
        <a:bodyPr/>
        <a:lstStyle/>
        <a:p>
          <a:endParaRPr lang="en-US" dirty="0">
            <a:latin typeface="Source Sans Pro" panose="020B0503030403020204" pitchFamily="34" charset="0"/>
          </a:endParaRPr>
        </a:p>
      </dgm:t>
    </dgm:pt>
    <dgm:pt modelId="{39D6EBD7-5F5B-46EA-AF3C-14191DC078A9}" type="parTrans" cxnId="{0EA216A0-2F27-426D-9CE8-B3AA9DB47DD7}">
      <dgm:prSet/>
      <dgm:spPr/>
      <dgm:t>
        <a:bodyPr/>
        <a:lstStyle/>
        <a:p>
          <a:endParaRPr lang="en-US"/>
        </a:p>
      </dgm:t>
    </dgm:pt>
    <dgm:pt modelId="{14CEE030-9EEB-4415-8EC8-655849B7DF80}" type="sibTrans" cxnId="{0EA216A0-2F27-426D-9CE8-B3AA9DB47DD7}">
      <dgm:prSet/>
      <dgm:spPr/>
      <dgm:t>
        <a:bodyPr/>
        <a:lstStyle/>
        <a:p>
          <a:endParaRPr lang="en-US"/>
        </a:p>
      </dgm:t>
    </dgm:pt>
    <dgm:pt modelId="{6426D82E-3E95-47E4-AB55-2ED77F329FA2}">
      <dgm:prSet custT="1"/>
      <dgm:spPr>
        <a:solidFill>
          <a:srgbClr val="FF0000"/>
        </a:solidFill>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1400" dirty="0">
              <a:latin typeface="Source Sans Pro" panose="020B0503030403020204" pitchFamily="34" charset="0"/>
            </a:rPr>
            <a:t>What was the impact of the new safeguards on DNS Abuse?</a:t>
          </a:r>
        </a:p>
        <a:p>
          <a:pPr defTabSz="977900">
            <a:lnSpc>
              <a:spcPct val="90000"/>
            </a:lnSpc>
            <a:spcBef>
              <a:spcPct val="0"/>
            </a:spcBef>
            <a:spcAft>
              <a:spcPct val="35000"/>
            </a:spcAft>
          </a:pPr>
          <a:endParaRPr lang="en-US" sz="1600" dirty="0">
            <a:latin typeface="Source Sans Pro" panose="020B0503030403020204" pitchFamily="34" charset="0"/>
          </a:endParaRPr>
        </a:p>
      </dgm:t>
    </dgm:pt>
    <dgm:pt modelId="{3CD74A4D-E9AE-44C4-91C1-0034D1D66C17}" type="parTrans" cxnId="{B2B4B2D1-C44B-4538-BB77-2D8BEE74E1A3}">
      <dgm:prSet/>
      <dgm:spPr/>
      <dgm:t>
        <a:bodyPr/>
        <a:lstStyle/>
        <a:p>
          <a:endParaRPr lang="en-US"/>
        </a:p>
      </dgm:t>
    </dgm:pt>
    <dgm:pt modelId="{F3CC276B-DE44-420F-B14D-259A5945B9FB}" type="sibTrans" cxnId="{B2B4B2D1-C44B-4538-BB77-2D8BEE74E1A3}">
      <dgm:prSet/>
      <dgm:spPr/>
      <dgm:t>
        <a:bodyPr/>
        <a:lstStyle/>
        <a:p>
          <a:endParaRPr lang="en-US"/>
        </a:p>
      </dgm:t>
    </dgm:pt>
    <dgm:pt modelId="{FFA87584-D8D8-4FA1-95CF-8CE70296F017}">
      <dgm:prSet/>
      <dgm:spPr/>
      <dgm:t>
        <a:bodyPr/>
        <a:lstStyle/>
        <a:p>
          <a:endParaRPr lang="en-US" dirty="0">
            <a:latin typeface="Source Sans Pro" panose="020B0503030403020204" pitchFamily="34" charset="0"/>
          </a:endParaRPr>
        </a:p>
      </dgm:t>
    </dgm:pt>
    <dgm:pt modelId="{FFD2B1A7-6801-4A9C-94C3-6F75EF536DBC}" type="parTrans" cxnId="{52D54F36-3EC1-4914-96EA-A22408AC9D6C}">
      <dgm:prSet/>
      <dgm:spPr/>
      <dgm:t>
        <a:bodyPr/>
        <a:lstStyle/>
        <a:p>
          <a:endParaRPr lang="en-US"/>
        </a:p>
      </dgm:t>
    </dgm:pt>
    <dgm:pt modelId="{7AC91276-199D-4F3C-BAF2-011FA5444625}" type="sibTrans" cxnId="{52D54F36-3EC1-4914-96EA-A22408AC9D6C}">
      <dgm:prSet/>
      <dgm:spPr/>
      <dgm:t>
        <a:bodyPr/>
        <a:lstStyle/>
        <a:p>
          <a:endParaRPr lang="en-US"/>
        </a:p>
      </dgm:t>
    </dgm:pt>
    <dgm:pt modelId="{EA9838F0-C118-4284-B151-D3BCC749CF88}">
      <dgm:prSet/>
      <dgm:spPr/>
      <dgm:t>
        <a:bodyPr/>
        <a:lstStyle/>
        <a:p>
          <a:endParaRPr lang="en-US">
            <a:latin typeface="Source Sans Pro" panose="020B0503030403020204" pitchFamily="34" charset="0"/>
          </a:endParaRPr>
        </a:p>
      </dgm:t>
    </dgm:pt>
    <dgm:pt modelId="{D9C08C0A-3464-42E3-B53B-B069E631DC3E}" type="parTrans" cxnId="{5C00AA1F-8171-4C08-ABBC-5A09B878504B}">
      <dgm:prSet/>
      <dgm:spPr/>
      <dgm:t>
        <a:bodyPr/>
        <a:lstStyle/>
        <a:p>
          <a:endParaRPr lang="en-US"/>
        </a:p>
      </dgm:t>
    </dgm:pt>
    <dgm:pt modelId="{5BA6F86C-98AC-4292-8BA2-9A041F3996C3}" type="sibTrans" cxnId="{5C00AA1F-8171-4C08-ABBC-5A09B878504B}">
      <dgm:prSet/>
      <dgm:spPr/>
      <dgm:t>
        <a:bodyPr/>
        <a:lstStyle/>
        <a:p>
          <a:endParaRPr lang="en-US"/>
        </a:p>
      </dgm:t>
    </dgm:pt>
    <dgm:pt modelId="{9EDD58D3-167A-4DF2-BCD3-AD9B33381040}">
      <dgm:prSet/>
      <dgm:spPr/>
      <dgm:t>
        <a:bodyPr/>
        <a:lstStyle/>
        <a:p>
          <a:endParaRPr lang="en-US" dirty="0">
            <a:latin typeface="Source Sans Pro" panose="020B0503030403020204" pitchFamily="34" charset="0"/>
          </a:endParaRPr>
        </a:p>
      </dgm:t>
    </dgm:pt>
    <dgm:pt modelId="{1E0D49F4-BD52-4C16-AF12-6B246F2AC848}" type="parTrans" cxnId="{9086B3D8-F375-4493-A943-5ACDBD6656FF}">
      <dgm:prSet/>
      <dgm:spPr/>
      <dgm:t>
        <a:bodyPr/>
        <a:lstStyle/>
        <a:p>
          <a:endParaRPr lang="en-US"/>
        </a:p>
      </dgm:t>
    </dgm:pt>
    <dgm:pt modelId="{CF5592CA-174B-49C0-A27D-48B62A40B7E6}" type="sibTrans" cxnId="{9086B3D8-F375-4493-A943-5ACDBD6656FF}">
      <dgm:prSet/>
      <dgm:spPr/>
      <dgm:t>
        <a:bodyPr/>
        <a:lstStyle/>
        <a:p>
          <a:endParaRPr lang="en-US"/>
        </a:p>
      </dgm:t>
    </dgm:pt>
    <dgm:pt modelId="{423A6827-2B42-4B91-8A4E-166183CFC935}">
      <dgm:prSet custT="1"/>
      <dgm:spPr>
        <a:solidFill>
          <a:srgbClr val="7030A0"/>
        </a:solidFill>
      </dgm:spPr>
      <dgm:t>
        <a:bodyPr/>
        <a:lstStyle/>
        <a:p>
          <a:r>
            <a:rPr lang="en-US" sz="1400" dirty="0">
              <a:latin typeface="Source Sans Pro" panose="020B0503030403020204" pitchFamily="34" charset="0"/>
            </a:rPr>
            <a:t>Did the Rights Protection Mechanisms mitigate certain risks involved with the expansion of the new gTLD program?</a:t>
          </a:r>
        </a:p>
      </dgm:t>
    </dgm:pt>
    <dgm:pt modelId="{FD045FD7-C3DC-498D-B39F-3F1E27CFBCE7}" type="parTrans" cxnId="{78EA8A94-14F6-4406-8D39-D8165A6707AE}">
      <dgm:prSet/>
      <dgm:spPr/>
      <dgm:t>
        <a:bodyPr/>
        <a:lstStyle/>
        <a:p>
          <a:endParaRPr lang="en-US"/>
        </a:p>
      </dgm:t>
    </dgm:pt>
    <dgm:pt modelId="{67D2823B-6008-42FB-89E8-2A295F774DD0}" type="sibTrans" cxnId="{78EA8A94-14F6-4406-8D39-D8165A6707AE}">
      <dgm:prSet/>
      <dgm:spPr/>
      <dgm:t>
        <a:bodyPr/>
        <a:lstStyle/>
        <a:p>
          <a:endParaRPr lang="en-US"/>
        </a:p>
      </dgm:t>
    </dgm:pt>
    <dgm:pt modelId="{C7801C97-A323-4417-96DB-4F224C36C0FF}" type="pres">
      <dgm:prSet presAssocID="{9449CEBE-8D0E-47F0-9BED-C1466135AAE7}" presName="composite" presStyleCnt="0">
        <dgm:presLayoutVars>
          <dgm:chMax val="1"/>
          <dgm:dir/>
          <dgm:resizeHandles val="exact"/>
        </dgm:presLayoutVars>
      </dgm:prSet>
      <dgm:spPr/>
    </dgm:pt>
    <dgm:pt modelId="{79D53857-CBD3-4060-9FB2-B9435802E400}" type="pres">
      <dgm:prSet presAssocID="{7F4AF06D-15C8-4113-A203-D4D24EAFEC60}" presName="roof" presStyleLbl="dkBgShp" presStyleIdx="0" presStyleCnt="2" custLinFactNeighborX="860"/>
      <dgm:spPr/>
    </dgm:pt>
    <dgm:pt modelId="{1F4BB0F7-0784-40EB-B570-610A5754B1E4}" type="pres">
      <dgm:prSet presAssocID="{7F4AF06D-15C8-4113-A203-D4D24EAFEC60}" presName="pillars" presStyleCnt="0"/>
      <dgm:spPr/>
    </dgm:pt>
    <dgm:pt modelId="{EE6199ED-0757-42DC-99A6-C2CB13EF57D1}" type="pres">
      <dgm:prSet presAssocID="{7F4AF06D-15C8-4113-A203-D4D24EAFEC60}" presName="pillar1" presStyleLbl="node1" presStyleIdx="0" presStyleCnt="3">
        <dgm:presLayoutVars>
          <dgm:bulletEnabled val="1"/>
        </dgm:presLayoutVars>
      </dgm:prSet>
      <dgm:spPr/>
    </dgm:pt>
    <dgm:pt modelId="{6A106470-89DF-475F-A1CC-4BD1324C5601}" type="pres">
      <dgm:prSet presAssocID="{6426D82E-3E95-47E4-AB55-2ED77F329FA2}" presName="pillarX" presStyleLbl="node1" presStyleIdx="1" presStyleCnt="3">
        <dgm:presLayoutVars>
          <dgm:bulletEnabled val="1"/>
        </dgm:presLayoutVars>
      </dgm:prSet>
      <dgm:spPr/>
    </dgm:pt>
    <dgm:pt modelId="{126783B3-AF2A-44F3-A603-95D388C77DBF}" type="pres">
      <dgm:prSet presAssocID="{423A6827-2B42-4B91-8A4E-166183CFC935}" presName="pillarX" presStyleLbl="node1" presStyleIdx="2" presStyleCnt="3">
        <dgm:presLayoutVars>
          <dgm:bulletEnabled val="1"/>
        </dgm:presLayoutVars>
      </dgm:prSet>
      <dgm:spPr/>
    </dgm:pt>
    <dgm:pt modelId="{F01AB5B9-2517-4A34-BF3C-8C6CCC1396D4}" type="pres">
      <dgm:prSet presAssocID="{7F4AF06D-15C8-4113-A203-D4D24EAFEC60}" presName="base" presStyleLbl="dkBgShp" presStyleIdx="1" presStyleCnt="2"/>
      <dgm:spPr/>
    </dgm:pt>
  </dgm:ptLst>
  <dgm:cxnLst>
    <dgm:cxn modelId="{806F546D-8933-416F-82CD-0DFA85368926}" srcId="{9EDD58D3-167A-4DF2-BCD3-AD9B33381040}" destId="{49EBF616-DF68-4531-A30C-DFD7A272FB39}" srcOrd="1" destOrd="0" parTransId="{D9C1C676-8134-4246-B413-2F2F409D4D85}" sibTransId="{48407A52-E58F-45AF-BA7E-8687CB11E512}"/>
    <dgm:cxn modelId="{52D54F36-3EC1-4914-96EA-A22408AC9D6C}" srcId="{9449CEBE-8D0E-47F0-9BED-C1466135AAE7}" destId="{FFA87584-D8D8-4FA1-95CF-8CE70296F017}" srcOrd="1" destOrd="0" parTransId="{FFD2B1A7-6801-4A9C-94C3-6F75EF536DBC}" sibTransId="{7AC91276-199D-4F3C-BAF2-011FA5444625}"/>
    <dgm:cxn modelId="{0EA216A0-2F27-426D-9CE8-B3AA9DB47DD7}" srcId="{9449CEBE-8D0E-47F0-9BED-C1466135AAE7}" destId="{329F93E8-C58D-444E-BEF5-12A94C87A08F}" srcOrd="3" destOrd="0" parTransId="{39D6EBD7-5F5B-46EA-AF3C-14191DC078A9}" sibTransId="{14CEE030-9EEB-4415-8EC8-655849B7DF80}"/>
    <dgm:cxn modelId="{B2B4B2D1-C44B-4538-BB77-2D8BEE74E1A3}" srcId="{7F4AF06D-15C8-4113-A203-D4D24EAFEC60}" destId="{6426D82E-3E95-47E4-AB55-2ED77F329FA2}" srcOrd="1" destOrd="0" parTransId="{3CD74A4D-E9AE-44C4-91C1-0034D1D66C17}" sibTransId="{F3CC276B-DE44-420F-B14D-259A5945B9FB}"/>
    <dgm:cxn modelId="{BF263D83-2E7D-43E4-BB98-C31BDA0EF68D}" type="presOf" srcId="{6426D82E-3E95-47E4-AB55-2ED77F329FA2}" destId="{6A106470-89DF-475F-A1CC-4BD1324C5601}" srcOrd="0" destOrd="0" presId="urn:microsoft.com/office/officeart/2005/8/layout/hList3"/>
    <dgm:cxn modelId="{9086B3D8-F375-4493-A943-5ACDBD6656FF}" srcId="{9449CEBE-8D0E-47F0-9BED-C1466135AAE7}" destId="{9EDD58D3-167A-4DF2-BCD3-AD9B33381040}" srcOrd="2" destOrd="0" parTransId="{1E0D49F4-BD52-4C16-AF12-6B246F2AC848}" sibTransId="{CF5592CA-174B-49C0-A27D-48B62A40B7E6}"/>
    <dgm:cxn modelId="{C6EB813B-0348-4335-A0B6-58518E1743E3}" srcId="{9449CEBE-8D0E-47F0-9BED-C1466135AAE7}" destId="{7F4AF06D-15C8-4113-A203-D4D24EAFEC60}" srcOrd="0" destOrd="0" parTransId="{99510413-73B1-481A-AC3B-00C51B2AD526}" sibTransId="{5BE7E46D-5A8A-4EA6-87C6-DA24E0BAFF07}"/>
    <dgm:cxn modelId="{52C71E9A-D924-49F0-ABEE-C741D3AA8828}" type="presOf" srcId="{423A6827-2B42-4B91-8A4E-166183CFC935}" destId="{126783B3-AF2A-44F3-A603-95D388C77DBF}" srcOrd="0" destOrd="0" presId="urn:microsoft.com/office/officeart/2005/8/layout/hList3"/>
    <dgm:cxn modelId="{78EA8A94-14F6-4406-8D39-D8165A6707AE}" srcId="{7F4AF06D-15C8-4113-A203-D4D24EAFEC60}" destId="{423A6827-2B42-4B91-8A4E-166183CFC935}" srcOrd="2" destOrd="0" parTransId="{FD045FD7-C3DC-498D-B39F-3F1E27CFBCE7}" sibTransId="{67D2823B-6008-42FB-89E8-2A295F774DD0}"/>
    <dgm:cxn modelId="{30208F0C-49D6-4B33-A67A-C62AF31F15EF}" srcId="{9EDD58D3-167A-4DF2-BCD3-AD9B33381040}" destId="{E2ADFD48-E2EA-44E5-B828-BBC8B1AA41BC}" srcOrd="0" destOrd="0" parTransId="{13FF12C5-96F7-4BB2-8489-17EE4F555E6A}" sibTransId="{473639EC-3394-49A1-94DD-FA55E6F32A20}"/>
    <dgm:cxn modelId="{5C00AA1F-8171-4C08-ABBC-5A09B878504B}" srcId="{FFA87584-D8D8-4FA1-95CF-8CE70296F017}" destId="{EA9838F0-C118-4284-B151-D3BCC749CF88}" srcOrd="0" destOrd="0" parTransId="{D9C08C0A-3464-42E3-B53B-B069E631DC3E}" sibTransId="{5BA6F86C-98AC-4292-8BA2-9A041F3996C3}"/>
    <dgm:cxn modelId="{1FAB93C0-F521-4A8E-88E3-2B563590E7FE}" srcId="{7F4AF06D-15C8-4113-A203-D4D24EAFEC60}" destId="{C1A42815-51C3-4230-A27B-C88A3C3F5552}" srcOrd="0" destOrd="0" parTransId="{CD8870CE-BA69-4260-97EF-D49221E539AA}" sibTransId="{BBBCE05A-A22B-4899-AE75-9FD1938A44C7}"/>
    <dgm:cxn modelId="{8019FBFF-8393-4E3B-9B9B-2B6D5064655C}" type="presOf" srcId="{C1A42815-51C3-4230-A27B-C88A3C3F5552}" destId="{EE6199ED-0757-42DC-99A6-C2CB13EF57D1}" srcOrd="0" destOrd="0" presId="urn:microsoft.com/office/officeart/2005/8/layout/hList3"/>
    <dgm:cxn modelId="{98062D72-950A-4081-B6B1-FA2D06216019}" type="presOf" srcId="{7F4AF06D-15C8-4113-A203-D4D24EAFEC60}" destId="{79D53857-CBD3-4060-9FB2-B9435802E400}" srcOrd="0" destOrd="0" presId="urn:microsoft.com/office/officeart/2005/8/layout/hList3"/>
    <dgm:cxn modelId="{BCE6B4A6-D82F-40B6-AF2E-27B459A4C97F}" type="presOf" srcId="{9449CEBE-8D0E-47F0-9BED-C1466135AAE7}" destId="{C7801C97-A323-4417-96DB-4F224C36C0FF}" srcOrd="0" destOrd="0" presId="urn:microsoft.com/office/officeart/2005/8/layout/hList3"/>
    <dgm:cxn modelId="{B3610735-D74D-4340-AB52-37CB6D6574D4}" type="presParOf" srcId="{C7801C97-A323-4417-96DB-4F224C36C0FF}" destId="{79D53857-CBD3-4060-9FB2-B9435802E400}" srcOrd="0" destOrd="0" presId="urn:microsoft.com/office/officeart/2005/8/layout/hList3"/>
    <dgm:cxn modelId="{0107EB60-9415-42B1-92F6-EBE7FA46C318}" type="presParOf" srcId="{C7801C97-A323-4417-96DB-4F224C36C0FF}" destId="{1F4BB0F7-0784-40EB-B570-610A5754B1E4}" srcOrd="1" destOrd="0" presId="urn:microsoft.com/office/officeart/2005/8/layout/hList3"/>
    <dgm:cxn modelId="{4E1999E4-12CF-4888-97FE-E422ADC57836}" type="presParOf" srcId="{1F4BB0F7-0784-40EB-B570-610A5754B1E4}" destId="{EE6199ED-0757-42DC-99A6-C2CB13EF57D1}" srcOrd="0" destOrd="0" presId="urn:microsoft.com/office/officeart/2005/8/layout/hList3"/>
    <dgm:cxn modelId="{CEE7B8C1-181B-4545-BD47-D5510CCE8A8D}" type="presParOf" srcId="{1F4BB0F7-0784-40EB-B570-610A5754B1E4}" destId="{6A106470-89DF-475F-A1CC-4BD1324C5601}" srcOrd="1" destOrd="0" presId="urn:microsoft.com/office/officeart/2005/8/layout/hList3"/>
    <dgm:cxn modelId="{BD6468F1-04AC-42B2-9B5D-253D42F9810A}" type="presParOf" srcId="{1F4BB0F7-0784-40EB-B570-610A5754B1E4}" destId="{126783B3-AF2A-44F3-A603-95D388C77DBF}" srcOrd="2" destOrd="0" presId="urn:microsoft.com/office/officeart/2005/8/layout/hList3"/>
    <dgm:cxn modelId="{B0FE760A-D7FA-4C95-937B-428F807660EC}" type="presParOf" srcId="{C7801C97-A323-4417-96DB-4F224C36C0FF}" destId="{F01AB5B9-2517-4A34-BF3C-8C6CCC1396D4}"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4B5D257-7081-49C4-B42F-479C68941EFB}"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n-US"/>
        </a:p>
      </dgm:t>
    </dgm:pt>
    <dgm:pt modelId="{61324C60-0000-4F9A-B8B5-BE92B0E33E17}">
      <dgm:prSet phldrT="[Text]" custT="1"/>
      <dgm:spPr/>
      <dgm:t>
        <a:bodyPr/>
        <a:lstStyle/>
        <a:p>
          <a:r>
            <a:rPr lang="en-US" sz="1400" dirty="0">
              <a:latin typeface="Source Sans Pro" panose="020B0503030403020204" pitchFamily="34" charset="0"/>
            </a:rPr>
            <a:t>Technical Safeguards</a:t>
          </a:r>
        </a:p>
      </dgm:t>
    </dgm:pt>
    <dgm:pt modelId="{B1D50F4B-6EEC-480B-B3B7-AF9C86DB8F93}" type="parTrans" cxnId="{5CFCDD89-DDC9-4D44-AE2C-FD4408E292F7}">
      <dgm:prSet/>
      <dgm:spPr/>
      <dgm:t>
        <a:bodyPr/>
        <a:lstStyle/>
        <a:p>
          <a:endParaRPr lang="en-US"/>
        </a:p>
      </dgm:t>
    </dgm:pt>
    <dgm:pt modelId="{A6A2DC6A-0D78-44E7-8409-C535ECC61DC5}" type="sibTrans" cxnId="{5CFCDD89-DDC9-4D44-AE2C-FD4408E292F7}">
      <dgm:prSet/>
      <dgm:spPr/>
      <dgm:t>
        <a:bodyPr/>
        <a:lstStyle/>
        <a:p>
          <a:endParaRPr lang="en-US"/>
        </a:p>
      </dgm:t>
    </dgm:pt>
    <dgm:pt modelId="{999C1C14-2E52-4AC9-AFDA-9F668EA27087}">
      <dgm:prSet phldrT="[Text]" custT="1"/>
      <dgm:spPr/>
      <dgm:t>
        <a:bodyPr/>
        <a:lstStyle/>
        <a:p>
          <a:r>
            <a:rPr lang="en-US" sz="1400" dirty="0">
              <a:latin typeface="Source Sans Pro" panose="020B0503030403020204" pitchFamily="34" charset="0"/>
            </a:rPr>
            <a:t>Safeguards Applicable to all new gTLDs</a:t>
          </a:r>
        </a:p>
      </dgm:t>
    </dgm:pt>
    <dgm:pt modelId="{ED3E8A04-568D-4190-A2B3-0015E08EB876}" type="parTrans" cxnId="{5E6C8E0C-14E4-4DE1-85AB-9BE9FA21E580}">
      <dgm:prSet/>
      <dgm:spPr/>
      <dgm:t>
        <a:bodyPr/>
        <a:lstStyle/>
        <a:p>
          <a:endParaRPr lang="en-US"/>
        </a:p>
      </dgm:t>
    </dgm:pt>
    <dgm:pt modelId="{0DF5EDDD-1E4C-46CB-BC59-F3B8A89D0174}" type="sibTrans" cxnId="{5E6C8E0C-14E4-4DE1-85AB-9BE9FA21E580}">
      <dgm:prSet/>
      <dgm:spPr/>
      <dgm:t>
        <a:bodyPr/>
        <a:lstStyle/>
        <a:p>
          <a:endParaRPr lang="en-US"/>
        </a:p>
      </dgm:t>
    </dgm:pt>
    <dgm:pt modelId="{0440370C-50B3-495E-861D-6DB17CB3AE2E}">
      <dgm:prSet phldrT="[Text]" custT="1"/>
      <dgm:spPr/>
      <dgm:t>
        <a:bodyPr/>
        <a:lstStyle/>
        <a:p>
          <a:r>
            <a:rPr lang="en-US" sz="1400" dirty="0">
              <a:latin typeface="Source Sans Pro" panose="020B0503030403020204" pitchFamily="34" charset="0"/>
            </a:rPr>
            <a:t>Safeguards Applicable to new gTLDs that: raise consumer protection concerns, contain sensitive strings, or strings in regulated/highly regulated markets</a:t>
          </a:r>
        </a:p>
      </dgm:t>
    </dgm:pt>
    <dgm:pt modelId="{47AA6AC6-9402-41D4-95B1-45B32BAA799E}" type="parTrans" cxnId="{AA0F97AC-FF55-465B-93F4-B8730732E248}">
      <dgm:prSet/>
      <dgm:spPr/>
      <dgm:t>
        <a:bodyPr/>
        <a:lstStyle/>
        <a:p>
          <a:endParaRPr lang="en-US"/>
        </a:p>
      </dgm:t>
    </dgm:pt>
    <dgm:pt modelId="{834EE7C0-4633-414E-941A-0BDF190DA969}" type="sibTrans" cxnId="{AA0F97AC-FF55-465B-93F4-B8730732E248}">
      <dgm:prSet/>
      <dgm:spPr/>
      <dgm:t>
        <a:bodyPr/>
        <a:lstStyle/>
        <a:p>
          <a:endParaRPr lang="en-US"/>
        </a:p>
      </dgm:t>
    </dgm:pt>
    <dgm:pt modelId="{D75A5428-0B7D-4C70-8CBD-6F2655366948}">
      <dgm:prSet phldrT="[Text]" custT="1"/>
      <dgm:spPr/>
      <dgm:t>
        <a:bodyPr/>
        <a:lstStyle/>
        <a:p>
          <a:r>
            <a:rPr lang="en-US" sz="1400" dirty="0">
              <a:latin typeface="Source Sans Pro" panose="020B0503030403020204" pitchFamily="34" charset="0"/>
            </a:rPr>
            <a:t>Voluntary Public Interest Commitments</a:t>
          </a:r>
        </a:p>
      </dgm:t>
    </dgm:pt>
    <dgm:pt modelId="{6C07D197-D5BD-47E2-8752-848897A5BB13}" type="parTrans" cxnId="{398FFB8E-9ABE-47C3-9453-2130010B5B29}">
      <dgm:prSet/>
      <dgm:spPr/>
      <dgm:t>
        <a:bodyPr/>
        <a:lstStyle/>
        <a:p>
          <a:endParaRPr lang="en-US"/>
        </a:p>
      </dgm:t>
    </dgm:pt>
    <dgm:pt modelId="{FEAD8C2F-2E67-4A86-9B1B-ED8E4E5FFEB3}" type="sibTrans" cxnId="{398FFB8E-9ABE-47C3-9453-2130010B5B29}">
      <dgm:prSet/>
      <dgm:spPr/>
      <dgm:t>
        <a:bodyPr/>
        <a:lstStyle/>
        <a:p>
          <a:endParaRPr lang="en-US"/>
        </a:p>
      </dgm:t>
    </dgm:pt>
    <dgm:pt modelId="{1B53941D-9277-41C8-9AB1-E6A34C46B295}">
      <dgm:prSet phldrT="[Text]" custT="1"/>
      <dgm:spPr/>
      <dgm:t>
        <a:bodyPr/>
        <a:lstStyle/>
        <a:p>
          <a:r>
            <a:rPr lang="en-US" sz="1400" dirty="0">
              <a:latin typeface="Source Sans Pro" panose="020B0503030403020204" pitchFamily="34" charset="0"/>
            </a:rPr>
            <a:t>Rights Protection Mechanisms</a:t>
          </a:r>
        </a:p>
      </dgm:t>
    </dgm:pt>
    <dgm:pt modelId="{471008BE-31FD-4BC3-AA9F-AEB46B4C0822}" type="parTrans" cxnId="{B9E85575-E29D-4EBD-B384-D9A8A72F9FAF}">
      <dgm:prSet/>
      <dgm:spPr/>
      <dgm:t>
        <a:bodyPr/>
        <a:lstStyle/>
        <a:p>
          <a:endParaRPr lang="en-US"/>
        </a:p>
      </dgm:t>
    </dgm:pt>
    <dgm:pt modelId="{387AB964-BD7E-495F-AD9B-52712B58DE71}" type="sibTrans" cxnId="{B9E85575-E29D-4EBD-B384-D9A8A72F9FAF}">
      <dgm:prSet/>
      <dgm:spPr/>
      <dgm:t>
        <a:bodyPr/>
        <a:lstStyle/>
        <a:p>
          <a:endParaRPr lang="en-US"/>
        </a:p>
      </dgm:t>
    </dgm:pt>
    <dgm:pt modelId="{93153B95-A58C-4B17-ACDC-C7CA380CA772}" type="pres">
      <dgm:prSet presAssocID="{04B5D257-7081-49C4-B42F-479C68941EFB}" presName="diagram" presStyleCnt="0">
        <dgm:presLayoutVars>
          <dgm:dir/>
          <dgm:resizeHandles val="exact"/>
        </dgm:presLayoutVars>
      </dgm:prSet>
      <dgm:spPr/>
    </dgm:pt>
    <dgm:pt modelId="{D05ABE23-72B5-478F-9891-33BB29910076}" type="pres">
      <dgm:prSet presAssocID="{61324C60-0000-4F9A-B8B5-BE92B0E33E17}" presName="node" presStyleLbl="node1" presStyleIdx="0" presStyleCnt="5">
        <dgm:presLayoutVars>
          <dgm:bulletEnabled val="1"/>
        </dgm:presLayoutVars>
      </dgm:prSet>
      <dgm:spPr/>
    </dgm:pt>
    <dgm:pt modelId="{213E0653-D77A-49E4-AB4C-4E7AC1CDDEE7}" type="pres">
      <dgm:prSet presAssocID="{A6A2DC6A-0D78-44E7-8409-C535ECC61DC5}" presName="sibTrans" presStyleCnt="0"/>
      <dgm:spPr/>
    </dgm:pt>
    <dgm:pt modelId="{F7CE20F1-41BB-4AA5-A641-7A9DFECBA598}" type="pres">
      <dgm:prSet presAssocID="{999C1C14-2E52-4AC9-AFDA-9F668EA27087}" presName="node" presStyleLbl="node1" presStyleIdx="1" presStyleCnt="5">
        <dgm:presLayoutVars>
          <dgm:bulletEnabled val="1"/>
        </dgm:presLayoutVars>
      </dgm:prSet>
      <dgm:spPr/>
    </dgm:pt>
    <dgm:pt modelId="{FC5EA381-1A4C-498D-94AF-1C6B7C781ACE}" type="pres">
      <dgm:prSet presAssocID="{0DF5EDDD-1E4C-46CB-BC59-F3B8A89D0174}" presName="sibTrans" presStyleCnt="0"/>
      <dgm:spPr/>
    </dgm:pt>
    <dgm:pt modelId="{70F52D47-F6A3-4CC9-BE46-D7F2B1C6325A}" type="pres">
      <dgm:prSet presAssocID="{0440370C-50B3-495E-861D-6DB17CB3AE2E}" presName="node" presStyleLbl="node1" presStyleIdx="2" presStyleCnt="5">
        <dgm:presLayoutVars>
          <dgm:bulletEnabled val="1"/>
        </dgm:presLayoutVars>
      </dgm:prSet>
      <dgm:spPr/>
    </dgm:pt>
    <dgm:pt modelId="{BEDE2A8B-1D8A-4C8E-B345-E5FB99B03775}" type="pres">
      <dgm:prSet presAssocID="{834EE7C0-4633-414E-941A-0BDF190DA969}" presName="sibTrans" presStyleCnt="0"/>
      <dgm:spPr/>
    </dgm:pt>
    <dgm:pt modelId="{5978967E-C32F-454E-B2F6-FD4F53DDB642}" type="pres">
      <dgm:prSet presAssocID="{D75A5428-0B7D-4C70-8CBD-6F2655366948}" presName="node" presStyleLbl="node1" presStyleIdx="3" presStyleCnt="5">
        <dgm:presLayoutVars>
          <dgm:bulletEnabled val="1"/>
        </dgm:presLayoutVars>
      </dgm:prSet>
      <dgm:spPr/>
    </dgm:pt>
    <dgm:pt modelId="{2F4148D9-6999-486C-BFF7-ABCF5F58CC59}" type="pres">
      <dgm:prSet presAssocID="{FEAD8C2F-2E67-4A86-9B1B-ED8E4E5FFEB3}" presName="sibTrans" presStyleCnt="0"/>
      <dgm:spPr/>
    </dgm:pt>
    <dgm:pt modelId="{313D3BB0-E7DD-46D0-AAF9-3B4AC70A3608}" type="pres">
      <dgm:prSet presAssocID="{1B53941D-9277-41C8-9AB1-E6A34C46B295}" presName="node" presStyleLbl="node1" presStyleIdx="4" presStyleCnt="5">
        <dgm:presLayoutVars>
          <dgm:bulletEnabled val="1"/>
        </dgm:presLayoutVars>
      </dgm:prSet>
      <dgm:spPr/>
    </dgm:pt>
  </dgm:ptLst>
  <dgm:cxnLst>
    <dgm:cxn modelId="{23E0A8FB-4FDE-4D13-89F3-E1E9D1368B02}" type="presOf" srcId="{1B53941D-9277-41C8-9AB1-E6A34C46B295}" destId="{313D3BB0-E7DD-46D0-AAF9-3B4AC70A3608}" srcOrd="0" destOrd="0" presId="urn:microsoft.com/office/officeart/2005/8/layout/default"/>
    <dgm:cxn modelId="{AA0F97AC-FF55-465B-93F4-B8730732E248}" srcId="{04B5D257-7081-49C4-B42F-479C68941EFB}" destId="{0440370C-50B3-495E-861D-6DB17CB3AE2E}" srcOrd="2" destOrd="0" parTransId="{47AA6AC6-9402-41D4-95B1-45B32BAA799E}" sibTransId="{834EE7C0-4633-414E-941A-0BDF190DA969}"/>
    <dgm:cxn modelId="{5E6C8E0C-14E4-4DE1-85AB-9BE9FA21E580}" srcId="{04B5D257-7081-49C4-B42F-479C68941EFB}" destId="{999C1C14-2E52-4AC9-AFDA-9F668EA27087}" srcOrd="1" destOrd="0" parTransId="{ED3E8A04-568D-4190-A2B3-0015E08EB876}" sibTransId="{0DF5EDDD-1E4C-46CB-BC59-F3B8A89D0174}"/>
    <dgm:cxn modelId="{66DFE369-5F05-4429-BC85-D7A1CB2822AC}" type="presOf" srcId="{61324C60-0000-4F9A-B8B5-BE92B0E33E17}" destId="{D05ABE23-72B5-478F-9891-33BB29910076}" srcOrd="0" destOrd="0" presId="urn:microsoft.com/office/officeart/2005/8/layout/default"/>
    <dgm:cxn modelId="{398FFB8E-9ABE-47C3-9453-2130010B5B29}" srcId="{04B5D257-7081-49C4-B42F-479C68941EFB}" destId="{D75A5428-0B7D-4C70-8CBD-6F2655366948}" srcOrd="3" destOrd="0" parTransId="{6C07D197-D5BD-47E2-8752-848897A5BB13}" sibTransId="{FEAD8C2F-2E67-4A86-9B1B-ED8E4E5FFEB3}"/>
    <dgm:cxn modelId="{26095E84-E62B-4FAD-9A8C-15FD2B42C295}" type="presOf" srcId="{04B5D257-7081-49C4-B42F-479C68941EFB}" destId="{93153B95-A58C-4B17-ACDC-C7CA380CA772}" srcOrd="0" destOrd="0" presId="urn:microsoft.com/office/officeart/2005/8/layout/default"/>
    <dgm:cxn modelId="{803B158B-D367-46FB-AD30-8B7FF40656BD}" type="presOf" srcId="{0440370C-50B3-495E-861D-6DB17CB3AE2E}" destId="{70F52D47-F6A3-4CC9-BE46-D7F2B1C6325A}" srcOrd="0" destOrd="0" presId="urn:microsoft.com/office/officeart/2005/8/layout/default"/>
    <dgm:cxn modelId="{F80815DF-FAF1-4602-9B8F-564A20AAD558}" type="presOf" srcId="{999C1C14-2E52-4AC9-AFDA-9F668EA27087}" destId="{F7CE20F1-41BB-4AA5-A641-7A9DFECBA598}" srcOrd="0" destOrd="0" presId="urn:microsoft.com/office/officeart/2005/8/layout/default"/>
    <dgm:cxn modelId="{B9E85575-E29D-4EBD-B384-D9A8A72F9FAF}" srcId="{04B5D257-7081-49C4-B42F-479C68941EFB}" destId="{1B53941D-9277-41C8-9AB1-E6A34C46B295}" srcOrd="4" destOrd="0" parTransId="{471008BE-31FD-4BC3-AA9F-AEB46B4C0822}" sibTransId="{387AB964-BD7E-495F-AD9B-52712B58DE71}"/>
    <dgm:cxn modelId="{5CFCDD89-DDC9-4D44-AE2C-FD4408E292F7}" srcId="{04B5D257-7081-49C4-B42F-479C68941EFB}" destId="{61324C60-0000-4F9A-B8B5-BE92B0E33E17}" srcOrd="0" destOrd="0" parTransId="{B1D50F4B-6EEC-480B-B3B7-AF9C86DB8F93}" sibTransId="{A6A2DC6A-0D78-44E7-8409-C535ECC61DC5}"/>
    <dgm:cxn modelId="{99EC1B12-6C58-4A85-85E6-265EA5108B44}" type="presOf" srcId="{D75A5428-0B7D-4C70-8CBD-6F2655366948}" destId="{5978967E-C32F-454E-B2F6-FD4F53DDB642}" srcOrd="0" destOrd="0" presId="urn:microsoft.com/office/officeart/2005/8/layout/default"/>
    <dgm:cxn modelId="{1407E653-FB94-43DD-81B2-35E8A80948C4}" type="presParOf" srcId="{93153B95-A58C-4B17-ACDC-C7CA380CA772}" destId="{D05ABE23-72B5-478F-9891-33BB29910076}" srcOrd="0" destOrd="0" presId="urn:microsoft.com/office/officeart/2005/8/layout/default"/>
    <dgm:cxn modelId="{B7BC87CD-2B35-4F40-B5B6-66539F40FEF4}" type="presParOf" srcId="{93153B95-A58C-4B17-ACDC-C7CA380CA772}" destId="{213E0653-D77A-49E4-AB4C-4E7AC1CDDEE7}" srcOrd="1" destOrd="0" presId="urn:microsoft.com/office/officeart/2005/8/layout/default"/>
    <dgm:cxn modelId="{F188D559-8100-4FC2-9C79-647BDFD8C496}" type="presParOf" srcId="{93153B95-A58C-4B17-ACDC-C7CA380CA772}" destId="{F7CE20F1-41BB-4AA5-A641-7A9DFECBA598}" srcOrd="2" destOrd="0" presId="urn:microsoft.com/office/officeart/2005/8/layout/default"/>
    <dgm:cxn modelId="{8F54D2BD-567B-42F5-B08B-A71347A2E790}" type="presParOf" srcId="{93153B95-A58C-4B17-ACDC-C7CA380CA772}" destId="{FC5EA381-1A4C-498D-94AF-1C6B7C781ACE}" srcOrd="3" destOrd="0" presId="urn:microsoft.com/office/officeart/2005/8/layout/default"/>
    <dgm:cxn modelId="{C49F99C9-8BA5-4581-801A-2ED8B80776FA}" type="presParOf" srcId="{93153B95-A58C-4B17-ACDC-C7CA380CA772}" destId="{70F52D47-F6A3-4CC9-BE46-D7F2B1C6325A}" srcOrd="4" destOrd="0" presId="urn:microsoft.com/office/officeart/2005/8/layout/default"/>
    <dgm:cxn modelId="{C07E8357-CAEB-4007-8938-4F8AC6A3F1D4}" type="presParOf" srcId="{93153B95-A58C-4B17-ACDC-C7CA380CA772}" destId="{BEDE2A8B-1D8A-4C8E-B345-E5FB99B03775}" srcOrd="5" destOrd="0" presId="urn:microsoft.com/office/officeart/2005/8/layout/default"/>
    <dgm:cxn modelId="{95451B8A-25B2-497F-8CAF-4F5A95676C22}" type="presParOf" srcId="{93153B95-A58C-4B17-ACDC-C7CA380CA772}" destId="{5978967E-C32F-454E-B2F6-FD4F53DDB642}" srcOrd="6" destOrd="0" presId="urn:microsoft.com/office/officeart/2005/8/layout/default"/>
    <dgm:cxn modelId="{E889DD1D-373A-4AA5-97AB-DDBC3ABA5E94}" type="presParOf" srcId="{93153B95-A58C-4B17-ACDC-C7CA380CA772}" destId="{2F4148D9-6999-486C-BFF7-ABCF5F58CC59}" srcOrd="7" destOrd="0" presId="urn:microsoft.com/office/officeart/2005/8/layout/default"/>
    <dgm:cxn modelId="{AA158327-C9F3-4960-BC91-8FBA9603CFDD}" type="presParOf" srcId="{93153B95-A58C-4B17-ACDC-C7CA380CA772}" destId="{313D3BB0-E7DD-46D0-AAF9-3B4AC70A3608}"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0504D21-4AFB-46C2-B91A-2B06628AFA75}" type="doc">
      <dgm:prSet loTypeId="urn:microsoft.com/office/officeart/2008/layout/PictureAccentList" loCatId="list" qsTypeId="urn:microsoft.com/office/officeart/2005/8/quickstyle/simple1" qsCatId="simple" csTypeId="urn:microsoft.com/office/officeart/2005/8/colors/colorful1" csCatId="colorful" phldr="1"/>
      <dgm:spPr/>
      <dgm:t>
        <a:bodyPr/>
        <a:lstStyle/>
        <a:p>
          <a:endParaRPr lang="en-US"/>
        </a:p>
      </dgm:t>
    </dgm:pt>
    <dgm:pt modelId="{6AB4C39A-5BDE-42EA-8F59-01612FF7185C}">
      <dgm:prSet phldrT="[Text]"/>
      <dgm:spPr/>
      <dgm:t>
        <a:bodyPr/>
        <a:lstStyle/>
        <a:p>
          <a:r>
            <a:rPr lang="en-US" dirty="0">
              <a:latin typeface="+mn-lt"/>
            </a:rPr>
            <a:t>High Level Questions:</a:t>
          </a:r>
        </a:p>
      </dgm:t>
    </dgm:pt>
    <dgm:pt modelId="{64369811-C241-4679-AE25-A0E227EEC89B}" type="parTrans" cxnId="{6AADF72F-6620-4D76-A895-E4495ABD842F}">
      <dgm:prSet/>
      <dgm:spPr/>
      <dgm:t>
        <a:bodyPr/>
        <a:lstStyle/>
        <a:p>
          <a:endParaRPr lang="en-US">
            <a:latin typeface="+mn-lt"/>
          </a:endParaRPr>
        </a:p>
      </dgm:t>
    </dgm:pt>
    <dgm:pt modelId="{78266ECE-1642-4BD2-B82F-1D2DD329A2AC}" type="sibTrans" cxnId="{6AADF72F-6620-4D76-A895-E4495ABD842F}">
      <dgm:prSet/>
      <dgm:spPr/>
      <dgm:t>
        <a:bodyPr/>
        <a:lstStyle/>
        <a:p>
          <a:endParaRPr lang="en-US">
            <a:latin typeface="+mn-lt"/>
          </a:endParaRPr>
        </a:p>
      </dgm:t>
    </dgm:pt>
    <dgm:pt modelId="{BB6060B6-41D8-4DEF-B9A6-D158D20261E2}">
      <dgm:prSet phldrT="[Text]" custT="1"/>
      <dgm:spPr/>
      <dgm:t>
        <a:bodyPr/>
        <a:lstStyle/>
        <a:p>
          <a:pPr marL="0" marR="0" indent="0" defTabSz="666750" eaLnBrk="1" fontAlgn="auto" latinLnBrk="0" hangingPunct="1">
            <a:lnSpc>
              <a:spcPct val="90000"/>
            </a:lnSpc>
            <a:spcBef>
              <a:spcPct val="0"/>
            </a:spcBef>
            <a:spcAft>
              <a:spcPct val="35000"/>
            </a:spcAft>
            <a:buClrTx/>
            <a:buSzTx/>
            <a:buFontTx/>
            <a:buNone/>
            <a:tabLst/>
            <a:defRPr/>
          </a:pPr>
          <a:r>
            <a:rPr lang="en-US" sz="2400" dirty="0">
              <a:solidFill>
                <a:schemeClr val="bg1"/>
              </a:solidFill>
              <a:latin typeface="+mn-lt"/>
              <a:cs typeface="Source Sans Pro"/>
            </a:rPr>
            <a:t>Have consumers expressed trust in new gTLDs?</a:t>
          </a:r>
          <a:endParaRPr lang="en-US" sz="1100" dirty="0">
            <a:latin typeface="+mn-lt"/>
          </a:endParaRPr>
        </a:p>
      </dgm:t>
    </dgm:pt>
    <dgm:pt modelId="{52463424-8597-4BB1-A4D3-43FBC5C9A0DC}" type="parTrans" cxnId="{1CB49732-403E-4AD7-AC36-E1CA59A64C68}">
      <dgm:prSet/>
      <dgm:spPr/>
      <dgm:t>
        <a:bodyPr/>
        <a:lstStyle/>
        <a:p>
          <a:endParaRPr lang="en-US">
            <a:latin typeface="+mn-lt"/>
          </a:endParaRPr>
        </a:p>
      </dgm:t>
    </dgm:pt>
    <dgm:pt modelId="{BB14E3FA-B76F-44AA-93E2-8BC1702ED65C}" type="sibTrans" cxnId="{1CB49732-403E-4AD7-AC36-E1CA59A64C68}">
      <dgm:prSet/>
      <dgm:spPr/>
      <dgm:t>
        <a:bodyPr/>
        <a:lstStyle/>
        <a:p>
          <a:endParaRPr lang="en-US">
            <a:latin typeface="+mn-lt"/>
          </a:endParaRPr>
        </a:p>
      </dgm:t>
    </dgm:pt>
    <dgm:pt modelId="{9D93C3AB-6630-4689-8304-C0B308A4C3C9}">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2400" dirty="0">
              <a:solidFill>
                <a:schemeClr val="bg1"/>
              </a:solidFill>
              <a:latin typeface="+mn-lt"/>
              <a:cs typeface="Source Sans Pro"/>
            </a:rPr>
            <a:t>Has consumer trust in the DNS improved overall since introduction of new gTLDs? </a:t>
          </a:r>
          <a:endParaRPr lang="en-US" sz="1500" dirty="0">
            <a:solidFill>
              <a:srgbClr val="0A1F24"/>
            </a:solidFill>
            <a:latin typeface="+mn-lt"/>
            <a:cs typeface="Source Sans Pro"/>
          </a:endParaRPr>
        </a:p>
      </dgm:t>
    </dgm:pt>
    <dgm:pt modelId="{EE6A5089-D233-4EBB-91D6-E499454D74C2}" type="parTrans" cxnId="{E1B77351-D845-4ED5-8BB2-AB3605CABA5C}">
      <dgm:prSet/>
      <dgm:spPr/>
      <dgm:t>
        <a:bodyPr/>
        <a:lstStyle/>
        <a:p>
          <a:endParaRPr lang="en-US">
            <a:latin typeface="+mn-lt"/>
          </a:endParaRPr>
        </a:p>
      </dgm:t>
    </dgm:pt>
    <dgm:pt modelId="{B663D390-7651-4782-8B22-BA651A3D447E}" type="sibTrans" cxnId="{E1B77351-D845-4ED5-8BB2-AB3605CABA5C}">
      <dgm:prSet/>
      <dgm:spPr/>
      <dgm:t>
        <a:bodyPr/>
        <a:lstStyle/>
        <a:p>
          <a:endParaRPr lang="en-US">
            <a:latin typeface="+mn-lt"/>
          </a:endParaRPr>
        </a:p>
      </dgm:t>
    </dgm:pt>
    <dgm:pt modelId="{1439E64E-72D8-4C00-9FB8-B2954C997FE5}" type="pres">
      <dgm:prSet presAssocID="{20504D21-4AFB-46C2-B91A-2B06628AFA75}" presName="layout" presStyleCnt="0">
        <dgm:presLayoutVars>
          <dgm:chMax/>
          <dgm:chPref/>
          <dgm:dir/>
          <dgm:animOne val="branch"/>
          <dgm:animLvl val="lvl"/>
          <dgm:resizeHandles/>
        </dgm:presLayoutVars>
      </dgm:prSet>
      <dgm:spPr/>
    </dgm:pt>
    <dgm:pt modelId="{1CEC1C41-A830-4C73-BE0C-3C79C976DF10}" type="pres">
      <dgm:prSet presAssocID="{6AB4C39A-5BDE-42EA-8F59-01612FF7185C}" presName="root" presStyleCnt="0">
        <dgm:presLayoutVars>
          <dgm:chMax/>
          <dgm:chPref val="4"/>
        </dgm:presLayoutVars>
      </dgm:prSet>
      <dgm:spPr/>
    </dgm:pt>
    <dgm:pt modelId="{77B2B4DE-A5B2-4AED-A0AE-800E78493566}" type="pres">
      <dgm:prSet presAssocID="{6AB4C39A-5BDE-42EA-8F59-01612FF7185C}" presName="rootComposite" presStyleCnt="0">
        <dgm:presLayoutVars/>
      </dgm:prSet>
      <dgm:spPr/>
    </dgm:pt>
    <dgm:pt modelId="{A0E3AE3F-9D3E-425B-B389-DCB146AFA15D}" type="pres">
      <dgm:prSet presAssocID="{6AB4C39A-5BDE-42EA-8F59-01612FF7185C}" presName="rootText" presStyleLbl="node0" presStyleIdx="0" presStyleCnt="1">
        <dgm:presLayoutVars>
          <dgm:chMax/>
          <dgm:chPref val="4"/>
        </dgm:presLayoutVars>
      </dgm:prSet>
      <dgm:spPr/>
    </dgm:pt>
    <dgm:pt modelId="{B9F9FCE9-A75F-4409-8063-AF37E16D4DBF}" type="pres">
      <dgm:prSet presAssocID="{6AB4C39A-5BDE-42EA-8F59-01612FF7185C}" presName="childShape" presStyleCnt="0">
        <dgm:presLayoutVars>
          <dgm:chMax val="0"/>
          <dgm:chPref val="0"/>
        </dgm:presLayoutVars>
      </dgm:prSet>
      <dgm:spPr/>
    </dgm:pt>
    <dgm:pt modelId="{7DE21A51-87D2-43A8-A230-90B5126C7921}" type="pres">
      <dgm:prSet presAssocID="{BB6060B6-41D8-4DEF-B9A6-D158D20261E2}" presName="childComposite" presStyleCnt="0">
        <dgm:presLayoutVars>
          <dgm:chMax val="0"/>
          <dgm:chPref val="0"/>
        </dgm:presLayoutVars>
      </dgm:prSet>
      <dgm:spPr/>
    </dgm:pt>
    <dgm:pt modelId="{FF4B051A-34DA-4F39-91AC-A5CDD2FB58F2}" type="pres">
      <dgm:prSet presAssocID="{BB6060B6-41D8-4DEF-B9A6-D158D20261E2}" presName="Image" presStyleLbl="node1" presStyleIdx="0" presStyleCnt="2" custScaleX="21949" custScaleY="10633"/>
      <dgm:spPr>
        <a:solidFill>
          <a:schemeClr val="bg1"/>
        </a:solidFill>
      </dgm:spPr>
    </dgm:pt>
    <dgm:pt modelId="{0ABE075F-7523-4FA2-81C6-8344629E933E}" type="pres">
      <dgm:prSet presAssocID="{BB6060B6-41D8-4DEF-B9A6-D158D20261E2}" presName="childText" presStyleLbl="lnNode1" presStyleIdx="0" presStyleCnt="2" custScaleX="94450" custScaleY="110861" custLinFactNeighborX="6157" custLinFactNeighborY="-1728">
        <dgm:presLayoutVars>
          <dgm:chMax val="0"/>
          <dgm:chPref val="0"/>
          <dgm:bulletEnabled val="1"/>
        </dgm:presLayoutVars>
      </dgm:prSet>
      <dgm:spPr/>
    </dgm:pt>
    <dgm:pt modelId="{9D996C3A-7772-49D5-9C13-FABC7FDC6FE2}" type="pres">
      <dgm:prSet presAssocID="{9D93C3AB-6630-4689-8304-C0B308A4C3C9}" presName="childComposite" presStyleCnt="0">
        <dgm:presLayoutVars>
          <dgm:chMax val="0"/>
          <dgm:chPref val="0"/>
        </dgm:presLayoutVars>
      </dgm:prSet>
      <dgm:spPr/>
    </dgm:pt>
    <dgm:pt modelId="{0C5FCEEA-E0CD-49BC-BEFD-3DD80552ADF5}" type="pres">
      <dgm:prSet presAssocID="{9D93C3AB-6630-4689-8304-C0B308A4C3C9}" presName="Image" presStyleLbl="node1" presStyleIdx="1" presStyleCnt="2" custFlipVert="1" custScaleX="9091" custScaleY="4091"/>
      <dgm:spPr>
        <a:solidFill>
          <a:schemeClr val="bg1"/>
        </a:solidFill>
      </dgm:spPr>
    </dgm:pt>
    <dgm:pt modelId="{2CA1E131-64F7-4DC3-9962-840AC9835964}" type="pres">
      <dgm:prSet presAssocID="{9D93C3AB-6630-4689-8304-C0B308A4C3C9}" presName="childText" presStyleLbl="lnNode1" presStyleIdx="1" presStyleCnt="2" custScaleX="93588" custScaleY="131818" custLinFactNeighborX="3665" custLinFactNeighborY="-436">
        <dgm:presLayoutVars>
          <dgm:chMax val="0"/>
          <dgm:chPref val="0"/>
          <dgm:bulletEnabled val="1"/>
        </dgm:presLayoutVars>
      </dgm:prSet>
      <dgm:spPr/>
    </dgm:pt>
  </dgm:ptLst>
  <dgm:cxnLst>
    <dgm:cxn modelId="{BA9A3EBF-865F-4097-A8A3-B3352E6599F3}" type="presOf" srcId="{6AB4C39A-5BDE-42EA-8F59-01612FF7185C}" destId="{A0E3AE3F-9D3E-425B-B389-DCB146AFA15D}" srcOrd="0" destOrd="0" presId="urn:microsoft.com/office/officeart/2008/layout/PictureAccentList"/>
    <dgm:cxn modelId="{6BB75E1B-B1AD-4FC2-93B1-CF3E418473A8}" type="presOf" srcId="{BB6060B6-41D8-4DEF-B9A6-D158D20261E2}" destId="{0ABE075F-7523-4FA2-81C6-8344629E933E}" srcOrd="0" destOrd="0" presId="urn:microsoft.com/office/officeart/2008/layout/PictureAccentList"/>
    <dgm:cxn modelId="{1CB49732-403E-4AD7-AC36-E1CA59A64C68}" srcId="{6AB4C39A-5BDE-42EA-8F59-01612FF7185C}" destId="{BB6060B6-41D8-4DEF-B9A6-D158D20261E2}" srcOrd="0" destOrd="0" parTransId="{52463424-8597-4BB1-A4D3-43FBC5C9A0DC}" sibTransId="{BB14E3FA-B76F-44AA-93E2-8BC1702ED65C}"/>
    <dgm:cxn modelId="{E1B77351-D845-4ED5-8BB2-AB3605CABA5C}" srcId="{6AB4C39A-5BDE-42EA-8F59-01612FF7185C}" destId="{9D93C3AB-6630-4689-8304-C0B308A4C3C9}" srcOrd="1" destOrd="0" parTransId="{EE6A5089-D233-4EBB-91D6-E499454D74C2}" sibTransId="{B663D390-7651-4782-8B22-BA651A3D447E}"/>
    <dgm:cxn modelId="{8EB2A105-8F41-4B2D-BCAF-525AC7DB876F}" type="presOf" srcId="{9D93C3AB-6630-4689-8304-C0B308A4C3C9}" destId="{2CA1E131-64F7-4DC3-9962-840AC9835964}" srcOrd="0" destOrd="0" presId="urn:microsoft.com/office/officeart/2008/layout/PictureAccentList"/>
    <dgm:cxn modelId="{CE521365-F0E1-45C0-9C86-D066043CC958}" type="presOf" srcId="{20504D21-4AFB-46C2-B91A-2B06628AFA75}" destId="{1439E64E-72D8-4C00-9FB8-B2954C997FE5}" srcOrd="0" destOrd="0" presId="urn:microsoft.com/office/officeart/2008/layout/PictureAccentList"/>
    <dgm:cxn modelId="{6AADF72F-6620-4D76-A895-E4495ABD842F}" srcId="{20504D21-4AFB-46C2-B91A-2B06628AFA75}" destId="{6AB4C39A-5BDE-42EA-8F59-01612FF7185C}" srcOrd="0" destOrd="0" parTransId="{64369811-C241-4679-AE25-A0E227EEC89B}" sibTransId="{78266ECE-1642-4BD2-B82F-1D2DD329A2AC}"/>
    <dgm:cxn modelId="{A47E734A-B8ED-4215-AF9C-C915809D1BB4}" type="presParOf" srcId="{1439E64E-72D8-4C00-9FB8-B2954C997FE5}" destId="{1CEC1C41-A830-4C73-BE0C-3C79C976DF10}" srcOrd="0" destOrd="0" presId="urn:microsoft.com/office/officeart/2008/layout/PictureAccentList"/>
    <dgm:cxn modelId="{36957F01-F3C7-4247-94B8-D8B6D3AB4D10}" type="presParOf" srcId="{1CEC1C41-A830-4C73-BE0C-3C79C976DF10}" destId="{77B2B4DE-A5B2-4AED-A0AE-800E78493566}" srcOrd="0" destOrd="0" presId="urn:microsoft.com/office/officeart/2008/layout/PictureAccentList"/>
    <dgm:cxn modelId="{8AFC8F6F-C23B-40D7-B73A-242C298C036F}" type="presParOf" srcId="{77B2B4DE-A5B2-4AED-A0AE-800E78493566}" destId="{A0E3AE3F-9D3E-425B-B389-DCB146AFA15D}" srcOrd="0" destOrd="0" presId="urn:microsoft.com/office/officeart/2008/layout/PictureAccentList"/>
    <dgm:cxn modelId="{04F05D3A-4947-423F-80E8-7F4A6BA4BCED}" type="presParOf" srcId="{1CEC1C41-A830-4C73-BE0C-3C79C976DF10}" destId="{B9F9FCE9-A75F-4409-8063-AF37E16D4DBF}" srcOrd="1" destOrd="0" presId="urn:microsoft.com/office/officeart/2008/layout/PictureAccentList"/>
    <dgm:cxn modelId="{9B5E46FD-654F-455D-89CB-600A135C5F66}" type="presParOf" srcId="{B9F9FCE9-A75F-4409-8063-AF37E16D4DBF}" destId="{7DE21A51-87D2-43A8-A230-90B5126C7921}" srcOrd="0" destOrd="0" presId="urn:microsoft.com/office/officeart/2008/layout/PictureAccentList"/>
    <dgm:cxn modelId="{7C646973-9885-47CF-8A8D-A1140904145F}" type="presParOf" srcId="{7DE21A51-87D2-43A8-A230-90B5126C7921}" destId="{FF4B051A-34DA-4F39-91AC-A5CDD2FB58F2}" srcOrd="0" destOrd="0" presId="urn:microsoft.com/office/officeart/2008/layout/PictureAccentList"/>
    <dgm:cxn modelId="{4E8F6EDA-AF02-47CF-B02C-DABB7EF881D2}" type="presParOf" srcId="{7DE21A51-87D2-43A8-A230-90B5126C7921}" destId="{0ABE075F-7523-4FA2-81C6-8344629E933E}" srcOrd="1" destOrd="0" presId="urn:microsoft.com/office/officeart/2008/layout/PictureAccentList"/>
    <dgm:cxn modelId="{03E4325F-4FCB-4662-90B0-ACCF412BEC2E}" type="presParOf" srcId="{B9F9FCE9-A75F-4409-8063-AF37E16D4DBF}" destId="{9D996C3A-7772-49D5-9C13-FABC7FDC6FE2}" srcOrd="1" destOrd="0" presId="urn:microsoft.com/office/officeart/2008/layout/PictureAccentList"/>
    <dgm:cxn modelId="{E3006CE7-C866-4917-81DD-D315D9379265}" type="presParOf" srcId="{9D996C3A-7772-49D5-9C13-FABC7FDC6FE2}" destId="{0C5FCEEA-E0CD-49BC-BEFD-3DD80552ADF5}" srcOrd="0" destOrd="0" presId="urn:microsoft.com/office/officeart/2008/layout/PictureAccentList"/>
    <dgm:cxn modelId="{15B30A01-853F-47AC-ABD0-DA641E509615}" type="presParOf" srcId="{9D996C3A-7772-49D5-9C13-FABC7FDC6FE2}" destId="{2CA1E131-64F7-4DC3-9962-840AC9835964}" srcOrd="1" destOrd="0" presId="urn:microsoft.com/office/officeart/2008/layout/Picture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3CFF0B7-3345-42AE-AAE0-C1691B42A1A5}" type="doc">
      <dgm:prSet loTypeId="urn:microsoft.com/office/officeart/2005/8/layout/hierarchy2" loCatId="hierarchy" qsTypeId="urn:microsoft.com/office/officeart/2005/8/quickstyle/simple1" qsCatId="simple" csTypeId="urn:microsoft.com/office/officeart/2005/8/colors/colorful1" csCatId="colorful" phldr="1"/>
      <dgm:spPr/>
      <dgm:t>
        <a:bodyPr/>
        <a:lstStyle/>
        <a:p>
          <a:endParaRPr lang="en-US"/>
        </a:p>
      </dgm:t>
    </dgm:pt>
    <dgm:pt modelId="{64B1A99F-46A8-436C-AF8A-16B4D3C39107}">
      <dgm:prSet phldrT="[Text]" custT="1"/>
      <dgm:spPr/>
      <dgm:t>
        <a:bodyPr/>
        <a:lstStyle/>
        <a:p>
          <a:r>
            <a:rPr lang="en-US" sz="1400" dirty="0">
              <a:latin typeface="+mn-lt"/>
            </a:rPr>
            <a:t>What is level of consumer awareness of new gTlDs?</a:t>
          </a:r>
          <a:endParaRPr lang="en-US" sz="1400" b="0" dirty="0">
            <a:latin typeface="+mn-lt"/>
            <a:ea typeface="Source Sans Pro" charset="0"/>
            <a:cs typeface="Source Sans Pro" charset="0"/>
          </a:endParaRPr>
        </a:p>
      </dgm:t>
    </dgm:pt>
    <dgm:pt modelId="{ED11323A-7269-4B0F-B18B-372B8451922A}" type="parTrans" cxnId="{920BB176-4E13-4559-AEF5-2E1C1ADE24F6}">
      <dgm:prSet/>
      <dgm:spPr>
        <a:ln>
          <a:solidFill>
            <a:schemeClr val="tx2"/>
          </a:solidFill>
        </a:ln>
      </dgm:spPr>
      <dgm:t>
        <a:bodyPr/>
        <a:lstStyle/>
        <a:p>
          <a:endParaRPr lang="en-US" b="0">
            <a:latin typeface="Source Sans Pro" charset="0"/>
            <a:ea typeface="Source Sans Pro" charset="0"/>
            <a:cs typeface="Source Sans Pro" charset="0"/>
          </a:endParaRPr>
        </a:p>
      </dgm:t>
    </dgm:pt>
    <dgm:pt modelId="{6E33EA8E-2B9D-4F82-8C25-5DBE1D707107}" type="sibTrans" cxnId="{920BB176-4E13-4559-AEF5-2E1C1ADE24F6}">
      <dgm:prSet/>
      <dgm:spPr/>
      <dgm:t>
        <a:bodyPr/>
        <a:lstStyle/>
        <a:p>
          <a:endParaRPr lang="en-US" b="0">
            <a:latin typeface="Source Sans Pro" charset="0"/>
            <a:ea typeface="Source Sans Pro" charset="0"/>
            <a:cs typeface="Source Sans Pro" charset="0"/>
          </a:endParaRPr>
        </a:p>
      </dgm:t>
    </dgm:pt>
    <dgm:pt modelId="{3C8F8322-17A7-5E48-88E2-32FE393A7772}">
      <dgm:prSet custT="1"/>
      <dgm:spPr/>
      <dgm:t>
        <a:bodyPr/>
        <a:lstStyle/>
        <a:p>
          <a:endParaRPr lang="en-US" sz="1200" baseline="0" dirty="0">
            <a:latin typeface="+mn-lt"/>
          </a:endParaRPr>
        </a:p>
        <a:p>
          <a:r>
            <a:rPr lang="en-US" sz="1200" b="1" baseline="0" dirty="0">
              <a:latin typeface="+mn-lt"/>
            </a:rPr>
            <a:t>Consumers</a:t>
          </a:r>
          <a:endParaRPr lang="en-US" sz="1200" baseline="0" dirty="0">
            <a:latin typeface="+mn-lt"/>
          </a:endParaRPr>
        </a:p>
        <a:p>
          <a:r>
            <a:rPr lang="en-US" sz="1200" baseline="0" dirty="0">
              <a:latin typeface="+mn-lt"/>
            </a:rPr>
            <a:t>46% to 52% </a:t>
          </a:r>
        </a:p>
        <a:p>
          <a:r>
            <a:rPr lang="en-US" sz="1200" baseline="0" dirty="0">
              <a:latin typeface="+mn-lt"/>
            </a:rPr>
            <a:t>2015, 2016</a:t>
          </a:r>
        </a:p>
        <a:p>
          <a:endParaRPr lang="en-US" sz="1200" baseline="0" dirty="0">
            <a:latin typeface="Source Sans Pro" panose="020B0503030403020204" pitchFamily="34" charset="0"/>
          </a:endParaRPr>
        </a:p>
      </dgm:t>
    </dgm:pt>
    <dgm:pt modelId="{7B249DDD-B3A9-6346-9D2A-4D55F5D4DB6C}" type="parTrans" cxnId="{06E898ED-0D0F-9649-B1D0-70120070A4A2}">
      <dgm:prSet custT="1"/>
      <dgm:spPr/>
      <dgm:t>
        <a:bodyPr/>
        <a:lstStyle/>
        <a:p>
          <a:endParaRPr lang="en-US" sz="1200" dirty="0"/>
        </a:p>
      </dgm:t>
    </dgm:pt>
    <dgm:pt modelId="{83353F58-8B43-9B46-ADD9-22DB30B42ED3}" type="sibTrans" cxnId="{06E898ED-0D0F-9649-B1D0-70120070A4A2}">
      <dgm:prSet/>
      <dgm:spPr/>
      <dgm:t>
        <a:bodyPr/>
        <a:lstStyle/>
        <a:p>
          <a:endParaRPr lang="en-US"/>
        </a:p>
      </dgm:t>
    </dgm:pt>
    <dgm:pt modelId="{3E02DD0F-D379-EC48-8E8E-B2905A2D288E}">
      <dgm:prSet phldrT="[Text]" custT="1"/>
      <dgm:spPr>
        <a:solidFill>
          <a:schemeClr val="accent4"/>
        </a:solidFill>
      </dgm:spPr>
      <dgm:t>
        <a:bodyPr/>
        <a:lstStyle/>
        <a:p>
          <a:r>
            <a:rPr lang="en-US" sz="1600" b="1" dirty="0">
              <a:latin typeface="+mn-lt"/>
              <a:ea typeface="Source Sans Pro" charset="0"/>
              <a:cs typeface="Source Sans Pro" charset="0"/>
            </a:rPr>
            <a:t>Have these efforts had an impact on public perception of the DNS?</a:t>
          </a:r>
        </a:p>
      </dgm:t>
    </dgm:pt>
    <dgm:pt modelId="{5FF49CDF-2B51-5C49-99DC-6CFDD47B047B}" type="parTrans" cxnId="{6DAAB61E-9FEC-9645-9FBA-B14B645FD4ED}">
      <dgm:prSet/>
      <dgm:spPr/>
      <dgm:t>
        <a:bodyPr/>
        <a:lstStyle/>
        <a:p>
          <a:endParaRPr lang="en-US"/>
        </a:p>
      </dgm:t>
    </dgm:pt>
    <dgm:pt modelId="{7FCD04DB-4641-6945-A8DE-89C7763594D1}" type="sibTrans" cxnId="{6DAAB61E-9FEC-9645-9FBA-B14B645FD4ED}">
      <dgm:prSet/>
      <dgm:spPr/>
      <dgm:t>
        <a:bodyPr/>
        <a:lstStyle/>
        <a:p>
          <a:endParaRPr lang="en-US"/>
        </a:p>
      </dgm:t>
    </dgm:pt>
    <dgm:pt modelId="{A238A0C7-D8EB-B24C-AA8D-72C5C4734014}">
      <dgm:prSet custT="1"/>
      <dgm:spPr/>
      <dgm:t>
        <a:bodyPr/>
        <a:lstStyle/>
        <a:p>
          <a:r>
            <a:rPr lang="en-US" sz="1200" b="1" baseline="0" dirty="0">
              <a:latin typeface="+mn-lt"/>
            </a:rPr>
            <a:t>Registrants</a:t>
          </a:r>
          <a:r>
            <a:rPr lang="en-US" sz="1200" baseline="0" dirty="0">
              <a:latin typeface="+mn-lt"/>
            </a:rPr>
            <a:t> </a:t>
          </a:r>
        </a:p>
        <a:p>
          <a:r>
            <a:rPr lang="en-US" sz="1200" baseline="0" dirty="0">
              <a:latin typeface="+mn-lt"/>
            </a:rPr>
            <a:t>64% to 66%</a:t>
          </a:r>
        </a:p>
        <a:p>
          <a:r>
            <a:rPr lang="en-US" sz="1200" baseline="0" dirty="0">
              <a:latin typeface="+mn-lt"/>
            </a:rPr>
            <a:t>2015, 2016</a:t>
          </a:r>
        </a:p>
      </dgm:t>
    </dgm:pt>
    <dgm:pt modelId="{0B356A00-21D4-064E-8506-4D4EB712B8AA}" type="parTrans" cxnId="{F3E352C4-8ECE-2443-B6DC-8B375ECC3FCE}">
      <dgm:prSet custT="1"/>
      <dgm:spPr/>
      <dgm:t>
        <a:bodyPr/>
        <a:lstStyle/>
        <a:p>
          <a:endParaRPr lang="en-US" sz="1200" dirty="0"/>
        </a:p>
      </dgm:t>
    </dgm:pt>
    <dgm:pt modelId="{5780EB31-14FA-D442-935E-2F9EF20DC502}" type="sibTrans" cxnId="{F3E352C4-8ECE-2443-B6DC-8B375ECC3FCE}">
      <dgm:prSet/>
      <dgm:spPr/>
      <dgm:t>
        <a:bodyPr/>
        <a:lstStyle/>
        <a:p>
          <a:endParaRPr lang="en-US"/>
        </a:p>
      </dgm:t>
    </dgm:pt>
    <dgm:pt modelId="{9DF3CFDA-0ADA-2246-981C-A0EABD888D43}">
      <dgm:prSet custT="1"/>
      <dgm:spPr/>
      <dgm:t>
        <a:bodyPr/>
        <a:lstStyle/>
        <a:p>
          <a:r>
            <a:rPr lang="en-US" sz="1400" baseline="0" dirty="0">
              <a:latin typeface="+mn-lt"/>
            </a:rPr>
            <a:t>Do consumers trust gTLDs ?</a:t>
          </a:r>
        </a:p>
      </dgm:t>
    </dgm:pt>
    <dgm:pt modelId="{48EC1F2B-E949-D147-B230-863884D99819}" type="parTrans" cxnId="{AE2A962F-AD4B-6844-B030-C606D6EF1F41}">
      <dgm:prSet/>
      <dgm:spPr/>
      <dgm:t>
        <a:bodyPr/>
        <a:lstStyle/>
        <a:p>
          <a:endParaRPr lang="en-US"/>
        </a:p>
      </dgm:t>
    </dgm:pt>
    <dgm:pt modelId="{9A13A7DE-FA35-0D4F-ACCF-F2FF9C46841A}" type="sibTrans" cxnId="{AE2A962F-AD4B-6844-B030-C606D6EF1F41}">
      <dgm:prSet/>
      <dgm:spPr/>
      <dgm:t>
        <a:bodyPr/>
        <a:lstStyle/>
        <a:p>
          <a:endParaRPr lang="en-US"/>
        </a:p>
      </dgm:t>
    </dgm:pt>
    <dgm:pt modelId="{65066323-0921-524F-8589-85F470F4C35B}">
      <dgm:prSet custT="1"/>
      <dgm:spPr/>
      <dgm:t>
        <a:bodyPr/>
        <a:lstStyle/>
        <a:p>
          <a:r>
            <a:rPr lang="en-US" sz="1200" b="1" baseline="0" dirty="0">
              <a:latin typeface="+mn-lt"/>
            </a:rPr>
            <a:t>Legacy gTLDs </a:t>
          </a:r>
        </a:p>
        <a:p>
          <a:r>
            <a:rPr lang="en-US" sz="1200" baseline="0" dirty="0">
              <a:latin typeface="+mn-lt"/>
            </a:rPr>
            <a:t>90-91% “very/somewhat” trustworthy</a:t>
          </a:r>
        </a:p>
        <a:p>
          <a:r>
            <a:rPr lang="en-US" sz="1200" baseline="0" dirty="0">
              <a:latin typeface="+mn-lt"/>
            </a:rPr>
            <a:t>2015, 2016</a:t>
          </a:r>
        </a:p>
      </dgm:t>
    </dgm:pt>
    <dgm:pt modelId="{573C53DD-1B6B-E74C-A7FA-68F36DC8EE48}" type="parTrans" cxnId="{E6EC6544-3BD7-0047-8888-C78A584BA33D}">
      <dgm:prSet custT="1"/>
      <dgm:spPr/>
      <dgm:t>
        <a:bodyPr/>
        <a:lstStyle/>
        <a:p>
          <a:endParaRPr lang="en-US" sz="1200" dirty="0"/>
        </a:p>
      </dgm:t>
    </dgm:pt>
    <dgm:pt modelId="{BCB87AFB-AAD2-4541-9897-A5F8F7C79E0B}" type="sibTrans" cxnId="{E6EC6544-3BD7-0047-8888-C78A584BA33D}">
      <dgm:prSet/>
      <dgm:spPr/>
      <dgm:t>
        <a:bodyPr/>
        <a:lstStyle/>
        <a:p>
          <a:endParaRPr lang="en-US"/>
        </a:p>
      </dgm:t>
    </dgm:pt>
    <dgm:pt modelId="{95CB58BF-17F4-0548-B67E-8536CEA2F8E5}">
      <dgm:prSet custT="1"/>
      <dgm:spPr>
        <a:solidFill>
          <a:schemeClr val="accent2"/>
        </a:solidFill>
      </dgm:spPr>
      <dgm:t>
        <a:bodyPr/>
        <a:lstStyle/>
        <a:p>
          <a:r>
            <a:rPr lang="en-US" sz="1200" b="1" baseline="0" dirty="0">
              <a:latin typeface="Calibri" panose="020F0502020204030204" pitchFamily="34" charset="0"/>
            </a:rPr>
            <a:t>New  gTLDs</a:t>
          </a:r>
        </a:p>
        <a:p>
          <a:r>
            <a:rPr lang="en-US" sz="1200" baseline="0" dirty="0">
              <a:latin typeface="Calibri" panose="020F0502020204030204" pitchFamily="34" charset="0"/>
            </a:rPr>
            <a:t>49z% to 45 to 52% </a:t>
          </a:r>
        </a:p>
        <a:p>
          <a:r>
            <a:rPr lang="en-US" sz="1200" baseline="0" dirty="0">
              <a:latin typeface="Calibri" panose="020F0502020204030204" pitchFamily="34" charset="0"/>
            </a:rPr>
            <a:t>2015, 2016 (added gTLDs)</a:t>
          </a:r>
        </a:p>
      </dgm:t>
    </dgm:pt>
    <dgm:pt modelId="{1CB5377B-BB5E-9040-9690-3F01307F2C33}" type="parTrans" cxnId="{30316171-30E0-A348-B23C-975F119323E3}">
      <dgm:prSet custT="1"/>
      <dgm:spPr/>
      <dgm:t>
        <a:bodyPr/>
        <a:lstStyle/>
        <a:p>
          <a:endParaRPr lang="en-US" sz="1200" dirty="0"/>
        </a:p>
      </dgm:t>
    </dgm:pt>
    <dgm:pt modelId="{82FE563A-A052-4544-B617-8DA27266DCC0}" type="sibTrans" cxnId="{30316171-30E0-A348-B23C-975F119323E3}">
      <dgm:prSet/>
      <dgm:spPr/>
      <dgm:t>
        <a:bodyPr/>
        <a:lstStyle/>
        <a:p>
          <a:endParaRPr lang="en-US"/>
        </a:p>
      </dgm:t>
    </dgm:pt>
    <dgm:pt modelId="{95770FD7-C688-2342-AAF2-3E61D79BF907}">
      <dgm:prSet custT="1"/>
      <dgm:spPr/>
      <dgm:t>
        <a:bodyPr/>
        <a:lstStyle/>
        <a:p>
          <a:r>
            <a:rPr lang="en-US" sz="1200" baseline="0" dirty="0">
              <a:latin typeface="Source Sans Pro" panose="020B0503030403020204" pitchFamily="34" charset="0"/>
            </a:rPr>
            <a:t>Has consumer trust in the DNS improved since the introduction of New gTLDs</a:t>
          </a:r>
        </a:p>
      </dgm:t>
    </dgm:pt>
    <dgm:pt modelId="{060AE85F-B3F7-004E-9CD9-6E9BB2A7998E}" type="parTrans" cxnId="{A8CDFF8F-A4B0-3048-BB7D-8E16338ED31D}">
      <dgm:prSet/>
      <dgm:spPr/>
      <dgm:t>
        <a:bodyPr/>
        <a:lstStyle/>
        <a:p>
          <a:endParaRPr lang="en-US"/>
        </a:p>
      </dgm:t>
    </dgm:pt>
    <dgm:pt modelId="{47E37B12-42F0-7240-9881-116B9CDBDE12}" type="sibTrans" cxnId="{A8CDFF8F-A4B0-3048-BB7D-8E16338ED31D}">
      <dgm:prSet/>
      <dgm:spPr/>
      <dgm:t>
        <a:bodyPr/>
        <a:lstStyle/>
        <a:p>
          <a:endParaRPr lang="en-US"/>
        </a:p>
      </dgm:t>
    </dgm:pt>
    <dgm:pt modelId="{95D123F8-E094-4AE7-A9AE-7481B53E8F9D}" type="pres">
      <dgm:prSet presAssocID="{F3CFF0B7-3345-42AE-AAE0-C1691B42A1A5}" presName="diagram" presStyleCnt="0">
        <dgm:presLayoutVars>
          <dgm:chPref val="1"/>
          <dgm:dir/>
          <dgm:animOne val="branch"/>
          <dgm:animLvl val="lvl"/>
          <dgm:resizeHandles val="exact"/>
        </dgm:presLayoutVars>
      </dgm:prSet>
      <dgm:spPr/>
    </dgm:pt>
    <dgm:pt modelId="{40A8DE59-EF19-0F4D-8385-283CD4E7360E}" type="pres">
      <dgm:prSet presAssocID="{3E02DD0F-D379-EC48-8E8E-B2905A2D288E}" presName="root1" presStyleCnt="0"/>
      <dgm:spPr/>
    </dgm:pt>
    <dgm:pt modelId="{206FADF9-2AB1-A144-A792-A6146136B1A0}" type="pres">
      <dgm:prSet presAssocID="{3E02DD0F-D379-EC48-8E8E-B2905A2D288E}" presName="LevelOneTextNode" presStyleLbl="node0" presStyleIdx="0" presStyleCnt="4" custScaleX="366699" custScaleY="116140" custLinFactNeighborX="-1184" custLinFactNeighborY="-12785">
        <dgm:presLayoutVars>
          <dgm:chPref val="3"/>
        </dgm:presLayoutVars>
      </dgm:prSet>
      <dgm:spPr/>
    </dgm:pt>
    <dgm:pt modelId="{3BDB99DF-F7E6-5A4F-B101-EE847A71652B}" type="pres">
      <dgm:prSet presAssocID="{3E02DD0F-D379-EC48-8E8E-B2905A2D288E}" presName="level2hierChild" presStyleCnt="0"/>
      <dgm:spPr/>
    </dgm:pt>
    <dgm:pt modelId="{EF842053-C23D-1F48-8D29-C60F4D5AE68B}" type="pres">
      <dgm:prSet presAssocID="{64B1A99F-46A8-436C-AF8A-16B4D3C39107}" presName="root1" presStyleCnt="0"/>
      <dgm:spPr/>
    </dgm:pt>
    <dgm:pt modelId="{6A68ADD1-1030-DC4B-824C-4F2F31B90D75}" type="pres">
      <dgm:prSet presAssocID="{64B1A99F-46A8-436C-AF8A-16B4D3C39107}" presName="LevelOneTextNode" presStyleLbl="node0" presStyleIdx="1" presStyleCnt="4" custScaleX="142530" custScaleY="182057" custLinFactX="-100000" custLinFactNeighborX="-137801" custLinFactNeighborY="-12251">
        <dgm:presLayoutVars>
          <dgm:chPref val="3"/>
        </dgm:presLayoutVars>
      </dgm:prSet>
      <dgm:spPr/>
    </dgm:pt>
    <dgm:pt modelId="{A5F294FF-93F4-F24E-A16B-7694E071FBAD}" type="pres">
      <dgm:prSet presAssocID="{64B1A99F-46A8-436C-AF8A-16B4D3C39107}" presName="level2hierChild" presStyleCnt="0"/>
      <dgm:spPr/>
    </dgm:pt>
    <dgm:pt modelId="{AE35226E-D06A-104D-9087-A7DAEE2A2F36}" type="pres">
      <dgm:prSet presAssocID="{7B249DDD-B3A9-6346-9D2A-4D55F5D4DB6C}" presName="conn2-1" presStyleLbl="parChTrans1D2" presStyleIdx="0" presStyleCnt="4"/>
      <dgm:spPr/>
    </dgm:pt>
    <dgm:pt modelId="{1F604844-EE0F-2F4F-9C01-4D5A916A7CA6}" type="pres">
      <dgm:prSet presAssocID="{7B249DDD-B3A9-6346-9D2A-4D55F5D4DB6C}" presName="connTx" presStyleLbl="parChTrans1D2" presStyleIdx="0" presStyleCnt="4"/>
      <dgm:spPr/>
    </dgm:pt>
    <dgm:pt modelId="{E60BDA10-C6F8-3446-BF36-60B232864A9E}" type="pres">
      <dgm:prSet presAssocID="{3C8F8322-17A7-5E48-88E2-32FE393A7772}" presName="root2" presStyleCnt="0"/>
      <dgm:spPr/>
    </dgm:pt>
    <dgm:pt modelId="{0FBDA813-C77C-C649-BE1B-37DBFA3FF7A2}" type="pres">
      <dgm:prSet presAssocID="{3C8F8322-17A7-5E48-88E2-32FE393A7772}" presName="LevelTwoTextNode" presStyleLbl="node2" presStyleIdx="0" presStyleCnt="4" custScaleX="206637" custScaleY="132682" custLinFactX="-47457" custLinFactNeighborX="-100000" custLinFactNeighborY="32521">
        <dgm:presLayoutVars>
          <dgm:chPref val="3"/>
        </dgm:presLayoutVars>
      </dgm:prSet>
      <dgm:spPr/>
    </dgm:pt>
    <dgm:pt modelId="{375A84AB-1217-1A47-B7B6-C44295FFBF02}" type="pres">
      <dgm:prSet presAssocID="{3C8F8322-17A7-5E48-88E2-32FE393A7772}" presName="level3hierChild" presStyleCnt="0"/>
      <dgm:spPr/>
    </dgm:pt>
    <dgm:pt modelId="{A6483A53-93B9-864F-86A1-10B76CED10C2}" type="pres">
      <dgm:prSet presAssocID="{0B356A00-21D4-064E-8506-4D4EB712B8AA}" presName="conn2-1" presStyleLbl="parChTrans1D2" presStyleIdx="1" presStyleCnt="4"/>
      <dgm:spPr/>
    </dgm:pt>
    <dgm:pt modelId="{880EDD2F-A1D9-D34B-BC81-06D0C75456EE}" type="pres">
      <dgm:prSet presAssocID="{0B356A00-21D4-064E-8506-4D4EB712B8AA}" presName="connTx" presStyleLbl="parChTrans1D2" presStyleIdx="1" presStyleCnt="4"/>
      <dgm:spPr/>
    </dgm:pt>
    <dgm:pt modelId="{0D3C62BA-E51C-5342-8043-274158287747}" type="pres">
      <dgm:prSet presAssocID="{A238A0C7-D8EB-B24C-AA8D-72C5C4734014}" presName="root2" presStyleCnt="0"/>
      <dgm:spPr/>
    </dgm:pt>
    <dgm:pt modelId="{2BEFEB9D-E58A-204E-A46C-411EDAF09070}" type="pres">
      <dgm:prSet presAssocID="{A238A0C7-D8EB-B24C-AA8D-72C5C4734014}" presName="LevelTwoTextNode" presStyleLbl="node2" presStyleIdx="1" presStyleCnt="4" custScaleX="205710" custScaleY="132621" custLinFactX="-45167" custLinFactNeighborX="-100000" custLinFactNeighborY="59514">
        <dgm:presLayoutVars>
          <dgm:chPref val="3"/>
        </dgm:presLayoutVars>
      </dgm:prSet>
      <dgm:spPr/>
    </dgm:pt>
    <dgm:pt modelId="{912B96EC-0BC6-D245-B1FB-B53FE1607D5F}" type="pres">
      <dgm:prSet presAssocID="{A238A0C7-D8EB-B24C-AA8D-72C5C4734014}" presName="level3hierChild" presStyleCnt="0"/>
      <dgm:spPr/>
    </dgm:pt>
    <dgm:pt modelId="{87CAAF1B-D33B-244F-92ED-CA9261387F05}" type="pres">
      <dgm:prSet presAssocID="{9DF3CFDA-0ADA-2246-981C-A0EABD888D43}" presName="root1" presStyleCnt="0"/>
      <dgm:spPr/>
    </dgm:pt>
    <dgm:pt modelId="{AAC43308-7BBD-F24F-8FF2-2FBE008F287A}" type="pres">
      <dgm:prSet presAssocID="{9DF3CFDA-0ADA-2246-981C-A0EABD888D43}" presName="LevelOneTextNode" presStyleLbl="node0" presStyleIdx="2" presStyleCnt="4" custScaleX="141747" custScaleY="149351" custLinFactX="-100000" custLinFactNeighborX="-139702" custLinFactNeighborY="38692">
        <dgm:presLayoutVars>
          <dgm:chPref val="3"/>
        </dgm:presLayoutVars>
      </dgm:prSet>
      <dgm:spPr/>
    </dgm:pt>
    <dgm:pt modelId="{2B72945C-8A1C-AB42-A0A2-1C9726AAA81F}" type="pres">
      <dgm:prSet presAssocID="{9DF3CFDA-0ADA-2246-981C-A0EABD888D43}" presName="level2hierChild" presStyleCnt="0"/>
      <dgm:spPr/>
    </dgm:pt>
    <dgm:pt modelId="{BD6A0496-1B2C-4D4F-9A69-C192A1DB4003}" type="pres">
      <dgm:prSet presAssocID="{573C53DD-1B6B-E74C-A7FA-68F36DC8EE48}" presName="conn2-1" presStyleLbl="parChTrans1D2" presStyleIdx="2" presStyleCnt="4"/>
      <dgm:spPr/>
    </dgm:pt>
    <dgm:pt modelId="{A9E162A2-C193-D44D-9C09-0EDA7702CF36}" type="pres">
      <dgm:prSet presAssocID="{573C53DD-1B6B-E74C-A7FA-68F36DC8EE48}" presName="connTx" presStyleLbl="parChTrans1D2" presStyleIdx="2" presStyleCnt="4"/>
      <dgm:spPr/>
    </dgm:pt>
    <dgm:pt modelId="{9EE865D1-306D-B445-81DF-85D7B4817660}" type="pres">
      <dgm:prSet presAssocID="{65066323-0921-524F-8589-85F470F4C35B}" presName="root2" presStyleCnt="0"/>
      <dgm:spPr/>
    </dgm:pt>
    <dgm:pt modelId="{56B654C8-41AB-594C-9B72-7051E767E2EB}" type="pres">
      <dgm:prSet presAssocID="{65066323-0921-524F-8589-85F470F4C35B}" presName="LevelTwoTextNode" presStyleLbl="node2" presStyleIdx="2" presStyleCnt="4" custScaleX="202850" custScaleY="179913" custLinFactX="-41991" custLinFactNeighborX="-100000" custLinFactNeighborY="74615">
        <dgm:presLayoutVars>
          <dgm:chPref val="3"/>
        </dgm:presLayoutVars>
      </dgm:prSet>
      <dgm:spPr/>
    </dgm:pt>
    <dgm:pt modelId="{74A9371B-DDE9-3341-8988-444A4591061C}" type="pres">
      <dgm:prSet presAssocID="{65066323-0921-524F-8589-85F470F4C35B}" presName="level3hierChild" presStyleCnt="0"/>
      <dgm:spPr/>
    </dgm:pt>
    <dgm:pt modelId="{D8EE3AED-099D-BC48-841A-A3E250BA6B28}" type="pres">
      <dgm:prSet presAssocID="{1CB5377B-BB5E-9040-9690-3F01307F2C33}" presName="conn2-1" presStyleLbl="parChTrans1D2" presStyleIdx="3" presStyleCnt="4"/>
      <dgm:spPr/>
    </dgm:pt>
    <dgm:pt modelId="{DE223EF8-DA07-F94E-A867-9DEE6275C0B9}" type="pres">
      <dgm:prSet presAssocID="{1CB5377B-BB5E-9040-9690-3F01307F2C33}" presName="connTx" presStyleLbl="parChTrans1D2" presStyleIdx="3" presStyleCnt="4"/>
      <dgm:spPr/>
    </dgm:pt>
    <dgm:pt modelId="{1FD2972D-725B-5647-B14F-CC12F3F8CA56}" type="pres">
      <dgm:prSet presAssocID="{95CB58BF-17F4-0548-B67E-8536CEA2F8E5}" presName="root2" presStyleCnt="0"/>
      <dgm:spPr/>
    </dgm:pt>
    <dgm:pt modelId="{8BB7D818-110F-EA41-B324-E13DC2570E9F}" type="pres">
      <dgm:prSet presAssocID="{95CB58BF-17F4-0548-B67E-8536CEA2F8E5}" presName="LevelTwoTextNode" presStyleLbl="node2" presStyleIdx="3" presStyleCnt="4" custScaleX="205343" custScaleY="171288" custLinFactX="-42324" custLinFactNeighborX="-100000" custLinFactNeighborY="71486">
        <dgm:presLayoutVars>
          <dgm:chPref val="3"/>
        </dgm:presLayoutVars>
      </dgm:prSet>
      <dgm:spPr/>
    </dgm:pt>
    <dgm:pt modelId="{363B9951-56FE-E34A-B8BD-16926D6DFD8E}" type="pres">
      <dgm:prSet presAssocID="{95CB58BF-17F4-0548-B67E-8536CEA2F8E5}" presName="level3hierChild" presStyleCnt="0"/>
      <dgm:spPr/>
    </dgm:pt>
    <dgm:pt modelId="{F525955E-44BE-5B44-A93F-D73D60CFE4DC}" type="pres">
      <dgm:prSet presAssocID="{95770FD7-C688-2342-AAF2-3E61D79BF907}" presName="root1" presStyleCnt="0"/>
      <dgm:spPr/>
    </dgm:pt>
    <dgm:pt modelId="{C0585D0F-64B7-644C-AA80-B572EE138934}" type="pres">
      <dgm:prSet presAssocID="{95770FD7-C688-2342-AAF2-3E61D79BF907}" presName="LevelOneTextNode" presStyleLbl="node0" presStyleIdx="3" presStyleCnt="4" custScaleX="157138" custScaleY="196719" custLinFactX="100000" custLinFactY="-200000" custLinFactNeighborX="183960" custLinFactNeighborY="-277250">
        <dgm:presLayoutVars>
          <dgm:chPref val="3"/>
        </dgm:presLayoutVars>
      </dgm:prSet>
      <dgm:spPr/>
    </dgm:pt>
    <dgm:pt modelId="{2FF16694-5974-8849-ADC6-C6E3AF69826F}" type="pres">
      <dgm:prSet presAssocID="{95770FD7-C688-2342-AAF2-3E61D79BF907}" presName="level2hierChild" presStyleCnt="0"/>
      <dgm:spPr/>
    </dgm:pt>
  </dgm:ptLst>
  <dgm:cxnLst>
    <dgm:cxn modelId="{6D27891C-9CAA-4EDA-99C1-351D39866D26}" type="presOf" srcId="{1CB5377B-BB5E-9040-9690-3F01307F2C33}" destId="{D8EE3AED-099D-BC48-841A-A3E250BA6B28}" srcOrd="0" destOrd="0" presId="urn:microsoft.com/office/officeart/2005/8/layout/hierarchy2"/>
    <dgm:cxn modelId="{06E898ED-0D0F-9649-B1D0-70120070A4A2}" srcId="{64B1A99F-46A8-436C-AF8A-16B4D3C39107}" destId="{3C8F8322-17A7-5E48-88E2-32FE393A7772}" srcOrd="0" destOrd="0" parTransId="{7B249DDD-B3A9-6346-9D2A-4D55F5D4DB6C}" sibTransId="{83353F58-8B43-9B46-ADD9-22DB30B42ED3}"/>
    <dgm:cxn modelId="{6412F941-A427-4246-B4FC-D5AD97AA65D8}" type="presOf" srcId="{3C8F8322-17A7-5E48-88E2-32FE393A7772}" destId="{0FBDA813-C77C-C649-BE1B-37DBFA3FF7A2}" srcOrd="0" destOrd="0" presId="urn:microsoft.com/office/officeart/2005/8/layout/hierarchy2"/>
    <dgm:cxn modelId="{D41CBB2F-559D-4D14-ACD8-04928749FCFC}" type="presOf" srcId="{7B249DDD-B3A9-6346-9D2A-4D55F5D4DB6C}" destId="{AE35226E-D06A-104D-9087-A7DAEE2A2F36}" srcOrd="0" destOrd="0" presId="urn:microsoft.com/office/officeart/2005/8/layout/hierarchy2"/>
    <dgm:cxn modelId="{A8CDFF8F-A4B0-3048-BB7D-8E16338ED31D}" srcId="{F3CFF0B7-3345-42AE-AAE0-C1691B42A1A5}" destId="{95770FD7-C688-2342-AAF2-3E61D79BF907}" srcOrd="3" destOrd="0" parTransId="{060AE85F-B3F7-004E-9CD9-6E9BB2A7998E}" sibTransId="{47E37B12-42F0-7240-9881-116B9CDBDE12}"/>
    <dgm:cxn modelId="{4DE5F01F-3DF1-420D-B59B-182B2BF9B8B8}" type="presOf" srcId="{95770FD7-C688-2342-AAF2-3E61D79BF907}" destId="{C0585D0F-64B7-644C-AA80-B572EE138934}" srcOrd="0" destOrd="0" presId="urn:microsoft.com/office/officeart/2005/8/layout/hierarchy2"/>
    <dgm:cxn modelId="{21819DCD-74A9-47A7-A2A0-F2DEC65FB09B}" type="presOf" srcId="{9DF3CFDA-0ADA-2246-981C-A0EABD888D43}" destId="{AAC43308-7BBD-F24F-8FF2-2FBE008F287A}" srcOrd="0" destOrd="0" presId="urn:microsoft.com/office/officeart/2005/8/layout/hierarchy2"/>
    <dgm:cxn modelId="{7570AA4F-B8EC-4582-9845-FB73E103D4D3}" type="presOf" srcId="{573C53DD-1B6B-E74C-A7FA-68F36DC8EE48}" destId="{BD6A0496-1B2C-4D4F-9A69-C192A1DB4003}" srcOrd="0" destOrd="0" presId="urn:microsoft.com/office/officeart/2005/8/layout/hierarchy2"/>
    <dgm:cxn modelId="{AE2A962F-AD4B-6844-B030-C606D6EF1F41}" srcId="{F3CFF0B7-3345-42AE-AAE0-C1691B42A1A5}" destId="{9DF3CFDA-0ADA-2246-981C-A0EABD888D43}" srcOrd="2" destOrd="0" parTransId="{48EC1F2B-E949-D147-B230-863884D99819}" sibTransId="{9A13A7DE-FA35-0D4F-ACCF-F2FF9C46841A}"/>
    <dgm:cxn modelId="{F3E352C4-8ECE-2443-B6DC-8B375ECC3FCE}" srcId="{64B1A99F-46A8-436C-AF8A-16B4D3C39107}" destId="{A238A0C7-D8EB-B24C-AA8D-72C5C4734014}" srcOrd="1" destOrd="0" parTransId="{0B356A00-21D4-064E-8506-4D4EB712B8AA}" sibTransId="{5780EB31-14FA-D442-935E-2F9EF20DC502}"/>
    <dgm:cxn modelId="{920BB176-4E13-4559-AEF5-2E1C1ADE24F6}" srcId="{F3CFF0B7-3345-42AE-AAE0-C1691B42A1A5}" destId="{64B1A99F-46A8-436C-AF8A-16B4D3C39107}" srcOrd="1" destOrd="0" parTransId="{ED11323A-7269-4B0F-B18B-372B8451922A}" sibTransId="{6E33EA8E-2B9D-4F82-8C25-5DBE1D707107}"/>
    <dgm:cxn modelId="{3432327B-3EEE-4ACC-B1D3-E3F664ED25C8}" type="presOf" srcId="{573C53DD-1B6B-E74C-A7FA-68F36DC8EE48}" destId="{A9E162A2-C193-D44D-9C09-0EDA7702CF36}" srcOrd="1" destOrd="0" presId="urn:microsoft.com/office/officeart/2005/8/layout/hierarchy2"/>
    <dgm:cxn modelId="{30316171-30E0-A348-B23C-975F119323E3}" srcId="{9DF3CFDA-0ADA-2246-981C-A0EABD888D43}" destId="{95CB58BF-17F4-0548-B67E-8536CEA2F8E5}" srcOrd="1" destOrd="0" parTransId="{1CB5377B-BB5E-9040-9690-3F01307F2C33}" sibTransId="{82FE563A-A052-4544-B617-8DA27266DCC0}"/>
    <dgm:cxn modelId="{E37414E5-9EFB-4E2B-9AAC-2780AFB7BD88}" type="presOf" srcId="{95CB58BF-17F4-0548-B67E-8536CEA2F8E5}" destId="{8BB7D818-110F-EA41-B324-E13DC2570E9F}" srcOrd="0" destOrd="0" presId="urn:microsoft.com/office/officeart/2005/8/layout/hierarchy2"/>
    <dgm:cxn modelId="{FD7D07FA-7C36-40BE-A192-621A68AD08CB}" type="presOf" srcId="{A238A0C7-D8EB-B24C-AA8D-72C5C4734014}" destId="{2BEFEB9D-E58A-204E-A46C-411EDAF09070}" srcOrd="0" destOrd="0" presId="urn:microsoft.com/office/officeart/2005/8/layout/hierarchy2"/>
    <dgm:cxn modelId="{73369FE3-9014-454A-8EC3-49D1EDB9BC68}" type="presOf" srcId="{3E02DD0F-D379-EC48-8E8E-B2905A2D288E}" destId="{206FADF9-2AB1-A144-A792-A6146136B1A0}" srcOrd="0" destOrd="0" presId="urn:microsoft.com/office/officeart/2005/8/layout/hierarchy2"/>
    <dgm:cxn modelId="{0D47BAAF-20C6-4652-B780-053E36E27D70}" type="presOf" srcId="{65066323-0921-524F-8589-85F470F4C35B}" destId="{56B654C8-41AB-594C-9B72-7051E767E2EB}" srcOrd="0" destOrd="0" presId="urn:microsoft.com/office/officeart/2005/8/layout/hierarchy2"/>
    <dgm:cxn modelId="{5508FDC3-5EF0-4D4A-A1FF-E2FA88BF333F}" type="presOf" srcId="{64B1A99F-46A8-436C-AF8A-16B4D3C39107}" destId="{6A68ADD1-1030-DC4B-824C-4F2F31B90D75}" srcOrd="0" destOrd="0" presId="urn:microsoft.com/office/officeart/2005/8/layout/hierarchy2"/>
    <dgm:cxn modelId="{B1F7812D-A5A2-4EDD-8ECC-C581A80F415A}" type="presOf" srcId="{F3CFF0B7-3345-42AE-AAE0-C1691B42A1A5}" destId="{95D123F8-E094-4AE7-A9AE-7481B53E8F9D}" srcOrd="0" destOrd="0" presId="urn:microsoft.com/office/officeart/2005/8/layout/hierarchy2"/>
    <dgm:cxn modelId="{1A76CE3B-9341-4240-AFE6-93BD482ADCF7}" type="presOf" srcId="{1CB5377B-BB5E-9040-9690-3F01307F2C33}" destId="{DE223EF8-DA07-F94E-A867-9DEE6275C0B9}" srcOrd="1" destOrd="0" presId="urn:microsoft.com/office/officeart/2005/8/layout/hierarchy2"/>
    <dgm:cxn modelId="{0876C359-3EA5-4E30-83E9-E2A7F0A29B93}" type="presOf" srcId="{0B356A00-21D4-064E-8506-4D4EB712B8AA}" destId="{880EDD2F-A1D9-D34B-BC81-06D0C75456EE}" srcOrd="1" destOrd="0" presId="urn:microsoft.com/office/officeart/2005/8/layout/hierarchy2"/>
    <dgm:cxn modelId="{6DAAB61E-9FEC-9645-9FBA-B14B645FD4ED}" srcId="{F3CFF0B7-3345-42AE-AAE0-C1691B42A1A5}" destId="{3E02DD0F-D379-EC48-8E8E-B2905A2D288E}" srcOrd="0" destOrd="0" parTransId="{5FF49CDF-2B51-5C49-99DC-6CFDD47B047B}" sibTransId="{7FCD04DB-4641-6945-A8DE-89C7763594D1}"/>
    <dgm:cxn modelId="{6F112478-6DAA-4368-8DAD-39F6208814D9}" type="presOf" srcId="{0B356A00-21D4-064E-8506-4D4EB712B8AA}" destId="{A6483A53-93B9-864F-86A1-10B76CED10C2}" srcOrd="0" destOrd="0" presId="urn:microsoft.com/office/officeart/2005/8/layout/hierarchy2"/>
    <dgm:cxn modelId="{4C919C13-5A92-412E-8D34-0AF4487D41B4}" type="presOf" srcId="{7B249DDD-B3A9-6346-9D2A-4D55F5D4DB6C}" destId="{1F604844-EE0F-2F4F-9C01-4D5A916A7CA6}" srcOrd="1" destOrd="0" presId="urn:microsoft.com/office/officeart/2005/8/layout/hierarchy2"/>
    <dgm:cxn modelId="{E6EC6544-3BD7-0047-8888-C78A584BA33D}" srcId="{9DF3CFDA-0ADA-2246-981C-A0EABD888D43}" destId="{65066323-0921-524F-8589-85F470F4C35B}" srcOrd="0" destOrd="0" parTransId="{573C53DD-1B6B-E74C-A7FA-68F36DC8EE48}" sibTransId="{BCB87AFB-AAD2-4541-9897-A5F8F7C79E0B}"/>
    <dgm:cxn modelId="{750526C4-1EBC-4A9A-92CB-7A57EF187104}" type="presParOf" srcId="{95D123F8-E094-4AE7-A9AE-7481B53E8F9D}" destId="{40A8DE59-EF19-0F4D-8385-283CD4E7360E}" srcOrd="0" destOrd="0" presId="urn:microsoft.com/office/officeart/2005/8/layout/hierarchy2"/>
    <dgm:cxn modelId="{344A892F-5E78-4FC4-8E39-6A70B75984B9}" type="presParOf" srcId="{40A8DE59-EF19-0F4D-8385-283CD4E7360E}" destId="{206FADF9-2AB1-A144-A792-A6146136B1A0}" srcOrd="0" destOrd="0" presId="urn:microsoft.com/office/officeart/2005/8/layout/hierarchy2"/>
    <dgm:cxn modelId="{6073CE95-857A-4844-9531-1EB5B65A87B9}" type="presParOf" srcId="{40A8DE59-EF19-0F4D-8385-283CD4E7360E}" destId="{3BDB99DF-F7E6-5A4F-B101-EE847A71652B}" srcOrd="1" destOrd="0" presId="urn:microsoft.com/office/officeart/2005/8/layout/hierarchy2"/>
    <dgm:cxn modelId="{B21D0B73-EB9A-4D6C-93FA-FEF894FE39B8}" type="presParOf" srcId="{95D123F8-E094-4AE7-A9AE-7481B53E8F9D}" destId="{EF842053-C23D-1F48-8D29-C60F4D5AE68B}" srcOrd="1" destOrd="0" presId="urn:microsoft.com/office/officeart/2005/8/layout/hierarchy2"/>
    <dgm:cxn modelId="{0921B1BF-BD9C-4D89-91EF-F7F02100B96A}" type="presParOf" srcId="{EF842053-C23D-1F48-8D29-C60F4D5AE68B}" destId="{6A68ADD1-1030-DC4B-824C-4F2F31B90D75}" srcOrd="0" destOrd="0" presId="urn:microsoft.com/office/officeart/2005/8/layout/hierarchy2"/>
    <dgm:cxn modelId="{189B7AEB-B11F-40B6-9EF5-8DFC8A5E5943}" type="presParOf" srcId="{EF842053-C23D-1F48-8D29-C60F4D5AE68B}" destId="{A5F294FF-93F4-F24E-A16B-7694E071FBAD}" srcOrd="1" destOrd="0" presId="urn:microsoft.com/office/officeart/2005/8/layout/hierarchy2"/>
    <dgm:cxn modelId="{B9776E5F-4AC9-4AB7-8C7F-CD810C95517F}" type="presParOf" srcId="{A5F294FF-93F4-F24E-A16B-7694E071FBAD}" destId="{AE35226E-D06A-104D-9087-A7DAEE2A2F36}" srcOrd="0" destOrd="0" presId="urn:microsoft.com/office/officeart/2005/8/layout/hierarchy2"/>
    <dgm:cxn modelId="{F4C7F0DA-1F13-4DB1-B81F-6DCF291112F7}" type="presParOf" srcId="{AE35226E-D06A-104D-9087-A7DAEE2A2F36}" destId="{1F604844-EE0F-2F4F-9C01-4D5A916A7CA6}" srcOrd="0" destOrd="0" presId="urn:microsoft.com/office/officeart/2005/8/layout/hierarchy2"/>
    <dgm:cxn modelId="{6E113967-38CB-40D7-8850-ED0851425C69}" type="presParOf" srcId="{A5F294FF-93F4-F24E-A16B-7694E071FBAD}" destId="{E60BDA10-C6F8-3446-BF36-60B232864A9E}" srcOrd="1" destOrd="0" presId="urn:microsoft.com/office/officeart/2005/8/layout/hierarchy2"/>
    <dgm:cxn modelId="{0468A8B3-C456-47E6-854F-D6D5ABFBBD3F}" type="presParOf" srcId="{E60BDA10-C6F8-3446-BF36-60B232864A9E}" destId="{0FBDA813-C77C-C649-BE1B-37DBFA3FF7A2}" srcOrd="0" destOrd="0" presId="urn:microsoft.com/office/officeart/2005/8/layout/hierarchy2"/>
    <dgm:cxn modelId="{A3451BE8-8D4D-43B9-8FA6-E7F5BEC2070B}" type="presParOf" srcId="{E60BDA10-C6F8-3446-BF36-60B232864A9E}" destId="{375A84AB-1217-1A47-B7B6-C44295FFBF02}" srcOrd="1" destOrd="0" presId="urn:microsoft.com/office/officeart/2005/8/layout/hierarchy2"/>
    <dgm:cxn modelId="{603D54F8-453B-48C3-86B1-0EC4C1F5B19A}" type="presParOf" srcId="{A5F294FF-93F4-F24E-A16B-7694E071FBAD}" destId="{A6483A53-93B9-864F-86A1-10B76CED10C2}" srcOrd="2" destOrd="0" presId="urn:microsoft.com/office/officeart/2005/8/layout/hierarchy2"/>
    <dgm:cxn modelId="{CC69292E-52CB-4E29-96A9-C87193EA5FFB}" type="presParOf" srcId="{A6483A53-93B9-864F-86A1-10B76CED10C2}" destId="{880EDD2F-A1D9-D34B-BC81-06D0C75456EE}" srcOrd="0" destOrd="0" presId="urn:microsoft.com/office/officeart/2005/8/layout/hierarchy2"/>
    <dgm:cxn modelId="{6C6AB9A9-FA82-4209-8825-ED4E8637D31B}" type="presParOf" srcId="{A5F294FF-93F4-F24E-A16B-7694E071FBAD}" destId="{0D3C62BA-E51C-5342-8043-274158287747}" srcOrd="3" destOrd="0" presId="urn:microsoft.com/office/officeart/2005/8/layout/hierarchy2"/>
    <dgm:cxn modelId="{A7415EB8-6829-4C15-B653-945B55F8E973}" type="presParOf" srcId="{0D3C62BA-E51C-5342-8043-274158287747}" destId="{2BEFEB9D-E58A-204E-A46C-411EDAF09070}" srcOrd="0" destOrd="0" presId="urn:microsoft.com/office/officeart/2005/8/layout/hierarchy2"/>
    <dgm:cxn modelId="{02768CC3-19AC-4C12-BED1-9CDC6BFBB349}" type="presParOf" srcId="{0D3C62BA-E51C-5342-8043-274158287747}" destId="{912B96EC-0BC6-D245-B1FB-B53FE1607D5F}" srcOrd="1" destOrd="0" presId="urn:microsoft.com/office/officeart/2005/8/layout/hierarchy2"/>
    <dgm:cxn modelId="{E7BE5E84-0F40-4580-A107-7C61DB7E9C6D}" type="presParOf" srcId="{95D123F8-E094-4AE7-A9AE-7481B53E8F9D}" destId="{87CAAF1B-D33B-244F-92ED-CA9261387F05}" srcOrd="2" destOrd="0" presId="urn:microsoft.com/office/officeart/2005/8/layout/hierarchy2"/>
    <dgm:cxn modelId="{E3C97309-C904-447A-837F-5D7263AE7A42}" type="presParOf" srcId="{87CAAF1B-D33B-244F-92ED-CA9261387F05}" destId="{AAC43308-7BBD-F24F-8FF2-2FBE008F287A}" srcOrd="0" destOrd="0" presId="urn:microsoft.com/office/officeart/2005/8/layout/hierarchy2"/>
    <dgm:cxn modelId="{2C550E30-BA29-4C0E-ABFB-9192E6100E33}" type="presParOf" srcId="{87CAAF1B-D33B-244F-92ED-CA9261387F05}" destId="{2B72945C-8A1C-AB42-A0A2-1C9726AAA81F}" srcOrd="1" destOrd="0" presId="urn:microsoft.com/office/officeart/2005/8/layout/hierarchy2"/>
    <dgm:cxn modelId="{1FF6A9FB-8C37-429F-AE62-0178046FD943}" type="presParOf" srcId="{2B72945C-8A1C-AB42-A0A2-1C9726AAA81F}" destId="{BD6A0496-1B2C-4D4F-9A69-C192A1DB4003}" srcOrd="0" destOrd="0" presId="urn:microsoft.com/office/officeart/2005/8/layout/hierarchy2"/>
    <dgm:cxn modelId="{463B55BB-A962-4538-8D32-910318D2BC63}" type="presParOf" srcId="{BD6A0496-1B2C-4D4F-9A69-C192A1DB4003}" destId="{A9E162A2-C193-D44D-9C09-0EDA7702CF36}" srcOrd="0" destOrd="0" presId="urn:microsoft.com/office/officeart/2005/8/layout/hierarchy2"/>
    <dgm:cxn modelId="{0B327B59-2A63-473C-B972-72254385A20A}" type="presParOf" srcId="{2B72945C-8A1C-AB42-A0A2-1C9726AAA81F}" destId="{9EE865D1-306D-B445-81DF-85D7B4817660}" srcOrd="1" destOrd="0" presId="urn:microsoft.com/office/officeart/2005/8/layout/hierarchy2"/>
    <dgm:cxn modelId="{0B5F8895-0E27-4DA3-8E09-452436A4131F}" type="presParOf" srcId="{9EE865D1-306D-B445-81DF-85D7B4817660}" destId="{56B654C8-41AB-594C-9B72-7051E767E2EB}" srcOrd="0" destOrd="0" presId="urn:microsoft.com/office/officeart/2005/8/layout/hierarchy2"/>
    <dgm:cxn modelId="{E17383A1-9544-4257-84C0-441B7885E368}" type="presParOf" srcId="{9EE865D1-306D-B445-81DF-85D7B4817660}" destId="{74A9371B-DDE9-3341-8988-444A4591061C}" srcOrd="1" destOrd="0" presId="urn:microsoft.com/office/officeart/2005/8/layout/hierarchy2"/>
    <dgm:cxn modelId="{0CAECDC8-18F5-4F8D-9DA0-36F3CA6CF397}" type="presParOf" srcId="{2B72945C-8A1C-AB42-A0A2-1C9726AAA81F}" destId="{D8EE3AED-099D-BC48-841A-A3E250BA6B28}" srcOrd="2" destOrd="0" presId="urn:microsoft.com/office/officeart/2005/8/layout/hierarchy2"/>
    <dgm:cxn modelId="{49F57D7D-9607-41DC-9D1D-FA061FD376FF}" type="presParOf" srcId="{D8EE3AED-099D-BC48-841A-A3E250BA6B28}" destId="{DE223EF8-DA07-F94E-A867-9DEE6275C0B9}" srcOrd="0" destOrd="0" presId="urn:microsoft.com/office/officeart/2005/8/layout/hierarchy2"/>
    <dgm:cxn modelId="{68AE237A-327C-4608-900D-E7637DC1B7A4}" type="presParOf" srcId="{2B72945C-8A1C-AB42-A0A2-1C9726AAA81F}" destId="{1FD2972D-725B-5647-B14F-CC12F3F8CA56}" srcOrd="3" destOrd="0" presId="urn:microsoft.com/office/officeart/2005/8/layout/hierarchy2"/>
    <dgm:cxn modelId="{12253E69-50C4-4935-9BBC-1C6EE8D01AED}" type="presParOf" srcId="{1FD2972D-725B-5647-B14F-CC12F3F8CA56}" destId="{8BB7D818-110F-EA41-B324-E13DC2570E9F}" srcOrd="0" destOrd="0" presId="urn:microsoft.com/office/officeart/2005/8/layout/hierarchy2"/>
    <dgm:cxn modelId="{BBEDD51E-9D4A-41DA-8A17-CDA1EA86C470}" type="presParOf" srcId="{1FD2972D-725B-5647-B14F-CC12F3F8CA56}" destId="{363B9951-56FE-E34A-B8BD-16926D6DFD8E}" srcOrd="1" destOrd="0" presId="urn:microsoft.com/office/officeart/2005/8/layout/hierarchy2"/>
    <dgm:cxn modelId="{C68AD1C2-FA5B-46E4-828D-00757EFE95B8}" type="presParOf" srcId="{95D123F8-E094-4AE7-A9AE-7481B53E8F9D}" destId="{F525955E-44BE-5B44-A93F-D73D60CFE4DC}" srcOrd="3" destOrd="0" presId="urn:microsoft.com/office/officeart/2005/8/layout/hierarchy2"/>
    <dgm:cxn modelId="{B1A7EF50-32D7-4003-BD44-49CD1B445170}" type="presParOf" srcId="{F525955E-44BE-5B44-A93F-D73D60CFE4DC}" destId="{C0585D0F-64B7-644C-AA80-B572EE138934}" srcOrd="0" destOrd="0" presId="urn:microsoft.com/office/officeart/2005/8/layout/hierarchy2"/>
    <dgm:cxn modelId="{88441C9B-ACCB-43C0-B336-B8F22E05F4C0}" type="presParOf" srcId="{F525955E-44BE-5B44-A93F-D73D60CFE4DC}" destId="{2FF16694-5974-8849-ADC6-C6E3AF69826F}"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E3AE3F-9D3E-425B-B389-DCB146AFA15D}">
      <dsp:nvSpPr>
        <dsp:cNvPr id="0" name=""/>
        <dsp:cNvSpPr/>
      </dsp:nvSpPr>
      <dsp:spPr>
        <a:xfrm>
          <a:off x="730051" y="1145"/>
          <a:ext cx="5762818" cy="77849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en-US" sz="2400" kern="1200" dirty="0">
              <a:latin typeface="Source Sans Pro" panose="020B0503030403020204" pitchFamily="34" charset="0"/>
            </a:rPr>
            <a:t>High Level Questions:</a:t>
          </a:r>
        </a:p>
      </dsp:txBody>
      <dsp:txXfrm>
        <a:off x="752852" y="23946"/>
        <a:ext cx="5717216" cy="732897"/>
      </dsp:txXfrm>
    </dsp:sp>
    <dsp:sp modelId="{FF4B051A-34DA-4F39-91AC-A5CDD2FB58F2}">
      <dsp:nvSpPr>
        <dsp:cNvPr id="0" name=""/>
        <dsp:cNvSpPr/>
      </dsp:nvSpPr>
      <dsp:spPr>
        <a:xfrm flipH="1" flipV="1">
          <a:off x="575553" y="1550160"/>
          <a:ext cx="43479" cy="43479"/>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ABE075F-7523-4FA2-81C6-8344629E933E}">
      <dsp:nvSpPr>
        <dsp:cNvPr id="0" name=""/>
        <dsp:cNvSpPr/>
      </dsp:nvSpPr>
      <dsp:spPr>
        <a:xfrm>
          <a:off x="1242166" y="906322"/>
          <a:ext cx="5554712" cy="1238218"/>
        </a:xfrm>
        <a:prstGeom prst="roundRect">
          <a:avLst>
            <a:gd name="adj" fmla="val 1667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2400" kern="1200" dirty="0">
              <a:latin typeface="Source Sans Pro" panose="020B0503030403020204" pitchFamily="34" charset="0"/>
            </a:rPr>
            <a:t>Has the new gTLD Program put sufficient mechanisms in place to:</a:t>
          </a:r>
        </a:p>
      </dsp:txBody>
      <dsp:txXfrm>
        <a:off x="1302622" y="966778"/>
        <a:ext cx="5433800" cy="1117306"/>
      </dsp:txXfrm>
    </dsp:sp>
    <dsp:sp modelId="{CF1CF6CF-DFF6-495C-9537-91C5B3B52D10}">
      <dsp:nvSpPr>
        <dsp:cNvPr id="0" name=""/>
        <dsp:cNvSpPr/>
      </dsp:nvSpPr>
      <dsp:spPr>
        <a:xfrm rot="941821">
          <a:off x="719307" y="2293686"/>
          <a:ext cx="778499" cy="778499"/>
        </a:xfrm>
        <a:prstGeom prst="roundRect">
          <a:avLst>
            <a:gd name="adj" fmla="val 1667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2FB8337-9CB7-405E-8DED-4E50B0EADA98}">
      <dsp:nvSpPr>
        <dsp:cNvPr id="0" name=""/>
        <dsp:cNvSpPr/>
      </dsp:nvSpPr>
      <dsp:spPr>
        <a:xfrm>
          <a:off x="2285311" y="2212784"/>
          <a:ext cx="4937609" cy="778499"/>
        </a:xfrm>
        <a:prstGeom prst="roundRect">
          <a:avLst>
            <a:gd name="adj" fmla="val 1667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endParaRPr lang="en-US" sz="2400" kern="1200" dirty="0">
            <a:latin typeface="Source Sans Pro" panose="020B0503030403020204" pitchFamily="34" charset="0"/>
          </a:endParaRPr>
        </a:p>
        <a:p>
          <a:pPr marL="0" marR="0" lvl="0" indent="0" algn="ctr" defTabSz="914400" eaLnBrk="1" fontAlgn="auto" latinLnBrk="0" hangingPunct="1">
            <a:lnSpc>
              <a:spcPct val="100000"/>
            </a:lnSpc>
            <a:spcBef>
              <a:spcPct val="0"/>
            </a:spcBef>
            <a:spcAft>
              <a:spcPts val="0"/>
            </a:spcAft>
            <a:buClrTx/>
            <a:buSzTx/>
            <a:buFontTx/>
            <a:buNone/>
            <a:tabLst/>
            <a:defRPr/>
          </a:pPr>
          <a:r>
            <a:rPr lang="en-US" sz="2400" kern="1200" dirty="0">
              <a:latin typeface="Source Sans Pro" panose="020B0503030403020204" pitchFamily="34" charset="0"/>
            </a:rPr>
            <a:t>improve trustworthiness and</a:t>
          </a:r>
        </a:p>
        <a:p>
          <a:pPr lvl="0" algn="ctr" defTabSz="844550">
            <a:lnSpc>
              <a:spcPct val="90000"/>
            </a:lnSpc>
            <a:spcBef>
              <a:spcPct val="0"/>
            </a:spcBef>
            <a:spcAft>
              <a:spcPct val="35000"/>
            </a:spcAft>
            <a:buNone/>
          </a:pPr>
          <a:endParaRPr lang="en-US" sz="2400" kern="1200" dirty="0">
            <a:latin typeface="Source Sans Pro" panose="020B0503030403020204" pitchFamily="34" charset="0"/>
          </a:endParaRPr>
        </a:p>
      </dsp:txBody>
      <dsp:txXfrm>
        <a:off x="2323321" y="2250794"/>
        <a:ext cx="4861589" cy="702479"/>
      </dsp:txXfrm>
    </dsp:sp>
    <dsp:sp modelId="{A75563DA-E111-46B3-B59D-1EDBD5E35F2F}">
      <dsp:nvSpPr>
        <dsp:cNvPr id="0" name=""/>
        <dsp:cNvSpPr/>
      </dsp:nvSpPr>
      <dsp:spPr>
        <a:xfrm>
          <a:off x="1267334" y="3058390"/>
          <a:ext cx="778499" cy="778499"/>
        </a:xfrm>
        <a:prstGeom prst="roundRect">
          <a:avLst>
            <a:gd name="adj" fmla="val 1667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FE73BE8-2B53-4AD7-8B4E-8CAFB6D3E1B3}">
      <dsp:nvSpPr>
        <dsp:cNvPr id="0" name=""/>
        <dsp:cNvSpPr/>
      </dsp:nvSpPr>
      <dsp:spPr>
        <a:xfrm>
          <a:off x="2340464" y="3053555"/>
          <a:ext cx="4882456" cy="778499"/>
        </a:xfrm>
        <a:prstGeom prst="roundRect">
          <a:avLst>
            <a:gd name="adj" fmla="val 1667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2400" kern="1200" dirty="0">
              <a:latin typeface="Source Sans Pro" panose="020B0503030403020204" pitchFamily="34" charset="0"/>
            </a:rPr>
            <a:t>mitigate risks to DNS?</a:t>
          </a:r>
        </a:p>
      </dsp:txBody>
      <dsp:txXfrm>
        <a:off x="2378474" y="3091565"/>
        <a:ext cx="4806436" cy="70247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E3AE3F-9D3E-425B-B389-DCB146AFA15D}">
      <dsp:nvSpPr>
        <dsp:cNvPr id="0" name=""/>
        <dsp:cNvSpPr/>
      </dsp:nvSpPr>
      <dsp:spPr>
        <a:xfrm>
          <a:off x="59294" y="705010"/>
          <a:ext cx="7024637" cy="86003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35560" rIns="53340" bIns="35560" numCol="1" spcCol="1270" anchor="ctr" anchorCtr="0">
          <a:noAutofit/>
        </a:bodyPr>
        <a:lstStyle/>
        <a:p>
          <a:pPr marL="0" lvl="0" indent="0" algn="ctr" defTabSz="1244600">
            <a:lnSpc>
              <a:spcPct val="90000"/>
            </a:lnSpc>
            <a:spcBef>
              <a:spcPct val="0"/>
            </a:spcBef>
            <a:spcAft>
              <a:spcPct val="35000"/>
            </a:spcAft>
            <a:buNone/>
          </a:pPr>
          <a:r>
            <a:rPr lang="en-US" sz="2800" kern="1200" dirty="0">
              <a:latin typeface="Source Sans Pro" panose="020B0503030403020204" pitchFamily="34" charset="0"/>
            </a:rPr>
            <a:t>High Level Questions:</a:t>
          </a:r>
        </a:p>
      </dsp:txBody>
      <dsp:txXfrm>
        <a:off x="84484" y="730200"/>
        <a:ext cx="6974257" cy="809653"/>
      </dsp:txXfrm>
    </dsp:sp>
    <dsp:sp modelId="{FF4B051A-34DA-4F39-91AC-A5CDD2FB58F2}">
      <dsp:nvSpPr>
        <dsp:cNvPr id="0" name=""/>
        <dsp:cNvSpPr/>
      </dsp:nvSpPr>
      <dsp:spPr>
        <a:xfrm>
          <a:off x="3145" y="2210799"/>
          <a:ext cx="188768" cy="91447"/>
        </a:xfrm>
        <a:prstGeom prst="roundRect">
          <a:avLst>
            <a:gd name="adj" fmla="val 16670"/>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ABE075F-7523-4FA2-81C6-8344629E933E}">
      <dsp:nvSpPr>
        <dsp:cNvPr id="0" name=""/>
        <dsp:cNvSpPr/>
      </dsp:nvSpPr>
      <dsp:spPr>
        <a:xfrm>
          <a:off x="84025" y="1717570"/>
          <a:ext cx="7008862" cy="1073347"/>
        </a:xfrm>
        <a:prstGeom prst="roundRect">
          <a:avLst>
            <a:gd name="adj" fmla="val 1667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en-US" sz="2400" kern="1200" dirty="0">
              <a:latin typeface="Source Sans Pro" panose="020B0503030403020204" pitchFamily="34" charset="0"/>
            </a:rPr>
            <a:t>Have these efforts had an impact on public perception of the DNS?</a:t>
          </a:r>
          <a:endParaRPr lang="en-US" sz="1100" kern="1200" dirty="0">
            <a:latin typeface="Source Sans Pro" panose="020B0503030403020204" pitchFamily="34" charset="0"/>
          </a:endParaRPr>
        </a:p>
      </dsp:txBody>
      <dsp:txXfrm>
        <a:off x="136431" y="1769976"/>
        <a:ext cx="6904050" cy="96853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D53857-CBD3-4060-9FB2-B9435802E400}">
      <dsp:nvSpPr>
        <dsp:cNvPr id="0" name=""/>
        <dsp:cNvSpPr/>
      </dsp:nvSpPr>
      <dsp:spPr>
        <a:xfrm>
          <a:off x="0" y="0"/>
          <a:ext cx="5859710" cy="1096546"/>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86690" tIns="186690" rIns="186690" bIns="186690" numCol="1" spcCol="1270" anchor="ctr" anchorCtr="0">
          <a:noAutofit/>
        </a:bodyPr>
        <a:lstStyle/>
        <a:p>
          <a:pPr marL="0" lvl="0" indent="0" algn="ctr" defTabSz="2178050">
            <a:lnSpc>
              <a:spcPct val="90000"/>
            </a:lnSpc>
            <a:spcBef>
              <a:spcPct val="0"/>
            </a:spcBef>
            <a:spcAft>
              <a:spcPct val="35000"/>
            </a:spcAft>
            <a:buNone/>
          </a:pPr>
          <a:r>
            <a:rPr lang="en-US" sz="4900" kern="1200" dirty="0">
              <a:latin typeface="Source Sans Pro" panose="020B0503030403020204" pitchFamily="34" charset="0"/>
            </a:rPr>
            <a:t>Sub-questions</a:t>
          </a:r>
        </a:p>
      </dsp:txBody>
      <dsp:txXfrm>
        <a:off x="0" y="0"/>
        <a:ext cx="5859710" cy="1096546"/>
      </dsp:txXfrm>
    </dsp:sp>
    <dsp:sp modelId="{EE6199ED-0757-42DC-99A6-C2CB13EF57D1}">
      <dsp:nvSpPr>
        <dsp:cNvPr id="0" name=""/>
        <dsp:cNvSpPr/>
      </dsp:nvSpPr>
      <dsp:spPr>
        <a:xfrm>
          <a:off x="2861" y="1096546"/>
          <a:ext cx="1951329" cy="2302747"/>
        </a:xfrm>
        <a:prstGeom prst="rect">
          <a:avLst/>
        </a:prstGeom>
        <a:solidFill>
          <a:srgbClr val="00B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Source Sans Pro" panose="020B0503030403020204" pitchFamily="34" charset="0"/>
            </a:rPr>
            <a:t>Have the safeguards been implemented in a manner that promotes effective enforcement?</a:t>
          </a:r>
        </a:p>
      </dsp:txBody>
      <dsp:txXfrm>
        <a:off x="2861" y="1096546"/>
        <a:ext cx="1951329" cy="2302747"/>
      </dsp:txXfrm>
    </dsp:sp>
    <dsp:sp modelId="{6A106470-89DF-475F-A1CC-4BD1324C5601}">
      <dsp:nvSpPr>
        <dsp:cNvPr id="0" name=""/>
        <dsp:cNvSpPr/>
      </dsp:nvSpPr>
      <dsp:spPr>
        <a:xfrm>
          <a:off x="1954190" y="1096546"/>
          <a:ext cx="1951329" cy="2302747"/>
        </a:xfrm>
        <a:prstGeom prst="rect">
          <a:avLst/>
        </a:prstGeom>
        <a:solidFill>
          <a:srgbClr val="FF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1400" kern="1200" dirty="0">
              <a:latin typeface="Source Sans Pro" panose="020B0503030403020204" pitchFamily="34" charset="0"/>
            </a:rPr>
            <a:t>What was the impact of the new safeguards on DNS Abuse?</a:t>
          </a:r>
        </a:p>
        <a:p>
          <a:pPr lvl="0" algn="ctr" defTabSz="977900">
            <a:lnSpc>
              <a:spcPct val="90000"/>
            </a:lnSpc>
            <a:spcBef>
              <a:spcPct val="0"/>
            </a:spcBef>
            <a:spcAft>
              <a:spcPct val="35000"/>
            </a:spcAft>
            <a:buNone/>
          </a:pPr>
          <a:endParaRPr lang="en-US" sz="1600" kern="1200" dirty="0">
            <a:latin typeface="Source Sans Pro" panose="020B0503030403020204" pitchFamily="34" charset="0"/>
          </a:endParaRPr>
        </a:p>
      </dsp:txBody>
      <dsp:txXfrm>
        <a:off x="1954190" y="1096546"/>
        <a:ext cx="1951329" cy="2302747"/>
      </dsp:txXfrm>
    </dsp:sp>
    <dsp:sp modelId="{126783B3-AF2A-44F3-A603-95D388C77DBF}">
      <dsp:nvSpPr>
        <dsp:cNvPr id="0" name=""/>
        <dsp:cNvSpPr/>
      </dsp:nvSpPr>
      <dsp:spPr>
        <a:xfrm>
          <a:off x="3905519" y="1096546"/>
          <a:ext cx="1951329" cy="2302747"/>
        </a:xfrm>
        <a:prstGeom prst="rect">
          <a:avLst/>
        </a:prstGeom>
        <a:solidFill>
          <a:srgbClr val="7030A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Source Sans Pro" panose="020B0503030403020204" pitchFamily="34" charset="0"/>
            </a:rPr>
            <a:t>Did the Rights Protection Mechanisms mitigate certain risks involved with the expansion of the new gTLD program?</a:t>
          </a:r>
        </a:p>
      </dsp:txBody>
      <dsp:txXfrm>
        <a:off x="3905519" y="1096546"/>
        <a:ext cx="1951329" cy="2302747"/>
      </dsp:txXfrm>
    </dsp:sp>
    <dsp:sp modelId="{F01AB5B9-2517-4A34-BF3C-8C6CCC1396D4}">
      <dsp:nvSpPr>
        <dsp:cNvPr id="0" name=""/>
        <dsp:cNvSpPr/>
      </dsp:nvSpPr>
      <dsp:spPr>
        <a:xfrm>
          <a:off x="0" y="3399293"/>
          <a:ext cx="5859710" cy="255860"/>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5ABE23-72B5-478F-9891-33BB29910076}">
      <dsp:nvSpPr>
        <dsp:cNvPr id="0" name=""/>
        <dsp:cNvSpPr/>
      </dsp:nvSpPr>
      <dsp:spPr>
        <a:xfrm>
          <a:off x="0" y="81107"/>
          <a:ext cx="2413145" cy="1447887"/>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Source Sans Pro" panose="020B0503030403020204" pitchFamily="34" charset="0"/>
            </a:rPr>
            <a:t>Technical Safeguards</a:t>
          </a:r>
        </a:p>
      </dsp:txBody>
      <dsp:txXfrm>
        <a:off x="0" y="81107"/>
        <a:ext cx="2413145" cy="1447887"/>
      </dsp:txXfrm>
    </dsp:sp>
    <dsp:sp modelId="{F7CE20F1-41BB-4AA5-A641-7A9DFECBA598}">
      <dsp:nvSpPr>
        <dsp:cNvPr id="0" name=""/>
        <dsp:cNvSpPr/>
      </dsp:nvSpPr>
      <dsp:spPr>
        <a:xfrm>
          <a:off x="2654460" y="81107"/>
          <a:ext cx="2413145" cy="1447887"/>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Source Sans Pro" panose="020B0503030403020204" pitchFamily="34" charset="0"/>
            </a:rPr>
            <a:t>Safeguards Applicable to all new gTLDs</a:t>
          </a:r>
        </a:p>
      </dsp:txBody>
      <dsp:txXfrm>
        <a:off x="2654460" y="81107"/>
        <a:ext cx="2413145" cy="1447887"/>
      </dsp:txXfrm>
    </dsp:sp>
    <dsp:sp modelId="{70F52D47-F6A3-4CC9-BE46-D7F2B1C6325A}">
      <dsp:nvSpPr>
        <dsp:cNvPr id="0" name=""/>
        <dsp:cNvSpPr/>
      </dsp:nvSpPr>
      <dsp:spPr>
        <a:xfrm>
          <a:off x="5308920" y="81107"/>
          <a:ext cx="2413145" cy="1447887"/>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Source Sans Pro" panose="020B0503030403020204" pitchFamily="34" charset="0"/>
            </a:rPr>
            <a:t>Safeguards Applicable to new gTLDs that: raise consumer protection concerns, contain sensitive strings, or strings in regulated/highly regulated markets</a:t>
          </a:r>
        </a:p>
      </dsp:txBody>
      <dsp:txXfrm>
        <a:off x="5308920" y="81107"/>
        <a:ext cx="2413145" cy="1447887"/>
      </dsp:txXfrm>
    </dsp:sp>
    <dsp:sp modelId="{5978967E-C32F-454E-B2F6-FD4F53DDB642}">
      <dsp:nvSpPr>
        <dsp:cNvPr id="0" name=""/>
        <dsp:cNvSpPr/>
      </dsp:nvSpPr>
      <dsp:spPr>
        <a:xfrm>
          <a:off x="1327230" y="1770309"/>
          <a:ext cx="2413145" cy="1447887"/>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Source Sans Pro" panose="020B0503030403020204" pitchFamily="34" charset="0"/>
            </a:rPr>
            <a:t>Voluntary Public Interest Commitments</a:t>
          </a:r>
        </a:p>
      </dsp:txBody>
      <dsp:txXfrm>
        <a:off x="1327230" y="1770309"/>
        <a:ext cx="2413145" cy="1447887"/>
      </dsp:txXfrm>
    </dsp:sp>
    <dsp:sp modelId="{313D3BB0-E7DD-46D0-AAF9-3B4AC70A3608}">
      <dsp:nvSpPr>
        <dsp:cNvPr id="0" name=""/>
        <dsp:cNvSpPr/>
      </dsp:nvSpPr>
      <dsp:spPr>
        <a:xfrm>
          <a:off x="3981690" y="1770309"/>
          <a:ext cx="2413145" cy="1447887"/>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Source Sans Pro" panose="020B0503030403020204" pitchFamily="34" charset="0"/>
            </a:rPr>
            <a:t>Rights Protection Mechanisms</a:t>
          </a:r>
        </a:p>
      </dsp:txBody>
      <dsp:txXfrm>
        <a:off x="3981690" y="1770309"/>
        <a:ext cx="2413145" cy="144788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E3AE3F-9D3E-425B-B389-DCB146AFA15D}">
      <dsp:nvSpPr>
        <dsp:cNvPr id="0" name=""/>
        <dsp:cNvSpPr/>
      </dsp:nvSpPr>
      <dsp:spPr>
        <a:xfrm>
          <a:off x="0" y="125771"/>
          <a:ext cx="8036654" cy="92069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66040" rIns="99060" bIns="66040" numCol="1" spcCol="1270" anchor="ctr" anchorCtr="0">
          <a:noAutofit/>
        </a:bodyPr>
        <a:lstStyle/>
        <a:p>
          <a:pPr marL="0" lvl="0" indent="0" algn="ctr" defTabSz="2311400">
            <a:lnSpc>
              <a:spcPct val="90000"/>
            </a:lnSpc>
            <a:spcBef>
              <a:spcPct val="0"/>
            </a:spcBef>
            <a:spcAft>
              <a:spcPct val="35000"/>
            </a:spcAft>
            <a:buNone/>
          </a:pPr>
          <a:r>
            <a:rPr lang="en-US" sz="5200" kern="1200" dirty="0">
              <a:latin typeface="+mn-lt"/>
            </a:rPr>
            <a:t>High Level Questions:</a:t>
          </a:r>
        </a:p>
      </dsp:txBody>
      <dsp:txXfrm>
        <a:off x="26966" y="152737"/>
        <a:ext cx="7982722" cy="866760"/>
      </dsp:txXfrm>
    </dsp:sp>
    <dsp:sp modelId="{FF4B051A-34DA-4F39-91AC-A5CDD2FB58F2}">
      <dsp:nvSpPr>
        <dsp:cNvPr id="0" name=""/>
        <dsp:cNvSpPr/>
      </dsp:nvSpPr>
      <dsp:spPr>
        <a:xfrm>
          <a:off x="277619" y="1673583"/>
          <a:ext cx="202082" cy="97897"/>
        </a:xfrm>
        <a:prstGeom prst="roundRect">
          <a:avLst>
            <a:gd name="adj" fmla="val 16670"/>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ABE075F-7523-4FA2-81C6-8344629E933E}">
      <dsp:nvSpPr>
        <dsp:cNvPr id="0" name=""/>
        <dsp:cNvSpPr/>
      </dsp:nvSpPr>
      <dsp:spPr>
        <a:xfrm>
          <a:off x="1367803" y="1196278"/>
          <a:ext cx="6668850" cy="1020688"/>
        </a:xfrm>
        <a:prstGeom prst="roundRect">
          <a:avLst>
            <a:gd name="adj" fmla="val 1667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marL="0" marR="0" lvl="0" indent="0" algn="ctr" defTabSz="666750" eaLnBrk="1" fontAlgn="auto" latinLnBrk="0" hangingPunct="1">
            <a:lnSpc>
              <a:spcPct val="90000"/>
            </a:lnSpc>
            <a:spcBef>
              <a:spcPct val="0"/>
            </a:spcBef>
            <a:spcAft>
              <a:spcPct val="35000"/>
            </a:spcAft>
            <a:buClrTx/>
            <a:buSzTx/>
            <a:buFontTx/>
            <a:buNone/>
            <a:tabLst/>
            <a:defRPr/>
          </a:pPr>
          <a:r>
            <a:rPr lang="en-US" sz="2400" kern="1200" dirty="0">
              <a:solidFill>
                <a:schemeClr val="bg1"/>
              </a:solidFill>
              <a:latin typeface="+mn-lt"/>
              <a:cs typeface="Source Sans Pro"/>
            </a:rPr>
            <a:t>Have consumers expressed trust in new gTLDs?</a:t>
          </a:r>
          <a:endParaRPr lang="en-US" sz="1100" kern="1200" dirty="0">
            <a:latin typeface="+mn-lt"/>
          </a:endParaRPr>
        </a:p>
      </dsp:txBody>
      <dsp:txXfrm>
        <a:off x="1417638" y="1246113"/>
        <a:ext cx="6569180" cy="921018"/>
      </dsp:txXfrm>
    </dsp:sp>
    <dsp:sp modelId="{0C5FCEEA-E0CD-49BC-BEFD-3DD80552ADF5}">
      <dsp:nvSpPr>
        <dsp:cNvPr id="0" name=""/>
        <dsp:cNvSpPr/>
      </dsp:nvSpPr>
      <dsp:spPr>
        <a:xfrm flipV="1">
          <a:off x="367242" y="2931345"/>
          <a:ext cx="83700" cy="37665"/>
        </a:xfrm>
        <a:prstGeom prst="roundRect">
          <a:avLst>
            <a:gd name="adj" fmla="val 16670"/>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CA1E131-64F7-4DC3-9962-840AC9835964}">
      <dsp:nvSpPr>
        <dsp:cNvPr id="0" name=""/>
        <dsp:cNvSpPr/>
      </dsp:nvSpPr>
      <dsp:spPr>
        <a:xfrm>
          <a:off x="1409822" y="2339344"/>
          <a:ext cx="6607987" cy="1213637"/>
        </a:xfrm>
        <a:prstGeom prst="roundRect">
          <a:avLst>
            <a:gd name="adj" fmla="val 1667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2400" kern="1200" dirty="0">
              <a:solidFill>
                <a:schemeClr val="bg1"/>
              </a:solidFill>
              <a:latin typeface="+mn-lt"/>
              <a:cs typeface="Source Sans Pro"/>
            </a:rPr>
            <a:t>Has consumer trust in the DNS improved overall since introduction of new gTLDs? </a:t>
          </a:r>
          <a:endParaRPr lang="en-US" sz="1500" kern="1200" dirty="0">
            <a:solidFill>
              <a:srgbClr val="0A1F24"/>
            </a:solidFill>
            <a:latin typeface="+mn-lt"/>
            <a:cs typeface="Source Sans Pro"/>
          </a:endParaRPr>
        </a:p>
      </dsp:txBody>
      <dsp:txXfrm>
        <a:off x="1469078" y="2398600"/>
        <a:ext cx="6489475" cy="109512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6FADF9-2AB1-A144-A792-A6146136B1A0}">
      <dsp:nvSpPr>
        <dsp:cNvPr id="0" name=""/>
        <dsp:cNvSpPr/>
      </dsp:nvSpPr>
      <dsp:spPr>
        <a:xfrm>
          <a:off x="2588003" y="0"/>
          <a:ext cx="3317005" cy="525276"/>
        </a:xfrm>
        <a:prstGeom prst="roundRect">
          <a:avLst>
            <a:gd name="adj" fmla="val 10000"/>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1" kern="1200" dirty="0">
              <a:latin typeface="+mn-lt"/>
              <a:ea typeface="Source Sans Pro" charset="0"/>
              <a:cs typeface="Source Sans Pro" charset="0"/>
            </a:rPr>
            <a:t>Have these efforts had an impact on public perception of the DNS?</a:t>
          </a:r>
        </a:p>
      </dsp:txBody>
      <dsp:txXfrm>
        <a:off x="2603388" y="15385"/>
        <a:ext cx="3286235" cy="494506"/>
      </dsp:txXfrm>
    </dsp:sp>
    <dsp:sp modelId="{6A68ADD1-1030-DC4B-824C-4F2F31B90D75}">
      <dsp:nvSpPr>
        <dsp:cNvPr id="0" name=""/>
        <dsp:cNvSpPr/>
      </dsp:nvSpPr>
      <dsp:spPr>
        <a:xfrm>
          <a:off x="447665" y="762638"/>
          <a:ext cx="1289266" cy="82340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mn-lt"/>
            </a:rPr>
            <a:t>What is level of consumer awareness of new gTlDs?</a:t>
          </a:r>
          <a:endParaRPr lang="en-US" sz="1400" b="0" kern="1200" dirty="0">
            <a:latin typeface="+mn-lt"/>
            <a:ea typeface="Source Sans Pro" charset="0"/>
            <a:cs typeface="Source Sans Pro" charset="0"/>
          </a:endParaRPr>
        </a:p>
      </dsp:txBody>
      <dsp:txXfrm>
        <a:off x="471782" y="786755"/>
        <a:ext cx="1241032" cy="775171"/>
      </dsp:txXfrm>
    </dsp:sp>
    <dsp:sp modelId="{AE35226E-D06A-104D-9087-A7DAEE2A2F36}">
      <dsp:nvSpPr>
        <dsp:cNvPr id="0" name=""/>
        <dsp:cNvSpPr/>
      </dsp:nvSpPr>
      <dsp:spPr>
        <a:xfrm rot="21218635">
          <a:off x="1733285" y="1098641"/>
          <a:ext cx="1186329" cy="20063"/>
        </a:xfrm>
        <a:custGeom>
          <a:avLst/>
          <a:gdLst/>
          <a:ahLst/>
          <a:cxnLst/>
          <a:rect l="0" t="0" r="0" b="0"/>
          <a:pathLst>
            <a:path>
              <a:moveTo>
                <a:pt x="0" y="10031"/>
              </a:moveTo>
              <a:lnTo>
                <a:pt x="1186329" y="10031"/>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en-US" sz="1200" kern="1200" dirty="0"/>
        </a:p>
      </dsp:txBody>
      <dsp:txXfrm>
        <a:off x="2296792" y="1079015"/>
        <a:ext cx="59316" cy="59316"/>
      </dsp:txXfrm>
    </dsp:sp>
    <dsp:sp modelId="{0FBDA813-C77C-C649-BE1B-37DBFA3FF7A2}">
      <dsp:nvSpPr>
        <dsp:cNvPr id="0" name=""/>
        <dsp:cNvSpPr/>
      </dsp:nvSpPr>
      <dsp:spPr>
        <a:xfrm>
          <a:off x="2915969" y="742959"/>
          <a:ext cx="1869151" cy="600092"/>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endParaRPr lang="en-US" sz="1200" kern="1200" baseline="0" dirty="0">
            <a:latin typeface="+mn-lt"/>
          </a:endParaRPr>
        </a:p>
        <a:p>
          <a:pPr marL="0" lvl="0" indent="0" algn="ctr" defTabSz="533400">
            <a:lnSpc>
              <a:spcPct val="90000"/>
            </a:lnSpc>
            <a:spcBef>
              <a:spcPct val="0"/>
            </a:spcBef>
            <a:spcAft>
              <a:spcPct val="35000"/>
            </a:spcAft>
            <a:buNone/>
          </a:pPr>
          <a:r>
            <a:rPr lang="en-US" sz="1200" b="1" kern="1200" baseline="0" dirty="0">
              <a:latin typeface="+mn-lt"/>
            </a:rPr>
            <a:t>Consumers</a:t>
          </a:r>
          <a:endParaRPr lang="en-US" sz="1200" kern="1200" baseline="0" dirty="0">
            <a:latin typeface="+mn-lt"/>
          </a:endParaRPr>
        </a:p>
        <a:p>
          <a:pPr marL="0" lvl="0" indent="0" algn="ctr" defTabSz="533400">
            <a:lnSpc>
              <a:spcPct val="90000"/>
            </a:lnSpc>
            <a:spcBef>
              <a:spcPct val="0"/>
            </a:spcBef>
            <a:spcAft>
              <a:spcPct val="35000"/>
            </a:spcAft>
            <a:buNone/>
          </a:pPr>
          <a:r>
            <a:rPr lang="en-US" sz="1200" kern="1200" baseline="0" dirty="0">
              <a:latin typeface="+mn-lt"/>
            </a:rPr>
            <a:t>46% to 52% </a:t>
          </a:r>
        </a:p>
        <a:p>
          <a:pPr marL="0" lvl="0" indent="0" algn="ctr" defTabSz="533400">
            <a:lnSpc>
              <a:spcPct val="90000"/>
            </a:lnSpc>
            <a:spcBef>
              <a:spcPct val="0"/>
            </a:spcBef>
            <a:spcAft>
              <a:spcPct val="35000"/>
            </a:spcAft>
            <a:buNone/>
          </a:pPr>
          <a:r>
            <a:rPr lang="en-US" sz="1200" kern="1200" baseline="0" dirty="0">
              <a:latin typeface="+mn-lt"/>
            </a:rPr>
            <a:t>2015, 2016</a:t>
          </a:r>
        </a:p>
        <a:p>
          <a:pPr marL="0" lvl="0" indent="0" algn="ctr" defTabSz="533400">
            <a:lnSpc>
              <a:spcPct val="90000"/>
            </a:lnSpc>
            <a:spcBef>
              <a:spcPct val="0"/>
            </a:spcBef>
            <a:spcAft>
              <a:spcPct val="35000"/>
            </a:spcAft>
            <a:buNone/>
          </a:pPr>
          <a:endParaRPr lang="en-US" sz="1200" kern="1200" baseline="0" dirty="0">
            <a:latin typeface="Source Sans Pro" panose="020B0503030403020204" pitchFamily="34" charset="0"/>
          </a:endParaRPr>
        </a:p>
      </dsp:txBody>
      <dsp:txXfrm>
        <a:off x="2933545" y="760535"/>
        <a:ext cx="1833999" cy="564940"/>
      </dsp:txXfrm>
    </dsp:sp>
    <dsp:sp modelId="{A6483A53-93B9-864F-86A1-10B76CED10C2}">
      <dsp:nvSpPr>
        <dsp:cNvPr id="0" name=""/>
        <dsp:cNvSpPr/>
      </dsp:nvSpPr>
      <dsp:spPr>
        <a:xfrm rot="1725747">
          <a:off x="1652504" y="1493581"/>
          <a:ext cx="1368607" cy="20063"/>
        </a:xfrm>
        <a:custGeom>
          <a:avLst/>
          <a:gdLst/>
          <a:ahLst/>
          <a:cxnLst/>
          <a:rect l="0" t="0" r="0" b="0"/>
          <a:pathLst>
            <a:path>
              <a:moveTo>
                <a:pt x="0" y="10031"/>
              </a:moveTo>
              <a:lnTo>
                <a:pt x="1368607" y="10031"/>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en-US" sz="1200" kern="1200" dirty="0"/>
        </a:p>
      </dsp:txBody>
      <dsp:txXfrm>
        <a:off x="2302592" y="1469398"/>
        <a:ext cx="68430" cy="68430"/>
      </dsp:txXfrm>
    </dsp:sp>
    <dsp:sp modelId="{2BEFEB9D-E58A-204E-A46C-411EDAF09070}">
      <dsp:nvSpPr>
        <dsp:cNvPr id="0" name=""/>
        <dsp:cNvSpPr/>
      </dsp:nvSpPr>
      <dsp:spPr>
        <a:xfrm>
          <a:off x="2936683" y="1532977"/>
          <a:ext cx="1860766" cy="599817"/>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b="1" kern="1200" baseline="0" dirty="0">
              <a:latin typeface="+mn-lt"/>
            </a:rPr>
            <a:t>Registrants</a:t>
          </a:r>
          <a:r>
            <a:rPr lang="en-US" sz="1200" kern="1200" baseline="0" dirty="0">
              <a:latin typeface="+mn-lt"/>
            </a:rPr>
            <a:t> </a:t>
          </a:r>
        </a:p>
        <a:p>
          <a:pPr marL="0" lvl="0" indent="0" algn="ctr" defTabSz="533400">
            <a:lnSpc>
              <a:spcPct val="90000"/>
            </a:lnSpc>
            <a:spcBef>
              <a:spcPct val="0"/>
            </a:spcBef>
            <a:spcAft>
              <a:spcPct val="35000"/>
            </a:spcAft>
            <a:buNone/>
          </a:pPr>
          <a:r>
            <a:rPr lang="en-US" sz="1200" kern="1200" baseline="0" dirty="0">
              <a:latin typeface="+mn-lt"/>
            </a:rPr>
            <a:t>64% to 66%</a:t>
          </a:r>
        </a:p>
        <a:p>
          <a:pPr marL="0" lvl="0" indent="0" algn="ctr" defTabSz="533400">
            <a:lnSpc>
              <a:spcPct val="90000"/>
            </a:lnSpc>
            <a:spcBef>
              <a:spcPct val="0"/>
            </a:spcBef>
            <a:spcAft>
              <a:spcPct val="35000"/>
            </a:spcAft>
            <a:buNone/>
          </a:pPr>
          <a:r>
            <a:rPr lang="en-US" sz="1200" kern="1200" baseline="0" dirty="0">
              <a:latin typeface="+mn-lt"/>
            </a:rPr>
            <a:t>2015, 2016</a:t>
          </a:r>
        </a:p>
      </dsp:txBody>
      <dsp:txXfrm>
        <a:off x="2954251" y="1550545"/>
        <a:ext cx="1825630" cy="564681"/>
      </dsp:txXfrm>
    </dsp:sp>
    <dsp:sp modelId="{AAC43308-7BBD-F24F-8FF2-2FBE008F287A}">
      <dsp:nvSpPr>
        <dsp:cNvPr id="0" name=""/>
        <dsp:cNvSpPr/>
      </dsp:nvSpPr>
      <dsp:spPr>
        <a:xfrm>
          <a:off x="430469" y="2596846"/>
          <a:ext cx="1282184" cy="67548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baseline="0" dirty="0">
              <a:latin typeface="+mn-lt"/>
            </a:rPr>
            <a:t>Do consumers trust gTLDs ?</a:t>
          </a:r>
        </a:p>
      </dsp:txBody>
      <dsp:txXfrm>
        <a:off x="450253" y="2616630"/>
        <a:ext cx="1242616" cy="635915"/>
      </dsp:txXfrm>
    </dsp:sp>
    <dsp:sp modelId="{BD6A0496-1B2C-4D4F-9A69-C192A1DB4003}">
      <dsp:nvSpPr>
        <dsp:cNvPr id="0" name=""/>
        <dsp:cNvSpPr/>
      </dsp:nvSpPr>
      <dsp:spPr>
        <a:xfrm rot="20895800">
          <a:off x="1699353" y="2795157"/>
          <a:ext cx="1272275" cy="20063"/>
        </a:xfrm>
        <a:custGeom>
          <a:avLst/>
          <a:gdLst/>
          <a:ahLst/>
          <a:cxnLst/>
          <a:rect l="0" t="0" r="0" b="0"/>
          <a:pathLst>
            <a:path>
              <a:moveTo>
                <a:pt x="0" y="10031"/>
              </a:moveTo>
              <a:lnTo>
                <a:pt x="1272275" y="10031"/>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en-US" sz="1200" kern="1200" dirty="0"/>
        </a:p>
      </dsp:txBody>
      <dsp:txXfrm>
        <a:off x="2303684" y="2773382"/>
        <a:ext cx="63613" cy="63613"/>
      </dsp:txXfrm>
    </dsp:sp>
    <dsp:sp modelId="{56B654C8-41AB-594C-9B72-7051E767E2EB}">
      <dsp:nvSpPr>
        <dsp:cNvPr id="0" name=""/>
        <dsp:cNvSpPr/>
      </dsp:nvSpPr>
      <dsp:spPr>
        <a:xfrm>
          <a:off x="2958329" y="2268935"/>
          <a:ext cx="1834896" cy="813708"/>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b="1" kern="1200" baseline="0" dirty="0">
              <a:latin typeface="+mn-lt"/>
            </a:rPr>
            <a:t>Legacy gTLDs </a:t>
          </a:r>
        </a:p>
        <a:p>
          <a:pPr marL="0" lvl="0" indent="0" algn="ctr" defTabSz="533400">
            <a:lnSpc>
              <a:spcPct val="90000"/>
            </a:lnSpc>
            <a:spcBef>
              <a:spcPct val="0"/>
            </a:spcBef>
            <a:spcAft>
              <a:spcPct val="35000"/>
            </a:spcAft>
            <a:buNone/>
          </a:pPr>
          <a:r>
            <a:rPr lang="en-US" sz="1200" kern="1200" baseline="0" dirty="0">
              <a:latin typeface="+mn-lt"/>
            </a:rPr>
            <a:t>90-91% “very/somewhat” trustworthy</a:t>
          </a:r>
        </a:p>
        <a:p>
          <a:pPr marL="0" lvl="0" indent="0" algn="ctr" defTabSz="533400">
            <a:lnSpc>
              <a:spcPct val="90000"/>
            </a:lnSpc>
            <a:spcBef>
              <a:spcPct val="0"/>
            </a:spcBef>
            <a:spcAft>
              <a:spcPct val="35000"/>
            </a:spcAft>
            <a:buNone/>
          </a:pPr>
          <a:r>
            <a:rPr lang="en-US" sz="1200" kern="1200" baseline="0" dirty="0">
              <a:latin typeface="+mn-lt"/>
            </a:rPr>
            <a:t>2015, 2016</a:t>
          </a:r>
        </a:p>
      </dsp:txBody>
      <dsp:txXfrm>
        <a:off x="2982162" y="2292768"/>
        <a:ext cx="1787230" cy="766042"/>
      </dsp:txXfrm>
    </dsp:sp>
    <dsp:sp modelId="{D8EE3AED-099D-BC48-841A-A3E250BA6B28}">
      <dsp:nvSpPr>
        <dsp:cNvPr id="0" name=""/>
        <dsp:cNvSpPr/>
      </dsp:nvSpPr>
      <dsp:spPr>
        <a:xfrm rot="1521822">
          <a:off x="1646372" y="3219104"/>
          <a:ext cx="1375226" cy="20063"/>
        </a:xfrm>
        <a:custGeom>
          <a:avLst/>
          <a:gdLst/>
          <a:ahLst/>
          <a:cxnLst/>
          <a:rect l="0" t="0" r="0" b="0"/>
          <a:pathLst>
            <a:path>
              <a:moveTo>
                <a:pt x="0" y="10031"/>
              </a:moveTo>
              <a:lnTo>
                <a:pt x="1375226" y="10031"/>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en-US" sz="1200" kern="1200" dirty="0"/>
        </a:p>
      </dsp:txBody>
      <dsp:txXfrm>
        <a:off x="2299604" y="3194755"/>
        <a:ext cx="68761" cy="68761"/>
      </dsp:txXfrm>
    </dsp:sp>
    <dsp:sp modelId="{8BB7D818-110F-EA41-B324-E13DC2570E9F}">
      <dsp:nvSpPr>
        <dsp:cNvPr id="0" name=""/>
        <dsp:cNvSpPr/>
      </dsp:nvSpPr>
      <dsp:spPr>
        <a:xfrm>
          <a:off x="2955317" y="3136334"/>
          <a:ext cx="1857446" cy="774699"/>
        </a:xfrm>
        <a:prstGeom prst="roundRect">
          <a:avLst>
            <a:gd name="adj" fmla="val 10000"/>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b="1" kern="1200" baseline="0" dirty="0">
              <a:latin typeface="Calibri" panose="020F0502020204030204" pitchFamily="34" charset="0"/>
            </a:rPr>
            <a:t>New  gTLDs</a:t>
          </a:r>
        </a:p>
        <a:p>
          <a:pPr marL="0" lvl="0" indent="0" algn="ctr" defTabSz="533400">
            <a:lnSpc>
              <a:spcPct val="90000"/>
            </a:lnSpc>
            <a:spcBef>
              <a:spcPct val="0"/>
            </a:spcBef>
            <a:spcAft>
              <a:spcPct val="35000"/>
            </a:spcAft>
            <a:buNone/>
          </a:pPr>
          <a:r>
            <a:rPr lang="en-US" sz="1200" kern="1200" baseline="0" dirty="0">
              <a:latin typeface="Calibri" panose="020F0502020204030204" pitchFamily="34" charset="0"/>
            </a:rPr>
            <a:t>49z% to 45 to 52% </a:t>
          </a:r>
        </a:p>
        <a:p>
          <a:pPr marL="0" lvl="0" indent="0" algn="ctr" defTabSz="533400">
            <a:lnSpc>
              <a:spcPct val="90000"/>
            </a:lnSpc>
            <a:spcBef>
              <a:spcPct val="0"/>
            </a:spcBef>
            <a:spcAft>
              <a:spcPct val="35000"/>
            </a:spcAft>
            <a:buNone/>
          </a:pPr>
          <a:r>
            <a:rPr lang="en-US" sz="1200" kern="1200" baseline="0" dirty="0">
              <a:latin typeface="Calibri" panose="020F0502020204030204" pitchFamily="34" charset="0"/>
            </a:rPr>
            <a:t>2015, 2016 (added gTLDs)</a:t>
          </a:r>
        </a:p>
      </dsp:txBody>
      <dsp:txXfrm>
        <a:off x="2978007" y="3159024"/>
        <a:ext cx="1812066" cy="729319"/>
      </dsp:txXfrm>
    </dsp:sp>
    <dsp:sp modelId="{C0585D0F-64B7-644C-AA80-B572EE138934}">
      <dsp:nvSpPr>
        <dsp:cNvPr id="0" name=""/>
        <dsp:cNvSpPr/>
      </dsp:nvSpPr>
      <dsp:spPr>
        <a:xfrm>
          <a:off x="5167296" y="1006674"/>
          <a:ext cx="1421404" cy="88971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baseline="0" dirty="0">
              <a:latin typeface="Source Sans Pro" panose="020B0503030403020204" pitchFamily="34" charset="0"/>
            </a:rPr>
            <a:t>Has consumer trust in the DNS improved since the introduction of New gTLDs</a:t>
          </a:r>
        </a:p>
      </dsp:txBody>
      <dsp:txXfrm>
        <a:off x="5193355" y="1032733"/>
        <a:ext cx="1369286" cy="837600"/>
      </dsp:txXfrm>
    </dsp:sp>
  </dsp:spTree>
</dsp:drawing>
</file>

<file path=ppt/diagrams/layout1.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AA35BA5-F86F-2A42-AAA5-652D8C6BFA86}" type="datetimeFigureOut">
              <a:rPr lang="en-US" smtClean="0"/>
              <a:t>11/4/2016</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A14CF6-6E79-EB41-A0C2-DDE3C4F68C99}" type="slidenum">
              <a:rPr lang="en-US" smtClean="0"/>
              <a:t>‹#›</a:t>
            </a:fld>
            <a:endParaRPr lang="en-US" dirty="0"/>
          </a:p>
        </p:txBody>
      </p:sp>
    </p:spTree>
    <p:extLst>
      <p:ext uri="{BB962C8B-B14F-4D97-AF65-F5344CB8AC3E}">
        <p14:creationId xmlns:p14="http://schemas.microsoft.com/office/powerpoint/2010/main" val="11848127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a:t>
            </a:fld>
            <a:endParaRPr lang="en-US" dirty="0"/>
          </a:p>
        </p:txBody>
      </p:sp>
    </p:spTree>
    <p:extLst>
      <p:ext uri="{BB962C8B-B14F-4D97-AF65-F5344CB8AC3E}">
        <p14:creationId xmlns:p14="http://schemas.microsoft.com/office/powerpoint/2010/main" val="16795478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Breakup</a:t>
            </a:r>
            <a:r>
              <a:rPr lang="en-US" baseline="0" dirty="0"/>
              <a:t> your presentation, divide it into sections.  This is especially useful if most of your presentation is text.</a:t>
            </a:r>
            <a:endParaRPr lang="en-US" dirty="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36</a:t>
            </a:fld>
            <a:endParaRPr lang="en-US" dirty="0"/>
          </a:p>
        </p:txBody>
      </p:sp>
    </p:spTree>
    <p:extLst>
      <p:ext uri="{BB962C8B-B14F-4D97-AF65-F5344CB8AC3E}">
        <p14:creationId xmlns:p14="http://schemas.microsoft.com/office/powerpoint/2010/main" val="17458829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Breakup</a:t>
            </a:r>
            <a:r>
              <a:rPr lang="en-US" baseline="0" dirty="0"/>
              <a:t> your presentation, divide it into sections.  This is especially useful if most of your presentation is text.</a:t>
            </a:r>
            <a:endParaRPr lang="en-US" dirty="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solidFill>
                  <a:prstClr val="black"/>
                </a:solidFill>
              </a:rPr>
              <a:pPr/>
              <a:t>42</a:t>
            </a:fld>
            <a:endParaRPr lang="en-US" dirty="0">
              <a:solidFill>
                <a:prstClr val="black"/>
              </a:solidFill>
            </a:endParaRPr>
          </a:p>
        </p:txBody>
      </p:sp>
    </p:spTree>
    <p:extLst>
      <p:ext uri="{BB962C8B-B14F-4D97-AF65-F5344CB8AC3E}">
        <p14:creationId xmlns:p14="http://schemas.microsoft.com/office/powerpoint/2010/main" val="3825516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Breakup</a:t>
            </a:r>
            <a:r>
              <a:rPr lang="en-US" baseline="0" dirty="0"/>
              <a:t> your presentation, divide it into sections.  This is especially useful if most of your presentation is text.</a:t>
            </a:r>
            <a:endParaRPr lang="en-US" dirty="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43</a:t>
            </a:fld>
            <a:endParaRPr lang="en-US" dirty="0"/>
          </a:p>
        </p:txBody>
      </p:sp>
    </p:spTree>
    <p:extLst>
      <p:ext uri="{BB962C8B-B14F-4D97-AF65-F5344CB8AC3E}">
        <p14:creationId xmlns:p14="http://schemas.microsoft.com/office/powerpoint/2010/main" val="5480473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A14CF6-6E79-EB41-A0C2-DDE3C4F68C99}" type="slidenum">
              <a:rPr lang="en-US" smtClean="0"/>
              <a:t>44</a:t>
            </a:fld>
            <a:endParaRPr lang="en-US" dirty="0"/>
          </a:p>
        </p:txBody>
      </p:sp>
    </p:spTree>
    <p:extLst>
      <p:ext uri="{BB962C8B-B14F-4D97-AF65-F5344CB8AC3E}">
        <p14:creationId xmlns:p14="http://schemas.microsoft.com/office/powerpoint/2010/main" val="9234709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Breakup</a:t>
            </a:r>
            <a:r>
              <a:rPr lang="en-US" baseline="0" dirty="0"/>
              <a:t> your presentation, divide it into sections.  This is especially useful if most of your presentation is text.</a:t>
            </a:r>
            <a:endParaRPr lang="en-US" dirty="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45</a:t>
            </a:fld>
            <a:endParaRPr lang="en-US" dirty="0"/>
          </a:p>
        </p:txBody>
      </p:sp>
    </p:spTree>
    <p:extLst>
      <p:ext uri="{BB962C8B-B14F-4D97-AF65-F5344CB8AC3E}">
        <p14:creationId xmlns:p14="http://schemas.microsoft.com/office/powerpoint/2010/main" val="261861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Breakup</a:t>
            </a:r>
            <a:r>
              <a:rPr lang="en-US" baseline="0" dirty="0"/>
              <a:t> your presentation, divide it into sections.  This is especially useful if most of your presentation is text.</a:t>
            </a:r>
            <a:endParaRPr lang="en-US" dirty="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47</a:t>
            </a:fld>
            <a:endParaRPr lang="en-US" dirty="0"/>
          </a:p>
        </p:txBody>
      </p:sp>
    </p:spTree>
    <p:extLst>
      <p:ext uri="{BB962C8B-B14F-4D97-AF65-F5344CB8AC3E}">
        <p14:creationId xmlns:p14="http://schemas.microsoft.com/office/powerpoint/2010/main" val="9746624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Breakup</a:t>
            </a:r>
            <a:r>
              <a:rPr lang="en-US" baseline="0" dirty="0"/>
              <a:t> your presentation, divide it into sections.  This is especially useful if most of your presentation is text.</a:t>
            </a:r>
            <a:endParaRPr lang="en-US" dirty="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a:t>
            </a:fld>
            <a:endParaRPr lang="en-US" dirty="0"/>
          </a:p>
        </p:txBody>
      </p:sp>
    </p:spTree>
    <p:extLst>
      <p:ext uri="{BB962C8B-B14F-4D97-AF65-F5344CB8AC3E}">
        <p14:creationId xmlns:p14="http://schemas.microsoft.com/office/powerpoint/2010/main" val="14426986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Margie</a:t>
            </a:r>
          </a:p>
        </p:txBody>
      </p:sp>
      <p:sp>
        <p:nvSpPr>
          <p:cNvPr id="4" name="Slide Number Placeholder 3"/>
          <p:cNvSpPr>
            <a:spLocks noGrp="1"/>
          </p:cNvSpPr>
          <p:nvPr>
            <p:ph type="sldNum" sz="quarter" idx="10"/>
          </p:nvPr>
        </p:nvSpPr>
        <p:spPr/>
        <p:txBody>
          <a:bodyPr/>
          <a:lstStyle/>
          <a:p>
            <a:fld id="{7E002FF9-4628-B146-9948-95257A430692}" type="slidenum">
              <a:rPr lang="en-US" smtClean="0"/>
              <a:t>4</a:t>
            </a:fld>
            <a:endParaRPr lang="en-US" dirty="0"/>
          </a:p>
        </p:txBody>
      </p:sp>
    </p:spTree>
    <p:extLst>
      <p:ext uri="{BB962C8B-B14F-4D97-AF65-F5344CB8AC3E}">
        <p14:creationId xmlns:p14="http://schemas.microsoft.com/office/powerpoint/2010/main" val="18891511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Margie</a:t>
            </a:r>
          </a:p>
        </p:txBody>
      </p:sp>
      <p:sp>
        <p:nvSpPr>
          <p:cNvPr id="4" name="Slide Number Placeholder 3"/>
          <p:cNvSpPr>
            <a:spLocks noGrp="1"/>
          </p:cNvSpPr>
          <p:nvPr>
            <p:ph type="sldNum" sz="quarter" idx="10"/>
          </p:nvPr>
        </p:nvSpPr>
        <p:spPr/>
        <p:txBody>
          <a:bodyPr/>
          <a:lstStyle/>
          <a:p>
            <a:fld id="{7E002FF9-4628-B146-9948-95257A430692}" type="slidenum">
              <a:rPr lang="en-US" smtClean="0"/>
              <a:t>5</a:t>
            </a:fld>
            <a:endParaRPr lang="en-US" dirty="0"/>
          </a:p>
        </p:txBody>
      </p:sp>
    </p:spTree>
    <p:extLst>
      <p:ext uri="{BB962C8B-B14F-4D97-AF65-F5344CB8AC3E}">
        <p14:creationId xmlns:p14="http://schemas.microsoft.com/office/powerpoint/2010/main" val="6577533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Margie</a:t>
            </a:r>
          </a:p>
        </p:txBody>
      </p:sp>
      <p:sp>
        <p:nvSpPr>
          <p:cNvPr id="4" name="Slide Number Placeholder 3"/>
          <p:cNvSpPr>
            <a:spLocks noGrp="1"/>
          </p:cNvSpPr>
          <p:nvPr>
            <p:ph type="sldNum" sz="quarter" idx="10"/>
          </p:nvPr>
        </p:nvSpPr>
        <p:spPr/>
        <p:txBody>
          <a:bodyPr/>
          <a:lstStyle/>
          <a:p>
            <a:fld id="{7E002FF9-4628-B146-9948-95257A430692}" type="slidenum">
              <a:rPr lang="en-US" smtClean="0"/>
              <a:t>6</a:t>
            </a:fld>
            <a:endParaRPr lang="en-US" dirty="0"/>
          </a:p>
        </p:txBody>
      </p:sp>
    </p:spTree>
    <p:extLst>
      <p:ext uri="{BB962C8B-B14F-4D97-AF65-F5344CB8AC3E}">
        <p14:creationId xmlns:p14="http://schemas.microsoft.com/office/powerpoint/2010/main" val="1111933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Breakup</a:t>
            </a:r>
            <a:r>
              <a:rPr lang="en-US" baseline="0" dirty="0"/>
              <a:t> your presentation, divide it into sections.  This is especially useful if most of your presentation is text.</a:t>
            </a:r>
            <a:endParaRPr lang="en-US" dirty="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7</a:t>
            </a:fld>
            <a:endParaRPr lang="en-US" dirty="0"/>
          </a:p>
        </p:txBody>
      </p:sp>
    </p:spTree>
    <p:extLst>
      <p:ext uri="{BB962C8B-B14F-4D97-AF65-F5344CB8AC3E}">
        <p14:creationId xmlns:p14="http://schemas.microsoft.com/office/powerpoint/2010/main" val="16297486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Breakup</a:t>
            </a:r>
            <a:r>
              <a:rPr lang="en-US" baseline="0" dirty="0"/>
              <a:t> your presentation, divide it into sections.  This is especially useful if most of your presentation is text.</a:t>
            </a:r>
            <a:endParaRPr lang="en-US" dirty="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16</a:t>
            </a:fld>
            <a:endParaRPr lang="en-US" dirty="0"/>
          </a:p>
        </p:txBody>
      </p:sp>
    </p:spTree>
    <p:extLst>
      <p:ext uri="{BB962C8B-B14F-4D97-AF65-F5344CB8AC3E}">
        <p14:creationId xmlns:p14="http://schemas.microsoft.com/office/powerpoint/2010/main" val="1344438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Breakup</a:t>
            </a:r>
            <a:r>
              <a:rPr lang="en-US" baseline="0" dirty="0"/>
              <a:t> your presentation, divide it into sections.  This is especially useful if most of your presentation is text.</a:t>
            </a:r>
            <a:endParaRPr lang="en-US" dirty="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17</a:t>
            </a:fld>
            <a:endParaRPr lang="en-US" dirty="0"/>
          </a:p>
        </p:txBody>
      </p:sp>
    </p:spTree>
    <p:extLst>
      <p:ext uri="{BB962C8B-B14F-4D97-AF65-F5344CB8AC3E}">
        <p14:creationId xmlns:p14="http://schemas.microsoft.com/office/powerpoint/2010/main" val="7939498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Breakup</a:t>
            </a:r>
            <a:r>
              <a:rPr lang="en-US" baseline="0" dirty="0"/>
              <a:t> your presentation, divide it into sections.  This is especially useful if most of your presentation is text.</a:t>
            </a:r>
            <a:endParaRPr lang="en-US" dirty="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35</a:t>
            </a:fld>
            <a:endParaRPr lang="en-US" dirty="0"/>
          </a:p>
        </p:txBody>
      </p:sp>
    </p:spTree>
    <p:extLst>
      <p:ext uri="{BB962C8B-B14F-4D97-AF65-F5344CB8AC3E}">
        <p14:creationId xmlns:p14="http://schemas.microsoft.com/office/powerpoint/2010/main" val="4191835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FF02A38-9571-8943-B1EC-5DD787849B1C}" type="datetimeFigureOut">
              <a:rPr lang="en-US" smtClean="0"/>
              <a:t>11/4/2016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53F4635-328A-4942-B933-9316327A6A92}"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FF02A38-9571-8943-B1EC-5DD787849B1C}" type="datetimeFigureOut">
              <a:rPr lang="en-US" smtClean="0"/>
              <a:t>11/4/2016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53F4635-328A-4942-B933-9316327A6A92}"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FF02A38-9571-8943-B1EC-5DD787849B1C}" type="datetimeFigureOut">
              <a:rPr lang="en-US" smtClean="0"/>
              <a:t>11/4/2016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53F4635-328A-4942-B933-9316327A6A92}" type="slidenum">
              <a:rPr lang="en-US" smtClean="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grpSp>
        <p:nvGrpSpPr>
          <p:cNvPr id="3" name="Group 2"/>
          <p:cNvGrpSpPr/>
          <p:nvPr userDrawn="1"/>
        </p:nvGrpSpPr>
        <p:grpSpPr>
          <a:xfrm>
            <a:off x="0" y="-50800"/>
            <a:ext cx="9309518" cy="5215568"/>
            <a:chOff x="0" y="-67733"/>
            <a:chExt cx="9309518" cy="6954090"/>
          </a:xfrm>
        </p:grpSpPr>
        <p:pic>
          <p:nvPicPr>
            <p:cNvPr id="11" name="Picture 10"/>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246474"/>
              <a:ext cx="9309518" cy="6368988"/>
            </a:xfrm>
            <a:prstGeom prst="rect">
              <a:avLst/>
            </a:prstGeom>
          </p:spPr>
        </p:pic>
        <p:sp>
          <p:nvSpPr>
            <p:cNvPr id="2" name="Rectangle 1"/>
            <p:cNvSpPr/>
            <p:nvPr userDrawn="1"/>
          </p:nvSpPr>
          <p:spPr>
            <a:xfrm>
              <a:off x="0" y="-67733"/>
              <a:ext cx="9309518" cy="351829"/>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sp>
          <p:nvSpPr>
            <p:cNvPr id="12" name="Rectangle 11"/>
            <p:cNvSpPr/>
            <p:nvPr userDrawn="1"/>
          </p:nvSpPr>
          <p:spPr>
            <a:xfrm>
              <a:off x="0" y="6602262"/>
              <a:ext cx="9309518" cy="284095"/>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grpSp>
      <p:sp>
        <p:nvSpPr>
          <p:cNvPr id="7" name="Rectangle 6"/>
          <p:cNvSpPr/>
          <p:nvPr userDrawn="1"/>
        </p:nvSpPr>
        <p:spPr>
          <a:xfrm>
            <a:off x="0" y="3097886"/>
            <a:ext cx="9309518" cy="1423873"/>
          </a:xfrm>
          <a:prstGeom prst="rect">
            <a:avLst/>
          </a:prstGeom>
          <a:solidFill>
            <a:srgbClr val="1768B1">
              <a:alpha val="8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sp>
        <p:nvSpPr>
          <p:cNvPr id="8" name="Rectangle 7"/>
          <p:cNvSpPr/>
          <p:nvPr userDrawn="1"/>
        </p:nvSpPr>
        <p:spPr>
          <a:xfrm>
            <a:off x="1" y="3097886"/>
            <a:ext cx="1697789" cy="1423873"/>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pic>
        <p:nvPicPr>
          <p:cNvPr id="9" name="Picture 8" descr="ICANN_Logo_W.eps"/>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5566" y="3424778"/>
            <a:ext cx="1253416" cy="729623"/>
          </a:xfrm>
          <a:prstGeom prst="rect">
            <a:avLst/>
          </a:prstGeom>
        </p:spPr>
      </p:pic>
      <p:sp>
        <p:nvSpPr>
          <p:cNvPr id="10" name="Rectangle 9"/>
          <p:cNvSpPr/>
          <p:nvPr userDrawn="1"/>
        </p:nvSpPr>
        <p:spPr>
          <a:xfrm flipV="1">
            <a:off x="-1" y="3097885"/>
            <a:ext cx="9309519" cy="87190"/>
          </a:xfrm>
          <a:prstGeom prst="rect">
            <a:avLst/>
          </a:prstGeom>
          <a:solidFill>
            <a:srgbClr val="0C1F24">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spTree>
    <p:extLst>
      <p:ext uri="{BB962C8B-B14F-4D97-AF65-F5344CB8AC3E}">
        <p14:creationId xmlns:p14="http://schemas.microsoft.com/office/powerpoint/2010/main" val="20414998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Agenda">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duotone>
              <a:schemeClr val="accent3">
                <a:shade val="45000"/>
                <a:satMod val="135000"/>
              </a:schemeClr>
              <a:prstClr val="white"/>
            </a:duotone>
            <a:extLst>
              <a:ext uri="{28A0092B-C50C-407E-A947-70E740481C1C}">
                <a14:useLocalDpi xmlns:a14="http://schemas.microsoft.com/office/drawing/2010/main"/>
              </a:ext>
            </a:extLst>
          </a:blip>
          <a:srcRect l="5219" r="3872"/>
          <a:stretch/>
        </p:blipFill>
        <p:spPr>
          <a:xfrm>
            <a:off x="-60960" y="-6293"/>
            <a:ext cx="9296400" cy="5160995"/>
          </a:xfrm>
          <a:prstGeom prst="rect">
            <a:avLst/>
          </a:prstGeom>
        </p:spPr>
      </p:pic>
      <p:sp>
        <p:nvSpPr>
          <p:cNvPr id="9" name="Text Placeholder 35"/>
          <p:cNvSpPr>
            <a:spLocks noGrp="1"/>
          </p:cNvSpPr>
          <p:nvPr>
            <p:ph type="body" sz="quarter" idx="13" hasCustomPrompt="1"/>
          </p:nvPr>
        </p:nvSpPr>
        <p:spPr>
          <a:xfrm>
            <a:off x="569914" y="1783193"/>
            <a:ext cx="6256337" cy="1296591"/>
          </a:xfrm>
          <a:prstGeom prst="rect">
            <a:avLst/>
          </a:prstGeom>
        </p:spPr>
        <p:txBody>
          <a:bodyPr vert="horz"/>
          <a:lstStyle>
            <a:lvl1pPr marL="0" indent="0">
              <a:buNone/>
              <a:defRPr sz="27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Name of an Agenda Item</a:t>
            </a:r>
          </a:p>
          <a:p>
            <a:pPr lvl="0"/>
            <a:r>
              <a:rPr lang="en-US" dirty="0"/>
              <a:t>Section Divider</a:t>
            </a:r>
          </a:p>
        </p:txBody>
      </p:sp>
      <p:pic>
        <p:nvPicPr>
          <p:cNvPr id="4" name="Picture 3"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4" y="4801698"/>
            <a:ext cx="450555" cy="269081"/>
          </a:xfrm>
          <a:prstGeom prst="rect">
            <a:avLst/>
          </a:prstGeom>
        </p:spPr>
      </p:pic>
    </p:spTree>
    <p:extLst>
      <p:ext uri="{BB962C8B-B14F-4D97-AF65-F5344CB8AC3E}">
        <p14:creationId xmlns:p14="http://schemas.microsoft.com/office/powerpoint/2010/main" val="11414819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grpSp>
        <p:nvGrpSpPr>
          <p:cNvPr id="11" name="Group 10"/>
          <p:cNvGrpSpPr/>
          <p:nvPr userDrawn="1"/>
        </p:nvGrpSpPr>
        <p:grpSpPr>
          <a:xfrm>
            <a:off x="1" y="1582781"/>
            <a:ext cx="9198524" cy="3569303"/>
            <a:chOff x="0" y="2110371"/>
            <a:chExt cx="9198524" cy="4759071"/>
          </a:xfrm>
        </p:grpSpPr>
        <p:sp>
          <p:nvSpPr>
            <p:cNvPr id="3" name="Freeform 2"/>
            <p:cNvSpPr/>
            <p:nvPr userDrawn="1"/>
          </p:nvSpPr>
          <p:spPr>
            <a:xfrm>
              <a:off x="0" y="2110371"/>
              <a:ext cx="9198524" cy="4759071"/>
            </a:xfrm>
            <a:custGeom>
              <a:avLst/>
              <a:gdLst>
                <a:gd name="connsiteX0" fmla="*/ 0 w 9198524"/>
                <a:gd name="connsiteY0" fmla="*/ 0 h 5515904"/>
                <a:gd name="connsiteX1" fmla="*/ 9198524 w 9198524"/>
                <a:gd name="connsiteY1" fmla="*/ 3014506 h 5515904"/>
                <a:gd name="connsiteX2" fmla="*/ 9198524 w 9198524"/>
                <a:gd name="connsiteY2" fmla="*/ 5477421 h 5515904"/>
                <a:gd name="connsiteX3" fmla="*/ 0 w 9198524"/>
                <a:gd name="connsiteY3" fmla="*/ 5515904 h 5515904"/>
                <a:gd name="connsiteX4" fmla="*/ 0 w 9198524"/>
                <a:gd name="connsiteY4" fmla="*/ 0 h 551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98524" h="5515904">
                  <a:moveTo>
                    <a:pt x="0" y="0"/>
                  </a:moveTo>
                  <a:lnTo>
                    <a:pt x="9198524" y="3014506"/>
                  </a:lnTo>
                  <a:lnTo>
                    <a:pt x="9198524" y="5477421"/>
                  </a:lnTo>
                  <a:lnTo>
                    <a:pt x="0" y="5515904"/>
                  </a:lnTo>
                  <a:cubicBezTo>
                    <a:pt x="4276" y="3685821"/>
                    <a:pt x="8553" y="1855738"/>
                    <a:pt x="0" y="0"/>
                  </a:cubicBezTo>
                  <a:close/>
                </a:path>
              </a:pathLst>
            </a:custGeom>
            <a:solidFill>
              <a:srgbClr val="1768B1">
                <a:alpha val="1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sp>
          <p:nvSpPr>
            <p:cNvPr id="4" name="Freeform 3"/>
            <p:cNvSpPr/>
            <p:nvPr userDrawn="1"/>
          </p:nvSpPr>
          <p:spPr>
            <a:xfrm>
              <a:off x="1" y="3174865"/>
              <a:ext cx="9144000" cy="3694577"/>
            </a:xfrm>
            <a:custGeom>
              <a:avLst/>
              <a:gdLst>
                <a:gd name="connsiteX0" fmla="*/ 6029715 w 6029715"/>
                <a:gd name="connsiteY0" fmla="*/ 0 h 6875638"/>
                <a:gd name="connsiteX1" fmla="*/ 6029715 w 6029715"/>
                <a:gd name="connsiteY1" fmla="*/ 6875638 h 6875638"/>
                <a:gd name="connsiteX2" fmla="*/ 0 w 6029715"/>
                <a:gd name="connsiteY2" fmla="*/ 6875638 h 6875638"/>
                <a:gd name="connsiteX3" fmla="*/ 6029715 w 6029715"/>
                <a:gd name="connsiteY3" fmla="*/ 0 h 6875638"/>
              </a:gdLst>
              <a:ahLst/>
              <a:cxnLst>
                <a:cxn ang="0">
                  <a:pos x="connsiteX0" y="connsiteY0"/>
                </a:cxn>
                <a:cxn ang="0">
                  <a:pos x="connsiteX1" y="connsiteY1"/>
                </a:cxn>
                <a:cxn ang="0">
                  <a:pos x="connsiteX2" y="connsiteY2"/>
                </a:cxn>
                <a:cxn ang="0">
                  <a:pos x="connsiteX3" y="connsiteY3"/>
                </a:cxn>
              </a:cxnLst>
              <a:rect l="l" t="t" r="r" b="b"/>
              <a:pathLst>
                <a:path w="6029715" h="6875638">
                  <a:moveTo>
                    <a:pt x="6029715" y="0"/>
                  </a:moveTo>
                  <a:lnTo>
                    <a:pt x="6029715" y="6875638"/>
                  </a:lnTo>
                  <a:lnTo>
                    <a:pt x="0" y="6875638"/>
                  </a:lnTo>
                  <a:lnTo>
                    <a:pt x="6029715" y="0"/>
                  </a:lnTo>
                  <a:close/>
                </a:path>
              </a:pathLst>
            </a:custGeom>
            <a:solidFill>
              <a:srgbClr val="1768B1">
                <a:alpha val="1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grpSp>
      <p:pic>
        <p:nvPicPr>
          <p:cNvPr id="2" name="Picture 1"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4738873"/>
            <a:ext cx="9152141" cy="410733"/>
          </a:xfrm>
          <a:prstGeom prst="rect">
            <a:avLst/>
          </a:prstGeom>
        </p:spPr>
      </p:pic>
      <p:sp>
        <p:nvSpPr>
          <p:cNvPr id="34" name="Slide Number Placeholder 5"/>
          <p:cNvSpPr txBox="1">
            <a:spLocks/>
          </p:cNvSpPr>
          <p:nvPr userDrawn="1"/>
        </p:nvSpPr>
        <p:spPr>
          <a:xfrm>
            <a:off x="6826732" y="4811226"/>
            <a:ext cx="2133600" cy="273844"/>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050" dirty="0">
                <a:solidFill>
                  <a:srgbClr val="FFFFFF"/>
                </a:solidFill>
                <a:latin typeface="Source Sans Pro"/>
                <a:cs typeface="Source Sans Pro"/>
              </a:rPr>
              <a:t>   |   </a:t>
            </a:r>
            <a:fld id="{D43A6F16-D3CF-4F46-B6D9-B3CAB1B87938}" type="slidenum">
              <a:rPr lang="en-US" sz="1050" smtClean="0">
                <a:solidFill>
                  <a:srgbClr val="FFFFFF"/>
                </a:solidFill>
                <a:latin typeface="Source Sans Pro"/>
                <a:cs typeface="Source Sans Pro"/>
              </a:rPr>
              <a:pPr algn="r"/>
              <a:t>‹#›</a:t>
            </a:fld>
            <a:endParaRPr lang="en-US" sz="1050" dirty="0">
              <a:solidFill>
                <a:srgbClr val="FFFFFF"/>
              </a:solidFill>
              <a:latin typeface="Source Sans Pro"/>
              <a:cs typeface="Source Sans Pro"/>
            </a:endParaRPr>
          </a:p>
        </p:txBody>
      </p:sp>
      <p:sp>
        <p:nvSpPr>
          <p:cNvPr id="35" name="Title 19"/>
          <p:cNvSpPr>
            <a:spLocks noGrp="1"/>
          </p:cNvSpPr>
          <p:nvPr userDrawn="1">
            <p:ph type="title" hasCustomPrompt="1"/>
          </p:nvPr>
        </p:nvSpPr>
        <p:spPr>
          <a:xfrm>
            <a:off x="0" y="-5608"/>
            <a:ext cx="9144000" cy="532991"/>
          </a:xfrm>
          <a:prstGeom prst="rect">
            <a:avLst/>
          </a:prstGeom>
          <a:solidFill>
            <a:srgbClr val="1768B1"/>
          </a:solidFill>
        </p:spPr>
        <p:txBody>
          <a:bodyPr vert="horz"/>
          <a:lstStyle>
            <a:lvl1pPr marL="219075" algn="l">
              <a:lnSpc>
                <a:spcPts val="2985"/>
              </a:lnSpc>
              <a:defRPr sz="2400" b="0" i="0" baseline="0">
                <a:solidFill>
                  <a:schemeClr val="bg1"/>
                </a:solidFill>
                <a:latin typeface="Source Sans Pro"/>
                <a:cs typeface="Source Sans Pro"/>
              </a:defRPr>
            </a:lvl1pPr>
          </a:lstStyle>
          <a:p>
            <a:r>
              <a:rPr lang="en-US" dirty="0"/>
              <a:t>Click to edit title</a:t>
            </a:r>
          </a:p>
        </p:txBody>
      </p:sp>
    </p:spTree>
    <p:extLst>
      <p:ext uri="{BB962C8B-B14F-4D97-AF65-F5344CB8AC3E}">
        <p14:creationId xmlns:p14="http://schemas.microsoft.com/office/powerpoint/2010/main" val="14151939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duotone>
              <a:schemeClr val="accent5">
                <a:shade val="45000"/>
                <a:satMod val="135000"/>
              </a:schemeClr>
              <a:prstClr val="white"/>
            </a:duotone>
            <a:extLst>
              <a:ext uri="{28A0092B-C50C-407E-A947-70E740481C1C}">
                <a14:useLocalDpi xmlns:a14="http://schemas.microsoft.com/office/drawing/2010/main"/>
              </a:ext>
            </a:extLst>
          </a:blip>
          <a:srcRect l="5219" r="3872"/>
          <a:stretch/>
        </p:blipFill>
        <p:spPr>
          <a:xfrm>
            <a:off x="-60960" y="-6293"/>
            <a:ext cx="9296400" cy="5160995"/>
          </a:xfrm>
          <a:prstGeom prst="rect">
            <a:avLst/>
          </a:prstGeom>
        </p:spPr>
      </p:pic>
      <p:sp>
        <p:nvSpPr>
          <p:cNvPr id="4" name="Text Placeholder 35"/>
          <p:cNvSpPr>
            <a:spLocks noGrp="1"/>
          </p:cNvSpPr>
          <p:nvPr>
            <p:ph type="body" sz="quarter" idx="13" hasCustomPrompt="1"/>
          </p:nvPr>
        </p:nvSpPr>
        <p:spPr>
          <a:xfrm>
            <a:off x="569914" y="1783193"/>
            <a:ext cx="6256337" cy="1296591"/>
          </a:xfrm>
          <a:prstGeom prst="rect">
            <a:avLst/>
          </a:prstGeom>
        </p:spPr>
        <p:txBody>
          <a:bodyPr vert="horz"/>
          <a:lstStyle>
            <a:lvl1pPr marL="0" indent="0">
              <a:buNone/>
              <a:defRPr sz="2700" b="0" i="0">
                <a:solidFill>
                  <a:schemeClr val="bg1"/>
                </a:solidFill>
                <a:latin typeface="Source Sans Pro"/>
                <a:cs typeface="Source Sans Pro"/>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Name of an Agenda Item</a:t>
            </a:r>
          </a:p>
          <a:p>
            <a:pPr lvl="0"/>
            <a:r>
              <a:rPr lang="en-US" dirty="0"/>
              <a:t>Section Divider</a:t>
            </a:r>
          </a:p>
        </p:txBody>
      </p:sp>
      <p:pic>
        <p:nvPicPr>
          <p:cNvPr id="6" name="Picture 5"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4" y="4801698"/>
            <a:ext cx="450555" cy="269081"/>
          </a:xfrm>
          <a:prstGeom prst="rect">
            <a:avLst/>
          </a:prstGeom>
        </p:spPr>
      </p:pic>
    </p:spTree>
    <p:extLst>
      <p:ext uri="{BB962C8B-B14F-4D97-AF65-F5344CB8AC3E}">
        <p14:creationId xmlns:p14="http://schemas.microsoft.com/office/powerpoint/2010/main" val="20293525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Agenda">
    <p:spTree>
      <p:nvGrpSpPr>
        <p:cNvPr id="1" name=""/>
        <p:cNvGrpSpPr/>
        <p:nvPr/>
      </p:nvGrpSpPr>
      <p:grpSpPr>
        <a:xfrm>
          <a:off x="0" y="0"/>
          <a:ext cx="0" cy="0"/>
          <a:chOff x="0" y="0"/>
          <a:chExt cx="0" cy="0"/>
        </a:xfrm>
      </p:grpSpPr>
      <p:pic>
        <p:nvPicPr>
          <p:cNvPr id="14" name="Picture 13"/>
          <p:cNvPicPr>
            <a:picLocks noChangeAspect="1"/>
          </p:cNvPicPr>
          <p:nvPr userDrawn="1"/>
        </p:nvPicPr>
        <p:blipFill rotWithShape="1">
          <a:blip r:embed="rId2" cstate="email">
            <a:extLst>
              <a:ext uri="{28A0092B-C50C-407E-A947-70E740481C1C}">
                <a14:useLocalDpi xmlns:a14="http://schemas.microsoft.com/office/drawing/2010/main"/>
              </a:ext>
            </a:extLst>
          </a:blip>
          <a:srcRect l="5219" r="3872"/>
          <a:stretch/>
        </p:blipFill>
        <p:spPr>
          <a:xfrm>
            <a:off x="-60960" y="-6293"/>
            <a:ext cx="9296400" cy="5160995"/>
          </a:xfrm>
          <a:prstGeom prst="rect">
            <a:avLst/>
          </a:prstGeom>
        </p:spPr>
      </p:pic>
      <p:sp>
        <p:nvSpPr>
          <p:cNvPr id="36" name="Text Placeholder 35"/>
          <p:cNvSpPr>
            <a:spLocks noGrp="1"/>
          </p:cNvSpPr>
          <p:nvPr userDrawn="1">
            <p:ph type="body" sz="quarter" idx="13" hasCustomPrompt="1"/>
          </p:nvPr>
        </p:nvSpPr>
        <p:spPr>
          <a:xfrm>
            <a:off x="569914" y="1783193"/>
            <a:ext cx="6256337" cy="1296591"/>
          </a:xfrm>
          <a:prstGeom prst="rect">
            <a:avLst/>
          </a:prstGeom>
        </p:spPr>
        <p:txBody>
          <a:bodyPr vert="horz"/>
          <a:lstStyle>
            <a:lvl1pPr marL="0" indent="0">
              <a:buNone/>
              <a:defRPr sz="27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Name of an Agenda Item</a:t>
            </a:r>
          </a:p>
          <a:p>
            <a:pPr lvl="0"/>
            <a:r>
              <a:rPr lang="en-US" dirty="0"/>
              <a:t>Section Divider</a:t>
            </a:r>
          </a:p>
        </p:txBody>
      </p:sp>
      <p:pic>
        <p:nvPicPr>
          <p:cNvPr id="6" name="Picture 5"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4" y="4801698"/>
            <a:ext cx="450555" cy="269081"/>
          </a:xfrm>
          <a:prstGeom prst="rect">
            <a:avLst/>
          </a:prstGeom>
        </p:spPr>
      </p:pic>
    </p:spTree>
    <p:extLst>
      <p:ext uri="{BB962C8B-B14F-4D97-AF65-F5344CB8AC3E}">
        <p14:creationId xmlns:p14="http://schemas.microsoft.com/office/powerpoint/2010/main" val="14238389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duotone>
              <a:schemeClr val="accent4">
                <a:shade val="45000"/>
                <a:satMod val="135000"/>
              </a:schemeClr>
              <a:prstClr val="white"/>
            </a:duotone>
            <a:extLst>
              <a:ext uri="{28A0092B-C50C-407E-A947-70E740481C1C}">
                <a14:useLocalDpi xmlns:a14="http://schemas.microsoft.com/office/drawing/2010/main"/>
              </a:ext>
            </a:extLst>
          </a:blip>
          <a:srcRect l="5219" r="3872"/>
          <a:stretch/>
        </p:blipFill>
        <p:spPr>
          <a:xfrm>
            <a:off x="-60960" y="-6293"/>
            <a:ext cx="9296400" cy="5160995"/>
          </a:xfrm>
          <a:prstGeom prst="rect">
            <a:avLst/>
          </a:prstGeom>
        </p:spPr>
      </p:pic>
      <p:sp>
        <p:nvSpPr>
          <p:cNvPr id="4" name="Text Placeholder 35"/>
          <p:cNvSpPr>
            <a:spLocks noGrp="1"/>
          </p:cNvSpPr>
          <p:nvPr>
            <p:ph type="body" sz="quarter" idx="13" hasCustomPrompt="1"/>
          </p:nvPr>
        </p:nvSpPr>
        <p:spPr>
          <a:xfrm>
            <a:off x="569914" y="1783193"/>
            <a:ext cx="6256337" cy="1296591"/>
          </a:xfrm>
          <a:prstGeom prst="rect">
            <a:avLst/>
          </a:prstGeom>
        </p:spPr>
        <p:txBody>
          <a:bodyPr vert="horz"/>
          <a:lstStyle>
            <a:lvl1pPr marL="0" indent="0">
              <a:buNone/>
              <a:defRPr sz="2700" b="0" i="0">
                <a:solidFill>
                  <a:schemeClr val="bg1"/>
                </a:solidFill>
                <a:latin typeface="Source Sans Pro"/>
                <a:cs typeface="Source Sans Pro"/>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Name of an Agenda Item</a:t>
            </a:r>
          </a:p>
          <a:p>
            <a:pPr lvl="0"/>
            <a:r>
              <a:rPr lang="en-US" dirty="0"/>
              <a:t>Section Divider</a:t>
            </a:r>
          </a:p>
        </p:txBody>
      </p:sp>
      <p:pic>
        <p:nvPicPr>
          <p:cNvPr id="6" name="Picture 5"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4" y="4801698"/>
            <a:ext cx="450555" cy="269081"/>
          </a:xfrm>
          <a:prstGeom prst="rect">
            <a:avLst/>
          </a:prstGeom>
        </p:spPr>
      </p:pic>
    </p:spTree>
    <p:extLst>
      <p:ext uri="{BB962C8B-B14F-4D97-AF65-F5344CB8AC3E}">
        <p14:creationId xmlns:p14="http://schemas.microsoft.com/office/powerpoint/2010/main" val="10339704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5608"/>
            <a:ext cx="9144000" cy="532991"/>
          </a:xfrm>
          <a:prstGeom prst="rect">
            <a:avLst/>
          </a:prstGeom>
          <a:solidFill>
            <a:srgbClr val="1768B1"/>
          </a:solidFill>
        </p:spPr>
        <p:txBody>
          <a:bodyPr vert="horz"/>
          <a:lstStyle>
            <a:lvl1pPr marL="219075" algn="l">
              <a:lnSpc>
                <a:spcPts val="2985"/>
              </a:lnSpc>
              <a:defRPr sz="2400" b="0" i="0" baseline="0">
                <a:solidFill>
                  <a:schemeClr val="bg1"/>
                </a:solidFill>
                <a:latin typeface="Source Sans Pro"/>
                <a:cs typeface="Source Sans Pro"/>
              </a:defRPr>
            </a:lvl1pPr>
          </a:lstStyle>
          <a:p>
            <a:r>
              <a:rPr lang="en-US" dirty="0"/>
              <a:t>Click to edit title</a:t>
            </a:r>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 y="4738873"/>
            <a:ext cx="9152141" cy="410733"/>
          </a:xfrm>
          <a:prstGeom prst="rect">
            <a:avLst/>
          </a:prstGeom>
        </p:spPr>
      </p:pic>
      <p:sp>
        <p:nvSpPr>
          <p:cNvPr id="16" name="Slide Number Placeholder 5"/>
          <p:cNvSpPr txBox="1">
            <a:spLocks/>
          </p:cNvSpPr>
          <p:nvPr userDrawn="1"/>
        </p:nvSpPr>
        <p:spPr>
          <a:xfrm>
            <a:off x="6826732" y="4811223"/>
            <a:ext cx="2133600" cy="273844"/>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050" dirty="0">
                <a:solidFill>
                  <a:srgbClr val="FFFFFF"/>
                </a:solidFill>
                <a:latin typeface="Source Sans Pro"/>
                <a:cs typeface="Source Sans Pro"/>
              </a:rPr>
              <a:t>   |   </a:t>
            </a:r>
            <a:fld id="{D43A6F16-D3CF-4F46-B6D9-B3CAB1B87938}" type="slidenum">
              <a:rPr lang="en-US" sz="1050" smtClean="0">
                <a:solidFill>
                  <a:srgbClr val="FFFFFF"/>
                </a:solidFill>
                <a:latin typeface="Source Sans Pro"/>
                <a:cs typeface="Source Sans Pro"/>
              </a:rPr>
              <a:pPr algn="r"/>
              <a:t>‹#›</a:t>
            </a:fld>
            <a:endParaRPr lang="en-US" sz="1050" dirty="0">
              <a:solidFill>
                <a:srgbClr val="FFFFFF"/>
              </a:solidFill>
              <a:latin typeface="Source Sans Pro"/>
              <a:cs typeface="Source Sans Pro"/>
            </a:endParaRPr>
          </a:p>
        </p:txBody>
      </p:sp>
    </p:spTree>
    <p:extLst>
      <p:ext uri="{BB962C8B-B14F-4D97-AF65-F5344CB8AC3E}">
        <p14:creationId xmlns:p14="http://schemas.microsoft.com/office/powerpoint/2010/main" val="8709527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5608"/>
            <a:ext cx="9144000" cy="532991"/>
          </a:xfrm>
          <a:prstGeom prst="rect">
            <a:avLst/>
          </a:prstGeom>
          <a:solidFill>
            <a:srgbClr val="1768B1"/>
          </a:solidFill>
        </p:spPr>
        <p:txBody>
          <a:bodyPr vert="horz"/>
          <a:lstStyle>
            <a:lvl1pPr marL="219075" algn="l">
              <a:lnSpc>
                <a:spcPts val="2985"/>
              </a:lnSpc>
              <a:defRPr sz="2400" b="0" i="0" baseline="0">
                <a:solidFill>
                  <a:schemeClr val="bg1"/>
                </a:solidFill>
                <a:latin typeface="Source Sans Pro"/>
                <a:cs typeface="Source Sans Pro"/>
              </a:defRPr>
            </a:lvl1pPr>
          </a:lstStyle>
          <a:p>
            <a:r>
              <a:rPr lang="en-US" dirty="0"/>
              <a:t>Click to edit title</a:t>
            </a:r>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 y="4738873"/>
            <a:ext cx="9152141" cy="410733"/>
          </a:xfrm>
          <a:prstGeom prst="rect">
            <a:avLst/>
          </a:prstGeom>
        </p:spPr>
      </p:pic>
      <p:sp>
        <p:nvSpPr>
          <p:cNvPr id="16" name="Slide Number Placeholder 5"/>
          <p:cNvSpPr txBox="1">
            <a:spLocks/>
          </p:cNvSpPr>
          <p:nvPr userDrawn="1"/>
        </p:nvSpPr>
        <p:spPr>
          <a:xfrm>
            <a:off x="6826732" y="4811223"/>
            <a:ext cx="2133600" cy="273844"/>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050" dirty="0">
                <a:solidFill>
                  <a:srgbClr val="FFFFFF"/>
                </a:solidFill>
                <a:latin typeface="Source Sans Pro"/>
                <a:cs typeface="Source Sans Pro"/>
              </a:rPr>
              <a:t>   |   </a:t>
            </a:r>
            <a:fld id="{D43A6F16-D3CF-4F46-B6D9-B3CAB1B87938}" type="slidenum">
              <a:rPr lang="en-US" sz="1050" smtClean="0">
                <a:solidFill>
                  <a:srgbClr val="FFFFFF"/>
                </a:solidFill>
                <a:latin typeface="Source Sans Pro"/>
                <a:cs typeface="Source Sans Pro"/>
              </a:rPr>
              <a:pPr algn="r"/>
              <a:t>‹#›</a:t>
            </a:fld>
            <a:endParaRPr lang="en-US" sz="1050" dirty="0">
              <a:solidFill>
                <a:srgbClr val="FFFFFF"/>
              </a:solidFill>
              <a:latin typeface="Source Sans Pro"/>
              <a:cs typeface="Source Sans Pro"/>
            </a:endParaRPr>
          </a:p>
        </p:txBody>
      </p:sp>
    </p:spTree>
    <p:extLst>
      <p:ext uri="{BB962C8B-B14F-4D97-AF65-F5344CB8AC3E}">
        <p14:creationId xmlns:p14="http://schemas.microsoft.com/office/powerpoint/2010/main" val="28274221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FF02A38-9571-8943-B1EC-5DD787849B1C}" type="datetimeFigureOut">
              <a:rPr lang="en-US" smtClean="0"/>
              <a:t>11/4/2016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53F4635-328A-4942-B933-9316327A6A92}" type="slidenum">
              <a:rPr lang="en-US" smtClean="0"/>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3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5608"/>
            <a:ext cx="9144000" cy="532991"/>
          </a:xfrm>
          <a:prstGeom prst="rect">
            <a:avLst/>
          </a:prstGeom>
          <a:solidFill>
            <a:srgbClr val="1768B1"/>
          </a:solidFill>
        </p:spPr>
        <p:txBody>
          <a:bodyPr vert="horz"/>
          <a:lstStyle>
            <a:lvl1pPr marL="219075" algn="l">
              <a:lnSpc>
                <a:spcPts val="2985"/>
              </a:lnSpc>
              <a:defRPr sz="2400" b="0" i="0" baseline="0">
                <a:solidFill>
                  <a:schemeClr val="bg1"/>
                </a:solidFill>
                <a:latin typeface="Source Sans Pro"/>
                <a:cs typeface="Source Sans Pro"/>
              </a:defRPr>
            </a:lvl1pPr>
          </a:lstStyle>
          <a:p>
            <a:r>
              <a:rPr lang="en-US" dirty="0"/>
              <a:t>Click to edit title</a:t>
            </a:r>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 y="4738873"/>
            <a:ext cx="9152141" cy="410733"/>
          </a:xfrm>
          <a:prstGeom prst="rect">
            <a:avLst/>
          </a:prstGeom>
        </p:spPr>
      </p:pic>
      <p:sp>
        <p:nvSpPr>
          <p:cNvPr id="16" name="Slide Number Placeholder 5"/>
          <p:cNvSpPr txBox="1">
            <a:spLocks/>
          </p:cNvSpPr>
          <p:nvPr userDrawn="1"/>
        </p:nvSpPr>
        <p:spPr>
          <a:xfrm>
            <a:off x="6826732" y="4811223"/>
            <a:ext cx="2133600" cy="273844"/>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050" dirty="0">
                <a:solidFill>
                  <a:srgbClr val="FFFFFF"/>
                </a:solidFill>
                <a:latin typeface="Source Sans Pro"/>
                <a:cs typeface="Source Sans Pro"/>
              </a:rPr>
              <a:t>   |   </a:t>
            </a:r>
            <a:fld id="{D43A6F16-D3CF-4F46-B6D9-B3CAB1B87938}" type="slidenum">
              <a:rPr lang="en-US" sz="1050" smtClean="0">
                <a:solidFill>
                  <a:srgbClr val="FFFFFF"/>
                </a:solidFill>
                <a:latin typeface="Source Sans Pro"/>
                <a:cs typeface="Source Sans Pro"/>
              </a:rPr>
              <a:pPr algn="r"/>
              <a:t>‹#›</a:t>
            </a:fld>
            <a:endParaRPr lang="en-US" sz="1050" dirty="0">
              <a:solidFill>
                <a:srgbClr val="FFFFFF"/>
              </a:solidFill>
              <a:latin typeface="Source Sans Pro"/>
              <a:cs typeface="Source Sans Pro"/>
            </a:endParaRPr>
          </a:p>
        </p:txBody>
      </p:sp>
    </p:spTree>
    <p:extLst>
      <p:ext uri="{BB962C8B-B14F-4D97-AF65-F5344CB8AC3E}">
        <p14:creationId xmlns:p14="http://schemas.microsoft.com/office/powerpoint/2010/main" val="25270161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4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5608"/>
            <a:ext cx="9144000" cy="532991"/>
          </a:xfrm>
          <a:prstGeom prst="rect">
            <a:avLst/>
          </a:prstGeom>
          <a:solidFill>
            <a:srgbClr val="1768B1"/>
          </a:solidFill>
        </p:spPr>
        <p:txBody>
          <a:bodyPr vert="horz"/>
          <a:lstStyle>
            <a:lvl1pPr marL="219075" algn="l">
              <a:lnSpc>
                <a:spcPts val="2985"/>
              </a:lnSpc>
              <a:defRPr sz="2400" b="0" i="0" baseline="0">
                <a:solidFill>
                  <a:schemeClr val="bg1"/>
                </a:solidFill>
                <a:latin typeface="Source Sans Pro"/>
                <a:cs typeface="Source Sans Pro"/>
              </a:defRPr>
            </a:lvl1pPr>
          </a:lstStyle>
          <a:p>
            <a:r>
              <a:rPr lang="en-US" dirty="0"/>
              <a:t>Click to edit title</a:t>
            </a:r>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 y="4738873"/>
            <a:ext cx="9152141" cy="410733"/>
          </a:xfrm>
          <a:prstGeom prst="rect">
            <a:avLst/>
          </a:prstGeom>
        </p:spPr>
      </p:pic>
      <p:sp>
        <p:nvSpPr>
          <p:cNvPr id="16" name="Slide Number Placeholder 5"/>
          <p:cNvSpPr txBox="1">
            <a:spLocks/>
          </p:cNvSpPr>
          <p:nvPr userDrawn="1"/>
        </p:nvSpPr>
        <p:spPr>
          <a:xfrm>
            <a:off x="6826732" y="4811223"/>
            <a:ext cx="2133600" cy="273844"/>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050" dirty="0">
                <a:solidFill>
                  <a:srgbClr val="FFFFFF"/>
                </a:solidFill>
                <a:latin typeface="Source Sans Pro"/>
                <a:cs typeface="Source Sans Pro"/>
              </a:rPr>
              <a:t>   |   </a:t>
            </a:r>
            <a:fld id="{D43A6F16-D3CF-4F46-B6D9-B3CAB1B87938}" type="slidenum">
              <a:rPr lang="en-US" sz="1050" smtClean="0">
                <a:solidFill>
                  <a:srgbClr val="FFFFFF"/>
                </a:solidFill>
                <a:latin typeface="Source Sans Pro"/>
                <a:cs typeface="Source Sans Pro"/>
              </a:rPr>
              <a:pPr algn="r"/>
              <a:t>‹#›</a:t>
            </a:fld>
            <a:endParaRPr lang="en-US" sz="1050" dirty="0">
              <a:solidFill>
                <a:srgbClr val="FFFFFF"/>
              </a:solidFill>
              <a:latin typeface="Source Sans Pro"/>
              <a:cs typeface="Source Sans Pro"/>
            </a:endParaRPr>
          </a:p>
        </p:txBody>
      </p:sp>
    </p:spTree>
    <p:extLst>
      <p:ext uri="{BB962C8B-B14F-4D97-AF65-F5344CB8AC3E}">
        <p14:creationId xmlns:p14="http://schemas.microsoft.com/office/powerpoint/2010/main" val="25749692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5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5608"/>
            <a:ext cx="9144000" cy="532991"/>
          </a:xfrm>
          <a:prstGeom prst="rect">
            <a:avLst/>
          </a:prstGeom>
          <a:solidFill>
            <a:srgbClr val="1768B1"/>
          </a:solidFill>
        </p:spPr>
        <p:txBody>
          <a:bodyPr vert="horz"/>
          <a:lstStyle>
            <a:lvl1pPr marL="219075" algn="l">
              <a:lnSpc>
                <a:spcPts val="2985"/>
              </a:lnSpc>
              <a:defRPr sz="2400" b="0" i="0" baseline="0">
                <a:solidFill>
                  <a:schemeClr val="bg1"/>
                </a:solidFill>
                <a:latin typeface="Source Sans Pro"/>
                <a:cs typeface="Source Sans Pro"/>
              </a:defRPr>
            </a:lvl1pPr>
          </a:lstStyle>
          <a:p>
            <a:r>
              <a:rPr lang="en-US" dirty="0"/>
              <a:t>Click to edit title</a:t>
            </a:r>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 y="4738873"/>
            <a:ext cx="9152141" cy="410733"/>
          </a:xfrm>
          <a:prstGeom prst="rect">
            <a:avLst/>
          </a:prstGeom>
        </p:spPr>
      </p:pic>
      <p:sp>
        <p:nvSpPr>
          <p:cNvPr id="16" name="Slide Number Placeholder 5"/>
          <p:cNvSpPr txBox="1">
            <a:spLocks/>
          </p:cNvSpPr>
          <p:nvPr userDrawn="1"/>
        </p:nvSpPr>
        <p:spPr>
          <a:xfrm>
            <a:off x="6826732" y="4811223"/>
            <a:ext cx="2133600" cy="273844"/>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050" dirty="0">
                <a:solidFill>
                  <a:srgbClr val="FFFFFF"/>
                </a:solidFill>
                <a:latin typeface="Source Sans Pro"/>
                <a:cs typeface="Source Sans Pro"/>
              </a:rPr>
              <a:t>   |   </a:t>
            </a:r>
            <a:fld id="{D43A6F16-D3CF-4F46-B6D9-B3CAB1B87938}" type="slidenum">
              <a:rPr lang="en-US" sz="1050" smtClean="0">
                <a:solidFill>
                  <a:srgbClr val="FFFFFF"/>
                </a:solidFill>
                <a:latin typeface="Source Sans Pro"/>
                <a:cs typeface="Source Sans Pro"/>
              </a:rPr>
              <a:pPr algn="r"/>
              <a:t>‹#›</a:t>
            </a:fld>
            <a:endParaRPr lang="en-US" sz="1050" dirty="0">
              <a:solidFill>
                <a:srgbClr val="FFFFFF"/>
              </a:solidFill>
              <a:latin typeface="Source Sans Pro"/>
              <a:cs typeface="Source Sans Pro"/>
            </a:endParaRPr>
          </a:p>
        </p:txBody>
      </p:sp>
    </p:spTree>
    <p:extLst>
      <p:ext uri="{BB962C8B-B14F-4D97-AF65-F5344CB8AC3E}">
        <p14:creationId xmlns:p14="http://schemas.microsoft.com/office/powerpoint/2010/main" val="78741466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6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5608"/>
            <a:ext cx="9144000" cy="532991"/>
          </a:xfrm>
          <a:prstGeom prst="rect">
            <a:avLst/>
          </a:prstGeom>
          <a:solidFill>
            <a:srgbClr val="1768B1"/>
          </a:solidFill>
        </p:spPr>
        <p:txBody>
          <a:bodyPr vert="horz"/>
          <a:lstStyle>
            <a:lvl1pPr marL="219075" algn="l">
              <a:lnSpc>
                <a:spcPts val="2985"/>
              </a:lnSpc>
              <a:defRPr sz="2400" b="0" i="0" baseline="0">
                <a:solidFill>
                  <a:schemeClr val="bg1"/>
                </a:solidFill>
                <a:latin typeface="Source Sans Pro"/>
                <a:cs typeface="Source Sans Pro"/>
              </a:defRPr>
            </a:lvl1pPr>
          </a:lstStyle>
          <a:p>
            <a:r>
              <a:rPr lang="en-US" dirty="0"/>
              <a:t>Click to edit title</a:t>
            </a:r>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 y="4738873"/>
            <a:ext cx="9152141" cy="410733"/>
          </a:xfrm>
          <a:prstGeom prst="rect">
            <a:avLst/>
          </a:prstGeom>
        </p:spPr>
      </p:pic>
      <p:sp>
        <p:nvSpPr>
          <p:cNvPr id="16" name="Slide Number Placeholder 5"/>
          <p:cNvSpPr txBox="1">
            <a:spLocks/>
          </p:cNvSpPr>
          <p:nvPr userDrawn="1"/>
        </p:nvSpPr>
        <p:spPr>
          <a:xfrm>
            <a:off x="6826732" y="4811223"/>
            <a:ext cx="2133600" cy="273844"/>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050" dirty="0">
                <a:solidFill>
                  <a:srgbClr val="FFFFFF"/>
                </a:solidFill>
                <a:latin typeface="Source Sans Pro"/>
                <a:cs typeface="Source Sans Pro"/>
              </a:rPr>
              <a:t>   |   </a:t>
            </a:r>
            <a:fld id="{D43A6F16-D3CF-4F46-B6D9-B3CAB1B87938}" type="slidenum">
              <a:rPr lang="en-US" sz="1050" smtClean="0">
                <a:solidFill>
                  <a:srgbClr val="FFFFFF"/>
                </a:solidFill>
                <a:latin typeface="Source Sans Pro"/>
                <a:cs typeface="Source Sans Pro"/>
              </a:rPr>
              <a:pPr algn="r"/>
              <a:t>‹#›</a:t>
            </a:fld>
            <a:endParaRPr lang="en-US" sz="1050" dirty="0">
              <a:solidFill>
                <a:srgbClr val="FFFFFF"/>
              </a:solidFill>
              <a:latin typeface="Source Sans Pro"/>
              <a:cs typeface="Source Sans Pro"/>
            </a:endParaRPr>
          </a:p>
        </p:txBody>
      </p:sp>
    </p:spTree>
    <p:extLst>
      <p:ext uri="{BB962C8B-B14F-4D97-AF65-F5344CB8AC3E}">
        <p14:creationId xmlns:p14="http://schemas.microsoft.com/office/powerpoint/2010/main" val="7344593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7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5608"/>
            <a:ext cx="9144000" cy="532991"/>
          </a:xfrm>
          <a:prstGeom prst="rect">
            <a:avLst/>
          </a:prstGeom>
          <a:solidFill>
            <a:srgbClr val="1768B1"/>
          </a:solidFill>
        </p:spPr>
        <p:txBody>
          <a:bodyPr vert="horz"/>
          <a:lstStyle>
            <a:lvl1pPr marL="219075" algn="l">
              <a:lnSpc>
                <a:spcPts val="2985"/>
              </a:lnSpc>
              <a:defRPr sz="2400" b="0" i="0" baseline="0">
                <a:solidFill>
                  <a:schemeClr val="bg1"/>
                </a:solidFill>
                <a:latin typeface="Source Sans Pro"/>
                <a:cs typeface="Source Sans Pro"/>
              </a:defRPr>
            </a:lvl1pPr>
          </a:lstStyle>
          <a:p>
            <a:r>
              <a:rPr lang="en-US" dirty="0"/>
              <a:t>Click to edit title</a:t>
            </a:r>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 y="4738873"/>
            <a:ext cx="9152141" cy="410733"/>
          </a:xfrm>
          <a:prstGeom prst="rect">
            <a:avLst/>
          </a:prstGeom>
        </p:spPr>
      </p:pic>
      <p:sp>
        <p:nvSpPr>
          <p:cNvPr id="16" name="Slide Number Placeholder 5"/>
          <p:cNvSpPr txBox="1">
            <a:spLocks/>
          </p:cNvSpPr>
          <p:nvPr userDrawn="1"/>
        </p:nvSpPr>
        <p:spPr>
          <a:xfrm>
            <a:off x="6826732" y="4811223"/>
            <a:ext cx="2133600" cy="273844"/>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050" dirty="0">
                <a:solidFill>
                  <a:srgbClr val="FFFFFF"/>
                </a:solidFill>
                <a:latin typeface="Source Sans Pro"/>
                <a:cs typeface="Source Sans Pro"/>
              </a:rPr>
              <a:t>   |   </a:t>
            </a:r>
            <a:fld id="{D43A6F16-D3CF-4F46-B6D9-B3CAB1B87938}" type="slidenum">
              <a:rPr lang="en-US" sz="1050" smtClean="0">
                <a:solidFill>
                  <a:srgbClr val="FFFFFF"/>
                </a:solidFill>
                <a:latin typeface="Source Sans Pro"/>
                <a:cs typeface="Source Sans Pro"/>
              </a:rPr>
              <a:pPr algn="r"/>
              <a:t>‹#›</a:t>
            </a:fld>
            <a:endParaRPr lang="en-US" sz="1050" dirty="0">
              <a:solidFill>
                <a:srgbClr val="FFFFFF"/>
              </a:solidFill>
              <a:latin typeface="Source Sans Pro"/>
              <a:cs typeface="Source Sans Pro"/>
            </a:endParaRPr>
          </a:p>
        </p:txBody>
      </p:sp>
    </p:spTree>
    <p:extLst>
      <p:ext uri="{BB962C8B-B14F-4D97-AF65-F5344CB8AC3E}">
        <p14:creationId xmlns:p14="http://schemas.microsoft.com/office/powerpoint/2010/main" val="186511153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8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5608"/>
            <a:ext cx="9144000" cy="532991"/>
          </a:xfrm>
          <a:prstGeom prst="rect">
            <a:avLst/>
          </a:prstGeom>
          <a:solidFill>
            <a:srgbClr val="1768B1"/>
          </a:solidFill>
        </p:spPr>
        <p:txBody>
          <a:bodyPr vert="horz"/>
          <a:lstStyle>
            <a:lvl1pPr marL="219075" algn="l">
              <a:lnSpc>
                <a:spcPts val="2985"/>
              </a:lnSpc>
              <a:defRPr sz="2400" b="0" i="0" baseline="0">
                <a:solidFill>
                  <a:schemeClr val="bg1"/>
                </a:solidFill>
                <a:latin typeface="Source Sans Pro"/>
                <a:cs typeface="Source Sans Pro"/>
              </a:defRPr>
            </a:lvl1pPr>
          </a:lstStyle>
          <a:p>
            <a:r>
              <a:rPr lang="en-US" dirty="0"/>
              <a:t>Click to edit title</a:t>
            </a:r>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 y="4738873"/>
            <a:ext cx="9152141" cy="410733"/>
          </a:xfrm>
          <a:prstGeom prst="rect">
            <a:avLst/>
          </a:prstGeom>
        </p:spPr>
      </p:pic>
      <p:sp>
        <p:nvSpPr>
          <p:cNvPr id="16" name="Slide Number Placeholder 5"/>
          <p:cNvSpPr txBox="1">
            <a:spLocks/>
          </p:cNvSpPr>
          <p:nvPr userDrawn="1"/>
        </p:nvSpPr>
        <p:spPr>
          <a:xfrm>
            <a:off x="6826732" y="4811223"/>
            <a:ext cx="2133600" cy="273844"/>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050" dirty="0">
                <a:solidFill>
                  <a:srgbClr val="FFFFFF"/>
                </a:solidFill>
                <a:latin typeface="Source Sans Pro"/>
                <a:cs typeface="Source Sans Pro"/>
              </a:rPr>
              <a:t>   |   </a:t>
            </a:r>
            <a:fld id="{D43A6F16-D3CF-4F46-B6D9-B3CAB1B87938}" type="slidenum">
              <a:rPr lang="en-US" sz="1050" smtClean="0">
                <a:solidFill>
                  <a:srgbClr val="FFFFFF"/>
                </a:solidFill>
                <a:latin typeface="Source Sans Pro"/>
                <a:cs typeface="Source Sans Pro"/>
              </a:rPr>
              <a:pPr algn="r"/>
              <a:t>‹#›</a:t>
            </a:fld>
            <a:endParaRPr lang="en-US" sz="1050" dirty="0">
              <a:solidFill>
                <a:srgbClr val="FFFFFF"/>
              </a:solidFill>
              <a:latin typeface="Source Sans Pro"/>
              <a:cs typeface="Source Sans Pro"/>
            </a:endParaRPr>
          </a:p>
        </p:txBody>
      </p:sp>
    </p:spTree>
    <p:extLst>
      <p:ext uri="{BB962C8B-B14F-4D97-AF65-F5344CB8AC3E}">
        <p14:creationId xmlns:p14="http://schemas.microsoft.com/office/powerpoint/2010/main" val="114681442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9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5608"/>
            <a:ext cx="9144000" cy="532991"/>
          </a:xfrm>
          <a:prstGeom prst="rect">
            <a:avLst/>
          </a:prstGeom>
          <a:solidFill>
            <a:srgbClr val="1768B1"/>
          </a:solidFill>
        </p:spPr>
        <p:txBody>
          <a:bodyPr vert="horz"/>
          <a:lstStyle>
            <a:lvl1pPr marL="219075" algn="l">
              <a:lnSpc>
                <a:spcPts val="2985"/>
              </a:lnSpc>
              <a:defRPr sz="2400" b="0" i="0" baseline="0">
                <a:solidFill>
                  <a:schemeClr val="bg1"/>
                </a:solidFill>
                <a:latin typeface="Source Sans Pro"/>
                <a:cs typeface="Source Sans Pro"/>
              </a:defRPr>
            </a:lvl1pPr>
          </a:lstStyle>
          <a:p>
            <a:r>
              <a:rPr lang="en-US" dirty="0"/>
              <a:t>Click to edit title</a:t>
            </a:r>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 y="4738873"/>
            <a:ext cx="9152141" cy="410733"/>
          </a:xfrm>
          <a:prstGeom prst="rect">
            <a:avLst/>
          </a:prstGeom>
        </p:spPr>
      </p:pic>
      <p:sp>
        <p:nvSpPr>
          <p:cNvPr id="16" name="Slide Number Placeholder 5"/>
          <p:cNvSpPr txBox="1">
            <a:spLocks/>
          </p:cNvSpPr>
          <p:nvPr userDrawn="1"/>
        </p:nvSpPr>
        <p:spPr>
          <a:xfrm>
            <a:off x="6826732" y="4811223"/>
            <a:ext cx="2133600" cy="273844"/>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050" dirty="0">
                <a:solidFill>
                  <a:srgbClr val="FFFFFF"/>
                </a:solidFill>
                <a:latin typeface="Source Sans Pro"/>
                <a:cs typeface="Source Sans Pro"/>
              </a:rPr>
              <a:t>   |   </a:t>
            </a:r>
            <a:fld id="{D43A6F16-D3CF-4F46-B6D9-B3CAB1B87938}" type="slidenum">
              <a:rPr lang="en-US" sz="1050" smtClean="0">
                <a:solidFill>
                  <a:srgbClr val="FFFFFF"/>
                </a:solidFill>
                <a:latin typeface="Source Sans Pro"/>
                <a:cs typeface="Source Sans Pro"/>
              </a:rPr>
              <a:pPr algn="r"/>
              <a:t>‹#›</a:t>
            </a:fld>
            <a:endParaRPr lang="en-US" sz="1050" dirty="0">
              <a:solidFill>
                <a:srgbClr val="FFFFFF"/>
              </a:solidFill>
              <a:latin typeface="Source Sans Pro"/>
              <a:cs typeface="Source Sans Pro"/>
            </a:endParaRPr>
          </a:p>
        </p:txBody>
      </p:sp>
    </p:spTree>
    <p:extLst>
      <p:ext uri="{BB962C8B-B14F-4D97-AF65-F5344CB8AC3E}">
        <p14:creationId xmlns:p14="http://schemas.microsoft.com/office/powerpoint/2010/main" val="12288934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0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5608"/>
            <a:ext cx="9144000" cy="532991"/>
          </a:xfrm>
          <a:prstGeom prst="rect">
            <a:avLst/>
          </a:prstGeom>
          <a:solidFill>
            <a:srgbClr val="1768B1"/>
          </a:solidFill>
        </p:spPr>
        <p:txBody>
          <a:bodyPr vert="horz"/>
          <a:lstStyle>
            <a:lvl1pPr marL="219075" algn="l">
              <a:lnSpc>
                <a:spcPts val="2985"/>
              </a:lnSpc>
              <a:defRPr sz="2400" b="0" i="0" baseline="0">
                <a:solidFill>
                  <a:schemeClr val="bg1"/>
                </a:solidFill>
                <a:latin typeface="Source Sans Pro"/>
                <a:cs typeface="Source Sans Pro"/>
              </a:defRPr>
            </a:lvl1pPr>
          </a:lstStyle>
          <a:p>
            <a:r>
              <a:rPr lang="en-US" dirty="0"/>
              <a:t>Click to edit title</a:t>
            </a:r>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 y="4738873"/>
            <a:ext cx="9152141" cy="410733"/>
          </a:xfrm>
          <a:prstGeom prst="rect">
            <a:avLst/>
          </a:prstGeom>
        </p:spPr>
      </p:pic>
      <p:sp>
        <p:nvSpPr>
          <p:cNvPr id="16" name="Slide Number Placeholder 5"/>
          <p:cNvSpPr txBox="1">
            <a:spLocks/>
          </p:cNvSpPr>
          <p:nvPr userDrawn="1"/>
        </p:nvSpPr>
        <p:spPr>
          <a:xfrm>
            <a:off x="6826732" y="4811223"/>
            <a:ext cx="2133600" cy="273844"/>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050" dirty="0">
                <a:solidFill>
                  <a:srgbClr val="FFFFFF"/>
                </a:solidFill>
                <a:latin typeface="Source Sans Pro"/>
                <a:cs typeface="Source Sans Pro"/>
              </a:rPr>
              <a:t>   |   </a:t>
            </a:r>
            <a:fld id="{D43A6F16-D3CF-4F46-B6D9-B3CAB1B87938}" type="slidenum">
              <a:rPr lang="en-US" sz="1050" smtClean="0">
                <a:solidFill>
                  <a:srgbClr val="FFFFFF"/>
                </a:solidFill>
                <a:latin typeface="Source Sans Pro"/>
                <a:cs typeface="Source Sans Pro"/>
              </a:rPr>
              <a:pPr algn="r"/>
              <a:t>‹#›</a:t>
            </a:fld>
            <a:endParaRPr lang="en-US" sz="1050" dirty="0">
              <a:solidFill>
                <a:srgbClr val="FFFFFF"/>
              </a:solidFill>
              <a:latin typeface="Source Sans Pro"/>
              <a:cs typeface="Source Sans Pro"/>
            </a:endParaRPr>
          </a:p>
        </p:txBody>
      </p:sp>
    </p:spTree>
    <p:extLst>
      <p:ext uri="{BB962C8B-B14F-4D97-AF65-F5344CB8AC3E}">
        <p14:creationId xmlns:p14="http://schemas.microsoft.com/office/powerpoint/2010/main" val="414129350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1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5608"/>
            <a:ext cx="9144000" cy="532991"/>
          </a:xfrm>
          <a:prstGeom prst="rect">
            <a:avLst/>
          </a:prstGeom>
          <a:solidFill>
            <a:srgbClr val="1768B1"/>
          </a:solidFill>
        </p:spPr>
        <p:txBody>
          <a:bodyPr vert="horz"/>
          <a:lstStyle>
            <a:lvl1pPr marL="219075" algn="l">
              <a:lnSpc>
                <a:spcPts val="2985"/>
              </a:lnSpc>
              <a:defRPr sz="2400" b="0" i="0" baseline="0">
                <a:solidFill>
                  <a:schemeClr val="bg1"/>
                </a:solidFill>
                <a:latin typeface="Source Sans Pro"/>
                <a:cs typeface="Source Sans Pro"/>
              </a:defRPr>
            </a:lvl1pPr>
          </a:lstStyle>
          <a:p>
            <a:r>
              <a:rPr lang="en-US" dirty="0"/>
              <a:t>Click to edit title</a:t>
            </a:r>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 y="4738873"/>
            <a:ext cx="9152141" cy="410733"/>
          </a:xfrm>
          <a:prstGeom prst="rect">
            <a:avLst/>
          </a:prstGeom>
        </p:spPr>
      </p:pic>
      <p:sp>
        <p:nvSpPr>
          <p:cNvPr id="16" name="Slide Number Placeholder 5"/>
          <p:cNvSpPr txBox="1">
            <a:spLocks/>
          </p:cNvSpPr>
          <p:nvPr userDrawn="1"/>
        </p:nvSpPr>
        <p:spPr>
          <a:xfrm>
            <a:off x="6826732" y="4811223"/>
            <a:ext cx="2133600" cy="273844"/>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050" dirty="0">
                <a:solidFill>
                  <a:srgbClr val="FFFFFF"/>
                </a:solidFill>
                <a:latin typeface="Source Sans Pro"/>
                <a:cs typeface="Source Sans Pro"/>
              </a:rPr>
              <a:t>   |   </a:t>
            </a:r>
            <a:fld id="{D43A6F16-D3CF-4F46-B6D9-B3CAB1B87938}" type="slidenum">
              <a:rPr lang="en-US" sz="1050" smtClean="0">
                <a:solidFill>
                  <a:srgbClr val="FFFFFF"/>
                </a:solidFill>
                <a:latin typeface="Source Sans Pro"/>
                <a:cs typeface="Source Sans Pro"/>
              </a:rPr>
              <a:pPr algn="r"/>
              <a:t>‹#›</a:t>
            </a:fld>
            <a:endParaRPr lang="en-US" sz="1050" dirty="0">
              <a:solidFill>
                <a:srgbClr val="FFFFFF"/>
              </a:solidFill>
              <a:latin typeface="Source Sans Pro"/>
              <a:cs typeface="Source Sans Pro"/>
            </a:endParaRPr>
          </a:p>
        </p:txBody>
      </p:sp>
    </p:spTree>
    <p:extLst>
      <p:ext uri="{BB962C8B-B14F-4D97-AF65-F5344CB8AC3E}">
        <p14:creationId xmlns:p14="http://schemas.microsoft.com/office/powerpoint/2010/main" val="196700764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2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5608"/>
            <a:ext cx="9144000" cy="532991"/>
          </a:xfrm>
          <a:prstGeom prst="rect">
            <a:avLst/>
          </a:prstGeom>
          <a:solidFill>
            <a:srgbClr val="1768B1"/>
          </a:solidFill>
        </p:spPr>
        <p:txBody>
          <a:bodyPr vert="horz"/>
          <a:lstStyle>
            <a:lvl1pPr marL="219075" algn="l">
              <a:lnSpc>
                <a:spcPts val="2985"/>
              </a:lnSpc>
              <a:defRPr sz="2400" b="0" i="0" baseline="0">
                <a:solidFill>
                  <a:schemeClr val="bg1"/>
                </a:solidFill>
                <a:latin typeface="Source Sans Pro"/>
                <a:cs typeface="Source Sans Pro"/>
              </a:defRPr>
            </a:lvl1pPr>
          </a:lstStyle>
          <a:p>
            <a:r>
              <a:rPr lang="en-US" dirty="0"/>
              <a:t>Click to edit title</a:t>
            </a:r>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 y="4738873"/>
            <a:ext cx="9152141" cy="410733"/>
          </a:xfrm>
          <a:prstGeom prst="rect">
            <a:avLst/>
          </a:prstGeom>
        </p:spPr>
      </p:pic>
      <p:sp>
        <p:nvSpPr>
          <p:cNvPr id="16" name="Slide Number Placeholder 5"/>
          <p:cNvSpPr txBox="1">
            <a:spLocks/>
          </p:cNvSpPr>
          <p:nvPr userDrawn="1"/>
        </p:nvSpPr>
        <p:spPr>
          <a:xfrm>
            <a:off x="6826732" y="4811223"/>
            <a:ext cx="2133600" cy="273844"/>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050" dirty="0">
                <a:solidFill>
                  <a:srgbClr val="FFFFFF"/>
                </a:solidFill>
                <a:latin typeface="Source Sans Pro"/>
                <a:cs typeface="Source Sans Pro"/>
              </a:rPr>
              <a:t>   |   </a:t>
            </a:r>
            <a:fld id="{D43A6F16-D3CF-4F46-B6D9-B3CAB1B87938}" type="slidenum">
              <a:rPr lang="en-US" sz="1050" smtClean="0">
                <a:solidFill>
                  <a:srgbClr val="FFFFFF"/>
                </a:solidFill>
                <a:latin typeface="Source Sans Pro"/>
                <a:cs typeface="Source Sans Pro"/>
              </a:rPr>
              <a:pPr algn="r"/>
              <a:t>‹#›</a:t>
            </a:fld>
            <a:endParaRPr lang="en-US" sz="1050" dirty="0">
              <a:solidFill>
                <a:srgbClr val="FFFFFF"/>
              </a:solidFill>
              <a:latin typeface="Source Sans Pro"/>
              <a:cs typeface="Source Sans Pro"/>
            </a:endParaRPr>
          </a:p>
        </p:txBody>
      </p:sp>
    </p:spTree>
    <p:extLst>
      <p:ext uri="{BB962C8B-B14F-4D97-AF65-F5344CB8AC3E}">
        <p14:creationId xmlns:p14="http://schemas.microsoft.com/office/powerpoint/2010/main" val="7118079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FF02A38-9571-8943-B1EC-5DD787849B1C}" type="datetimeFigureOut">
              <a:rPr lang="en-US" smtClean="0"/>
              <a:t>11/4/2016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53F4635-328A-4942-B933-9316327A6A92}" type="slidenum">
              <a:rPr lang="en-US" smtClean="0"/>
              <a:t>‹#›</a:t>
            </a:fld>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3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5608"/>
            <a:ext cx="9144000" cy="532991"/>
          </a:xfrm>
          <a:prstGeom prst="rect">
            <a:avLst/>
          </a:prstGeom>
          <a:solidFill>
            <a:srgbClr val="1768B1"/>
          </a:solidFill>
        </p:spPr>
        <p:txBody>
          <a:bodyPr vert="horz"/>
          <a:lstStyle>
            <a:lvl1pPr marL="219075" algn="l">
              <a:lnSpc>
                <a:spcPts val="2985"/>
              </a:lnSpc>
              <a:defRPr sz="2400" b="0" i="0" baseline="0">
                <a:solidFill>
                  <a:schemeClr val="bg1"/>
                </a:solidFill>
                <a:latin typeface="Source Sans Pro"/>
                <a:cs typeface="Source Sans Pro"/>
              </a:defRPr>
            </a:lvl1pPr>
          </a:lstStyle>
          <a:p>
            <a:r>
              <a:rPr lang="en-US" dirty="0"/>
              <a:t>Click to edit title</a:t>
            </a:r>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 y="4738873"/>
            <a:ext cx="9152141" cy="410733"/>
          </a:xfrm>
          <a:prstGeom prst="rect">
            <a:avLst/>
          </a:prstGeom>
        </p:spPr>
      </p:pic>
      <p:sp>
        <p:nvSpPr>
          <p:cNvPr id="16" name="Slide Number Placeholder 5"/>
          <p:cNvSpPr txBox="1">
            <a:spLocks/>
          </p:cNvSpPr>
          <p:nvPr userDrawn="1"/>
        </p:nvSpPr>
        <p:spPr>
          <a:xfrm>
            <a:off x="6826732" y="4811223"/>
            <a:ext cx="2133600" cy="273844"/>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050" dirty="0">
                <a:solidFill>
                  <a:srgbClr val="FFFFFF"/>
                </a:solidFill>
                <a:latin typeface="Source Sans Pro"/>
                <a:cs typeface="Source Sans Pro"/>
              </a:rPr>
              <a:t>   |   </a:t>
            </a:r>
            <a:fld id="{D43A6F16-D3CF-4F46-B6D9-B3CAB1B87938}" type="slidenum">
              <a:rPr lang="en-US" sz="1050" smtClean="0">
                <a:solidFill>
                  <a:srgbClr val="FFFFFF"/>
                </a:solidFill>
                <a:latin typeface="Source Sans Pro"/>
                <a:cs typeface="Source Sans Pro"/>
              </a:rPr>
              <a:pPr algn="r"/>
              <a:t>‹#›</a:t>
            </a:fld>
            <a:endParaRPr lang="en-US" sz="1050" dirty="0">
              <a:solidFill>
                <a:srgbClr val="FFFFFF"/>
              </a:solidFill>
              <a:latin typeface="Source Sans Pro"/>
              <a:cs typeface="Source Sans Pro"/>
            </a:endParaRPr>
          </a:p>
        </p:txBody>
      </p:sp>
    </p:spTree>
    <p:extLst>
      <p:ext uri="{BB962C8B-B14F-4D97-AF65-F5344CB8AC3E}">
        <p14:creationId xmlns:p14="http://schemas.microsoft.com/office/powerpoint/2010/main" val="279235829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4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5608"/>
            <a:ext cx="9144000" cy="532991"/>
          </a:xfrm>
          <a:prstGeom prst="rect">
            <a:avLst/>
          </a:prstGeom>
          <a:solidFill>
            <a:srgbClr val="1768B1"/>
          </a:solidFill>
        </p:spPr>
        <p:txBody>
          <a:bodyPr vert="horz"/>
          <a:lstStyle>
            <a:lvl1pPr marL="219075" algn="l">
              <a:lnSpc>
                <a:spcPts val="2985"/>
              </a:lnSpc>
              <a:defRPr sz="2400" b="0" i="0" baseline="0">
                <a:solidFill>
                  <a:schemeClr val="bg1"/>
                </a:solidFill>
                <a:latin typeface="Source Sans Pro"/>
                <a:cs typeface="Source Sans Pro"/>
              </a:defRPr>
            </a:lvl1pPr>
          </a:lstStyle>
          <a:p>
            <a:r>
              <a:rPr lang="en-US" dirty="0"/>
              <a:t>Click to edit title</a:t>
            </a:r>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 y="4738873"/>
            <a:ext cx="9152141" cy="410733"/>
          </a:xfrm>
          <a:prstGeom prst="rect">
            <a:avLst/>
          </a:prstGeom>
        </p:spPr>
      </p:pic>
      <p:sp>
        <p:nvSpPr>
          <p:cNvPr id="16" name="Slide Number Placeholder 5"/>
          <p:cNvSpPr txBox="1">
            <a:spLocks/>
          </p:cNvSpPr>
          <p:nvPr userDrawn="1"/>
        </p:nvSpPr>
        <p:spPr>
          <a:xfrm>
            <a:off x="6826732" y="4811223"/>
            <a:ext cx="2133600" cy="273844"/>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050" dirty="0">
                <a:solidFill>
                  <a:srgbClr val="FFFFFF"/>
                </a:solidFill>
                <a:latin typeface="Source Sans Pro"/>
                <a:cs typeface="Source Sans Pro"/>
              </a:rPr>
              <a:t>   |   </a:t>
            </a:r>
            <a:fld id="{D43A6F16-D3CF-4F46-B6D9-B3CAB1B87938}" type="slidenum">
              <a:rPr lang="en-US" sz="1050" smtClean="0">
                <a:solidFill>
                  <a:srgbClr val="FFFFFF"/>
                </a:solidFill>
                <a:latin typeface="Source Sans Pro"/>
                <a:cs typeface="Source Sans Pro"/>
              </a:rPr>
              <a:pPr algn="r"/>
              <a:t>‹#›</a:t>
            </a:fld>
            <a:endParaRPr lang="en-US" sz="1050" dirty="0">
              <a:solidFill>
                <a:srgbClr val="FFFFFF"/>
              </a:solidFill>
              <a:latin typeface="Source Sans Pro"/>
              <a:cs typeface="Source Sans Pro"/>
            </a:endParaRPr>
          </a:p>
        </p:txBody>
      </p:sp>
    </p:spTree>
    <p:extLst>
      <p:ext uri="{BB962C8B-B14F-4D97-AF65-F5344CB8AC3E}">
        <p14:creationId xmlns:p14="http://schemas.microsoft.com/office/powerpoint/2010/main" val="310220042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5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5608"/>
            <a:ext cx="9144000" cy="532991"/>
          </a:xfrm>
          <a:prstGeom prst="rect">
            <a:avLst/>
          </a:prstGeom>
          <a:solidFill>
            <a:srgbClr val="1768B1"/>
          </a:solidFill>
        </p:spPr>
        <p:txBody>
          <a:bodyPr vert="horz"/>
          <a:lstStyle>
            <a:lvl1pPr marL="219075" algn="l">
              <a:lnSpc>
                <a:spcPts val="2985"/>
              </a:lnSpc>
              <a:defRPr sz="2400" b="0" i="0" baseline="0">
                <a:solidFill>
                  <a:schemeClr val="bg1"/>
                </a:solidFill>
                <a:latin typeface="Source Sans Pro"/>
                <a:cs typeface="Source Sans Pro"/>
              </a:defRPr>
            </a:lvl1pPr>
          </a:lstStyle>
          <a:p>
            <a:r>
              <a:rPr lang="en-US" dirty="0"/>
              <a:t>Click to edit title</a:t>
            </a:r>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 y="4738873"/>
            <a:ext cx="9152141" cy="410733"/>
          </a:xfrm>
          <a:prstGeom prst="rect">
            <a:avLst/>
          </a:prstGeom>
        </p:spPr>
      </p:pic>
      <p:sp>
        <p:nvSpPr>
          <p:cNvPr id="16" name="Slide Number Placeholder 5"/>
          <p:cNvSpPr txBox="1">
            <a:spLocks/>
          </p:cNvSpPr>
          <p:nvPr userDrawn="1"/>
        </p:nvSpPr>
        <p:spPr>
          <a:xfrm>
            <a:off x="6826732" y="4811223"/>
            <a:ext cx="2133600" cy="273844"/>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050" dirty="0">
                <a:solidFill>
                  <a:srgbClr val="FFFFFF"/>
                </a:solidFill>
                <a:latin typeface="Source Sans Pro"/>
                <a:cs typeface="Source Sans Pro"/>
              </a:rPr>
              <a:t>   |   </a:t>
            </a:r>
            <a:fld id="{D43A6F16-D3CF-4F46-B6D9-B3CAB1B87938}" type="slidenum">
              <a:rPr lang="en-US" sz="1050" smtClean="0">
                <a:solidFill>
                  <a:srgbClr val="FFFFFF"/>
                </a:solidFill>
                <a:latin typeface="Source Sans Pro"/>
                <a:cs typeface="Source Sans Pro"/>
              </a:rPr>
              <a:pPr algn="r"/>
              <a:t>‹#›</a:t>
            </a:fld>
            <a:endParaRPr lang="en-US" sz="1050" dirty="0">
              <a:solidFill>
                <a:srgbClr val="FFFFFF"/>
              </a:solidFill>
              <a:latin typeface="Source Sans Pro"/>
              <a:cs typeface="Source Sans Pro"/>
            </a:endParaRPr>
          </a:p>
        </p:txBody>
      </p:sp>
    </p:spTree>
    <p:extLst>
      <p:ext uri="{BB962C8B-B14F-4D97-AF65-F5344CB8AC3E}">
        <p14:creationId xmlns:p14="http://schemas.microsoft.com/office/powerpoint/2010/main" val="340216743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6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5608"/>
            <a:ext cx="9144000" cy="532991"/>
          </a:xfrm>
          <a:prstGeom prst="rect">
            <a:avLst/>
          </a:prstGeom>
          <a:solidFill>
            <a:srgbClr val="1768B1"/>
          </a:solidFill>
        </p:spPr>
        <p:txBody>
          <a:bodyPr vert="horz"/>
          <a:lstStyle>
            <a:lvl1pPr marL="219075" algn="l">
              <a:lnSpc>
                <a:spcPts val="2985"/>
              </a:lnSpc>
              <a:defRPr sz="2400" b="0" i="0" baseline="0">
                <a:solidFill>
                  <a:schemeClr val="bg1"/>
                </a:solidFill>
                <a:latin typeface="Source Sans Pro"/>
                <a:cs typeface="Source Sans Pro"/>
              </a:defRPr>
            </a:lvl1pPr>
          </a:lstStyle>
          <a:p>
            <a:r>
              <a:rPr lang="en-US" dirty="0"/>
              <a:t>Click to edit title</a:t>
            </a:r>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 y="4738873"/>
            <a:ext cx="9152141" cy="410733"/>
          </a:xfrm>
          <a:prstGeom prst="rect">
            <a:avLst/>
          </a:prstGeom>
        </p:spPr>
      </p:pic>
      <p:sp>
        <p:nvSpPr>
          <p:cNvPr id="16" name="Slide Number Placeholder 5"/>
          <p:cNvSpPr txBox="1">
            <a:spLocks/>
          </p:cNvSpPr>
          <p:nvPr userDrawn="1"/>
        </p:nvSpPr>
        <p:spPr>
          <a:xfrm>
            <a:off x="6826732" y="4811223"/>
            <a:ext cx="2133600" cy="273844"/>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050" dirty="0">
                <a:solidFill>
                  <a:srgbClr val="FFFFFF"/>
                </a:solidFill>
                <a:latin typeface="Source Sans Pro"/>
                <a:cs typeface="Source Sans Pro"/>
              </a:rPr>
              <a:t>   |   </a:t>
            </a:r>
            <a:fld id="{D43A6F16-D3CF-4F46-B6D9-B3CAB1B87938}" type="slidenum">
              <a:rPr lang="en-US" sz="1050" smtClean="0">
                <a:solidFill>
                  <a:srgbClr val="FFFFFF"/>
                </a:solidFill>
                <a:latin typeface="Source Sans Pro"/>
                <a:cs typeface="Source Sans Pro"/>
              </a:rPr>
              <a:pPr algn="r"/>
              <a:t>‹#›</a:t>
            </a:fld>
            <a:endParaRPr lang="en-US" sz="1050" dirty="0">
              <a:solidFill>
                <a:srgbClr val="FFFFFF"/>
              </a:solidFill>
              <a:latin typeface="Source Sans Pro"/>
              <a:cs typeface="Source Sans Pro"/>
            </a:endParaRPr>
          </a:p>
        </p:txBody>
      </p:sp>
    </p:spTree>
    <p:extLst>
      <p:ext uri="{BB962C8B-B14F-4D97-AF65-F5344CB8AC3E}">
        <p14:creationId xmlns:p14="http://schemas.microsoft.com/office/powerpoint/2010/main" val="174438374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17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5608"/>
            <a:ext cx="9144000" cy="532991"/>
          </a:xfrm>
          <a:prstGeom prst="rect">
            <a:avLst/>
          </a:prstGeom>
          <a:solidFill>
            <a:srgbClr val="1768B1"/>
          </a:solidFill>
        </p:spPr>
        <p:txBody>
          <a:bodyPr vert="horz"/>
          <a:lstStyle>
            <a:lvl1pPr marL="219075" algn="l">
              <a:lnSpc>
                <a:spcPts val="2985"/>
              </a:lnSpc>
              <a:defRPr sz="2400" b="0" i="0" baseline="0">
                <a:solidFill>
                  <a:schemeClr val="bg1"/>
                </a:solidFill>
                <a:latin typeface="Source Sans Pro"/>
                <a:cs typeface="Source Sans Pro"/>
              </a:defRPr>
            </a:lvl1pPr>
          </a:lstStyle>
          <a:p>
            <a:r>
              <a:rPr lang="en-US" dirty="0"/>
              <a:t>Click to edit title</a:t>
            </a:r>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 y="4738873"/>
            <a:ext cx="9152141" cy="410733"/>
          </a:xfrm>
          <a:prstGeom prst="rect">
            <a:avLst/>
          </a:prstGeom>
        </p:spPr>
      </p:pic>
      <p:sp>
        <p:nvSpPr>
          <p:cNvPr id="16" name="Slide Number Placeholder 5"/>
          <p:cNvSpPr txBox="1">
            <a:spLocks/>
          </p:cNvSpPr>
          <p:nvPr userDrawn="1"/>
        </p:nvSpPr>
        <p:spPr>
          <a:xfrm>
            <a:off x="6826732" y="4811223"/>
            <a:ext cx="2133600" cy="273844"/>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050" dirty="0">
                <a:solidFill>
                  <a:srgbClr val="FFFFFF"/>
                </a:solidFill>
                <a:latin typeface="Source Sans Pro"/>
                <a:cs typeface="Source Sans Pro"/>
              </a:rPr>
              <a:t>   |   </a:t>
            </a:r>
            <a:fld id="{D43A6F16-D3CF-4F46-B6D9-B3CAB1B87938}" type="slidenum">
              <a:rPr lang="en-US" sz="1050" smtClean="0">
                <a:solidFill>
                  <a:srgbClr val="FFFFFF"/>
                </a:solidFill>
                <a:latin typeface="Source Sans Pro"/>
                <a:cs typeface="Source Sans Pro"/>
              </a:rPr>
              <a:pPr algn="r"/>
              <a:t>‹#›</a:t>
            </a:fld>
            <a:endParaRPr lang="en-US" sz="1050" dirty="0">
              <a:solidFill>
                <a:srgbClr val="FFFFFF"/>
              </a:solidFill>
              <a:latin typeface="Source Sans Pro"/>
              <a:cs typeface="Source Sans Pro"/>
            </a:endParaRPr>
          </a:p>
        </p:txBody>
      </p:sp>
    </p:spTree>
    <p:extLst>
      <p:ext uri="{BB962C8B-B14F-4D97-AF65-F5344CB8AC3E}">
        <p14:creationId xmlns:p14="http://schemas.microsoft.com/office/powerpoint/2010/main" val="7313640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FF02A38-9571-8943-B1EC-5DD787849B1C}" type="datetimeFigureOut">
              <a:rPr lang="en-US" smtClean="0"/>
              <a:t>11/4/2016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53F4635-328A-4942-B933-9316327A6A92}"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FF02A38-9571-8943-B1EC-5DD787849B1C}" type="datetimeFigureOut">
              <a:rPr lang="en-US" smtClean="0"/>
              <a:t>11/4/2016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53F4635-328A-4942-B933-9316327A6A92}"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FF02A38-9571-8943-B1EC-5DD787849B1C}" type="datetimeFigureOut">
              <a:rPr lang="en-US" smtClean="0"/>
              <a:t>11/4/2016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53F4635-328A-4942-B933-9316327A6A92}"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F02A38-9571-8943-B1EC-5DD787849B1C}" type="datetimeFigureOut">
              <a:rPr lang="en-US" smtClean="0"/>
              <a:t>11/4/2016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53F4635-328A-4942-B933-9316327A6A92}"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EFF02A38-9571-8943-B1EC-5DD787849B1C}" type="datetimeFigureOut">
              <a:rPr lang="en-US" smtClean="0"/>
              <a:t>11/4/2016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53F4635-328A-4942-B933-9316327A6A92}"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dirty="0"/>
              <a:t>Drag picture to placeholder or click icon to add</a:t>
            </a:r>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EFF02A38-9571-8943-B1EC-5DD787849B1C}" type="datetimeFigureOut">
              <a:rPr lang="en-US" smtClean="0"/>
              <a:t>11/4/2016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53F4635-328A-4942-B933-9316327A6A92}"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EFF02A38-9571-8943-B1EC-5DD787849B1C}" type="datetimeFigureOut">
              <a:rPr lang="en-US" smtClean="0"/>
              <a:t>11/4/2016</a:t>
            </a:fld>
            <a:endParaRPr lang="en-US" dirty="0"/>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F53F4635-328A-4942-B933-9316327A6A92}" type="slidenum">
              <a:rPr lang="en-US" smtClean="0"/>
              <a:t>‹#›</a:t>
            </a:fld>
            <a:endParaRPr lang="en-US" dirty="0"/>
          </a:p>
        </p:txBody>
      </p:sp>
    </p:spTree>
    <p:extLst>
      <p:ext uri="{BB962C8B-B14F-4D97-AF65-F5344CB8AC3E}">
        <p14:creationId xmlns:p14="http://schemas.microsoft.com/office/powerpoint/2010/main" val="129427914"/>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 id="2147483780" r:id="rId12"/>
    <p:sldLayoutId id="2147483781" r:id="rId13"/>
    <p:sldLayoutId id="2147483782" r:id="rId14"/>
    <p:sldLayoutId id="2147483783" r:id="rId15"/>
    <p:sldLayoutId id="2147483784" r:id="rId16"/>
    <p:sldLayoutId id="2147483785" r:id="rId17"/>
    <p:sldLayoutId id="2147483786" r:id="rId18"/>
    <p:sldLayoutId id="2147483787" r:id="rId19"/>
    <p:sldLayoutId id="2147483788" r:id="rId20"/>
    <p:sldLayoutId id="2147483789" r:id="rId21"/>
    <p:sldLayoutId id="2147483790" r:id="rId22"/>
    <p:sldLayoutId id="2147483791" r:id="rId23"/>
    <p:sldLayoutId id="2147483792" r:id="rId24"/>
    <p:sldLayoutId id="2147483793" r:id="rId25"/>
    <p:sldLayoutId id="2147483794" r:id="rId26"/>
    <p:sldLayoutId id="2147483795" r:id="rId27"/>
    <p:sldLayoutId id="2147483796" r:id="rId28"/>
    <p:sldLayoutId id="2147483797" r:id="rId29"/>
    <p:sldLayoutId id="2147483798" r:id="rId30"/>
    <p:sldLayoutId id="2147483799" r:id="rId31"/>
    <p:sldLayoutId id="2147483800" r:id="rId32"/>
    <p:sldLayoutId id="2147483801" r:id="rId33"/>
    <p:sldLayoutId id="2147483802" r:id="rId34"/>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0.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3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33.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14.xml"/><Relationship Id="rId4" Type="http://schemas.openxmlformats.org/officeDocument/2006/relationships/image" Target="../media/image16.jpe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emf"/><Relationship Id="rId1" Type="http://schemas.openxmlformats.org/officeDocument/2006/relationships/slideLayout" Target="../slideLayouts/slideLayout14.xml"/><Relationship Id="rId6" Type="http://schemas.openxmlformats.org/officeDocument/2006/relationships/hyperlink" Target="mailto:input-to-cctrt@icann.org" TargetMode="External"/><Relationship Id="rId5" Type="http://schemas.openxmlformats.org/officeDocument/2006/relationships/image" Target="../media/image8.emf"/><Relationship Id="rId4" Type="http://schemas.openxmlformats.org/officeDocument/2006/relationships/image" Target="../media/image19.emf"/></Relationships>
</file>

<file path=ppt/slides/_rels/slide47.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4.xml"/><Relationship Id="rId1" Type="http://schemas.openxmlformats.org/officeDocument/2006/relationships/slideLayout" Target="../slideLayouts/slideLayout14.xml"/><Relationship Id="rId5" Type="http://schemas.openxmlformats.org/officeDocument/2006/relationships/image" Target="../media/image9.png"/><Relationship Id="rId4" Type="http://schemas.openxmlformats.org/officeDocument/2006/relationships/image" Target="../media/image8.emf"/></Relationships>
</file>

<file path=ppt/slides/_rels/slide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5142845"/>
          </a:xfrm>
          <a:prstGeom prst="rect">
            <a:avLst/>
          </a:prstGeom>
        </p:spPr>
      </p:pic>
      <p:pic>
        <p:nvPicPr>
          <p:cNvPr id="8" name="Picture 7" descr="ICANN57_Hyderabad_Logo_White_Horizontal.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865804" y="855863"/>
            <a:ext cx="3166896" cy="1277099"/>
          </a:xfrm>
          <a:prstGeom prst="rect">
            <a:avLst/>
          </a:prstGeom>
        </p:spPr>
      </p:pic>
    </p:spTree>
    <p:extLst>
      <p:ext uri="{BB962C8B-B14F-4D97-AF65-F5344CB8AC3E}">
        <p14:creationId xmlns:p14="http://schemas.microsoft.com/office/powerpoint/2010/main" val="7556661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a:t>Parking</a:t>
            </a:r>
          </a:p>
        </p:txBody>
      </p:sp>
      <p:sp>
        <p:nvSpPr>
          <p:cNvPr id="3" name="TextBox 2"/>
          <p:cNvSpPr txBox="1"/>
          <p:nvPr/>
        </p:nvSpPr>
        <p:spPr>
          <a:xfrm>
            <a:off x="194982" y="1484108"/>
            <a:ext cx="8754035" cy="224676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marL="285750" lvl="0" indent="-298450">
              <a:buClr>
                <a:schemeClr val="dk1"/>
              </a:buClr>
              <a:buSzPct val="100000"/>
              <a:buFont typeface="Arial"/>
              <a:buChar char="•"/>
            </a:pPr>
            <a:r>
              <a:rPr lang="en-US" sz="1400" dirty="0">
                <a:latin typeface="Source Sans Pro"/>
                <a:ea typeface="Source Sans Pro"/>
                <a:cs typeface="Source Sans Pro"/>
                <a:sym typeface="Source Sans Pro"/>
              </a:rPr>
              <a:t>A majority of new gTLD registrations (65%) are parked or unused, although there is considerable per-TLD variation (e.g., .xin is 95% parked, .science 23% and .xyz 65%).</a:t>
            </a:r>
          </a:p>
          <a:p>
            <a:pPr marL="742950" lvl="1" indent="-298450">
              <a:buClr>
                <a:schemeClr val="dk1"/>
              </a:buClr>
              <a:buSzPct val="100000"/>
              <a:buFont typeface="Courier New"/>
              <a:buChar char="o"/>
            </a:pPr>
            <a:r>
              <a:rPr lang="en-US" sz="1400" dirty="0">
                <a:latin typeface="Source Sans Pro"/>
                <a:ea typeface="Source Sans Pro"/>
                <a:cs typeface="Source Sans Pro"/>
                <a:sym typeface="Source Sans Pro"/>
              </a:rPr>
              <a:t>Of those, most “parked” domains simply do not resolve or serve errors.</a:t>
            </a:r>
          </a:p>
          <a:p>
            <a:pPr marL="285750" lvl="0" indent="-285750">
              <a:buClr>
                <a:schemeClr val="dk1"/>
              </a:buClr>
            </a:pPr>
            <a:endParaRPr lang="en-US" sz="1400" dirty="0">
              <a:latin typeface="Source Sans Pro"/>
              <a:ea typeface="Source Sans Pro"/>
              <a:cs typeface="Source Sans Pro"/>
              <a:sym typeface="Source Sans Pro"/>
            </a:endParaRPr>
          </a:p>
          <a:p>
            <a:pPr marL="285750" lvl="0" indent="-298450">
              <a:buClr>
                <a:schemeClr val="dk1"/>
              </a:buClr>
              <a:buSzPct val="100000"/>
              <a:buFont typeface="Arial"/>
              <a:buChar char="•"/>
            </a:pPr>
            <a:r>
              <a:rPr lang="en-US" sz="1400" dirty="0">
                <a:latin typeface="Source Sans Pro"/>
                <a:ea typeface="Source Sans Pro"/>
                <a:cs typeface="Source Sans Pro"/>
                <a:sym typeface="Source Sans Pro"/>
              </a:rPr>
              <a:t>Parking is common in legacy gTLDs as well, although we do not yet have comparable data between legacy and new gTLDs.</a:t>
            </a:r>
          </a:p>
          <a:p>
            <a:pPr marL="285750" lvl="0" indent="-285750">
              <a:buClr>
                <a:schemeClr val="dk1"/>
              </a:buClr>
            </a:pPr>
            <a:endParaRPr lang="en-US" sz="1400" dirty="0">
              <a:latin typeface="Source Sans Pro"/>
              <a:ea typeface="Source Sans Pro"/>
              <a:cs typeface="Source Sans Pro"/>
              <a:sym typeface="Source Sans Pro"/>
            </a:endParaRPr>
          </a:p>
          <a:p>
            <a:pPr marL="285750" lvl="0" indent="-298450">
              <a:buClr>
                <a:schemeClr val="dk1"/>
              </a:buClr>
              <a:buSzPct val="100000"/>
              <a:buFont typeface="Arial"/>
              <a:buChar char="•"/>
            </a:pPr>
            <a:r>
              <a:rPr lang="en-US" sz="1400" dirty="0">
                <a:latin typeface="Source Sans Pro"/>
                <a:ea typeface="Source Sans Pro"/>
                <a:cs typeface="Source Sans Pro"/>
                <a:sym typeface="Source Sans Pro"/>
              </a:rPr>
              <a:t>The prevalence of parking in new gTLDs, and lack of ability to compare to legacy gTLDs, is one of the factors that makes it harder to understand the impact of new gTLDs in the marketplace.</a:t>
            </a:r>
          </a:p>
          <a:p>
            <a:pPr marL="285750" indent="-285750">
              <a:buFont typeface="Arial" charset="0"/>
              <a:buChar char="•"/>
              <a:defRPr/>
            </a:pPr>
            <a:endParaRPr lang="en-US" sz="1400" dirty="0">
              <a:solidFill>
                <a:schemeClr val="accent4">
                  <a:lumMod val="75000"/>
                </a:schemeClr>
              </a:solidFill>
              <a:latin typeface="Source Sans Pro" panose="020B0503030403020204" pitchFamily="34" charset="0"/>
            </a:endParaRPr>
          </a:p>
        </p:txBody>
      </p:sp>
    </p:spTree>
    <p:extLst>
      <p:ext uri="{BB962C8B-B14F-4D97-AF65-F5344CB8AC3E}">
        <p14:creationId xmlns:p14="http://schemas.microsoft.com/office/powerpoint/2010/main" val="15711799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a:t>Registrars</a:t>
            </a:r>
          </a:p>
        </p:txBody>
      </p:sp>
      <p:sp>
        <p:nvSpPr>
          <p:cNvPr id="3" name="TextBox 2"/>
          <p:cNvSpPr txBox="1"/>
          <p:nvPr/>
        </p:nvSpPr>
        <p:spPr>
          <a:xfrm>
            <a:off x="194982" y="1781914"/>
            <a:ext cx="8754035" cy="1600438"/>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marL="285750" lvl="0" indent="-298450">
              <a:buClr>
                <a:schemeClr val="dk1"/>
              </a:buClr>
              <a:buSzPct val="100000"/>
              <a:buFont typeface="Arial"/>
              <a:buChar char="•"/>
            </a:pPr>
            <a:r>
              <a:rPr lang="en-US" sz="1400" dirty="0">
                <a:ea typeface="Calibri"/>
                <a:cs typeface="Calibri"/>
                <a:sym typeface="Calibri"/>
              </a:rPr>
              <a:t>Concentration among registrars within new gTLDs has declined somewhat since the introduction of new gTLDs, largely due to slightly lower concentration within the new gTLDs.</a:t>
            </a:r>
          </a:p>
          <a:p>
            <a:pPr lvl="0">
              <a:buClr>
                <a:schemeClr val="dk1"/>
              </a:buClr>
              <a:buSzPct val="100000"/>
            </a:pPr>
            <a:endParaRPr lang="en-US" sz="1400" dirty="0">
              <a:ea typeface="Calibri"/>
              <a:cs typeface="Calibri"/>
              <a:sym typeface="Calibri"/>
            </a:endParaRPr>
          </a:p>
          <a:p>
            <a:pPr marL="285750" lvl="0" indent="-298450">
              <a:buClr>
                <a:schemeClr val="dk1"/>
              </a:buClr>
              <a:buSzPct val="100000"/>
              <a:buFont typeface="Arial"/>
              <a:buChar char="•"/>
            </a:pPr>
            <a:r>
              <a:rPr lang="en-US" sz="1400" dirty="0">
                <a:ea typeface="Calibri"/>
                <a:cs typeface="Calibri"/>
                <a:sym typeface="Calibri"/>
              </a:rPr>
              <a:t>Although there is sometimes high concentration amongst registrars </a:t>
            </a:r>
            <a:r>
              <a:rPr lang="en-US" sz="1400" i="1" dirty="0">
                <a:ea typeface="Calibri"/>
                <a:cs typeface="Calibri"/>
                <a:sym typeface="Calibri"/>
              </a:rPr>
              <a:t>within a specific gTLD</a:t>
            </a:r>
            <a:r>
              <a:rPr lang="en-US" sz="1400" dirty="0">
                <a:ea typeface="Calibri"/>
                <a:cs typeface="Calibri"/>
                <a:sym typeface="Calibri"/>
              </a:rPr>
              <a:t>, even in those gTLDs there are a large number of registrars.</a:t>
            </a:r>
          </a:p>
          <a:p>
            <a:pPr lvl="0">
              <a:buClr>
                <a:schemeClr val="dk1"/>
              </a:buClr>
              <a:buSzPct val="100000"/>
            </a:pPr>
            <a:endParaRPr lang="en-US" sz="1400" dirty="0">
              <a:ea typeface="Calibri"/>
              <a:cs typeface="Calibri"/>
              <a:sym typeface="Calibri"/>
            </a:endParaRPr>
          </a:p>
          <a:p>
            <a:pPr marL="285750" lvl="0" indent="-298450">
              <a:buClr>
                <a:schemeClr val="dk1"/>
              </a:buClr>
              <a:buSzPct val="100000"/>
              <a:buFont typeface="Arial"/>
              <a:buChar char="•"/>
            </a:pPr>
            <a:r>
              <a:rPr lang="en-US" sz="1400" dirty="0">
                <a:ea typeface="Calibri"/>
                <a:cs typeface="Calibri"/>
                <a:sym typeface="Calibri"/>
              </a:rPr>
              <a:t>There is a surprising degree of variation in retail prices between registrars for the same gTLD.</a:t>
            </a:r>
          </a:p>
        </p:txBody>
      </p:sp>
    </p:spTree>
    <p:extLst>
      <p:ext uri="{BB962C8B-B14F-4D97-AF65-F5344CB8AC3E}">
        <p14:creationId xmlns:p14="http://schemas.microsoft.com/office/powerpoint/2010/main" val="11382912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a:t>Trademarks</a:t>
            </a:r>
          </a:p>
        </p:txBody>
      </p:sp>
      <p:sp>
        <p:nvSpPr>
          <p:cNvPr id="3" name="TextBox 2"/>
          <p:cNvSpPr txBox="1"/>
          <p:nvPr/>
        </p:nvSpPr>
        <p:spPr>
          <a:xfrm>
            <a:off x="194982" y="1362478"/>
            <a:ext cx="8754035" cy="2646878"/>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marL="285750" lvl="0" indent="-298450">
              <a:buClr>
                <a:schemeClr val="dk1"/>
              </a:buClr>
              <a:buSzPct val="100000"/>
              <a:buFont typeface="Arial"/>
              <a:buChar char="•"/>
            </a:pPr>
            <a:r>
              <a:rPr lang="en-US" sz="1400" dirty="0">
                <a:latin typeface="Source Sans Pro"/>
                <a:ea typeface="Source Sans Pro"/>
                <a:cs typeface="Source Sans Pro"/>
                <a:sym typeface="Source Sans Pro"/>
              </a:rPr>
              <a:t>As with previous expansions of the gTLD space, some trademark holders engage in defensive registrations.</a:t>
            </a:r>
          </a:p>
          <a:p>
            <a:pPr marL="285750" lvl="0" indent="-285750">
              <a:buClr>
                <a:schemeClr val="dk1"/>
              </a:buClr>
            </a:pPr>
            <a:endParaRPr lang="en-US" sz="1400" dirty="0">
              <a:latin typeface="Source Sans Pro"/>
              <a:ea typeface="Source Sans Pro"/>
              <a:cs typeface="Source Sans Pro"/>
              <a:sym typeface="Source Sans Pro"/>
            </a:endParaRPr>
          </a:p>
          <a:p>
            <a:pPr marL="285750" lvl="0" indent="-298450">
              <a:buClr>
                <a:schemeClr val="dk1"/>
              </a:buClr>
              <a:buSzPct val="100000"/>
              <a:buFont typeface="Arial"/>
              <a:buChar char="•"/>
            </a:pPr>
            <a:r>
              <a:rPr lang="en-US" sz="1400" dirty="0">
                <a:latin typeface="Source Sans Pro"/>
                <a:ea typeface="Source Sans Pro"/>
                <a:cs typeface="Source Sans Pro"/>
                <a:sym typeface="Source Sans Pro"/>
              </a:rPr>
              <a:t>In a sample studied by Analysis Group, 54% of trademarks registered in .com were registered in one or more of the new gTLDs.</a:t>
            </a:r>
          </a:p>
          <a:p>
            <a:pPr marL="285750" lvl="0" indent="-285750">
              <a:buClr>
                <a:schemeClr val="dk1"/>
              </a:buClr>
            </a:pPr>
            <a:endParaRPr lang="en-US" sz="1400" dirty="0">
              <a:latin typeface="Source Sans Pro"/>
              <a:ea typeface="Source Sans Pro"/>
              <a:cs typeface="Source Sans Pro"/>
              <a:sym typeface="Source Sans Pro"/>
            </a:endParaRPr>
          </a:p>
          <a:p>
            <a:pPr marL="285750" lvl="0" indent="-298450">
              <a:buClr>
                <a:schemeClr val="dk1"/>
              </a:buClr>
              <a:buSzPct val="100000"/>
              <a:buFont typeface="Arial"/>
              <a:buChar char="•"/>
            </a:pPr>
            <a:r>
              <a:rPr lang="en-US" sz="1400" dirty="0">
                <a:latin typeface="Source Sans Pro"/>
                <a:ea typeface="Source Sans Pro"/>
                <a:cs typeface="Source Sans Pro"/>
                <a:sym typeface="Source Sans Pro"/>
              </a:rPr>
              <a:t>Most trademarks are only registered in a small number of new gTLDs (median of 3), although 4% of trademarks were registered in over 100 new gTLDs, and one trademark was registered in 406 gTLDs.</a:t>
            </a:r>
          </a:p>
          <a:p>
            <a:pPr marL="285750" lvl="0" indent="-285750">
              <a:buClr>
                <a:schemeClr val="dk1"/>
              </a:buClr>
            </a:pPr>
            <a:endParaRPr lang="en-US" sz="1400" dirty="0">
              <a:latin typeface="Source Sans Pro"/>
              <a:ea typeface="Source Sans Pro"/>
              <a:cs typeface="Source Sans Pro"/>
              <a:sym typeface="Source Sans Pro"/>
            </a:endParaRPr>
          </a:p>
          <a:p>
            <a:pPr marL="285750" lvl="0" indent="-298450">
              <a:buClr>
                <a:schemeClr val="dk1"/>
              </a:buClr>
              <a:buSzPct val="100000"/>
              <a:buFont typeface="Arial"/>
              <a:buChar char="•"/>
            </a:pPr>
            <a:r>
              <a:rPr lang="en-US" sz="1400" dirty="0">
                <a:latin typeface="Source Sans Pro"/>
                <a:ea typeface="Source Sans Pro"/>
                <a:cs typeface="Source Sans Pro"/>
                <a:sym typeface="Source Sans Pro"/>
              </a:rPr>
              <a:t>The cost of the new gTLD program for most trademark holders related to direct registrations in defensive registrations has been relatively low; however, a small fraction of trademark holders are likely incurring significant costs.  Further study on other potential costs is underway.</a:t>
            </a:r>
          </a:p>
          <a:p>
            <a:pPr marL="285750" indent="-285750">
              <a:buFont typeface="Arial" charset="0"/>
              <a:buChar char="•"/>
              <a:defRPr/>
            </a:pPr>
            <a:endParaRPr lang="en-US" sz="1200" dirty="0">
              <a:solidFill>
                <a:schemeClr val="accent4">
                  <a:lumMod val="75000"/>
                </a:schemeClr>
              </a:solidFill>
              <a:latin typeface="Source Sans Pro" panose="020B0503030403020204" pitchFamily="34" charset="0"/>
            </a:endParaRPr>
          </a:p>
        </p:txBody>
      </p:sp>
    </p:spTree>
    <p:extLst>
      <p:ext uri="{BB962C8B-B14F-4D97-AF65-F5344CB8AC3E}">
        <p14:creationId xmlns:p14="http://schemas.microsoft.com/office/powerpoint/2010/main" val="9041751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a:t>Choice</a:t>
            </a:r>
          </a:p>
        </p:txBody>
      </p:sp>
      <p:sp>
        <p:nvSpPr>
          <p:cNvPr id="3" name="TextBox 2"/>
          <p:cNvSpPr txBox="1"/>
          <p:nvPr/>
        </p:nvSpPr>
        <p:spPr>
          <a:xfrm>
            <a:off x="194982" y="1270198"/>
            <a:ext cx="8754035" cy="286232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fontAlgn="base"/>
            <a:r>
              <a:rPr lang="en-US" sz="1400" dirty="0">
                <a:solidFill>
                  <a:schemeClr val="tx1"/>
                </a:solidFill>
                <a:latin typeface="Source Sans Pro" panose="020B0503030403020204" pitchFamily="34" charset="0"/>
              </a:rPr>
              <a:t>In some cases (18%), users prefer to register in new gTLDs even when the SLD is available in .COM.</a:t>
            </a:r>
          </a:p>
          <a:p>
            <a:pPr marL="742950" lvl="1" indent="-285750" fontAlgn="base">
              <a:buFont typeface="Courier New" panose="02070309020205020404" pitchFamily="49" charset="0"/>
              <a:buChar char="o"/>
            </a:pPr>
            <a:r>
              <a:rPr lang="en-US" sz="1400" dirty="0">
                <a:solidFill>
                  <a:schemeClr val="tx1"/>
                </a:solidFill>
                <a:latin typeface="Source Sans Pro" panose="020B0503030403020204" pitchFamily="34" charset="0"/>
              </a:rPr>
              <a:t>This is particularly true in IDN TLDs.  In some IDN TLDs, &gt;60% of SLDs registered are available as exact matches in .COM.</a:t>
            </a:r>
          </a:p>
          <a:p>
            <a:pPr marL="285750" indent="-285750" fontAlgn="base">
              <a:buFont typeface="Arial" panose="020B0604020202020204" pitchFamily="34" charset="0"/>
              <a:buChar char="•"/>
            </a:pPr>
            <a:endParaRPr lang="en-US" sz="1400" dirty="0">
              <a:solidFill>
                <a:schemeClr val="tx1"/>
              </a:solidFill>
              <a:latin typeface="Source Sans Pro" panose="020B0503030403020204" pitchFamily="34" charset="0"/>
            </a:endParaRPr>
          </a:p>
          <a:p>
            <a:pPr fontAlgn="base"/>
            <a:r>
              <a:rPr lang="en-US" sz="1400" dirty="0">
                <a:solidFill>
                  <a:schemeClr val="tx1"/>
                </a:solidFill>
                <a:latin typeface="Source Sans Pro" panose="020B0503030403020204" pitchFamily="34" charset="0"/>
              </a:rPr>
              <a:t>The vast majority (92%) of new gTLD registrations could have been registered in .COM instead in the form SLDTLD.COM.  (e.g., users pick BIGSHOTS.PHOTOGRAPHY even though BIGSHOTSPHOTOGRAPHY.COM was available)</a:t>
            </a:r>
          </a:p>
          <a:p>
            <a:pPr marL="742950" lvl="1" indent="-285750" fontAlgn="base">
              <a:buFont typeface="Courier New" panose="02070309020205020404" pitchFamily="49" charset="0"/>
              <a:buChar char="o"/>
            </a:pPr>
            <a:r>
              <a:rPr lang="en-US" sz="1400" dirty="0">
                <a:solidFill>
                  <a:schemeClr val="tx1"/>
                </a:solidFill>
                <a:latin typeface="Source Sans Pro" panose="020B0503030403020204" pitchFamily="34" charset="0"/>
              </a:rPr>
              <a:t>For many gTLDs, this is true despite the fact that the retail price for the gTLD is typically higher than for .COM.</a:t>
            </a:r>
          </a:p>
          <a:p>
            <a:pPr marL="285750" indent="-285750" fontAlgn="base">
              <a:buFont typeface="Arial" panose="020B0604020202020204" pitchFamily="34" charset="0"/>
              <a:buChar char="•"/>
            </a:pPr>
            <a:endParaRPr lang="en-US" sz="1400" dirty="0">
              <a:solidFill>
                <a:schemeClr val="tx1"/>
              </a:solidFill>
              <a:latin typeface="Source Sans Pro" panose="020B0503030403020204" pitchFamily="34" charset="0"/>
            </a:endParaRPr>
          </a:p>
          <a:p>
            <a:pPr marL="285750" indent="-285750" fontAlgn="base">
              <a:buFont typeface="Arial" panose="020B0604020202020204" pitchFamily="34" charset="0"/>
              <a:buChar char="•"/>
            </a:pPr>
            <a:r>
              <a:rPr lang="en-US" sz="1400" dirty="0">
                <a:solidFill>
                  <a:schemeClr val="tx1"/>
                </a:solidFill>
                <a:latin typeface="Source Sans Pro" panose="020B0503030403020204" pitchFamily="34" charset="0"/>
              </a:rPr>
              <a:t>Registrants are attracted to new gTLDs because they perceive them as modern, more flexible, facilitate communication and are priced well.</a:t>
            </a:r>
          </a:p>
          <a:p>
            <a:pPr marL="285750" indent="-285750">
              <a:buFont typeface="Arial" charset="0"/>
              <a:buChar char="•"/>
              <a:defRPr/>
            </a:pPr>
            <a:endParaRPr lang="en-US" sz="1200" b="1" dirty="0">
              <a:solidFill>
                <a:schemeClr val="tx1"/>
              </a:solidFill>
              <a:latin typeface="Source Sans Pro" panose="020B0503030403020204" pitchFamily="34" charset="0"/>
            </a:endParaRPr>
          </a:p>
        </p:txBody>
      </p:sp>
    </p:spTree>
    <p:extLst>
      <p:ext uri="{BB962C8B-B14F-4D97-AF65-F5344CB8AC3E}">
        <p14:creationId xmlns:p14="http://schemas.microsoft.com/office/powerpoint/2010/main" val="8772750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a:t>Pricing</a:t>
            </a:r>
          </a:p>
        </p:txBody>
      </p:sp>
      <p:sp>
        <p:nvSpPr>
          <p:cNvPr id="3" name="TextBox 2"/>
          <p:cNvSpPr txBox="1"/>
          <p:nvPr/>
        </p:nvSpPr>
        <p:spPr>
          <a:xfrm>
            <a:off x="194982" y="1735765"/>
            <a:ext cx="8754035" cy="1631216"/>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fontAlgn="base"/>
            <a:r>
              <a:rPr lang="en-US" sz="1400" dirty="0">
                <a:latin typeface="Source Sans Pro" panose="020B0503030403020204" pitchFamily="34" charset="0"/>
              </a:rPr>
              <a:t>In general, we are missing important data to draw strong conclusions.  In particular, we are missing transactional data from registrars, wholesale pricing from most legacy gTLDs, and data on resale prices of domain names.</a:t>
            </a:r>
          </a:p>
          <a:p>
            <a:pPr marL="285750" indent="-285750" fontAlgn="base">
              <a:buFont typeface="Arial" panose="020B0604020202020204" pitchFamily="34" charset="0"/>
              <a:buChar char="•"/>
            </a:pPr>
            <a:endParaRPr lang="en-US" sz="1400" dirty="0">
              <a:latin typeface="Source Sans Pro" panose="020B0503030403020204" pitchFamily="34" charset="0"/>
            </a:endParaRPr>
          </a:p>
          <a:p>
            <a:pPr fontAlgn="base"/>
            <a:r>
              <a:rPr lang="en-US" sz="1400" dirty="0">
                <a:latin typeface="Source Sans Pro" panose="020B0503030403020204" pitchFamily="34" charset="0"/>
              </a:rPr>
              <a:t>Most of the data we do have is inconclusive.</a:t>
            </a:r>
          </a:p>
          <a:p>
            <a:pPr marL="742950" lvl="1" indent="-285750" fontAlgn="base">
              <a:buFont typeface="Courier New" panose="02070309020205020404" pitchFamily="49" charset="0"/>
              <a:buChar char="o"/>
            </a:pPr>
            <a:r>
              <a:rPr lang="en-US" sz="1400" dirty="0">
                <a:latin typeface="Source Sans Pro" panose="020B0503030403020204" pitchFamily="34" charset="0"/>
              </a:rPr>
              <a:t>On average, new gTLDs are priced no lower than the price caps for legacy gTLDs, but it is unclear what prices the legacy gTLDs would charge in the absence of the price caps.</a:t>
            </a:r>
          </a:p>
          <a:p>
            <a:pPr marL="285750" indent="-285750">
              <a:buFont typeface="Arial" charset="0"/>
              <a:buChar char="•"/>
              <a:defRPr/>
            </a:pPr>
            <a:endParaRPr lang="en-US" sz="1600" dirty="0">
              <a:solidFill>
                <a:schemeClr val="accent4">
                  <a:lumMod val="75000"/>
                </a:schemeClr>
              </a:solidFill>
              <a:latin typeface="Source Sans Pro" panose="020B0503030403020204" pitchFamily="34" charset="0"/>
            </a:endParaRPr>
          </a:p>
        </p:txBody>
      </p:sp>
    </p:spTree>
    <p:extLst>
      <p:ext uri="{BB962C8B-B14F-4D97-AF65-F5344CB8AC3E}">
        <p14:creationId xmlns:p14="http://schemas.microsoft.com/office/powerpoint/2010/main" val="20224874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a:t>Policies</a:t>
            </a:r>
          </a:p>
        </p:txBody>
      </p:sp>
      <p:sp>
        <p:nvSpPr>
          <p:cNvPr id="3" name="TextBox 2"/>
          <p:cNvSpPr txBox="1"/>
          <p:nvPr/>
        </p:nvSpPr>
        <p:spPr>
          <a:xfrm>
            <a:off x="194982" y="1245012"/>
            <a:ext cx="8754035" cy="286232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fontAlgn="base"/>
            <a:r>
              <a:rPr lang="en-US" sz="1400" dirty="0">
                <a:latin typeface="Source Sans Pro" panose="020B0503030403020204" pitchFamily="34" charset="0"/>
              </a:rPr>
              <a:t>Most of top 30 registries (90%) have published Privacy policy. </a:t>
            </a:r>
          </a:p>
          <a:p>
            <a:pPr marL="285750" indent="-285750" fontAlgn="base">
              <a:buFont typeface="Arial" panose="020B0604020202020204" pitchFamily="34" charset="0"/>
              <a:buChar char="•"/>
            </a:pPr>
            <a:endParaRPr lang="en-US" sz="1400" dirty="0">
              <a:latin typeface="Source Sans Pro" panose="020B0503030403020204" pitchFamily="34" charset="0"/>
            </a:endParaRPr>
          </a:p>
          <a:p>
            <a:pPr fontAlgn="base"/>
            <a:r>
              <a:rPr lang="en-US" sz="1400" dirty="0">
                <a:latin typeface="Source Sans Pro" panose="020B0503030403020204" pitchFamily="34" charset="0"/>
              </a:rPr>
              <a:t>Two thirds of these registries would not share those data with third parties, except in cases prescribed by law and regarding to Whois policy.</a:t>
            </a:r>
          </a:p>
          <a:p>
            <a:pPr marL="742950" lvl="1" indent="-285750" fontAlgn="base">
              <a:buFont typeface="Courier New" panose="02070309020205020404" pitchFamily="49" charset="0"/>
              <a:buChar char="o"/>
            </a:pPr>
            <a:r>
              <a:rPr lang="en-US" sz="1400" dirty="0">
                <a:latin typeface="Source Sans Pro" panose="020B0503030403020204" pitchFamily="34" charset="0"/>
              </a:rPr>
              <a:t>43% of these registries have strict obligation in their policies that they will take reasonable measures to provide the security of personal data.</a:t>
            </a:r>
          </a:p>
          <a:p>
            <a:pPr marL="285750" indent="-285750" fontAlgn="base">
              <a:buFont typeface="Arial" panose="020B0604020202020204" pitchFamily="34" charset="0"/>
              <a:buChar char="•"/>
            </a:pPr>
            <a:endParaRPr lang="en-US" sz="1400" dirty="0">
              <a:latin typeface="Source Sans Pro" panose="020B0503030403020204" pitchFamily="34" charset="0"/>
            </a:endParaRPr>
          </a:p>
          <a:p>
            <a:pPr fontAlgn="base"/>
            <a:r>
              <a:rPr lang="en-US" sz="1400" dirty="0">
                <a:latin typeface="Source Sans Pro" panose="020B0503030403020204" pitchFamily="34" charset="0"/>
              </a:rPr>
              <a:t>No restrictions on who can register, except for .nyc.</a:t>
            </a:r>
          </a:p>
          <a:p>
            <a:pPr marL="285750" indent="-285750" fontAlgn="base">
              <a:buFont typeface="Arial" panose="020B0604020202020204" pitchFamily="34" charset="0"/>
              <a:buChar char="•"/>
            </a:pPr>
            <a:endParaRPr lang="en-US" sz="1400" dirty="0">
              <a:latin typeface="Source Sans Pro" panose="020B0503030403020204" pitchFamily="34" charset="0"/>
            </a:endParaRPr>
          </a:p>
          <a:p>
            <a:pPr fontAlgn="base"/>
            <a:r>
              <a:rPr lang="en-US" sz="1400" dirty="0">
                <a:latin typeface="Source Sans Pro" panose="020B0503030403020204" pitchFamily="34" charset="0"/>
              </a:rPr>
              <a:t>All of these registries have compliance procedure for abusive behavior or other violation of policy.</a:t>
            </a:r>
          </a:p>
          <a:p>
            <a:pPr marL="285750" indent="-285750" fontAlgn="base">
              <a:buFont typeface="Arial" panose="020B0604020202020204" pitchFamily="34" charset="0"/>
              <a:buChar char="•"/>
            </a:pPr>
            <a:endParaRPr lang="en-US" sz="1400" dirty="0">
              <a:latin typeface="Source Sans Pro" panose="020B0503030403020204" pitchFamily="34" charset="0"/>
            </a:endParaRPr>
          </a:p>
          <a:p>
            <a:pPr fontAlgn="base"/>
            <a:r>
              <a:rPr lang="en-US" sz="1400" dirty="0">
                <a:latin typeface="Source Sans Pro" panose="020B0503030403020204" pitchFamily="34" charset="0"/>
              </a:rPr>
              <a:t>No TLDs have policies related to “parked domain names”.</a:t>
            </a:r>
          </a:p>
          <a:p>
            <a:pPr marL="285750" indent="-285750">
              <a:buFont typeface="Arial" charset="0"/>
              <a:buChar char="•"/>
              <a:defRPr/>
            </a:pPr>
            <a:endParaRPr lang="en-US" sz="1200" b="1" dirty="0">
              <a:solidFill>
                <a:schemeClr val="accent4">
                  <a:lumMod val="75000"/>
                </a:schemeClr>
              </a:solidFill>
              <a:latin typeface="Source Sans Pro" panose="020B0503030403020204" pitchFamily="34" charset="0"/>
            </a:endParaRPr>
          </a:p>
        </p:txBody>
      </p:sp>
    </p:spTree>
    <p:extLst>
      <p:ext uri="{BB962C8B-B14F-4D97-AF65-F5344CB8AC3E}">
        <p14:creationId xmlns:p14="http://schemas.microsoft.com/office/powerpoint/2010/main" val="8695905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1"/>
          <p:cNvSpPr>
            <a:spLocks noGrp="1"/>
          </p:cNvSpPr>
          <p:nvPr>
            <p:ph type="body" sz="quarter" idx="13"/>
          </p:nvPr>
        </p:nvSpPr>
        <p:spPr>
          <a:xfrm>
            <a:off x="1420814" y="2287458"/>
            <a:ext cx="6256337" cy="1296591"/>
          </a:xfrm>
        </p:spPr>
        <p:txBody>
          <a:bodyPr/>
          <a:lstStyle/>
          <a:p>
            <a:pPr algn="ctr"/>
            <a:r>
              <a:rPr lang="en-US" b="1" dirty="0"/>
              <a:t>Competition &amp; Consumer Choice</a:t>
            </a:r>
          </a:p>
          <a:p>
            <a:pPr algn="ctr"/>
            <a:r>
              <a:rPr lang="en-US" b="1" dirty="0"/>
              <a:t>Q&amp;A</a:t>
            </a:r>
          </a:p>
        </p:txBody>
      </p:sp>
    </p:spTree>
    <p:extLst>
      <p:ext uri="{BB962C8B-B14F-4D97-AF65-F5344CB8AC3E}">
        <p14:creationId xmlns:p14="http://schemas.microsoft.com/office/powerpoint/2010/main" val="4760908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
          <p:cNvSpPr>
            <a:spLocks noGrp="1"/>
          </p:cNvSpPr>
          <p:nvPr>
            <p:ph type="body" sz="quarter" idx="13"/>
          </p:nvPr>
        </p:nvSpPr>
        <p:spPr>
          <a:xfrm>
            <a:off x="1514943" y="2085752"/>
            <a:ext cx="6256337" cy="1296591"/>
          </a:xfrm>
        </p:spPr>
        <p:txBody>
          <a:bodyPr>
            <a:normAutofit/>
          </a:bodyPr>
          <a:lstStyle/>
          <a:p>
            <a:pPr algn="ctr"/>
            <a:r>
              <a:rPr lang="en-US" b="1" dirty="0">
                <a:latin typeface="Source Sans Pro Light"/>
              </a:rPr>
              <a:t>Safeguards &amp; Trust </a:t>
            </a:r>
          </a:p>
          <a:p>
            <a:pPr algn="ctr"/>
            <a:r>
              <a:rPr lang="en-US" b="1" dirty="0">
                <a:latin typeface="Source Sans Pro Light"/>
              </a:rPr>
              <a:t>High Level Findings</a:t>
            </a:r>
          </a:p>
        </p:txBody>
      </p:sp>
    </p:spTree>
    <p:extLst>
      <p:ext uri="{BB962C8B-B14F-4D97-AF65-F5344CB8AC3E}">
        <p14:creationId xmlns:p14="http://schemas.microsoft.com/office/powerpoint/2010/main" val="9925892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a:t>Mandate</a:t>
            </a:r>
          </a:p>
        </p:txBody>
      </p:sp>
      <p:sp>
        <p:nvSpPr>
          <p:cNvPr id="3" name="TextBox 2"/>
          <p:cNvSpPr txBox="1"/>
          <p:nvPr/>
        </p:nvSpPr>
        <p:spPr>
          <a:xfrm>
            <a:off x="778079" y="1519981"/>
            <a:ext cx="7587842" cy="2308324"/>
          </a:xfrm>
          <a:prstGeom prst="rect">
            <a:avLst/>
          </a:prstGeom>
          <a:noFill/>
        </p:spPr>
        <p:txBody>
          <a:bodyPr wrap="square" rtlCol="0">
            <a:spAutoFit/>
          </a:bodyPr>
          <a:lstStyle/>
          <a:p>
            <a:pPr algn="ctr"/>
            <a:r>
              <a:rPr lang="en-US" sz="2800" dirty="0">
                <a:latin typeface="Source Sans Pro" panose="020B0503030403020204" pitchFamily="34" charset="0"/>
                <a:cs typeface="Source Sans Pro"/>
              </a:rPr>
              <a:t>Affirmation of Commitments</a:t>
            </a:r>
          </a:p>
          <a:p>
            <a:pPr algn="ctr"/>
            <a:endParaRPr lang="en-US" sz="1350" dirty="0">
              <a:latin typeface="Source Sans Pro" panose="020B0503030403020204" pitchFamily="34" charset="0"/>
              <a:cs typeface="Source Sans Pro"/>
            </a:endParaRPr>
          </a:p>
          <a:p>
            <a:pPr algn="ctr"/>
            <a:r>
              <a:rPr lang="en-US" dirty="0">
                <a:latin typeface="Source Sans Pro" panose="020B0503030403020204" pitchFamily="34" charset="0"/>
              </a:rPr>
              <a:t>ICANN will organize a review that will examine the extent to which the introduction or expansion of gTLDs has promoted competition, </a:t>
            </a:r>
            <a:r>
              <a:rPr lang="en-US" b="1" dirty="0">
                <a:latin typeface="Source Sans Pro" panose="020B0503030403020204" pitchFamily="34" charset="0"/>
              </a:rPr>
              <a:t>consumer trust </a:t>
            </a:r>
            <a:r>
              <a:rPr lang="en-US" dirty="0">
                <a:latin typeface="Source Sans Pro" panose="020B0503030403020204" pitchFamily="34" charset="0"/>
              </a:rPr>
              <a:t>and consumer choice, </a:t>
            </a:r>
            <a:r>
              <a:rPr lang="en-US" i="1" dirty="0">
                <a:latin typeface="Source Sans Pro" panose="020B0503030403020204" pitchFamily="34" charset="0"/>
              </a:rPr>
              <a:t>as well as effectiveness o</a:t>
            </a:r>
            <a:r>
              <a:rPr lang="en-US" dirty="0">
                <a:latin typeface="Source Sans Pro" panose="020B0503030403020204" pitchFamily="34" charset="0"/>
              </a:rPr>
              <a:t>f (a) the application and evaluation process, and (b) </a:t>
            </a:r>
            <a:r>
              <a:rPr lang="en-US" b="1" dirty="0">
                <a:latin typeface="Source Sans Pro" panose="020B0503030403020204" pitchFamily="34" charset="0"/>
              </a:rPr>
              <a:t>safeguards put in place to mitigate issues involved in the introduction or expansion. </a:t>
            </a:r>
            <a:endParaRPr lang="en-US" b="1" dirty="0">
              <a:latin typeface="Source Sans Pro" panose="020B0503030403020204" pitchFamily="34" charset="0"/>
              <a:cs typeface="Source Sans Pro"/>
            </a:endParaRPr>
          </a:p>
          <a:p>
            <a:pPr algn="ctr"/>
            <a:endParaRPr lang="en-US" sz="1350" dirty="0">
              <a:latin typeface="Source Sans Pro"/>
              <a:cs typeface="Source Sans Pro"/>
            </a:endParaRPr>
          </a:p>
        </p:txBody>
      </p:sp>
    </p:spTree>
    <p:extLst>
      <p:ext uri="{BB962C8B-B14F-4D97-AF65-F5344CB8AC3E}">
        <p14:creationId xmlns:p14="http://schemas.microsoft.com/office/powerpoint/2010/main" val="34540461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a:t>Safeguards and Trust</a:t>
            </a:r>
          </a:p>
        </p:txBody>
      </p:sp>
      <p:graphicFrame>
        <p:nvGraphicFramePr>
          <p:cNvPr id="3" name="Diagram 2"/>
          <p:cNvGraphicFramePr/>
          <p:nvPr>
            <p:extLst>
              <p:ext uri="{D42A27DB-BD31-4B8C-83A1-F6EECF244321}">
                <p14:modId xmlns:p14="http://schemas.microsoft.com/office/powerpoint/2010/main" val="2586141774"/>
              </p:ext>
            </p:extLst>
          </p:nvPr>
        </p:nvGraphicFramePr>
        <p:xfrm>
          <a:off x="960539" y="740328"/>
          <a:ext cx="7222921" cy="39029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636130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449364" y="3145187"/>
            <a:ext cx="5868727" cy="1438855"/>
          </a:xfrm>
          <a:prstGeom prst="rect">
            <a:avLst/>
          </a:prstGeom>
          <a:noFill/>
        </p:spPr>
        <p:txBody>
          <a:bodyPr wrap="square" rtlCol="0">
            <a:spAutoFit/>
          </a:bodyPr>
          <a:lstStyle/>
          <a:p>
            <a:pPr>
              <a:lnSpc>
                <a:spcPts val="3525"/>
              </a:lnSpc>
            </a:pPr>
            <a:r>
              <a:rPr lang="en-US" sz="3000" dirty="0">
                <a:solidFill>
                  <a:srgbClr val="FFFFFF"/>
                </a:solidFill>
                <a:latin typeface="Source Sans Pro"/>
                <a:cs typeface="Source Sans Pro"/>
              </a:rPr>
              <a:t>Input to Competition, Consumer Trust &amp; Consumer Choice Review Team</a:t>
            </a:r>
          </a:p>
        </p:txBody>
      </p:sp>
      <p:sp>
        <p:nvSpPr>
          <p:cNvPr id="4" name="TextBox 3"/>
          <p:cNvSpPr txBox="1"/>
          <p:nvPr/>
        </p:nvSpPr>
        <p:spPr>
          <a:xfrm>
            <a:off x="6077465" y="4130086"/>
            <a:ext cx="1707519" cy="323165"/>
          </a:xfrm>
          <a:prstGeom prst="rect">
            <a:avLst/>
          </a:prstGeom>
          <a:noFill/>
        </p:spPr>
        <p:txBody>
          <a:bodyPr wrap="none" rtlCol="0">
            <a:spAutoFit/>
          </a:bodyPr>
          <a:lstStyle/>
          <a:p>
            <a:r>
              <a:rPr lang="en-US" sz="1500" dirty="0">
                <a:solidFill>
                  <a:srgbClr val="FFFFFF"/>
                </a:solidFill>
                <a:latin typeface="Source Sans Pro"/>
                <a:ea typeface="Wingdings"/>
                <a:cs typeface="Source Sans Pro"/>
                <a:sym typeface="Wingdings"/>
              </a:rPr>
              <a:t>|  4 November 2016</a:t>
            </a:r>
            <a:endParaRPr lang="en-US" sz="1500" dirty="0">
              <a:solidFill>
                <a:srgbClr val="FFFFFF"/>
              </a:solidFill>
              <a:latin typeface="Source Sans Pro"/>
              <a:cs typeface="Source Sans Pro"/>
            </a:endParaRPr>
          </a:p>
        </p:txBody>
      </p:sp>
    </p:spTree>
    <p:extLst>
      <p:ext uri="{BB962C8B-B14F-4D97-AF65-F5344CB8AC3E}">
        <p14:creationId xmlns:p14="http://schemas.microsoft.com/office/powerpoint/2010/main" val="13545938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a:t>Safeguards and Trust</a:t>
            </a:r>
          </a:p>
        </p:txBody>
      </p:sp>
      <p:graphicFrame>
        <p:nvGraphicFramePr>
          <p:cNvPr id="3" name="Diagram 2"/>
          <p:cNvGraphicFramePr/>
          <p:nvPr>
            <p:extLst>
              <p:ext uri="{D42A27DB-BD31-4B8C-83A1-F6EECF244321}">
                <p14:modId xmlns:p14="http://schemas.microsoft.com/office/powerpoint/2010/main" val="1405137854"/>
              </p:ext>
            </p:extLst>
          </p:nvPr>
        </p:nvGraphicFramePr>
        <p:xfrm>
          <a:off x="918594" y="750816"/>
          <a:ext cx="7143226" cy="34982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288953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608"/>
            <a:ext cx="9144000" cy="815146"/>
          </a:xfrm>
        </p:spPr>
        <p:txBody>
          <a:bodyPr>
            <a:noAutofit/>
          </a:bodyPr>
          <a:lstStyle/>
          <a:p>
            <a:pPr algn="ctr"/>
            <a:r>
              <a:rPr lang="en-US" sz="2800" dirty="0"/>
              <a:t>Safeguards and Trust</a:t>
            </a:r>
            <a:br>
              <a:rPr lang="en-US" sz="2800" dirty="0"/>
            </a:br>
            <a:r>
              <a:rPr lang="en-US" sz="2800" dirty="0"/>
              <a:t>	Improve Trustworthiness/Mitigate Risks</a:t>
            </a:r>
          </a:p>
        </p:txBody>
      </p:sp>
      <p:graphicFrame>
        <p:nvGraphicFramePr>
          <p:cNvPr id="4" name="Diagram 3"/>
          <p:cNvGraphicFramePr/>
          <p:nvPr>
            <p:extLst>
              <p:ext uri="{D42A27DB-BD31-4B8C-83A1-F6EECF244321}">
                <p14:modId xmlns:p14="http://schemas.microsoft.com/office/powerpoint/2010/main" val="273071457"/>
              </p:ext>
            </p:extLst>
          </p:nvPr>
        </p:nvGraphicFramePr>
        <p:xfrm>
          <a:off x="1717479" y="996541"/>
          <a:ext cx="5859710" cy="36551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637522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610"/>
            <a:ext cx="9144000" cy="748035"/>
          </a:xfrm>
        </p:spPr>
        <p:txBody>
          <a:bodyPr>
            <a:noAutofit/>
          </a:bodyPr>
          <a:lstStyle/>
          <a:p>
            <a:pPr algn="ctr"/>
            <a:r>
              <a:rPr lang="en-US" sz="2800" dirty="0"/>
              <a:t>Safeguards and Trust</a:t>
            </a:r>
            <a:br>
              <a:rPr lang="en-US" sz="2800" dirty="0"/>
            </a:br>
            <a:r>
              <a:rPr lang="en-US" sz="2800" dirty="0"/>
              <a:t>Improve Trustworthiness/Mitigate Risks</a:t>
            </a:r>
          </a:p>
        </p:txBody>
      </p:sp>
      <p:graphicFrame>
        <p:nvGraphicFramePr>
          <p:cNvPr id="3" name="Diagram 2"/>
          <p:cNvGraphicFramePr/>
          <p:nvPr>
            <p:extLst>
              <p:ext uri="{D42A27DB-BD31-4B8C-83A1-F6EECF244321}">
                <p14:modId xmlns:p14="http://schemas.microsoft.com/office/powerpoint/2010/main" val="582234522"/>
              </p:ext>
            </p:extLst>
          </p:nvPr>
        </p:nvGraphicFramePr>
        <p:xfrm>
          <a:off x="641758" y="1350628"/>
          <a:ext cx="7722066" cy="32993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p:cNvSpPr txBox="1"/>
          <p:nvPr/>
        </p:nvSpPr>
        <p:spPr>
          <a:xfrm>
            <a:off x="2228850" y="929987"/>
            <a:ext cx="4530437" cy="369332"/>
          </a:xfrm>
          <a:prstGeom prst="rect">
            <a:avLst/>
          </a:prstGeom>
          <a:noFill/>
        </p:spPr>
        <p:txBody>
          <a:bodyPr wrap="square" rtlCol="0">
            <a:spAutoFit/>
          </a:bodyPr>
          <a:lstStyle/>
          <a:p>
            <a:pPr algn="ctr" defTabSz="342900"/>
            <a:r>
              <a:rPr lang="en-US" b="1" dirty="0">
                <a:solidFill>
                  <a:srgbClr val="0A1F24"/>
                </a:solidFill>
                <a:latin typeface="Source Sans Pro"/>
                <a:cs typeface="Source Sans Pro"/>
              </a:rPr>
              <a:t>Mechanisms</a:t>
            </a:r>
            <a:endParaRPr lang="en-US" dirty="0">
              <a:solidFill>
                <a:srgbClr val="0A1F24"/>
              </a:solidFill>
              <a:latin typeface="Source Sans Pro"/>
              <a:cs typeface="Source Sans Pro"/>
            </a:endParaRPr>
          </a:p>
        </p:txBody>
      </p:sp>
    </p:spTree>
    <p:extLst>
      <p:ext uri="{BB962C8B-B14F-4D97-AF65-F5344CB8AC3E}">
        <p14:creationId xmlns:p14="http://schemas.microsoft.com/office/powerpoint/2010/main" val="3717056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a:latin typeface="Source Sans Pro" panose="020B0503030403020204" pitchFamily="34" charset="0"/>
              </a:rPr>
              <a:t>Technical Safeguards</a:t>
            </a:r>
          </a:p>
        </p:txBody>
      </p:sp>
      <p:sp>
        <p:nvSpPr>
          <p:cNvPr id="5" name="Rectangle 4"/>
          <p:cNvSpPr/>
          <p:nvPr/>
        </p:nvSpPr>
        <p:spPr>
          <a:xfrm>
            <a:off x="744496" y="707677"/>
            <a:ext cx="948146" cy="758870"/>
          </a:xfrm>
          <a:prstGeom prst="rect">
            <a:avLst/>
          </a:prstGeom>
          <a:solidFill>
            <a:srgbClr val="00B0F0"/>
          </a:solid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r>
              <a:rPr lang="en-US" sz="1400" dirty="0">
                <a:solidFill>
                  <a:prstClr val="white"/>
                </a:solidFill>
                <a:latin typeface="Source Sans Pro" panose="020B0503030403020204" pitchFamily="34" charset="0"/>
              </a:rPr>
              <a:t>Vet Registry Operators  </a:t>
            </a:r>
          </a:p>
        </p:txBody>
      </p:sp>
      <p:sp>
        <p:nvSpPr>
          <p:cNvPr id="7" name="Rectangle 6"/>
          <p:cNvSpPr/>
          <p:nvPr/>
        </p:nvSpPr>
        <p:spPr>
          <a:xfrm>
            <a:off x="1526797" y="1662521"/>
            <a:ext cx="803876" cy="717021"/>
          </a:xfrm>
          <a:prstGeom prst="rect">
            <a:avLst/>
          </a:prstGeom>
          <a:solidFill>
            <a:srgbClr val="00B050"/>
          </a:solidFill>
          <a:ln>
            <a:solidFill>
              <a:srgbClr val="92D05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r>
              <a:rPr lang="en-US" sz="1400" dirty="0">
                <a:solidFill>
                  <a:prstClr val="white"/>
                </a:solidFill>
                <a:latin typeface="Source Sans Pro" panose="020B0503030403020204" pitchFamily="34" charset="0"/>
              </a:rPr>
              <a:t>DNSSEC</a:t>
            </a:r>
          </a:p>
        </p:txBody>
      </p:sp>
      <p:sp>
        <p:nvSpPr>
          <p:cNvPr id="8" name="Rectangle 7"/>
          <p:cNvSpPr/>
          <p:nvPr/>
        </p:nvSpPr>
        <p:spPr>
          <a:xfrm>
            <a:off x="2073615" y="2658786"/>
            <a:ext cx="1127176" cy="752864"/>
          </a:xfrm>
          <a:prstGeom prst="rect">
            <a:avLst/>
          </a:prstGeom>
          <a:solidFill>
            <a:srgbClr val="00B050"/>
          </a:solid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r>
              <a:rPr lang="en-US" sz="1400" dirty="0">
                <a:solidFill>
                  <a:prstClr val="white"/>
                </a:solidFill>
                <a:latin typeface="Source Sans Pro" panose="020B0503030403020204" pitchFamily="34" charset="0"/>
              </a:rPr>
              <a:t>Prohibit Wildcarding</a:t>
            </a:r>
          </a:p>
        </p:txBody>
      </p:sp>
      <p:sp>
        <p:nvSpPr>
          <p:cNvPr id="11" name="Rectangle 10"/>
          <p:cNvSpPr/>
          <p:nvPr/>
        </p:nvSpPr>
        <p:spPr>
          <a:xfrm>
            <a:off x="3006227" y="3679237"/>
            <a:ext cx="1070266" cy="842141"/>
          </a:xfrm>
          <a:prstGeom prst="rect">
            <a:avLst/>
          </a:prstGeom>
          <a:solidFill>
            <a:srgbClr val="00B050"/>
          </a:solid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r>
              <a:rPr lang="en-US" sz="1400" dirty="0">
                <a:solidFill>
                  <a:prstClr val="white"/>
                </a:solidFill>
                <a:latin typeface="Source Sans Pro" panose="020B0503030403020204" pitchFamily="34" charset="0"/>
              </a:rPr>
              <a:t>Prohibit  orphan glue records</a:t>
            </a:r>
          </a:p>
        </p:txBody>
      </p:sp>
      <p:sp>
        <p:nvSpPr>
          <p:cNvPr id="12" name="Rectangle 11"/>
          <p:cNvSpPr/>
          <p:nvPr/>
        </p:nvSpPr>
        <p:spPr>
          <a:xfrm>
            <a:off x="4312202" y="3697842"/>
            <a:ext cx="757296" cy="842141"/>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342900"/>
            <a:r>
              <a:rPr lang="en-US" sz="1400" dirty="0">
                <a:solidFill>
                  <a:prstClr val="white"/>
                </a:solidFill>
                <a:latin typeface="Source Sans Pro" panose="020B0503030403020204" pitchFamily="34" charset="0"/>
              </a:rPr>
              <a:t>Thick WHOIS</a:t>
            </a:r>
          </a:p>
        </p:txBody>
      </p:sp>
      <p:sp>
        <p:nvSpPr>
          <p:cNvPr id="13" name="Rectangle 12"/>
          <p:cNvSpPr/>
          <p:nvPr/>
        </p:nvSpPr>
        <p:spPr>
          <a:xfrm>
            <a:off x="6082827" y="2663743"/>
            <a:ext cx="1274078" cy="742950"/>
          </a:xfrm>
          <a:prstGeom prst="rect">
            <a:avLst/>
          </a:prstGeom>
          <a:solidFill>
            <a:srgbClr val="7030A0"/>
          </a:solidFill>
          <a:ln>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r>
              <a:rPr lang="en-US" sz="1400" dirty="0">
                <a:solidFill>
                  <a:prstClr val="white"/>
                </a:solidFill>
                <a:latin typeface="Source Sans Pro" panose="020B0503030403020204" pitchFamily="34" charset="0"/>
              </a:rPr>
              <a:t>Centralized Zone file access</a:t>
            </a:r>
          </a:p>
        </p:txBody>
      </p:sp>
      <p:sp>
        <p:nvSpPr>
          <p:cNvPr id="14" name="Rectangle 13"/>
          <p:cNvSpPr/>
          <p:nvPr/>
        </p:nvSpPr>
        <p:spPr>
          <a:xfrm>
            <a:off x="6590942" y="1710829"/>
            <a:ext cx="1455347" cy="708632"/>
          </a:xfrm>
          <a:prstGeom prst="rect">
            <a:avLst/>
          </a:prstGeom>
          <a:solidFill>
            <a:srgbClr val="7030A0"/>
          </a:solid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r>
              <a:rPr lang="en-US" sz="1400" dirty="0">
                <a:solidFill>
                  <a:prstClr val="white"/>
                </a:solidFill>
                <a:latin typeface="Source Sans Pro" panose="020B0503030403020204" pitchFamily="34" charset="0"/>
              </a:rPr>
              <a:t>Expedited Registry Security Request</a:t>
            </a:r>
          </a:p>
        </p:txBody>
      </p:sp>
      <p:sp>
        <p:nvSpPr>
          <p:cNvPr id="15" name="Rectangle 14"/>
          <p:cNvSpPr/>
          <p:nvPr/>
        </p:nvSpPr>
        <p:spPr>
          <a:xfrm>
            <a:off x="6821640" y="704674"/>
            <a:ext cx="1714166" cy="761873"/>
          </a:xfrm>
          <a:prstGeom prst="rect">
            <a:avLst/>
          </a:prstGeom>
          <a:solidFill>
            <a:srgbClr val="FF0000"/>
          </a:solidFill>
          <a:ln>
            <a:solidFill>
              <a:srgbClr val="FA5B3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r>
              <a:rPr lang="en-US" sz="1400" dirty="0">
                <a:solidFill>
                  <a:prstClr val="white"/>
                </a:solidFill>
                <a:latin typeface="Source Sans Pro" panose="020B0503030403020204" pitchFamily="34" charset="0"/>
              </a:rPr>
              <a:t>Voluntary Framework for </a:t>
            </a:r>
          </a:p>
          <a:p>
            <a:pPr algn="ctr" defTabSz="342900"/>
            <a:r>
              <a:rPr lang="en-US" sz="1400" dirty="0">
                <a:solidFill>
                  <a:prstClr val="white"/>
                </a:solidFill>
                <a:latin typeface="Source Sans Pro" panose="020B0503030403020204" pitchFamily="34" charset="0"/>
              </a:rPr>
              <a:t>High Security Zones</a:t>
            </a:r>
          </a:p>
        </p:txBody>
      </p:sp>
      <p:sp>
        <p:nvSpPr>
          <p:cNvPr id="16" name="TextBox 15"/>
          <p:cNvSpPr txBox="1"/>
          <p:nvPr/>
        </p:nvSpPr>
        <p:spPr>
          <a:xfrm>
            <a:off x="3006227" y="1179213"/>
            <a:ext cx="3332464" cy="1200329"/>
          </a:xfrm>
          <a:prstGeom prst="rect">
            <a:avLst/>
          </a:prstGeom>
          <a:noFill/>
        </p:spPr>
        <p:txBody>
          <a:bodyPr wrap="square" rtlCol="0">
            <a:spAutoFit/>
          </a:bodyPr>
          <a:lstStyle/>
          <a:p>
            <a:pPr algn="ctr" defTabSz="342900"/>
            <a:r>
              <a:rPr lang="en-US" dirty="0">
                <a:solidFill>
                  <a:srgbClr val="0A1F24"/>
                </a:solidFill>
                <a:latin typeface="Source Sans Pro" panose="020B0503030403020204" pitchFamily="34" charset="0"/>
                <a:cs typeface="Source Sans Pro"/>
              </a:rPr>
              <a:t>Most implemented via application process or contract provisions in standard Registry/Registrar Agreements</a:t>
            </a:r>
          </a:p>
        </p:txBody>
      </p:sp>
      <p:sp>
        <p:nvSpPr>
          <p:cNvPr id="3" name="TextBox 2"/>
          <p:cNvSpPr txBox="1"/>
          <p:nvPr/>
        </p:nvSpPr>
        <p:spPr>
          <a:xfrm>
            <a:off x="568422" y="3882364"/>
            <a:ext cx="2124941" cy="646331"/>
          </a:xfrm>
          <a:prstGeom prst="rect">
            <a:avLst/>
          </a:prstGeom>
          <a:noFill/>
        </p:spPr>
        <p:txBody>
          <a:bodyPr wrap="square" rtlCol="0">
            <a:spAutoFit/>
          </a:bodyPr>
          <a:lstStyle/>
          <a:p>
            <a:r>
              <a:rPr lang="en-US" sz="900" dirty="0">
                <a:latin typeface="Source Sans Pro" panose="020B0503030403020204" pitchFamily="34" charset="0"/>
                <a:cs typeface="Source Sans Pro"/>
              </a:rPr>
              <a:t>Screen out bad actors</a:t>
            </a:r>
          </a:p>
          <a:p>
            <a:r>
              <a:rPr lang="en-US" sz="900" dirty="0">
                <a:latin typeface="Source Sans Pro" panose="020B0503030403020204" pitchFamily="34" charset="0"/>
                <a:cs typeface="Source Sans Pro"/>
              </a:rPr>
              <a:t>Ensure integrity/utility of registry info +Focused Efforts to combat abuse</a:t>
            </a:r>
          </a:p>
          <a:p>
            <a:r>
              <a:rPr lang="en-US" sz="900" dirty="0">
                <a:latin typeface="Source Sans Pro" panose="020B0503030403020204" pitchFamily="34" charset="0"/>
                <a:cs typeface="Source Sans Pro"/>
              </a:rPr>
              <a:t>Not Implemented</a:t>
            </a:r>
          </a:p>
        </p:txBody>
      </p:sp>
      <p:sp>
        <p:nvSpPr>
          <p:cNvPr id="6" name="Right Arrow 5"/>
          <p:cNvSpPr/>
          <p:nvPr/>
        </p:nvSpPr>
        <p:spPr>
          <a:xfrm>
            <a:off x="319315" y="4043579"/>
            <a:ext cx="285750" cy="150668"/>
          </a:xfrm>
          <a:prstGeom prst="rightArrow">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latin typeface="Source Sans Pro" panose="020B0503030403020204" pitchFamily="34" charset="0"/>
            </a:endParaRPr>
          </a:p>
        </p:txBody>
      </p:sp>
      <p:sp>
        <p:nvSpPr>
          <p:cNvPr id="17" name="Right Arrow 16"/>
          <p:cNvSpPr/>
          <p:nvPr/>
        </p:nvSpPr>
        <p:spPr>
          <a:xfrm>
            <a:off x="319315" y="4198963"/>
            <a:ext cx="285750" cy="150668"/>
          </a:xfrm>
          <a:prstGeom prst="rightArrow">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latin typeface="Source Sans Pro" panose="020B0503030403020204" pitchFamily="34" charset="0"/>
            </a:endParaRPr>
          </a:p>
        </p:txBody>
      </p:sp>
      <p:sp>
        <p:nvSpPr>
          <p:cNvPr id="18" name="Right Arrow 17"/>
          <p:cNvSpPr/>
          <p:nvPr/>
        </p:nvSpPr>
        <p:spPr>
          <a:xfrm>
            <a:off x="319315" y="4349631"/>
            <a:ext cx="285750" cy="150668"/>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latin typeface="Source Sans Pro" panose="020B0503030403020204" pitchFamily="34" charset="0"/>
            </a:endParaRPr>
          </a:p>
        </p:txBody>
      </p:sp>
      <p:sp>
        <p:nvSpPr>
          <p:cNvPr id="19" name="Right Arrow 18"/>
          <p:cNvSpPr/>
          <p:nvPr/>
        </p:nvSpPr>
        <p:spPr>
          <a:xfrm>
            <a:off x="319315" y="3882519"/>
            <a:ext cx="285750" cy="150668"/>
          </a:xfrm>
          <a:prstGeom prst="rightArrow">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latin typeface="Source Sans Pro" panose="020B0503030403020204" pitchFamily="34" charset="0"/>
            </a:endParaRPr>
          </a:p>
        </p:txBody>
      </p:sp>
      <p:sp>
        <p:nvSpPr>
          <p:cNvPr id="20" name="Rectangle 19"/>
          <p:cNvSpPr/>
          <p:nvPr/>
        </p:nvSpPr>
        <p:spPr>
          <a:xfrm>
            <a:off x="5268428" y="3695039"/>
            <a:ext cx="1070263" cy="833656"/>
          </a:xfrm>
          <a:prstGeom prst="rect">
            <a:avLst/>
          </a:prstGeom>
          <a:solidFill>
            <a:srgbClr val="7030A0"/>
          </a:solidFill>
          <a:ln>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r>
              <a:rPr lang="en-US" sz="1400" dirty="0">
                <a:solidFill>
                  <a:prstClr val="white"/>
                </a:solidFill>
                <a:latin typeface="Source Sans Pro" panose="020B0503030403020204" pitchFamily="34" charset="0"/>
              </a:rPr>
              <a:t>Registry + Registrar Level Abuse Contacts </a:t>
            </a:r>
          </a:p>
        </p:txBody>
      </p:sp>
    </p:spTree>
    <p:extLst>
      <p:ext uri="{BB962C8B-B14F-4D97-AF65-F5344CB8AC3E}">
        <p14:creationId xmlns:p14="http://schemas.microsoft.com/office/powerpoint/2010/main" val="7250214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a:t>Safeguards Applicable to All New gTLDs</a:t>
            </a:r>
          </a:p>
        </p:txBody>
      </p:sp>
      <p:sp>
        <p:nvSpPr>
          <p:cNvPr id="3" name="Rectangle 2"/>
          <p:cNvSpPr/>
          <p:nvPr/>
        </p:nvSpPr>
        <p:spPr>
          <a:xfrm>
            <a:off x="687944" y="695162"/>
            <a:ext cx="7080309" cy="4016484"/>
          </a:xfrm>
          <a:prstGeom prst="rect">
            <a:avLst/>
          </a:prstGeom>
        </p:spPr>
        <p:txBody>
          <a:bodyPr wrap="square">
            <a:spAutoFit/>
          </a:bodyPr>
          <a:lstStyle/>
          <a:p>
            <a:pPr marL="214313" indent="-214313" defTabSz="342900">
              <a:buFont typeface="Arial" panose="020B0604020202020204" pitchFamily="34" charset="0"/>
              <a:buChar char="•"/>
            </a:pPr>
            <a:r>
              <a:rPr lang="en-US" b="1" dirty="0">
                <a:solidFill>
                  <a:schemeClr val="accent5"/>
                </a:solidFill>
                <a:latin typeface="Source Sans Pro" panose="020B0503030403020204" pitchFamily="34" charset="0"/>
              </a:rPr>
              <a:t>WHOIS </a:t>
            </a:r>
          </a:p>
          <a:p>
            <a:pPr marL="600075" lvl="1" indent="-257175" defTabSz="342900">
              <a:buFont typeface="Courier New" panose="02070309020205020404" pitchFamily="49" charset="0"/>
              <a:buChar char="o"/>
            </a:pPr>
            <a:r>
              <a:rPr lang="en-US" sz="1400" dirty="0">
                <a:solidFill>
                  <a:srgbClr val="0A1F24"/>
                </a:solidFill>
                <a:latin typeface="Source Sans Pro" panose="020B0503030403020204" pitchFamily="34" charset="0"/>
              </a:rPr>
              <a:t>verification/documentation</a:t>
            </a:r>
          </a:p>
          <a:p>
            <a:pPr marL="600075" lvl="1" indent="-257175" defTabSz="342900">
              <a:buFont typeface="Courier New" panose="02070309020205020404" pitchFamily="49" charset="0"/>
              <a:buChar char="o"/>
            </a:pPr>
            <a:r>
              <a:rPr lang="en-US" sz="1400" dirty="0">
                <a:solidFill>
                  <a:srgbClr val="0A1F24"/>
                </a:solidFill>
                <a:latin typeface="Source Sans Pro" panose="020B0503030403020204" pitchFamily="34" charset="0"/>
              </a:rPr>
              <a:t>Checks</a:t>
            </a:r>
          </a:p>
          <a:p>
            <a:pPr defTabSz="342900"/>
            <a:r>
              <a:rPr lang="en-US" sz="1500" dirty="0">
                <a:solidFill>
                  <a:srgbClr val="0A1F24"/>
                </a:solidFill>
                <a:latin typeface="Source Sans Pro" panose="020B0503030403020204" pitchFamily="34" charset="0"/>
              </a:rPr>
              <a:t>- </a:t>
            </a:r>
            <a:r>
              <a:rPr lang="en-US" sz="1200" i="1" dirty="0">
                <a:solidFill>
                  <a:srgbClr val="0A1F24"/>
                </a:solidFill>
                <a:latin typeface="Source Sans Pro" panose="020B0503030403020204" pitchFamily="34" charset="0"/>
              </a:rPr>
              <a:t>RAA (June 2013), §3.7.8; 3.7.7.1-2; WHOIS Accuracy Specification; ICANN WHOIS ARS</a:t>
            </a:r>
          </a:p>
          <a:p>
            <a:pPr defTabSz="342900"/>
            <a:endParaRPr lang="en-US" sz="600" i="1" dirty="0">
              <a:solidFill>
                <a:srgbClr val="0A1F24"/>
              </a:solidFill>
              <a:latin typeface="Source Sans Pro" panose="020B0503030403020204" pitchFamily="34" charset="0"/>
            </a:endParaRPr>
          </a:p>
          <a:p>
            <a:pPr marL="342900" indent="-342900" defTabSz="342900">
              <a:buFont typeface="Arial" panose="020B0604020202020204" pitchFamily="34" charset="0"/>
              <a:buChar char="•"/>
            </a:pPr>
            <a:r>
              <a:rPr lang="en-US" b="1" dirty="0">
                <a:solidFill>
                  <a:schemeClr val="accent5"/>
                </a:solidFill>
                <a:latin typeface="Source Sans Pro" panose="020B0503030403020204" pitchFamily="34" charset="0"/>
              </a:rPr>
              <a:t>Mitigating abusive activity</a:t>
            </a:r>
          </a:p>
          <a:p>
            <a:pPr marL="685800" lvl="1" indent="-342900" defTabSz="342900">
              <a:buFont typeface="Courier New" panose="02070309020205020404" pitchFamily="49" charset="0"/>
              <a:buChar char="o"/>
            </a:pPr>
            <a:r>
              <a:rPr lang="en-US" sz="1400" dirty="0">
                <a:solidFill>
                  <a:srgbClr val="0A1F24"/>
                </a:solidFill>
                <a:latin typeface="Source Sans Pro" panose="020B0503030403020204" pitchFamily="34" charset="0"/>
              </a:rPr>
              <a:t>provision prohibiting registered name holders from engaging in abusive activities</a:t>
            </a:r>
          </a:p>
          <a:p>
            <a:pPr marL="685800" lvl="1" indent="-342900" defTabSz="342900">
              <a:buFont typeface="Courier New" panose="02070309020205020404" pitchFamily="49" charset="0"/>
              <a:buChar char="o"/>
            </a:pPr>
            <a:r>
              <a:rPr lang="en-US" sz="1400" dirty="0">
                <a:solidFill>
                  <a:srgbClr val="0A1F24"/>
                </a:solidFill>
                <a:latin typeface="Source Sans Pro" panose="020B0503030403020204" pitchFamily="34" charset="0"/>
              </a:rPr>
              <a:t>consequences (including suspension)</a:t>
            </a:r>
          </a:p>
          <a:p>
            <a:pPr defTabSz="342900"/>
            <a:r>
              <a:rPr lang="en-US" sz="1200" i="1" dirty="0">
                <a:solidFill>
                  <a:srgbClr val="0A1F24"/>
                </a:solidFill>
                <a:latin typeface="Source Sans Pro" panose="020B0503030403020204" pitchFamily="34" charset="0"/>
              </a:rPr>
              <a:t>- RA (Jan. 2014, Spec. 11, 3(a)</a:t>
            </a:r>
          </a:p>
          <a:p>
            <a:pPr marL="171450" indent="-171450" defTabSz="342900">
              <a:buFontTx/>
              <a:buChar char="-"/>
            </a:pPr>
            <a:endParaRPr lang="en-US" sz="600" i="1" dirty="0">
              <a:solidFill>
                <a:srgbClr val="0A1F24"/>
              </a:solidFill>
              <a:latin typeface="Source Sans Pro" panose="020B0503030403020204" pitchFamily="34" charset="0"/>
            </a:endParaRPr>
          </a:p>
          <a:p>
            <a:pPr marL="257175" indent="-257175" defTabSz="342900">
              <a:buFont typeface="Arial" panose="020B0604020202020204" pitchFamily="34" charset="0"/>
              <a:buChar char="•"/>
            </a:pPr>
            <a:r>
              <a:rPr lang="en-US" b="1" dirty="0">
                <a:solidFill>
                  <a:schemeClr val="accent5"/>
                </a:solidFill>
                <a:latin typeface="Source Sans Pro" panose="020B0503030403020204" pitchFamily="34" charset="0"/>
              </a:rPr>
              <a:t>Security checks</a:t>
            </a:r>
          </a:p>
          <a:p>
            <a:pPr marL="600075" lvl="1" indent="-257175" defTabSz="342900">
              <a:buFont typeface="Courier New" panose="02070309020205020404" pitchFamily="49" charset="0"/>
              <a:buChar char="o"/>
            </a:pPr>
            <a:r>
              <a:rPr lang="en-US" sz="1500" dirty="0">
                <a:solidFill>
                  <a:srgbClr val="0A1F24"/>
                </a:solidFill>
                <a:latin typeface="Source Sans Pro" panose="020B0503030403020204" pitchFamily="34" charset="0"/>
              </a:rPr>
              <a:t>  </a:t>
            </a:r>
            <a:r>
              <a:rPr lang="en-US" sz="1400" dirty="0">
                <a:solidFill>
                  <a:srgbClr val="0A1F24"/>
                </a:solidFill>
                <a:latin typeface="Source Sans Pro" panose="020B0503030403020204" pitchFamily="34" charset="0"/>
              </a:rPr>
              <a:t>technical analysis</a:t>
            </a:r>
          </a:p>
          <a:p>
            <a:pPr marL="600075" lvl="1" indent="-257175" defTabSz="342900">
              <a:buFont typeface="Courier New" panose="02070309020205020404" pitchFamily="49" charset="0"/>
              <a:buChar char="o"/>
            </a:pPr>
            <a:r>
              <a:rPr lang="en-US" sz="1400" dirty="0">
                <a:solidFill>
                  <a:srgbClr val="0A1F24"/>
                </a:solidFill>
                <a:latin typeface="Source Sans Pro" panose="020B0503030403020204" pitchFamily="34" charset="0"/>
              </a:rPr>
              <a:t>  maintain reports</a:t>
            </a:r>
          </a:p>
          <a:p>
            <a:pPr marL="171450" indent="-171450" defTabSz="342900">
              <a:buFontTx/>
              <a:buChar char="-"/>
            </a:pPr>
            <a:r>
              <a:rPr lang="en-US" sz="1200" i="1" dirty="0">
                <a:solidFill>
                  <a:srgbClr val="0A1F24"/>
                </a:solidFill>
                <a:latin typeface="Source Sans Pro" panose="020B0503030403020204" pitchFamily="34" charset="0"/>
              </a:rPr>
              <a:t>RA (Jan. 2014), Spec. 11, 3(b)</a:t>
            </a:r>
          </a:p>
          <a:p>
            <a:pPr marL="171450" indent="-171450" defTabSz="342900">
              <a:buFontTx/>
              <a:buChar char="-"/>
            </a:pPr>
            <a:endParaRPr lang="en-US" sz="600" i="1" dirty="0">
              <a:solidFill>
                <a:srgbClr val="0A1F24"/>
              </a:solidFill>
              <a:latin typeface="Source Sans Pro" panose="020B0503030403020204" pitchFamily="34" charset="0"/>
            </a:endParaRPr>
          </a:p>
          <a:p>
            <a:pPr marL="257175" indent="-257175" defTabSz="342900">
              <a:buFont typeface="Arial" panose="020B0604020202020204" pitchFamily="34" charset="0"/>
              <a:buChar char="•"/>
            </a:pPr>
            <a:r>
              <a:rPr lang="en-US" b="1" dirty="0">
                <a:solidFill>
                  <a:schemeClr val="accent5"/>
                </a:solidFill>
                <a:latin typeface="Source Sans Pro" panose="020B0503030403020204" pitchFamily="34" charset="0"/>
              </a:rPr>
              <a:t>Complaints</a:t>
            </a:r>
            <a:endParaRPr lang="en-US" sz="1500" b="1" dirty="0">
              <a:solidFill>
                <a:schemeClr val="accent5"/>
              </a:solidFill>
              <a:latin typeface="Source Sans Pro" panose="020B0503030403020204" pitchFamily="34" charset="0"/>
            </a:endParaRPr>
          </a:p>
          <a:p>
            <a:pPr marL="600075" lvl="1" indent="-257175" defTabSz="342900">
              <a:buFont typeface="Courier New" panose="02070309020205020404" pitchFamily="49" charset="0"/>
              <a:buChar char="o"/>
            </a:pPr>
            <a:r>
              <a:rPr lang="en-US" sz="1500" dirty="0">
                <a:solidFill>
                  <a:srgbClr val="0A1F24"/>
                </a:solidFill>
                <a:latin typeface="Source Sans Pro" panose="020B0503030403020204" pitchFamily="34" charset="0"/>
              </a:rPr>
              <a:t>  </a:t>
            </a:r>
            <a:r>
              <a:rPr lang="en-US" sz="1400" dirty="0">
                <a:solidFill>
                  <a:srgbClr val="0A1F24"/>
                </a:solidFill>
                <a:latin typeface="Source Sans Pro" panose="020B0503030403020204" pitchFamily="34" charset="0"/>
              </a:rPr>
              <a:t>procedures for making/handling</a:t>
            </a:r>
          </a:p>
          <a:p>
            <a:pPr marL="600075" lvl="1" indent="-257175" defTabSz="342900">
              <a:buFont typeface="Courier New" panose="02070309020205020404" pitchFamily="49" charset="0"/>
              <a:buChar char="o"/>
            </a:pPr>
            <a:r>
              <a:rPr lang="en-US" sz="1400" dirty="0">
                <a:solidFill>
                  <a:srgbClr val="0A1F24"/>
                </a:solidFill>
                <a:latin typeface="Source Sans Pro" panose="020B0503030403020204" pitchFamily="34" charset="0"/>
              </a:rPr>
              <a:t>  abuse POC</a:t>
            </a:r>
          </a:p>
          <a:p>
            <a:pPr defTabSz="342900"/>
            <a:r>
              <a:rPr lang="en-US" sz="1200" i="1" dirty="0">
                <a:solidFill>
                  <a:srgbClr val="0A1F24"/>
                </a:solidFill>
                <a:latin typeface="Source Sans Pro" panose="020B0503030403020204" pitchFamily="34" charset="0"/>
              </a:rPr>
              <a:t>- RA (Jan. 2014), § 2.8; Spec. 6, § 4.1</a:t>
            </a:r>
            <a:endParaRPr lang="en-US" sz="1500" dirty="0">
              <a:solidFill>
                <a:srgbClr val="0A1F24"/>
              </a:solidFill>
              <a:latin typeface="Source Sans Pro" panose="020B0503030403020204" pitchFamily="34" charset="0"/>
            </a:endParaRPr>
          </a:p>
        </p:txBody>
      </p:sp>
    </p:spTree>
    <p:extLst>
      <p:ext uri="{BB962C8B-B14F-4D97-AF65-F5344CB8AC3E}">
        <p14:creationId xmlns:p14="http://schemas.microsoft.com/office/powerpoint/2010/main" val="26943217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851482"/>
          </a:xfrm>
        </p:spPr>
        <p:txBody>
          <a:bodyPr>
            <a:noAutofit/>
          </a:bodyPr>
          <a:lstStyle/>
          <a:p>
            <a:pPr algn="ctr"/>
            <a:r>
              <a:rPr lang="en-US" sz="2800" dirty="0"/>
              <a:t>Implemented in Manner that Promotes Effective Enforcement?</a:t>
            </a:r>
            <a:endParaRPr lang="en-US" sz="3600" dirty="0"/>
          </a:p>
        </p:txBody>
      </p:sp>
      <p:sp>
        <p:nvSpPr>
          <p:cNvPr id="3" name="Rectangle 2"/>
          <p:cNvSpPr/>
          <p:nvPr/>
        </p:nvSpPr>
        <p:spPr>
          <a:xfrm>
            <a:off x="993295" y="1274926"/>
            <a:ext cx="6400800" cy="2908489"/>
          </a:xfrm>
          <a:prstGeom prst="rect">
            <a:avLst/>
          </a:prstGeom>
        </p:spPr>
        <p:txBody>
          <a:bodyPr wrap="square">
            <a:spAutoFit/>
          </a:bodyPr>
          <a:lstStyle/>
          <a:p>
            <a:pPr defTabSz="342900"/>
            <a:r>
              <a:rPr lang="en-US" b="1" dirty="0">
                <a:solidFill>
                  <a:schemeClr val="accent5"/>
                </a:solidFill>
                <a:latin typeface="Source Sans Pro" panose="020B0503030403020204" pitchFamily="34" charset="0"/>
              </a:rPr>
              <a:t>WHOIS</a:t>
            </a:r>
            <a:r>
              <a:rPr lang="en-US" b="1" dirty="0">
                <a:solidFill>
                  <a:srgbClr val="0A1F24"/>
                </a:solidFill>
                <a:latin typeface="Source Sans Pro" panose="020B0503030403020204" pitchFamily="34" charset="0"/>
              </a:rPr>
              <a:t> </a:t>
            </a:r>
          </a:p>
          <a:p>
            <a:pPr marL="685800" lvl="1" indent="-342900" defTabSz="342900">
              <a:buFont typeface="Wingdings" panose="05000000000000000000" pitchFamily="2" charset="2"/>
              <a:buChar char="ü"/>
            </a:pPr>
            <a:r>
              <a:rPr lang="en-US" sz="1400" dirty="0">
                <a:solidFill>
                  <a:srgbClr val="0A1F24"/>
                </a:solidFill>
                <a:latin typeface="Source Sans Pro" panose="020B0503030403020204" pitchFamily="34" charset="0"/>
              </a:rPr>
              <a:t>Registrar provisions with clear obligations and timelines</a:t>
            </a:r>
          </a:p>
          <a:p>
            <a:pPr marL="685800" lvl="1" indent="-342900" defTabSz="342900">
              <a:buFont typeface="Wingdings" panose="05000000000000000000" pitchFamily="2" charset="2"/>
              <a:buChar char="§"/>
            </a:pPr>
            <a:r>
              <a:rPr lang="en-US" sz="1400" dirty="0">
                <a:solidFill>
                  <a:srgbClr val="0A1F24"/>
                </a:solidFill>
                <a:latin typeface="Source Sans Pro" panose="020B0503030403020204" pitchFamily="34" charset="0"/>
              </a:rPr>
              <a:t>Largest category of complaints for ICANN Compliance </a:t>
            </a:r>
          </a:p>
          <a:p>
            <a:pPr marL="685800" lvl="1" indent="-342900" defTabSz="342900">
              <a:buFont typeface="Wingdings" panose="05000000000000000000" pitchFamily="2" charset="2"/>
              <a:buChar char="q"/>
            </a:pPr>
            <a:r>
              <a:rPr lang="en-US" sz="1400" dirty="0">
                <a:solidFill>
                  <a:srgbClr val="0A1F24"/>
                </a:solidFill>
                <a:latin typeface="Source Sans Pro" panose="020B0503030403020204" pitchFamily="34" charset="0"/>
              </a:rPr>
              <a:t>Accuracy still an issue </a:t>
            </a:r>
          </a:p>
          <a:p>
            <a:pPr marL="685800" lvl="1" indent="-342900" defTabSz="342900">
              <a:buFont typeface="Wingdings" panose="05000000000000000000" pitchFamily="2" charset="2"/>
              <a:buChar char="q"/>
            </a:pPr>
            <a:endParaRPr lang="en-US" sz="600" dirty="0">
              <a:solidFill>
                <a:srgbClr val="0A1F24"/>
              </a:solidFill>
              <a:latin typeface="Source Sans Pro" panose="020B0503030403020204" pitchFamily="34" charset="0"/>
            </a:endParaRPr>
          </a:p>
          <a:p>
            <a:pPr lvl="1" defTabSz="342900"/>
            <a:endParaRPr lang="en-US" sz="600" dirty="0">
              <a:solidFill>
                <a:srgbClr val="0A1F24"/>
              </a:solidFill>
              <a:latin typeface="Source Sans Pro" panose="020B0503030403020204" pitchFamily="34" charset="0"/>
            </a:endParaRPr>
          </a:p>
          <a:p>
            <a:pPr defTabSz="342900"/>
            <a:r>
              <a:rPr lang="en-US" b="1" dirty="0">
                <a:solidFill>
                  <a:schemeClr val="accent5"/>
                </a:solidFill>
                <a:latin typeface="Source Sans Pro" panose="020B0503030403020204" pitchFamily="34" charset="0"/>
              </a:rPr>
              <a:t>Security checks</a:t>
            </a:r>
          </a:p>
          <a:p>
            <a:pPr marL="600075" lvl="1" indent="-257175" defTabSz="342900">
              <a:buFont typeface="Wingdings" panose="05000000000000000000" pitchFamily="2" charset="2"/>
              <a:buChar char="q"/>
            </a:pPr>
            <a:r>
              <a:rPr lang="en-US" sz="1400" dirty="0">
                <a:solidFill>
                  <a:srgbClr val="0A1F24"/>
                </a:solidFill>
                <a:latin typeface="Source Sans Pro" panose="020B0503030403020204" pitchFamily="34" charset="0"/>
              </a:rPr>
              <a:t>   Lacks obligations to: 1) notify registrar or 2) respond to threats</a:t>
            </a:r>
          </a:p>
          <a:p>
            <a:pPr marL="600075" lvl="1" indent="-257175" defTabSz="342900">
              <a:buFont typeface="Wingdings" panose="05000000000000000000" pitchFamily="2" charset="2"/>
              <a:buChar char="Ø"/>
            </a:pPr>
            <a:r>
              <a:rPr lang="en-US" sz="1400" dirty="0">
                <a:solidFill>
                  <a:srgbClr val="0A1F24"/>
                </a:solidFill>
                <a:latin typeface="Source Sans Pro" panose="020B0503030403020204" pitchFamily="34" charset="0"/>
              </a:rPr>
              <a:t>   Community discussions underway </a:t>
            </a:r>
          </a:p>
          <a:p>
            <a:pPr marL="600075" lvl="1" indent="-257175" defTabSz="342900">
              <a:buFont typeface="Wingdings" panose="05000000000000000000" pitchFamily="2" charset="2"/>
              <a:buChar char="Ø"/>
            </a:pPr>
            <a:endParaRPr lang="en-US" sz="600" dirty="0">
              <a:solidFill>
                <a:srgbClr val="0A1F24"/>
              </a:solidFill>
              <a:latin typeface="Source Sans Pro" panose="020B0503030403020204" pitchFamily="34" charset="0"/>
            </a:endParaRPr>
          </a:p>
          <a:p>
            <a:pPr lvl="1" defTabSz="342900"/>
            <a:endParaRPr lang="en-US" sz="600" dirty="0">
              <a:solidFill>
                <a:srgbClr val="0A1F24"/>
              </a:solidFill>
              <a:latin typeface="Source Sans Pro" panose="020B0503030403020204" pitchFamily="34" charset="0"/>
            </a:endParaRPr>
          </a:p>
          <a:p>
            <a:pPr defTabSz="342900"/>
            <a:r>
              <a:rPr lang="en-US" b="1" dirty="0">
                <a:solidFill>
                  <a:schemeClr val="accent5"/>
                </a:solidFill>
                <a:latin typeface="Source Sans Pro" panose="020B0503030403020204" pitchFamily="34" charset="0"/>
              </a:rPr>
              <a:t>Complaints</a:t>
            </a:r>
            <a:endParaRPr lang="en-US" sz="1500" b="1" dirty="0">
              <a:solidFill>
                <a:schemeClr val="accent5"/>
              </a:solidFill>
              <a:latin typeface="Source Sans Pro" panose="020B0503030403020204" pitchFamily="34" charset="0"/>
            </a:endParaRPr>
          </a:p>
          <a:p>
            <a:pPr marL="600075" lvl="1" indent="-257175" defTabSz="342900">
              <a:buFont typeface="Wingdings" panose="05000000000000000000" pitchFamily="2" charset="2"/>
              <a:buChar char="q"/>
            </a:pPr>
            <a:r>
              <a:rPr lang="en-US" sz="1500" dirty="0">
                <a:solidFill>
                  <a:srgbClr val="0A1F24"/>
                </a:solidFill>
                <a:latin typeface="Source Sans Pro" panose="020B0503030403020204" pitchFamily="34" charset="0"/>
              </a:rPr>
              <a:t>    </a:t>
            </a:r>
            <a:r>
              <a:rPr lang="en-US" sz="1400" dirty="0">
                <a:solidFill>
                  <a:srgbClr val="0A1F24"/>
                </a:solidFill>
                <a:latin typeface="Source Sans Pro" panose="020B0503030403020204" pitchFamily="34" charset="0"/>
              </a:rPr>
              <a:t>Questions about what constitutes “reasonable steps” to respond to               	  complaints</a:t>
            </a:r>
            <a:endParaRPr lang="en-US" sz="1500" dirty="0">
              <a:solidFill>
                <a:srgbClr val="0A1F24"/>
              </a:solidFill>
              <a:latin typeface="Source Sans Pro" panose="020B0503030403020204" pitchFamily="34" charset="0"/>
            </a:endParaRPr>
          </a:p>
        </p:txBody>
      </p:sp>
    </p:spTree>
    <p:extLst>
      <p:ext uri="{BB962C8B-B14F-4D97-AF65-F5344CB8AC3E}">
        <p14:creationId xmlns:p14="http://schemas.microsoft.com/office/powerpoint/2010/main" val="5002741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609"/>
            <a:ext cx="9144000" cy="597033"/>
          </a:xfrm>
        </p:spPr>
        <p:txBody>
          <a:bodyPr>
            <a:normAutofit/>
          </a:bodyPr>
          <a:lstStyle/>
          <a:p>
            <a:pPr algn="ctr"/>
            <a:r>
              <a:rPr lang="en-US" sz="2800" dirty="0"/>
              <a:t>Safeguards Applicable to New gTLDs Raising Concerns</a:t>
            </a:r>
            <a:endParaRPr lang="en-US" sz="2000" dirty="0"/>
          </a:p>
        </p:txBody>
      </p:sp>
      <p:sp>
        <p:nvSpPr>
          <p:cNvPr id="3" name="Rectangle 2"/>
          <p:cNvSpPr/>
          <p:nvPr/>
        </p:nvSpPr>
        <p:spPr>
          <a:xfrm>
            <a:off x="528270" y="957617"/>
            <a:ext cx="7403284" cy="3490251"/>
          </a:xfrm>
          <a:prstGeom prst="rect">
            <a:avLst/>
          </a:prstGeom>
        </p:spPr>
        <p:txBody>
          <a:bodyPr wrap="square">
            <a:spAutoFit/>
          </a:bodyPr>
          <a:lstStyle/>
          <a:p>
            <a:pPr defTabSz="342900">
              <a:lnSpc>
                <a:spcPct val="107000"/>
              </a:lnSpc>
            </a:pPr>
            <a:r>
              <a:rPr lang="en-US" sz="1400" dirty="0">
                <a:solidFill>
                  <a:srgbClr val="0A1F24"/>
                </a:solidFill>
                <a:latin typeface="Source Sans Pro" panose="020B0503030403020204" pitchFamily="34" charset="0"/>
                <a:ea typeface="Calibri"/>
                <a:cs typeface="Times New Roman"/>
              </a:rPr>
              <a:t>CP Concerns/sensitive strings/strings in </a:t>
            </a:r>
            <a:r>
              <a:rPr lang="en-US" sz="1400" b="1" dirty="0">
                <a:solidFill>
                  <a:srgbClr val="0A1F24"/>
                </a:solidFill>
                <a:latin typeface="Source Sans Pro" panose="020B0503030403020204" pitchFamily="34" charset="0"/>
                <a:ea typeface="Calibri"/>
                <a:cs typeface="Times New Roman"/>
              </a:rPr>
              <a:t>regulated </a:t>
            </a:r>
            <a:r>
              <a:rPr lang="en-US" sz="1400" dirty="0">
                <a:solidFill>
                  <a:srgbClr val="0A1F24"/>
                </a:solidFill>
                <a:latin typeface="Source Sans Pro" panose="020B0503030403020204" pitchFamily="34" charset="0"/>
                <a:ea typeface="Calibri"/>
                <a:cs typeface="Times New Roman"/>
              </a:rPr>
              <a:t>markets</a:t>
            </a:r>
            <a:r>
              <a:rPr lang="en-US" dirty="0">
                <a:solidFill>
                  <a:srgbClr val="0A1F24"/>
                </a:solidFill>
                <a:latin typeface="Source Sans Pro" panose="020B0503030403020204" pitchFamily="34" charset="0"/>
                <a:ea typeface="Calibri"/>
                <a:cs typeface="Times New Roman"/>
              </a:rPr>
              <a:t>:  </a:t>
            </a:r>
          </a:p>
          <a:p>
            <a:pPr defTabSz="342900">
              <a:lnSpc>
                <a:spcPct val="107000"/>
              </a:lnSpc>
            </a:pPr>
            <a:r>
              <a:rPr lang="en-US" sz="600" dirty="0">
                <a:solidFill>
                  <a:srgbClr val="0A1F24"/>
                </a:solidFill>
                <a:latin typeface="Source Sans Pro" panose="020B0503030403020204" pitchFamily="34" charset="0"/>
                <a:ea typeface="Calibri"/>
                <a:cs typeface="Times New Roman"/>
              </a:rPr>
              <a:t> </a:t>
            </a:r>
          </a:p>
          <a:p>
            <a:pPr marL="257175" indent="-257175" defTabSz="342900">
              <a:lnSpc>
                <a:spcPct val="107000"/>
              </a:lnSpc>
              <a:buFont typeface="Arial" panose="020B0604020202020204" pitchFamily="34" charset="0"/>
              <a:buChar char="•"/>
            </a:pPr>
            <a:r>
              <a:rPr lang="en-US" dirty="0">
                <a:solidFill>
                  <a:srgbClr val="0A1F24"/>
                </a:solidFill>
                <a:latin typeface="Source Sans Pro" panose="020B0503030403020204" pitchFamily="34" charset="0"/>
                <a:ea typeface="Calibri"/>
                <a:cs typeface="Times New Roman"/>
              </a:rPr>
              <a:t>Compliance with applicable laws (registrants must comply with all applicable laws, including those that relate to:</a:t>
            </a:r>
          </a:p>
          <a:p>
            <a:pPr marL="600075" lvl="1" indent="-257175" defTabSz="342900">
              <a:lnSpc>
                <a:spcPct val="107000"/>
              </a:lnSpc>
              <a:buFont typeface="Courier New" panose="02070309020205020404" pitchFamily="49" charset="0"/>
              <a:buChar char="o"/>
            </a:pPr>
            <a:r>
              <a:rPr lang="en-US" sz="1400" dirty="0">
                <a:solidFill>
                  <a:srgbClr val="0A1F24"/>
                </a:solidFill>
                <a:latin typeface="Source Sans Pro" panose="020B0503030403020204" pitchFamily="34" charset="0"/>
                <a:ea typeface="Calibri"/>
                <a:cs typeface="Times New Roman"/>
              </a:rPr>
              <a:t>Privacy</a:t>
            </a:r>
          </a:p>
          <a:p>
            <a:pPr marL="600075" lvl="1" indent="-257175" defTabSz="342900">
              <a:lnSpc>
                <a:spcPct val="107000"/>
              </a:lnSpc>
              <a:buFont typeface="Courier New" panose="02070309020205020404" pitchFamily="49" charset="0"/>
              <a:buChar char="o"/>
            </a:pPr>
            <a:r>
              <a:rPr lang="en-US" sz="1400" dirty="0">
                <a:solidFill>
                  <a:srgbClr val="0A1F24"/>
                </a:solidFill>
                <a:latin typeface="Source Sans Pro" panose="020B0503030403020204" pitchFamily="34" charset="0"/>
                <a:ea typeface="Calibri"/>
                <a:cs typeface="Times New Roman"/>
              </a:rPr>
              <a:t>data collection</a:t>
            </a:r>
          </a:p>
          <a:p>
            <a:pPr marL="600075" lvl="1" indent="-257175" defTabSz="342900">
              <a:lnSpc>
                <a:spcPct val="107000"/>
              </a:lnSpc>
              <a:buFont typeface="Courier New" panose="02070309020205020404" pitchFamily="49" charset="0"/>
              <a:buChar char="o"/>
            </a:pPr>
            <a:r>
              <a:rPr lang="en-US" sz="1400" dirty="0">
                <a:solidFill>
                  <a:srgbClr val="0A1F24"/>
                </a:solidFill>
                <a:latin typeface="Source Sans Pro" panose="020B0503030403020204" pitchFamily="34" charset="0"/>
                <a:ea typeface="Calibri"/>
                <a:cs typeface="Times New Roman"/>
              </a:rPr>
              <a:t>consumer protection (re: misleading and deceptive conduct, fair lending, debt collection, organic farming, disclosure of data, and financial disclosures)   </a:t>
            </a:r>
          </a:p>
          <a:p>
            <a:pPr marL="600075" lvl="1" indent="-257175" defTabSz="342900">
              <a:lnSpc>
                <a:spcPct val="107000"/>
              </a:lnSpc>
              <a:buFont typeface="Courier New" panose="02070309020205020404" pitchFamily="49" charset="0"/>
              <a:buChar char="o"/>
            </a:pPr>
            <a:endParaRPr lang="en-US" sz="1500" dirty="0">
              <a:solidFill>
                <a:srgbClr val="0A1F24"/>
              </a:solidFill>
              <a:latin typeface="Source Sans Pro" panose="020B0503030403020204" pitchFamily="34" charset="0"/>
              <a:ea typeface="Calibri"/>
              <a:cs typeface="Times New Roman"/>
            </a:endParaRPr>
          </a:p>
          <a:p>
            <a:pPr marL="257175" indent="-257175" defTabSz="342900">
              <a:lnSpc>
                <a:spcPct val="107000"/>
              </a:lnSpc>
              <a:spcAft>
                <a:spcPts val="600"/>
              </a:spcAft>
              <a:buFont typeface="Arial" panose="020B0604020202020204" pitchFamily="34" charset="0"/>
              <a:buChar char="•"/>
            </a:pPr>
            <a:r>
              <a:rPr lang="en-US" dirty="0">
                <a:solidFill>
                  <a:srgbClr val="0A1F24"/>
                </a:solidFill>
                <a:latin typeface="Source Sans Pro" panose="020B0503030403020204" pitchFamily="34" charset="0"/>
                <a:ea typeface="Calibri"/>
                <a:cs typeface="Times New Roman"/>
              </a:rPr>
              <a:t>Implement reasonable/appropriate security measures for collection of sensitive financial/health information</a:t>
            </a:r>
          </a:p>
          <a:p>
            <a:pPr defTabSz="342900">
              <a:lnSpc>
                <a:spcPct val="107000"/>
              </a:lnSpc>
              <a:spcAft>
                <a:spcPts val="600"/>
              </a:spcAft>
            </a:pPr>
            <a:r>
              <a:rPr lang="en-US" sz="1500" dirty="0">
                <a:solidFill>
                  <a:srgbClr val="0A1F24"/>
                </a:solidFill>
                <a:latin typeface="Source Sans Pro" panose="020B0503030403020204" pitchFamily="34" charset="0"/>
                <a:ea typeface="Calibri"/>
                <a:cs typeface="Times New Roman"/>
              </a:rPr>
              <a:t>- </a:t>
            </a:r>
            <a:r>
              <a:rPr lang="en-US" sz="1200" i="1" dirty="0">
                <a:solidFill>
                  <a:srgbClr val="0A1F24"/>
                </a:solidFill>
                <a:latin typeface="Source Sans Pro" panose="020B0503030403020204" pitchFamily="34" charset="0"/>
                <a:ea typeface="Calibri"/>
                <a:cs typeface="Times New Roman"/>
              </a:rPr>
              <a:t>RA, Jan. 2014, Spec. 11, 3(a); Implementation Framework for GAC Category 1 Advice</a:t>
            </a:r>
          </a:p>
          <a:p>
            <a:pPr marL="214313" indent="-214313" defTabSz="342900">
              <a:buFont typeface="Arial" panose="020B0604020202020204" pitchFamily="34" charset="0"/>
              <a:buChar char="•"/>
            </a:pPr>
            <a:endParaRPr lang="en-US" sz="1500" dirty="0">
              <a:solidFill>
                <a:srgbClr val="0A1F24"/>
              </a:solidFill>
              <a:latin typeface="Source Sans Pro" panose="020B0503030403020204" pitchFamily="34" charset="0"/>
            </a:endParaRPr>
          </a:p>
        </p:txBody>
      </p:sp>
    </p:spTree>
    <p:extLst>
      <p:ext uri="{BB962C8B-B14F-4D97-AF65-F5344CB8AC3E}">
        <p14:creationId xmlns:p14="http://schemas.microsoft.com/office/powerpoint/2010/main" val="23946455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609"/>
            <a:ext cx="9144000" cy="773202"/>
          </a:xfrm>
        </p:spPr>
        <p:txBody>
          <a:bodyPr>
            <a:noAutofit/>
          </a:bodyPr>
          <a:lstStyle/>
          <a:p>
            <a:pPr algn="ctr"/>
            <a:r>
              <a:rPr lang="en-US" sz="2800" dirty="0">
                <a:solidFill>
                  <a:prstClr val="white"/>
                </a:solidFill>
              </a:rPr>
              <a:t>Implemented in Manner that Promotes Effective Enforcement?</a:t>
            </a:r>
            <a:endParaRPr lang="en-US" sz="1400" dirty="0"/>
          </a:p>
        </p:txBody>
      </p:sp>
      <p:sp>
        <p:nvSpPr>
          <p:cNvPr id="3" name="Rectangle 2"/>
          <p:cNvSpPr/>
          <p:nvPr/>
        </p:nvSpPr>
        <p:spPr>
          <a:xfrm>
            <a:off x="614518" y="1182171"/>
            <a:ext cx="7755622" cy="3286862"/>
          </a:xfrm>
          <a:prstGeom prst="rect">
            <a:avLst/>
          </a:prstGeom>
        </p:spPr>
        <p:txBody>
          <a:bodyPr wrap="square">
            <a:spAutoFit/>
          </a:bodyPr>
          <a:lstStyle/>
          <a:p>
            <a:pPr defTabSz="342900">
              <a:lnSpc>
                <a:spcPct val="107000"/>
              </a:lnSpc>
            </a:pPr>
            <a:r>
              <a:rPr lang="en-US" sz="1400" dirty="0">
                <a:solidFill>
                  <a:srgbClr val="0A1F24"/>
                </a:solidFill>
                <a:latin typeface="Source Sans Pro" panose="020B0503030403020204" pitchFamily="34" charset="0"/>
                <a:ea typeface="Calibri"/>
                <a:cs typeface="Times New Roman"/>
              </a:rPr>
              <a:t>CP Concerns/sensitive strings/strings in </a:t>
            </a:r>
            <a:r>
              <a:rPr lang="en-US" sz="1400" b="1" dirty="0">
                <a:solidFill>
                  <a:srgbClr val="0A1F24"/>
                </a:solidFill>
                <a:latin typeface="Source Sans Pro" panose="020B0503030403020204" pitchFamily="34" charset="0"/>
                <a:ea typeface="Calibri"/>
                <a:cs typeface="Times New Roman"/>
              </a:rPr>
              <a:t>regulated </a:t>
            </a:r>
            <a:r>
              <a:rPr lang="en-US" sz="1400" dirty="0">
                <a:solidFill>
                  <a:srgbClr val="0A1F24"/>
                </a:solidFill>
                <a:latin typeface="Source Sans Pro" panose="020B0503030403020204" pitchFamily="34" charset="0"/>
                <a:ea typeface="Calibri"/>
                <a:cs typeface="Times New Roman"/>
              </a:rPr>
              <a:t>markets:</a:t>
            </a:r>
          </a:p>
          <a:p>
            <a:pPr defTabSz="342900">
              <a:lnSpc>
                <a:spcPct val="107000"/>
              </a:lnSpc>
            </a:pPr>
            <a:endParaRPr lang="en-US" dirty="0">
              <a:solidFill>
                <a:schemeClr val="accent5"/>
              </a:solidFill>
              <a:latin typeface="Source Sans Pro" panose="020B0503030403020204" pitchFamily="34" charset="0"/>
              <a:ea typeface="Calibri"/>
              <a:cs typeface="Times New Roman"/>
            </a:endParaRPr>
          </a:p>
          <a:p>
            <a:pPr defTabSz="342900">
              <a:lnSpc>
                <a:spcPct val="107000"/>
              </a:lnSpc>
            </a:pPr>
            <a:r>
              <a:rPr lang="en-US" b="1" dirty="0">
                <a:solidFill>
                  <a:schemeClr val="accent5"/>
                </a:solidFill>
                <a:latin typeface="Source Sans Pro" panose="020B0503030403020204" pitchFamily="34" charset="0"/>
                <a:ea typeface="Calibri"/>
                <a:cs typeface="Times New Roman"/>
              </a:rPr>
              <a:t>Compliance with applicable laws (including privacy, data collection, and consumer protection</a:t>
            </a:r>
          </a:p>
          <a:p>
            <a:pPr marL="600075" lvl="1" indent="-257175" defTabSz="342900">
              <a:lnSpc>
                <a:spcPct val="107000"/>
              </a:lnSpc>
              <a:buFont typeface="Wingdings" panose="05000000000000000000" pitchFamily="2" charset="2"/>
              <a:buChar char="Ø"/>
            </a:pPr>
            <a:r>
              <a:rPr lang="en-US" sz="1400" dirty="0">
                <a:latin typeface="Source Sans Pro" panose="020B0503030403020204" pitchFamily="34" charset="0"/>
                <a:ea typeface="Calibri"/>
                <a:cs typeface="Times New Roman"/>
              </a:rPr>
              <a:t>ICANN Compliance proactively monitored in 2014 and reported 99% compliance (Ks contained provision) </a:t>
            </a:r>
          </a:p>
          <a:p>
            <a:pPr lvl="1" defTabSz="342900">
              <a:lnSpc>
                <a:spcPct val="107000"/>
              </a:lnSpc>
            </a:pPr>
            <a:endParaRPr lang="en-US" dirty="0">
              <a:latin typeface="Source Sans Pro" panose="020B0503030403020204" pitchFamily="34" charset="0"/>
              <a:ea typeface="Calibri"/>
              <a:cs typeface="Times New Roman"/>
            </a:endParaRPr>
          </a:p>
          <a:p>
            <a:pPr defTabSz="342900">
              <a:lnSpc>
                <a:spcPct val="107000"/>
              </a:lnSpc>
            </a:pPr>
            <a:r>
              <a:rPr lang="en-US" b="1" dirty="0">
                <a:solidFill>
                  <a:schemeClr val="accent5"/>
                </a:solidFill>
                <a:latin typeface="Source Sans Pro" panose="020B0503030403020204" pitchFamily="34" charset="0"/>
                <a:ea typeface="Calibri"/>
                <a:cs typeface="Times New Roman"/>
              </a:rPr>
              <a:t>Implement reasonable/appropriate security measures for collection of sensitive financial/health information</a:t>
            </a:r>
          </a:p>
          <a:p>
            <a:pPr marL="600075" lvl="1" indent="-257175" defTabSz="342900">
              <a:lnSpc>
                <a:spcPct val="107000"/>
              </a:lnSpc>
              <a:buFont typeface="Wingdings" panose="05000000000000000000" pitchFamily="2" charset="2"/>
              <a:buChar char="q"/>
            </a:pPr>
            <a:r>
              <a:rPr lang="en-US" sz="1400" dirty="0">
                <a:solidFill>
                  <a:srgbClr val="0A1F24"/>
                </a:solidFill>
                <a:latin typeface="Source Sans Pro" panose="020B0503030403020204" pitchFamily="34" charset="0"/>
                <a:ea typeface="Calibri"/>
                <a:cs typeface="Times New Roman"/>
              </a:rPr>
              <a:t>Difficult to assess b/c ICANN compliance does not identify complaints by safeguard category or potential law violation </a:t>
            </a:r>
          </a:p>
          <a:p>
            <a:pPr marL="214313" indent="-214313" defTabSz="342900">
              <a:buFont typeface="Arial" panose="020B0604020202020204" pitchFamily="34" charset="0"/>
              <a:buChar char="•"/>
            </a:pPr>
            <a:endParaRPr lang="en-US" sz="1500" dirty="0">
              <a:solidFill>
                <a:srgbClr val="0A1F24"/>
              </a:solidFill>
              <a:latin typeface="Source Sans Pro" panose="020B0503030403020204" pitchFamily="34" charset="0"/>
            </a:endParaRPr>
          </a:p>
        </p:txBody>
      </p:sp>
    </p:spTree>
    <p:extLst>
      <p:ext uri="{BB962C8B-B14F-4D97-AF65-F5344CB8AC3E}">
        <p14:creationId xmlns:p14="http://schemas.microsoft.com/office/powerpoint/2010/main" val="4464772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608"/>
            <a:ext cx="9144000" cy="588644"/>
          </a:xfrm>
        </p:spPr>
        <p:txBody>
          <a:bodyPr>
            <a:noAutofit/>
          </a:bodyPr>
          <a:lstStyle/>
          <a:p>
            <a:pPr algn="ctr"/>
            <a:r>
              <a:rPr lang="en-US" sz="2800" dirty="0"/>
              <a:t>Safeguards Applicable to New gTLDs Raising Concerns</a:t>
            </a:r>
            <a:endParaRPr lang="en-US" dirty="0"/>
          </a:p>
        </p:txBody>
      </p:sp>
      <p:sp>
        <p:nvSpPr>
          <p:cNvPr id="3" name="Rectangle 2"/>
          <p:cNvSpPr/>
          <p:nvPr/>
        </p:nvSpPr>
        <p:spPr>
          <a:xfrm>
            <a:off x="380293" y="965305"/>
            <a:ext cx="8383414" cy="3503844"/>
          </a:xfrm>
          <a:prstGeom prst="rect">
            <a:avLst/>
          </a:prstGeom>
        </p:spPr>
        <p:txBody>
          <a:bodyPr wrap="square">
            <a:spAutoFit/>
          </a:bodyPr>
          <a:lstStyle/>
          <a:p>
            <a:pPr defTabSz="342900">
              <a:lnSpc>
                <a:spcPct val="107000"/>
              </a:lnSpc>
            </a:pPr>
            <a:r>
              <a:rPr lang="en-US" sz="1400" dirty="0">
                <a:solidFill>
                  <a:srgbClr val="0A1F24"/>
                </a:solidFill>
                <a:latin typeface="Source Sans Pro" panose="020B0503030403020204" pitchFamily="34" charset="0"/>
                <a:ea typeface="Calibri"/>
                <a:cs typeface="Times New Roman"/>
              </a:rPr>
              <a:t>CP Concerns/sensitive strings/strings in </a:t>
            </a:r>
            <a:r>
              <a:rPr lang="en-US" sz="1400" b="1" dirty="0">
                <a:solidFill>
                  <a:srgbClr val="0A1F24"/>
                </a:solidFill>
                <a:latin typeface="Source Sans Pro" panose="020B0503030403020204" pitchFamily="34" charset="0"/>
                <a:ea typeface="Calibri"/>
                <a:cs typeface="Times New Roman"/>
              </a:rPr>
              <a:t>highly regulated </a:t>
            </a:r>
            <a:r>
              <a:rPr lang="en-US" sz="1400" dirty="0">
                <a:solidFill>
                  <a:srgbClr val="0A1F24"/>
                </a:solidFill>
                <a:latin typeface="Source Sans Pro" panose="020B0503030403020204" pitchFamily="34" charset="0"/>
                <a:ea typeface="Calibri"/>
                <a:cs typeface="Times New Roman"/>
              </a:rPr>
              <a:t>markets:  </a:t>
            </a:r>
          </a:p>
          <a:p>
            <a:pPr marL="214313" indent="-214313" defTabSz="342900">
              <a:lnSpc>
                <a:spcPct val="107000"/>
              </a:lnSpc>
              <a:buFont typeface="Arial" panose="020B0604020202020204" pitchFamily="34" charset="0"/>
              <a:buChar char="•"/>
            </a:pPr>
            <a:r>
              <a:rPr lang="en-US" sz="1400" dirty="0">
                <a:solidFill>
                  <a:srgbClr val="0A1F24"/>
                </a:solidFill>
                <a:latin typeface="Source Sans Pro" panose="020B0503030403020204" pitchFamily="34" charset="0"/>
                <a:ea typeface="Calibri"/>
                <a:cs typeface="Times New Roman"/>
              </a:rPr>
              <a:t>Registries to establish relationship w/relevant regulatory/industry bodies  </a:t>
            </a:r>
          </a:p>
          <a:p>
            <a:pPr marL="214313" indent="-214313" defTabSz="342900">
              <a:lnSpc>
                <a:spcPct val="107000"/>
              </a:lnSpc>
              <a:buFont typeface="Arial" panose="020B0604020202020204" pitchFamily="34" charset="0"/>
              <a:buChar char="•"/>
            </a:pPr>
            <a:r>
              <a:rPr lang="en-US" sz="1400" dirty="0">
                <a:solidFill>
                  <a:srgbClr val="0A1F24"/>
                </a:solidFill>
                <a:latin typeface="Source Sans Pro" panose="020B0503030403020204" pitchFamily="34" charset="0"/>
                <a:ea typeface="Calibri"/>
                <a:cs typeface="Times New Roman"/>
              </a:rPr>
              <a:t>Registrants to have a single point of contact for complaint reporting and contact info for relevant regulatory bodies</a:t>
            </a:r>
          </a:p>
          <a:p>
            <a:pPr defTabSz="342900">
              <a:lnSpc>
                <a:spcPct val="107000"/>
              </a:lnSpc>
            </a:pPr>
            <a:r>
              <a:rPr lang="en-US" sz="1350" dirty="0">
                <a:solidFill>
                  <a:srgbClr val="0A1F24"/>
                </a:solidFill>
                <a:latin typeface="Source Sans Pro" panose="020B0503030403020204" pitchFamily="34" charset="0"/>
                <a:ea typeface="Calibri"/>
                <a:cs typeface="Times New Roman"/>
              </a:rPr>
              <a:t> - </a:t>
            </a:r>
            <a:r>
              <a:rPr lang="en-US" sz="1200" i="1" dirty="0">
                <a:solidFill>
                  <a:srgbClr val="0A1F24"/>
                </a:solidFill>
                <a:latin typeface="Source Sans Pro" panose="020B0503030403020204" pitchFamily="34" charset="0"/>
                <a:ea typeface="Calibri"/>
                <a:cs typeface="Times New Roman"/>
              </a:rPr>
              <a:t>RA, Jan. 2014, Spec. 11, 3(a)-(b)</a:t>
            </a:r>
            <a:r>
              <a:rPr lang="en-US" sz="600" i="1" dirty="0">
                <a:solidFill>
                  <a:srgbClr val="0A1F24"/>
                </a:solidFill>
                <a:latin typeface="Source Sans Pro" panose="020B0503030403020204" pitchFamily="34" charset="0"/>
                <a:ea typeface="Calibri"/>
                <a:cs typeface="Times New Roman"/>
              </a:rPr>
              <a:t> </a:t>
            </a:r>
          </a:p>
          <a:p>
            <a:pPr defTabSz="342900">
              <a:lnSpc>
                <a:spcPct val="107000"/>
              </a:lnSpc>
            </a:pPr>
            <a:endParaRPr lang="en-US" sz="600" i="1" dirty="0">
              <a:solidFill>
                <a:srgbClr val="0A1F24"/>
              </a:solidFill>
              <a:latin typeface="Source Sans Pro" panose="020B0503030403020204" pitchFamily="34" charset="0"/>
              <a:ea typeface="Calibri"/>
              <a:cs typeface="Times New Roman"/>
            </a:endParaRPr>
          </a:p>
          <a:p>
            <a:pPr defTabSz="342900">
              <a:lnSpc>
                <a:spcPct val="107000"/>
              </a:lnSpc>
            </a:pPr>
            <a:endParaRPr lang="en-US" sz="600" i="1" dirty="0">
              <a:solidFill>
                <a:srgbClr val="0A1F24"/>
              </a:solidFill>
              <a:latin typeface="Source Sans Pro" panose="020B0503030403020204" pitchFamily="34" charset="0"/>
              <a:ea typeface="Calibri"/>
              <a:cs typeface="Times New Roman"/>
            </a:endParaRPr>
          </a:p>
          <a:p>
            <a:pPr marL="257175" indent="-257175" defTabSz="342900">
              <a:lnSpc>
                <a:spcPct val="107000"/>
              </a:lnSpc>
              <a:buFont typeface="Arial" panose="020B0604020202020204" pitchFamily="34" charset="0"/>
              <a:buChar char="•"/>
            </a:pPr>
            <a:r>
              <a:rPr lang="en-US" b="1" dirty="0">
                <a:solidFill>
                  <a:schemeClr val="accent5"/>
                </a:solidFill>
                <a:latin typeface="Source Sans Pro" panose="020B0503030403020204" pitchFamily="34" charset="0"/>
                <a:ea typeface="Calibri"/>
                <a:cs typeface="Times New Roman"/>
              </a:rPr>
              <a:t>Verification/validation of credentials</a:t>
            </a:r>
            <a:r>
              <a:rPr lang="en-US" dirty="0">
                <a:solidFill>
                  <a:srgbClr val="0A1F24"/>
                </a:solidFill>
                <a:latin typeface="Source Sans Pro" panose="020B0503030403020204" pitchFamily="34" charset="0"/>
                <a:ea typeface="Calibri"/>
                <a:cs typeface="Times New Roman"/>
              </a:rPr>
              <a:t>: </a:t>
            </a:r>
          </a:p>
          <a:p>
            <a:pPr marL="600075" lvl="1" indent="-257175" defTabSz="342900">
              <a:lnSpc>
                <a:spcPct val="107000"/>
              </a:lnSpc>
              <a:buFont typeface="Courier New" panose="02070309020205020404" pitchFamily="49" charset="0"/>
              <a:buChar char="o"/>
            </a:pPr>
            <a:r>
              <a:rPr lang="en-US" sz="1400" dirty="0">
                <a:solidFill>
                  <a:srgbClr val="0A1F24"/>
                </a:solidFill>
                <a:latin typeface="Source Sans Pro" panose="020B0503030403020204" pitchFamily="34" charset="0"/>
                <a:ea typeface="Calibri"/>
                <a:cs typeface="Times New Roman"/>
              </a:rPr>
              <a:t>Representation that Registrant possesses necessary authorizations, charters, licenses and/or other related credentials for participation in the sector associated with the Registry TLD string.</a:t>
            </a:r>
          </a:p>
          <a:p>
            <a:pPr marL="600075" lvl="1" indent="-257175" defTabSz="342900">
              <a:lnSpc>
                <a:spcPct val="107000"/>
              </a:lnSpc>
              <a:buFont typeface="Courier New" panose="02070309020205020404" pitchFamily="49" charset="0"/>
              <a:buChar char="o"/>
            </a:pPr>
            <a:r>
              <a:rPr lang="en-US" sz="1400" dirty="0">
                <a:solidFill>
                  <a:srgbClr val="0A1F24"/>
                </a:solidFill>
                <a:latin typeface="Source Sans Pro" panose="020B0503030403020204" pitchFamily="34" charset="0"/>
                <a:ea typeface="Calibri"/>
                <a:cs typeface="Times New Roman"/>
              </a:rPr>
              <a:t>Duty to consult if Complaint (If Registry Operator receives complaint re: authenticity of credentials, Registry Operators should consult with relevant national supervisory authorities re:  authenticity)</a:t>
            </a:r>
          </a:p>
          <a:p>
            <a:pPr marL="600075" lvl="1" indent="-257175" defTabSz="342900">
              <a:lnSpc>
                <a:spcPct val="107000"/>
              </a:lnSpc>
              <a:buFont typeface="Courier New" panose="02070309020205020404" pitchFamily="49" charset="0"/>
              <a:buChar char="o"/>
            </a:pPr>
            <a:r>
              <a:rPr lang="en-US" sz="1400" dirty="0">
                <a:solidFill>
                  <a:srgbClr val="0A1F24"/>
                </a:solidFill>
                <a:latin typeface="Source Sans Pro" panose="020B0503030403020204" pitchFamily="34" charset="0"/>
                <a:ea typeface="Calibri"/>
                <a:cs typeface="Times New Roman"/>
              </a:rPr>
              <a:t>Duty to Update Credential Status (Registrant)</a:t>
            </a:r>
          </a:p>
          <a:p>
            <a:pPr defTabSz="342900">
              <a:lnSpc>
                <a:spcPct val="107000"/>
              </a:lnSpc>
              <a:spcAft>
                <a:spcPts val="600"/>
              </a:spcAft>
            </a:pPr>
            <a:r>
              <a:rPr lang="en-US" sz="1500" dirty="0">
                <a:solidFill>
                  <a:srgbClr val="0A1F24"/>
                </a:solidFill>
                <a:latin typeface="Source Sans Pro" panose="020B0503030403020204" pitchFamily="34" charset="0"/>
              </a:rPr>
              <a:t>-</a:t>
            </a:r>
            <a:r>
              <a:rPr lang="en-US" sz="1200" i="1" dirty="0">
                <a:solidFill>
                  <a:srgbClr val="0A1F24"/>
                </a:solidFill>
                <a:latin typeface="Source Sans Pro" panose="020B0503030403020204" pitchFamily="34" charset="0"/>
                <a:ea typeface="Calibri"/>
                <a:cs typeface="Times New Roman"/>
              </a:rPr>
              <a:t>Implementation Framework for GAC Category 1 Advice</a:t>
            </a:r>
          </a:p>
          <a:p>
            <a:pPr defTabSz="342900"/>
            <a:endParaRPr lang="en-US" sz="1500" dirty="0">
              <a:solidFill>
                <a:srgbClr val="0A1F24"/>
              </a:solidFill>
              <a:latin typeface="Source Sans Pro" panose="020B0503030403020204" pitchFamily="34" charset="0"/>
            </a:endParaRPr>
          </a:p>
        </p:txBody>
      </p:sp>
    </p:spTree>
    <p:extLst>
      <p:ext uri="{BB962C8B-B14F-4D97-AF65-F5344CB8AC3E}">
        <p14:creationId xmlns:p14="http://schemas.microsoft.com/office/powerpoint/2010/main" val="40661180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609"/>
            <a:ext cx="9144000" cy="774536"/>
          </a:xfrm>
        </p:spPr>
        <p:txBody>
          <a:bodyPr>
            <a:noAutofit/>
          </a:bodyPr>
          <a:lstStyle/>
          <a:p>
            <a:pPr algn="ctr"/>
            <a:r>
              <a:rPr lang="en-US" sz="2800" dirty="0">
                <a:solidFill>
                  <a:prstClr val="white"/>
                </a:solidFill>
              </a:rPr>
              <a:t>Implemented in Manner that Promotes Effective Enforcement?</a:t>
            </a:r>
            <a:endParaRPr lang="en-US" sz="2000" dirty="0"/>
          </a:p>
        </p:txBody>
      </p:sp>
      <p:sp>
        <p:nvSpPr>
          <p:cNvPr id="3" name="Rectangle 2"/>
          <p:cNvSpPr/>
          <p:nvPr/>
        </p:nvSpPr>
        <p:spPr>
          <a:xfrm>
            <a:off x="448811" y="898193"/>
            <a:ext cx="7805956" cy="3242811"/>
          </a:xfrm>
          <a:prstGeom prst="rect">
            <a:avLst/>
          </a:prstGeom>
        </p:spPr>
        <p:txBody>
          <a:bodyPr wrap="square">
            <a:spAutoFit/>
          </a:bodyPr>
          <a:lstStyle/>
          <a:p>
            <a:pPr defTabSz="342900">
              <a:lnSpc>
                <a:spcPct val="107000"/>
              </a:lnSpc>
            </a:pPr>
            <a:r>
              <a:rPr lang="en-US" sz="1400" dirty="0">
                <a:solidFill>
                  <a:srgbClr val="0A1F24"/>
                </a:solidFill>
                <a:latin typeface="Source Sans Pro" panose="020B0503030403020204" pitchFamily="34" charset="0"/>
                <a:ea typeface="Calibri"/>
                <a:cs typeface="Times New Roman"/>
              </a:rPr>
              <a:t>CP Concerns/sensitive strings/strings in </a:t>
            </a:r>
            <a:r>
              <a:rPr lang="en-US" sz="1400" b="1" dirty="0">
                <a:solidFill>
                  <a:srgbClr val="0A1F24"/>
                </a:solidFill>
                <a:latin typeface="Source Sans Pro" panose="020B0503030403020204" pitchFamily="34" charset="0"/>
                <a:ea typeface="Calibri"/>
                <a:cs typeface="Times New Roman"/>
              </a:rPr>
              <a:t>highly regulated </a:t>
            </a:r>
            <a:r>
              <a:rPr lang="en-US" sz="1400" dirty="0">
                <a:solidFill>
                  <a:srgbClr val="0A1F24"/>
                </a:solidFill>
                <a:latin typeface="Source Sans Pro" panose="020B0503030403020204" pitchFamily="34" charset="0"/>
                <a:ea typeface="Calibri"/>
                <a:cs typeface="Times New Roman"/>
              </a:rPr>
              <a:t>markets:   </a:t>
            </a:r>
          </a:p>
          <a:p>
            <a:pPr defTabSz="342900">
              <a:lnSpc>
                <a:spcPct val="107000"/>
              </a:lnSpc>
            </a:pPr>
            <a:endParaRPr lang="en-US" sz="600" dirty="0">
              <a:solidFill>
                <a:srgbClr val="0A1F24"/>
              </a:solidFill>
              <a:latin typeface="Source Sans Pro" panose="020B0503030403020204" pitchFamily="34" charset="0"/>
              <a:ea typeface="Calibri"/>
              <a:cs typeface="Times New Roman"/>
            </a:endParaRPr>
          </a:p>
          <a:p>
            <a:pPr defTabSz="342900">
              <a:lnSpc>
                <a:spcPct val="107000"/>
              </a:lnSpc>
            </a:pPr>
            <a:r>
              <a:rPr lang="en-US" b="1" dirty="0">
                <a:solidFill>
                  <a:schemeClr val="accent5"/>
                </a:solidFill>
                <a:latin typeface="Source Sans Pro" panose="020B0503030403020204" pitchFamily="34" charset="0"/>
                <a:ea typeface="Calibri"/>
                <a:cs typeface="Times New Roman"/>
              </a:rPr>
              <a:t>Relationship with relevant regulatory/industry bodies</a:t>
            </a:r>
          </a:p>
          <a:p>
            <a:pPr marL="557213" lvl="1" indent="-214313" defTabSz="342900">
              <a:lnSpc>
                <a:spcPct val="107000"/>
              </a:lnSpc>
              <a:buFont typeface="Wingdings" panose="05000000000000000000" pitchFamily="2" charset="2"/>
              <a:buChar char="q"/>
            </a:pPr>
            <a:r>
              <a:rPr lang="en-US" sz="1400" dirty="0">
                <a:solidFill>
                  <a:srgbClr val="0A1F24"/>
                </a:solidFill>
                <a:latin typeface="Source Sans Pro" panose="020B0503030403020204" pitchFamily="34" charset="0"/>
                <a:ea typeface="Calibri"/>
                <a:cs typeface="Times New Roman"/>
              </a:rPr>
              <a:t>implementation language appears to require only publicizing a point of contact and issuing an invitation , rather than actually establishing a working relationship  </a:t>
            </a:r>
          </a:p>
          <a:p>
            <a:pPr marL="557213" lvl="1" indent="-214313" defTabSz="342900">
              <a:lnSpc>
                <a:spcPct val="107000"/>
              </a:lnSpc>
              <a:buFont typeface="Wingdings" panose="05000000000000000000" pitchFamily="2" charset="2"/>
              <a:buChar char="q"/>
            </a:pPr>
            <a:endParaRPr lang="en-US" sz="600" dirty="0">
              <a:solidFill>
                <a:srgbClr val="0A1F24"/>
              </a:solidFill>
              <a:latin typeface="Source Sans Pro" panose="020B0503030403020204" pitchFamily="34" charset="0"/>
              <a:ea typeface="Calibri"/>
              <a:cs typeface="Times New Roman"/>
            </a:endParaRPr>
          </a:p>
          <a:p>
            <a:pPr defTabSz="342900">
              <a:lnSpc>
                <a:spcPct val="107000"/>
              </a:lnSpc>
            </a:pPr>
            <a:r>
              <a:rPr lang="en-US" b="1" dirty="0">
                <a:solidFill>
                  <a:schemeClr val="accent5"/>
                </a:solidFill>
                <a:latin typeface="Source Sans Pro" panose="020B0503030403020204" pitchFamily="34" charset="0"/>
                <a:ea typeface="Calibri"/>
                <a:cs typeface="Times New Roman"/>
              </a:rPr>
              <a:t>Verification/validation of credentials</a:t>
            </a:r>
          </a:p>
          <a:p>
            <a:pPr marL="600075" lvl="1" indent="-257175" defTabSz="342900">
              <a:lnSpc>
                <a:spcPct val="107000"/>
              </a:lnSpc>
              <a:buFont typeface="Wingdings" panose="05000000000000000000" pitchFamily="2" charset="2"/>
              <a:buChar char="q"/>
            </a:pPr>
            <a:r>
              <a:rPr lang="en-US" sz="1400" dirty="0">
                <a:solidFill>
                  <a:srgbClr val="0A1F24"/>
                </a:solidFill>
                <a:latin typeface="Source Sans Pro" panose="020B0503030403020204" pitchFamily="34" charset="0"/>
                <a:ea typeface="Calibri"/>
                <a:cs typeface="Times New Roman"/>
              </a:rPr>
              <a:t>proactively screening </a:t>
            </a:r>
            <a:r>
              <a:rPr lang="en-US" sz="1400" b="1" dirty="0">
                <a:solidFill>
                  <a:srgbClr val="0A1F24"/>
                </a:solidFill>
                <a:latin typeface="Source Sans Pro" panose="020B0503030403020204" pitchFamily="34" charset="0"/>
                <a:ea typeface="Calibri"/>
                <a:cs typeface="Times New Roman"/>
              </a:rPr>
              <a:t>before </a:t>
            </a:r>
            <a:r>
              <a:rPr lang="en-US" sz="1400" dirty="0">
                <a:solidFill>
                  <a:srgbClr val="0A1F24"/>
                </a:solidFill>
                <a:latin typeface="Source Sans Pro" panose="020B0503030403020204" pitchFamily="34" charset="0"/>
                <a:ea typeface="Calibri"/>
                <a:cs typeface="Times New Roman"/>
              </a:rPr>
              <a:t>doing business with public using the name of a regulated sector such as a bank, charity, or pharmacy vs.  “representation” that Registrant has appropriate credentials  and duty to consult w/authorities if complaints</a:t>
            </a:r>
          </a:p>
          <a:p>
            <a:pPr marL="600075" lvl="1" indent="-257175" defTabSz="342900">
              <a:lnSpc>
                <a:spcPct val="107000"/>
              </a:lnSpc>
              <a:buFont typeface="Wingdings" panose="05000000000000000000" pitchFamily="2" charset="2"/>
              <a:buChar char="q"/>
            </a:pPr>
            <a:r>
              <a:rPr lang="en-US" sz="1400" dirty="0">
                <a:solidFill>
                  <a:srgbClr val="0A1F24"/>
                </a:solidFill>
                <a:latin typeface="Source Sans Pro" panose="020B0503030403020204" pitchFamily="34" charset="0"/>
                <a:ea typeface="Calibri"/>
                <a:cs typeface="Times New Roman"/>
              </a:rPr>
              <a:t>periodic post-registration checks to ensure validity of credentials vs. self-reporting of material changes  </a:t>
            </a:r>
          </a:p>
          <a:p>
            <a:pPr marL="942975" lvl="2" indent="-257175" defTabSz="342900">
              <a:lnSpc>
                <a:spcPct val="107000"/>
              </a:lnSpc>
              <a:buFont typeface="Wingdings" panose="05000000000000000000" pitchFamily="2" charset="2"/>
              <a:buChar char="Ø"/>
            </a:pPr>
            <a:r>
              <a:rPr lang="en-US" sz="1400" dirty="0">
                <a:solidFill>
                  <a:srgbClr val="0A1F24"/>
                </a:solidFill>
                <a:latin typeface="Source Sans Pro" panose="020B0503030403020204" pitchFamily="34" charset="0"/>
                <a:ea typeface="Calibri"/>
                <a:cs typeface="Times New Roman"/>
              </a:rPr>
              <a:t>poses the risk of consumer fraud and potential harm because risk that bad actors will make false representations about their credentials</a:t>
            </a:r>
          </a:p>
        </p:txBody>
      </p:sp>
    </p:spTree>
    <p:extLst>
      <p:ext uri="{BB962C8B-B14F-4D97-AF65-F5344CB8AC3E}">
        <p14:creationId xmlns:p14="http://schemas.microsoft.com/office/powerpoint/2010/main" val="13164409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1"/>
          <p:cNvSpPr>
            <a:spLocks noGrp="1"/>
          </p:cNvSpPr>
          <p:nvPr>
            <p:ph type="body" sz="quarter" idx="13"/>
          </p:nvPr>
        </p:nvSpPr>
        <p:spPr>
          <a:xfrm>
            <a:off x="3475435" y="2379346"/>
            <a:ext cx="4692253" cy="1296591"/>
          </a:xfrm>
        </p:spPr>
        <p:txBody>
          <a:bodyPr/>
          <a:lstStyle/>
          <a:p>
            <a:r>
              <a:rPr lang="en-US" b="1" dirty="0">
                <a:latin typeface="Source Sans Pro Light"/>
                <a:cs typeface="Source Sans Pro Light"/>
              </a:rPr>
              <a:t>Process Update</a:t>
            </a:r>
          </a:p>
        </p:txBody>
      </p:sp>
    </p:spTree>
    <p:extLst>
      <p:ext uri="{BB962C8B-B14F-4D97-AF65-F5344CB8AC3E}">
        <p14:creationId xmlns:p14="http://schemas.microsoft.com/office/powerpoint/2010/main" val="165525946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a:t>Safeguards/Voluntary Public Interest Commitments</a:t>
            </a:r>
          </a:p>
        </p:txBody>
      </p:sp>
      <p:sp>
        <p:nvSpPr>
          <p:cNvPr id="4" name="Rectangle 3"/>
          <p:cNvSpPr/>
          <p:nvPr/>
        </p:nvSpPr>
        <p:spPr>
          <a:xfrm>
            <a:off x="620785" y="871302"/>
            <a:ext cx="7902430" cy="3108543"/>
          </a:xfrm>
          <a:prstGeom prst="rect">
            <a:avLst/>
          </a:prstGeom>
        </p:spPr>
        <p:txBody>
          <a:bodyPr wrap="square">
            <a:spAutoFit/>
          </a:bodyPr>
          <a:lstStyle/>
          <a:p>
            <a:pPr marL="214313" indent="-214313">
              <a:buFont typeface="Arial" panose="020B0604020202020204" pitchFamily="34" charset="0"/>
              <a:buChar char="•"/>
            </a:pPr>
            <a:r>
              <a:rPr lang="en-US" sz="1400" dirty="0">
                <a:solidFill>
                  <a:srgbClr val="0A1F24"/>
                </a:solidFill>
                <a:latin typeface="Source Sans Pro" panose="020B0503030403020204" pitchFamily="34" charset="0"/>
              </a:rPr>
              <a:t>71 out of the 116 regulated gTLDs and 17 out of 29 high regulated gTLDs adopted some form of voluntary public interest commitments.</a:t>
            </a:r>
          </a:p>
          <a:p>
            <a:pPr lvl="0"/>
            <a:endParaRPr lang="en-US" sz="1400" dirty="0">
              <a:solidFill>
                <a:srgbClr val="0A1F24"/>
              </a:solidFill>
              <a:latin typeface="Source Sans Pro" panose="020B0503030403020204" pitchFamily="34" charset="0"/>
            </a:endParaRPr>
          </a:p>
          <a:p>
            <a:pPr marL="214313" indent="-214313">
              <a:buFont typeface="Arial" panose="020B0604020202020204" pitchFamily="34" charset="0"/>
              <a:buChar char="•"/>
            </a:pPr>
            <a:r>
              <a:rPr lang="en-US" sz="1400" dirty="0">
                <a:solidFill>
                  <a:srgbClr val="0A1F24"/>
                </a:solidFill>
                <a:latin typeface="Source Sans Pro" panose="020B0503030403020204" pitchFamily="34" charset="0"/>
              </a:rPr>
              <a:t>9 out of 29 highly regulated new gTLD domain name registries included a form of voluntary commitments focused on abuse, included in Specification 11 or 12.</a:t>
            </a:r>
          </a:p>
          <a:p>
            <a:pPr lvl="0"/>
            <a:endParaRPr lang="en-US" sz="1400" dirty="0">
              <a:solidFill>
                <a:srgbClr val="0A1F24"/>
              </a:solidFill>
              <a:latin typeface="Source Sans Pro" panose="020B0503030403020204" pitchFamily="34" charset="0"/>
            </a:endParaRPr>
          </a:p>
          <a:p>
            <a:pPr marL="214313" indent="-214313">
              <a:buFont typeface="Arial" panose="020B0604020202020204" pitchFamily="34" charset="0"/>
              <a:buChar char="•"/>
            </a:pPr>
            <a:r>
              <a:rPr lang="en-US" sz="1400" dirty="0">
                <a:solidFill>
                  <a:srgbClr val="0A1F24"/>
                </a:solidFill>
                <a:latin typeface="Source Sans Pro" panose="020B0503030403020204" pitchFamily="34" charset="0"/>
              </a:rPr>
              <a:t>Six operators ran the top 30 largest new gTLDs that incorporated voluntary public interest commitments (PICs) in their application or registry agreement.</a:t>
            </a:r>
          </a:p>
          <a:p>
            <a:pPr lvl="0"/>
            <a:endParaRPr lang="en-US" sz="1400" dirty="0">
              <a:solidFill>
                <a:srgbClr val="0A1F24"/>
              </a:solidFill>
              <a:latin typeface="Source Sans Pro" panose="020B0503030403020204" pitchFamily="34" charset="0"/>
            </a:endParaRPr>
          </a:p>
          <a:p>
            <a:pPr marL="214313" indent="-214313">
              <a:buFont typeface="Arial" panose="020B0604020202020204" pitchFamily="34" charset="0"/>
              <a:buChar char="•"/>
            </a:pPr>
            <a:r>
              <a:rPr lang="en-US" sz="1400" dirty="0">
                <a:solidFill>
                  <a:srgbClr val="0A1F24"/>
                </a:solidFill>
                <a:latin typeface="Source Sans Pro" panose="020B0503030403020204" pitchFamily="34" charset="0"/>
              </a:rPr>
              <a:t>An operator of six of the top 30 new gTLDs reserved the right to discontinue any of its voluntary PICs “in the case of a substantial and compelling business need.”</a:t>
            </a:r>
          </a:p>
          <a:p>
            <a:pPr lvl="0"/>
            <a:r>
              <a:rPr lang="en-US" sz="1400" dirty="0">
                <a:solidFill>
                  <a:srgbClr val="0A1F24"/>
                </a:solidFill>
                <a:latin typeface="Source Sans Pro" panose="020B0503030403020204" pitchFamily="34" charset="0"/>
              </a:rPr>
              <a:t> </a:t>
            </a:r>
          </a:p>
          <a:p>
            <a:pPr lvl="0"/>
            <a:endParaRPr lang="en-US" sz="1400" dirty="0">
              <a:solidFill>
                <a:srgbClr val="0A1F24"/>
              </a:solidFill>
              <a:latin typeface="Source Sans Pro" panose="020B0503030403020204" pitchFamily="34" charset="0"/>
            </a:endParaRPr>
          </a:p>
          <a:p>
            <a:pPr lvl="0"/>
            <a:r>
              <a:rPr lang="en-US" sz="1400" b="1" dirty="0">
                <a:solidFill>
                  <a:srgbClr val="0A1F24"/>
                </a:solidFill>
                <a:latin typeface="Source Sans Pro" panose="020B0503030403020204" pitchFamily="34" charset="0"/>
              </a:rPr>
              <a:t>*** Still gathering data</a:t>
            </a:r>
          </a:p>
        </p:txBody>
      </p:sp>
    </p:spTree>
    <p:extLst>
      <p:ext uri="{BB962C8B-B14F-4D97-AF65-F5344CB8AC3E}">
        <p14:creationId xmlns:p14="http://schemas.microsoft.com/office/powerpoint/2010/main" val="66702185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a:t>Safeguards/Rights Protection Mechanisms</a:t>
            </a:r>
          </a:p>
        </p:txBody>
      </p:sp>
      <p:sp>
        <p:nvSpPr>
          <p:cNvPr id="5" name="TextBox 4"/>
          <p:cNvSpPr txBox="1"/>
          <p:nvPr/>
        </p:nvSpPr>
        <p:spPr>
          <a:xfrm>
            <a:off x="400574" y="793810"/>
            <a:ext cx="8342851" cy="3539430"/>
          </a:xfrm>
          <a:prstGeom prst="rect">
            <a:avLst/>
          </a:prstGeom>
          <a:noFill/>
        </p:spPr>
        <p:txBody>
          <a:bodyPr wrap="square" rtlCol="0">
            <a:spAutoFit/>
          </a:bodyPr>
          <a:lstStyle/>
          <a:p>
            <a:pPr algn="ctr"/>
            <a:r>
              <a:rPr lang="en-US" dirty="0">
                <a:latin typeface="Source Sans Pro" panose="020B0503030403020204" pitchFamily="34" charset="0"/>
                <a:cs typeface="Source Sans Pro"/>
              </a:rPr>
              <a:t>Numbers of Cases filed (Uniform Domain Name Dispute Resolution Policy and </a:t>
            </a:r>
            <a:r>
              <a:rPr lang="en-GB" dirty="0">
                <a:latin typeface="Source Sans Pro" panose="020B0503030403020204" pitchFamily="34" charset="0"/>
              </a:rPr>
              <a:t>Uniform Rapid Suspension System) </a:t>
            </a:r>
          </a:p>
          <a:p>
            <a:pPr algn="ctr"/>
            <a:endParaRPr lang="en-GB" sz="600" dirty="0">
              <a:latin typeface="Source Sans Pro" panose="020B0503030403020204" pitchFamily="34" charset="0"/>
            </a:endParaRPr>
          </a:p>
          <a:p>
            <a:r>
              <a:rPr lang="en-US" sz="1400" b="1" dirty="0">
                <a:solidFill>
                  <a:schemeClr val="accent5"/>
                </a:solidFill>
                <a:latin typeface="Source Sans Pro" panose="020B0503030403020204" pitchFamily="34" charset="0"/>
                <a:cs typeface="Source Sans Pro"/>
              </a:rPr>
              <a:t>UDRP</a:t>
            </a:r>
            <a:r>
              <a:rPr lang="en-US" sz="1400" b="1" dirty="0">
                <a:latin typeface="Source Sans Pro" panose="020B0503030403020204" pitchFamily="34" charset="0"/>
                <a:cs typeface="Source Sans Pro"/>
              </a:rPr>
              <a:t>: </a:t>
            </a:r>
            <a:r>
              <a:rPr lang="en-US" sz="1400" dirty="0">
                <a:latin typeface="Source Sans Pro" panose="020B0503030403020204" pitchFamily="34" charset="0"/>
                <a:cs typeface="Source Sans Pro"/>
              </a:rPr>
              <a:t>We have seen a drop in UDRP complaints since the introduction of new gTLDs taking 2012 as a baseline</a:t>
            </a:r>
          </a:p>
          <a:p>
            <a:pPr marL="1200150" lvl="2" indent="-285750">
              <a:buFont typeface="Arial" panose="020B0604020202020204" pitchFamily="34" charset="0"/>
              <a:buChar char="•"/>
            </a:pPr>
            <a:r>
              <a:rPr lang="en-US" sz="1400" dirty="0">
                <a:latin typeface="Source Sans Pro" panose="020B0503030403020204" pitchFamily="34" charset="0"/>
                <a:cs typeface="Source Sans Pro"/>
              </a:rPr>
              <a:t>Roughly 13% drop</a:t>
            </a:r>
          </a:p>
          <a:p>
            <a:r>
              <a:rPr lang="en-US" sz="1400" dirty="0">
                <a:latin typeface="Source Sans Pro" panose="020B0503030403020204" pitchFamily="34" charset="0"/>
                <a:cs typeface="Source Sans Pro"/>
              </a:rPr>
              <a:t> </a:t>
            </a:r>
          </a:p>
          <a:p>
            <a:r>
              <a:rPr lang="en-US" sz="1400" b="1" dirty="0">
                <a:solidFill>
                  <a:schemeClr val="accent5"/>
                </a:solidFill>
                <a:latin typeface="Source Sans Pro" panose="020B0503030403020204" pitchFamily="34" charset="0"/>
                <a:cs typeface="Source Sans Pro"/>
              </a:rPr>
              <a:t>URS</a:t>
            </a:r>
            <a:r>
              <a:rPr lang="en-US" sz="1400" b="1" dirty="0">
                <a:latin typeface="Source Sans Pro" panose="020B0503030403020204" pitchFamily="34" charset="0"/>
                <a:cs typeface="Source Sans Pro"/>
              </a:rPr>
              <a:t>:    </a:t>
            </a:r>
            <a:r>
              <a:rPr lang="en-US" sz="1400" dirty="0">
                <a:latin typeface="Source Sans Pro" panose="020B0503030403020204" pitchFamily="34" charset="0"/>
                <a:cs typeface="Source Sans Pro"/>
              </a:rPr>
              <a:t>New process as of 2012:  </a:t>
            </a:r>
          </a:p>
          <a:p>
            <a:pPr marL="1200150" lvl="2" indent="-285750">
              <a:buFont typeface="Arial" panose="020B0604020202020204" pitchFamily="34" charset="0"/>
              <a:buChar char="•"/>
            </a:pPr>
            <a:r>
              <a:rPr lang="en-US" sz="1400" dirty="0">
                <a:latin typeface="Source Sans Pro" panose="020B0503030403020204" pitchFamily="34" charset="0"/>
                <a:cs typeface="Source Sans Pro"/>
              </a:rPr>
              <a:t>In both 2014 and 2015 there were a little over 200 URS complaints</a:t>
            </a:r>
          </a:p>
          <a:p>
            <a:r>
              <a:rPr lang="en-US" sz="1400" dirty="0">
                <a:latin typeface="Source Sans Pro" panose="020B0503030403020204" pitchFamily="34" charset="0"/>
                <a:cs typeface="Source Sans Pro"/>
              </a:rPr>
              <a:t> </a:t>
            </a:r>
          </a:p>
          <a:p>
            <a:r>
              <a:rPr lang="en-US" sz="1400" b="1" dirty="0">
                <a:latin typeface="Source Sans Pro" panose="020B0503030403020204" pitchFamily="34" charset="0"/>
                <a:cs typeface="Source Sans Pro"/>
              </a:rPr>
              <a:t>Total complaints filed (UDRP + URS):</a:t>
            </a:r>
            <a:r>
              <a:rPr lang="en-US" sz="1400" dirty="0">
                <a:latin typeface="Source Sans Pro" panose="020B0503030403020204" pitchFamily="34" charset="0"/>
                <a:cs typeface="Source Sans Pro"/>
              </a:rPr>
              <a:t> Remain lower than the total UDRPs in 2012 </a:t>
            </a:r>
          </a:p>
          <a:p>
            <a:pPr marL="1200150" lvl="2" indent="-285750">
              <a:buFont typeface="Arial" panose="020B0604020202020204" pitchFamily="34" charset="0"/>
              <a:buChar char="•"/>
            </a:pPr>
            <a:r>
              <a:rPr lang="en-US" sz="1400" dirty="0">
                <a:latin typeface="Source Sans Pro" panose="020B0503030403020204" pitchFamily="34" charset="0"/>
                <a:cs typeface="Source Sans Pro"/>
              </a:rPr>
              <a:t>7.5% decrease </a:t>
            </a:r>
          </a:p>
          <a:p>
            <a:pPr lvl="1"/>
            <a:r>
              <a:rPr lang="en-US" sz="1400" dirty="0">
                <a:latin typeface="Source Sans Pro" panose="020B0503030403020204" pitchFamily="34" charset="0"/>
                <a:cs typeface="Source Sans Pro"/>
              </a:rPr>
              <a:t> </a:t>
            </a:r>
          </a:p>
          <a:p>
            <a:r>
              <a:rPr lang="en-US" sz="1400" i="1" dirty="0">
                <a:latin typeface="Source Sans Pro" panose="020B0503030403020204" pitchFamily="34" charset="0"/>
                <a:cs typeface="Source Sans Pro"/>
              </a:rPr>
              <a:t>Note: </a:t>
            </a:r>
            <a:r>
              <a:rPr lang="en-US" sz="1400" dirty="0">
                <a:latin typeface="Source Sans Pro" panose="020B0503030403020204" pitchFamily="34" charset="0"/>
                <a:cs typeface="Source Sans Pro"/>
              </a:rPr>
              <a:t>number of UDRPs and URSs filed may be tip of the iceberg.  Bulk of enforcement costs incurred with defensive registrations /monitoring / cease and desist letters, etc. </a:t>
            </a:r>
          </a:p>
          <a:p>
            <a:r>
              <a:rPr lang="en-US" sz="1400" dirty="0">
                <a:latin typeface="Source Sans Pro" panose="020B0503030403020204" pitchFamily="34" charset="0"/>
                <a:cs typeface="Source Sans Pro"/>
              </a:rPr>
              <a:t>    </a:t>
            </a:r>
          </a:p>
          <a:p>
            <a:r>
              <a:rPr lang="en-US" sz="1400" b="1" dirty="0">
                <a:latin typeface="Source Sans Pro" panose="020B0503030403020204" pitchFamily="34" charset="0"/>
                <a:cs typeface="Source Sans Pro"/>
              </a:rPr>
              <a:t> </a:t>
            </a:r>
            <a:r>
              <a:rPr lang="en-US" sz="1400" b="1" dirty="0">
                <a:solidFill>
                  <a:schemeClr val="accent2"/>
                </a:solidFill>
                <a:latin typeface="Source Sans Pro" panose="020B0503030403020204" pitchFamily="34" charset="0"/>
                <a:cs typeface="Source Sans Pro"/>
              </a:rPr>
              <a:t>Upcoming</a:t>
            </a:r>
            <a:r>
              <a:rPr lang="en-US" sz="1400" b="1" dirty="0">
                <a:latin typeface="Source Sans Pro" panose="020B0503030403020204" pitchFamily="34" charset="0"/>
                <a:cs typeface="Source Sans Pro"/>
              </a:rPr>
              <a:t>: </a:t>
            </a:r>
            <a:r>
              <a:rPr lang="en-US" sz="1400" dirty="0">
                <a:latin typeface="Source Sans Pro" panose="020B0503030403020204" pitchFamily="34" charset="0"/>
                <a:cs typeface="Source Sans Pro"/>
              </a:rPr>
              <a:t>Looking at data from WIPO and Forum plus results of the INTA Impact Study December 2016</a:t>
            </a:r>
          </a:p>
        </p:txBody>
      </p:sp>
    </p:spTree>
    <p:extLst>
      <p:ext uri="{BB962C8B-B14F-4D97-AF65-F5344CB8AC3E}">
        <p14:creationId xmlns:p14="http://schemas.microsoft.com/office/powerpoint/2010/main" val="400639680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a:t>Safeguards/RPMs and Total Costs to Trademark Owners</a:t>
            </a:r>
          </a:p>
        </p:txBody>
      </p:sp>
      <p:sp>
        <p:nvSpPr>
          <p:cNvPr id="5" name="TextBox 4"/>
          <p:cNvSpPr txBox="1"/>
          <p:nvPr/>
        </p:nvSpPr>
        <p:spPr>
          <a:xfrm>
            <a:off x="455103" y="765202"/>
            <a:ext cx="8233794" cy="3754874"/>
          </a:xfrm>
          <a:prstGeom prst="rect">
            <a:avLst/>
          </a:prstGeom>
          <a:noFill/>
        </p:spPr>
        <p:txBody>
          <a:bodyPr wrap="square" rtlCol="0">
            <a:spAutoFit/>
          </a:bodyPr>
          <a:lstStyle/>
          <a:p>
            <a:r>
              <a:rPr lang="en-US" sz="1400" b="1" dirty="0">
                <a:latin typeface="Source Sans Pro" panose="020B0503030403020204" pitchFamily="34" charset="0"/>
                <a:cs typeface="Source Sans Pro"/>
              </a:rPr>
              <a:t>The wider picture: </a:t>
            </a:r>
          </a:p>
          <a:p>
            <a:pPr marL="214313" indent="-214313">
              <a:buFont typeface="Arial" panose="020B0604020202020204" pitchFamily="34" charset="0"/>
              <a:buChar char="•"/>
            </a:pPr>
            <a:endParaRPr lang="en-US" sz="1400" dirty="0">
              <a:latin typeface="Source Sans Pro" panose="020B0503030403020204" pitchFamily="34" charset="0"/>
              <a:cs typeface="Source Sans Pro"/>
            </a:endParaRPr>
          </a:p>
          <a:p>
            <a:pPr marL="214313" indent="-214313">
              <a:buFont typeface="Arial" panose="020B0604020202020204" pitchFamily="34" charset="0"/>
              <a:buChar char="•"/>
            </a:pPr>
            <a:r>
              <a:rPr lang="en-US" sz="1400" dirty="0">
                <a:latin typeface="Source Sans Pro" panose="020B0503030403020204" pitchFamily="34" charset="0"/>
                <a:cs typeface="Source Sans Pro"/>
              </a:rPr>
              <a:t>Cost to Trademark Owners continual and the total cost rising as more TLDs go into the root with </a:t>
            </a:r>
            <a:r>
              <a:rPr lang="en-GB" sz="1400" dirty="0">
                <a:latin typeface="Source Sans Pro" panose="020B0503030403020204" pitchFamily="34" charset="0"/>
              </a:rPr>
              <a:t>monitoring / cease and desist letters / litigation  / TMCH / sunrises / premium pricing / defensive registrations / blocking registrations.</a:t>
            </a:r>
          </a:p>
          <a:p>
            <a:pPr marL="214313" indent="-214313">
              <a:buFont typeface="Arial" panose="020B0604020202020204" pitchFamily="34" charset="0"/>
              <a:buChar char="•"/>
            </a:pPr>
            <a:endParaRPr lang="fr-FR" sz="1400" dirty="0">
              <a:latin typeface="Source Sans Pro" panose="020B0503030403020204" pitchFamily="34" charset="0"/>
              <a:cs typeface="Source Sans Pro"/>
            </a:endParaRPr>
          </a:p>
          <a:p>
            <a:pPr marL="214313" indent="-214313">
              <a:buFont typeface="Arial" panose="020B0604020202020204" pitchFamily="34" charset="0"/>
              <a:buChar char="•"/>
            </a:pPr>
            <a:r>
              <a:rPr lang="fr-FR" sz="1400" dirty="0">
                <a:latin typeface="Source Sans Pro" panose="020B0503030403020204" pitchFamily="34" charset="0"/>
                <a:cs typeface="Source Sans Pro"/>
              </a:rPr>
              <a:t>Difficult to </a:t>
            </a:r>
            <a:r>
              <a:rPr lang="fr-FR" sz="1400" dirty="0" err="1">
                <a:latin typeface="Source Sans Pro" panose="020B0503030403020204" pitchFamily="34" charset="0"/>
                <a:cs typeface="Source Sans Pro"/>
              </a:rPr>
              <a:t>quantify</a:t>
            </a:r>
            <a:r>
              <a:rPr lang="fr-FR" sz="1400" dirty="0">
                <a:latin typeface="Source Sans Pro" panose="020B0503030403020204" pitchFamily="34" charset="0"/>
                <a:cs typeface="Source Sans Pro"/>
              </a:rPr>
              <a:t> the </a:t>
            </a:r>
            <a:r>
              <a:rPr lang="en-US" sz="1400" dirty="0">
                <a:latin typeface="Source Sans Pro" panose="020B0503030403020204" pitchFamily="34" charset="0"/>
                <a:cs typeface="Source Sans Pro"/>
              </a:rPr>
              <a:t>various</a:t>
            </a:r>
            <a:r>
              <a:rPr lang="fr-FR" sz="1400" dirty="0">
                <a:latin typeface="Source Sans Pro" panose="020B0503030403020204" pitchFamily="34" charset="0"/>
                <a:cs typeface="Source Sans Pro"/>
              </a:rPr>
              <a:t> costs as data not </a:t>
            </a:r>
            <a:r>
              <a:rPr lang="fr-FR" sz="1400" dirty="0" err="1">
                <a:latin typeface="Source Sans Pro" panose="020B0503030403020204" pitchFamily="34" charset="0"/>
                <a:cs typeface="Source Sans Pro"/>
              </a:rPr>
              <a:t>available</a:t>
            </a:r>
            <a:endParaRPr lang="fr-FR" sz="1400" dirty="0">
              <a:latin typeface="Source Sans Pro" panose="020B0503030403020204" pitchFamily="34" charset="0"/>
              <a:cs typeface="Source Sans Pro"/>
            </a:endParaRPr>
          </a:p>
          <a:p>
            <a:pPr marL="214313" indent="-214313">
              <a:buFont typeface="Arial" panose="020B0604020202020204" pitchFamily="34" charset="0"/>
              <a:buChar char="•"/>
            </a:pPr>
            <a:endParaRPr lang="en-US" sz="1400" dirty="0">
              <a:latin typeface="Source Sans Pro" panose="020B0503030403020204" pitchFamily="34" charset="0"/>
              <a:cs typeface="Source Sans Pro"/>
            </a:endParaRPr>
          </a:p>
          <a:p>
            <a:pPr marL="214313" indent="-214313">
              <a:buFont typeface="Arial" panose="020B0604020202020204" pitchFamily="34" charset="0"/>
              <a:buChar char="•"/>
            </a:pPr>
            <a:r>
              <a:rPr lang="en-GB" sz="1400" dirty="0">
                <a:latin typeface="Source Sans Pro" panose="020B0503030403020204" pitchFamily="34" charset="0"/>
              </a:rPr>
              <a:t>Some data points to there being more infringement proportionally in new </a:t>
            </a:r>
            <a:r>
              <a:rPr lang="en-GB" sz="1400" dirty="0" err="1">
                <a:latin typeface="Source Sans Pro" panose="020B0503030403020204" pitchFamily="34" charset="0"/>
              </a:rPr>
              <a:t>gTLDs</a:t>
            </a:r>
            <a:r>
              <a:rPr lang="en-GB" sz="1400" dirty="0">
                <a:latin typeface="Source Sans Pro" panose="020B0503030403020204" pitchFamily="34" charset="0"/>
              </a:rPr>
              <a:t> than in legacy TLDs:</a:t>
            </a:r>
          </a:p>
          <a:p>
            <a:pPr marL="557213" lvl="1" indent="-214313">
              <a:buFont typeface="Arial" panose="020B0604020202020204" pitchFamily="34" charset="0"/>
              <a:buChar char="•"/>
            </a:pPr>
            <a:r>
              <a:rPr lang="en-GB" sz="1400" dirty="0">
                <a:latin typeface="Source Sans Pro" panose="020B0503030403020204" pitchFamily="34" charset="0"/>
              </a:rPr>
              <a:t>Of all </a:t>
            </a:r>
            <a:r>
              <a:rPr lang="en-GB" sz="1400" dirty="0" err="1">
                <a:latin typeface="Source Sans Pro" panose="020B0503030403020204" pitchFamily="34" charset="0"/>
              </a:rPr>
              <a:t>gTLD</a:t>
            </a:r>
            <a:r>
              <a:rPr lang="en-GB" sz="1400" dirty="0">
                <a:latin typeface="Source Sans Pro" panose="020B0503030403020204" pitchFamily="34" charset="0"/>
              </a:rPr>
              <a:t> registrations 9% are new </a:t>
            </a:r>
            <a:r>
              <a:rPr lang="en-GB" sz="1400" dirty="0" err="1">
                <a:latin typeface="Source Sans Pro" panose="020B0503030403020204" pitchFamily="34" charset="0"/>
              </a:rPr>
              <a:t>gTLDs</a:t>
            </a:r>
            <a:r>
              <a:rPr lang="en-GB" sz="1400" dirty="0">
                <a:latin typeface="Source Sans Pro" panose="020B0503030403020204" pitchFamily="34" charset="0"/>
              </a:rPr>
              <a:t>.</a:t>
            </a:r>
          </a:p>
          <a:p>
            <a:pPr marL="557213" lvl="1" indent="-214313">
              <a:buFont typeface="Arial" panose="020B0604020202020204" pitchFamily="34" charset="0"/>
              <a:buChar char="•"/>
            </a:pPr>
            <a:r>
              <a:rPr lang="en-GB" sz="1400" dirty="0">
                <a:latin typeface="Source Sans Pro" panose="020B0503030403020204" pitchFamily="34" charset="0"/>
              </a:rPr>
              <a:t>Of all UDRP cases (WIPO) new </a:t>
            </a:r>
            <a:r>
              <a:rPr lang="en-GB" sz="1400" dirty="0" err="1">
                <a:latin typeface="Source Sans Pro" panose="020B0503030403020204" pitchFamily="34" charset="0"/>
              </a:rPr>
              <a:t>gTLDs</a:t>
            </a:r>
            <a:r>
              <a:rPr lang="en-GB" sz="1400" dirty="0">
                <a:latin typeface="Source Sans Pro" panose="020B0503030403020204" pitchFamily="34" charset="0"/>
              </a:rPr>
              <a:t> account for 15% of their caseload.</a:t>
            </a:r>
          </a:p>
          <a:p>
            <a:pPr marL="214313" indent="-214313">
              <a:buFont typeface="Arial" panose="020B0604020202020204" pitchFamily="34" charset="0"/>
              <a:buChar char="•"/>
            </a:pPr>
            <a:endParaRPr lang="fr-FR" sz="1400" dirty="0">
              <a:latin typeface="Source Sans Pro" panose="020B0503030403020204" pitchFamily="34" charset="0"/>
            </a:endParaRPr>
          </a:p>
          <a:p>
            <a:pPr marL="214313" indent="-214313">
              <a:buFont typeface="Arial" panose="020B0604020202020204" pitchFamily="34" charset="0"/>
              <a:buChar char="•"/>
            </a:pPr>
            <a:r>
              <a:rPr lang="fr-FR" sz="1400" dirty="0">
                <a:latin typeface="Source Sans Pro" panose="020B0503030403020204" pitchFamily="34" charset="0"/>
              </a:rPr>
              <a:t>On </a:t>
            </a:r>
            <a:r>
              <a:rPr lang="fr-FR" sz="1400" dirty="0" err="1">
                <a:latin typeface="Source Sans Pro" panose="020B0503030403020204" pitchFamily="34" charset="0"/>
              </a:rPr>
              <a:t>current</a:t>
            </a:r>
            <a:r>
              <a:rPr lang="fr-FR" sz="1400" dirty="0">
                <a:latin typeface="Source Sans Pro" panose="020B0503030403020204" pitchFamily="34" charset="0"/>
              </a:rPr>
              <a:t> data </a:t>
            </a:r>
            <a:r>
              <a:rPr lang="fr-FR" sz="1400" dirty="0" err="1">
                <a:latin typeface="Source Sans Pro" panose="020B0503030403020204" pitchFamily="34" charset="0"/>
              </a:rPr>
              <a:t>unclear</a:t>
            </a:r>
            <a:r>
              <a:rPr lang="fr-FR" sz="1400" dirty="0">
                <a:latin typeface="Source Sans Pro" panose="020B0503030403020204" pitchFamily="34" charset="0"/>
              </a:rPr>
              <a:t> </a:t>
            </a:r>
            <a:r>
              <a:rPr lang="fr-FR" sz="1400" dirty="0" err="1">
                <a:latin typeface="Source Sans Pro" panose="020B0503030403020204" pitchFamily="34" charset="0"/>
              </a:rPr>
              <a:t>whether</a:t>
            </a:r>
            <a:r>
              <a:rPr lang="fr-FR" sz="1400" dirty="0">
                <a:latin typeface="Source Sans Pro" panose="020B0503030403020204" pitchFamily="34" charset="0"/>
              </a:rPr>
              <a:t> the </a:t>
            </a:r>
            <a:r>
              <a:rPr lang="fr-FR" sz="1400" dirty="0" err="1">
                <a:latin typeface="Source Sans Pro" panose="020B0503030403020204" pitchFamily="34" charset="0"/>
              </a:rPr>
              <a:t>RPMs</a:t>
            </a:r>
            <a:r>
              <a:rPr lang="fr-FR" sz="1400" dirty="0">
                <a:latin typeface="Source Sans Pro" panose="020B0503030403020204" pitchFamily="34" charset="0"/>
              </a:rPr>
              <a:t> have </a:t>
            </a:r>
            <a:r>
              <a:rPr lang="en-GB" sz="1400" i="1" dirty="0">
                <a:latin typeface="Source Sans Pro" panose="020B0503030403020204" pitchFamily="34" charset="0"/>
              </a:rPr>
              <a:t>appreciably</a:t>
            </a:r>
            <a:r>
              <a:rPr lang="en-GB" sz="1400" dirty="0">
                <a:latin typeface="Source Sans Pro" panose="020B0503030403020204" pitchFamily="34" charset="0"/>
              </a:rPr>
              <a:t> done more or less in to mitigate certain risks involved with the Expansion of the </a:t>
            </a:r>
            <a:r>
              <a:rPr lang="en-GB" sz="1400" dirty="0" err="1">
                <a:latin typeface="Source Sans Pro" panose="020B0503030403020204" pitchFamily="34" charset="0"/>
              </a:rPr>
              <a:t>gTLD</a:t>
            </a:r>
            <a:r>
              <a:rPr lang="en-GB" sz="1400" dirty="0">
                <a:latin typeface="Source Sans Pro" panose="020B0503030403020204" pitchFamily="34" charset="0"/>
              </a:rPr>
              <a:t> program.</a:t>
            </a:r>
          </a:p>
          <a:p>
            <a:pPr marL="214313" indent="-214313">
              <a:buFont typeface="Arial" panose="020B0604020202020204" pitchFamily="34" charset="0"/>
              <a:buChar char="•"/>
            </a:pPr>
            <a:endParaRPr lang="en-GB" sz="1400" b="1" dirty="0">
              <a:latin typeface="Source Sans Pro" panose="020B0503030403020204" pitchFamily="34" charset="0"/>
              <a:cs typeface="Source Sans Pro"/>
            </a:endParaRPr>
          </a:p>
          <a:p>
            <a:r>
              <a:rPr lang="en-US" sz="1400" b="1" dirty="0">
                <a:solidFill>
                  <a:schemeClr val="accent2"/>
                </a:solidFill>
                <a:latin typeface="Source Sans Pro" panose="020B0503030403020204" pitchFamily="34" charset="0"/>
                <a:cs typeface="Source Sans Pro"/>
              </a:rPr>
              <a:t>Upcoming</a:t>
            </a:r>
            <a:r>
              <a:rPr lang="en-US" sz="1400" b="1" dirty="0">
                <a:latin typeface="Source Sans Pro" panose="020B0503030403020204" pitchFamily="34" charset="0"/>
                <a:cs typeface="Source Sans Pro"/>
              </a:rPr>
              <a:t>: </a:t>
            </a:r>
            <a:r>
              <a:rPr lang="en-US" sz="1400" dirty="0">
                <a:latin typeface="Source Sans Pro" panose="020B0503030403020204" pitchFamily="34" charset="0"/>
                <a:cs typeface="Source Sans Pro"/>
              </a:rPr>
              <a:t>Looking at data from WIPO and Forum plus results of the INTA </a:t>
            </a:r>
            <a:r>
              <a:rPr lang="en-US" sz="1400" dirty="0" err="1">
                <a:latin typeface="Source Sans Pro" panose="020B0503030403020204" pitchFamily="34" charset="0"/>
                <a:cs typeface="Source Sans Pro"/>
              </a:rPr>
              <a:t>ImpactStudy</a:t>
            </a:r>
            <a:r>
              <a:rPr lang="en-US" sz="1400" dirty="0">
                <a:latin typeface="Source Sans Pro" panose="020B0503030403020204" pitchFamily="34" charset="0"/>
                <a:cs typeface="Source Sans Pro"/>
              </a:rPr>
              <a:t> December 2016</a:t>
            </a:r>
            <a:endParaRPr lang="fr-FR" sz="1400" dirty="0">
              <a:latin typeface="Source Sans Pro" panose="020B0503030403020204" pitchFamily="34" charset="0"/>
            </a:endParaRPr>
          </a:p>
          <a:p>
            <a:endParaRPr lang="en-US" sz="1400" i="1" dirty="0">
              <a:latin typeface="Source Sans Pro" panose="020B0503030403020204" pitchFamily="34" charset="0"/>
              <a:cs typeface="Source Sans Pro"/>
            </a:endParaRPr>
          </a:p>
        </p:txBody>
      </p:sp>
    </p:spTree>
    <p:extLst>
      <p:ext uri="{BB962C8B-B14F-4D97-AF65-F5344CB8AC3E}">
        <p14:creationId xmlns:p14="http://schemas.microsoft.com/office/powerpoint/2010/main" val="422083780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a:t>Safeguards and Trust</a:t>
            </a:r>
          </a:p>
        </p:txBody>
      </p:sp>
      <p:graphicFrame>
        <p:nvGraphicFramePr>
          <p:cNvPr id="3" name="Diagram 2"/>
          <p:cNvGraphicFramePr/>
          <p:nvPr>
            <p:extLst>
              <p:ext uri="{D42A27DB-BD31-4B8C-83A1-F6EECF244321}">
                <p14:modId xmlns:p14="http://schemas.microsoft.com/office/powerpoint/2010/main" val="3636882524"/>
              </p:ext>
            </p:extLst>
          </p:nvPr>
        </p:nvGraphicFramePr>
        <p:xfrm>
          <a:off x="553673" y="755008"/>
          <a:ext cx="8036654" cy="36827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5285619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4059348830"/>
              </p:ext>
            </p:extLst>
          </p:nvPr>
        </p:nvGraphicFramePr>
        <p:xfrm>
          <a:off x="251669" y="628650"/>
          <a:ext cx="8717669" cy="40576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p:txBody>
          <a:bodyPr>
            <a:normAutofit/>
          </a:bodyPr>
          <a:lstStyle/>
          <a:p>
            <a:pPr algn="ctr"/>
            <a:r>
              <a:rPr lang="en-US" sz="2800" dirty="0"/>
              <a:t>Safeguards &amp; Trust Topics</a:t>
            </a:r>
          </a:p>
        </p:txBody>
      </p:sp>
      <p:sp>
        <p:nvSpPr>
          <p:cNvPr id="3" name="Rectangle 2"/>
          <p:cNvSpPr/>
          <p:nvPr/>
        </p:nvSpPr>
        <p:spPr>
          <a:xfrm>
            <a:off x="7320967" y="1722310"/>
            <a:ext cx="1143000" cy="550445"/>
          </a:xfrm>
          <a:prstGeom prst="rect">
            <a:avLst/>
          </a:prstGeom>
          <a:solidFill>
            <a:schemeClr val="accent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a:solidFill>
                  <a:schemeClr val="bg1"/>
                </a:solidFill>
              </a:rPr>
              <a:t>Trust has not decreased</a:t>
            </a:r>
          </a:p>
        </p:txBody>
      </p:sp>
      <p:sp>
        <p:nvSpPr>
          <p:cNvPr id="5" name="Right Arrow 4"/>
          <p:cNvSpPr/>
          <p:nvPr/>
        </p:nvSpPr>
        <p:spPr>
          <a:xfrm flipV="1">
            <a:off x="6899097" y="1971700"/>
            <a:ext cx="380631" cy="78727"/>
          </a:xfrm>
          <a:prstGeom prst="rightArrow">
            <a:avLst/>
          </a:prstGeom>
          <a:solidFill>
            <a:schemeClr val="accent5"/>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50" dirty="0"/>
          </a:p>
        </p:txBody>
      </p:sp>
      <p:sp>
        <p:nvSpPr>
          <p:cNvPr id="7" name="TextBox 6"/>
          <p:cNvSpPr txBox="1"/>
          <p:nvPr/>
        </p:nvSpPr>
        <p:spPr>
          <a:xfrm>
            <a:off x="5377343" y="2701256"/>
            <a:ext cx="3342544" cy="2354491"/>
          </a:xfrm>
          <a:prstGeom prst="rect">
            <a:avLst/>
          </a:prstGeom>
          <a:noFill/>
        </p:spPr>
        <p:txBody>
          <a:bodyPr wrap="square" rtlCol="0">
            <a:spAutoFit/>
          </a:bodyPr>
          <a:lstStyle/>
          <a:p>
            <a:r>
              <a:rPr lang="en-US" sz="1400" b="1" dirty="0">
                <a:latin typeface="Source Sans Pro" panose="020B0503030403020204" pitchFamily="34" charset="0"/>
                <a:cs typeface="Source Sans Pro"/>
              </a:rPr>
              <a:t>Behavior:</a:t>
            </a:r>
          </a:p>
          <a:p>
            <a:pPr marL="214313" indent="-214313">
              <a:buFontTx/>
              <a:buChar char="-"/>
            </a:pPr>
            <a:r>
              <a:rPr lang="en-US" sz="1400" dirty="0">
                <a:latin typeface="Source Sans Pro" panose="020B0503030403020204" pitchFamily="34" charset="0"/>
                <a:cs typeface="Source Sans Pro"/>
              </a:rPr>
              <a:t>Comfort level providing sensitive PII half as much for new gTLDs vs. legacy  </a:t>
            </a:r>
          </a:p>
          <a:p>
            <a:pPr marL="128588" indent="-128588">
              <a:buFontTx/>
              <a:buChar char="-"/>
            </a:pPr>
            <a:endParaRPr lang="en-US" sz="1400" dirty="0">
              <a:latin typeface="Source Sans Pro" panose="020B0503030403020204" pitchFamily="34" charset="0"/>
              <a:cs typeface="Source Sans Pro"/>
            </a:endParaRPr>
          </a:p>
          <a:p>
            <a:r>
              <a:rPr lang="en-US" sz="1400" b="1" dirty="0">
                <a:latin typeface="Source Sans Pro" panose="020B0503030403020204" pitchFamily="34" charset="0"/>
                <a:cs typeface="Source Sans Pro"/>
              </a:rPr>
              <a:t>Reputation and Familiarity:</a:t>
            </a:r>
          </a:p>
          <a:p>
            <a:pPr marL="557213" lvl="1" indent="-214313">
              <a:buFont typeface="Wingdings" panose="05000000000000000000" pitchFamily="2" charset="2"/>
              <a:buChar char="Ø"/>
            </a:pPr>
            <a:r>
              <a:rPr lang="en-US" sz="1400" dirty="0">
                <a:latin typeface="Source Sans Pro" panose="020B0503030403020204" pitchFamily="34" charset="0"/>
                <a:cs typeface="Source Sans Pro"/>
              </a:rPr>
              <a:t>Trustworthiness</a:t>
            </a:r>
          </a:p>
          <a:p>
            <a:endParaRPr lang="en-US" sz="1400" b="1" dirty="0">
              <a:latin typeface="Source Sans Pro" panose="020B0503030403020204" pitchFamily="34" charset="0"/>
              <a:cs typeface="Source Sans Pro"/>
            </a:endParaRPr>
          </a:p>
          <a:p>
            <a:r>
              <a:rPr lang="en-US" sz="1400" b="1" dirty="0">
                <a:latin typeface="Source Sans Pro" panose="020B0503030403020204" pitchFamily="34" charset="0"/>
                <a:cs typeface="Source Sans Pro"/>
              </a:rPr>
              <a:t>Restrictions </a:t>
            </a:r>
            <a:r>
              <a:rPr lang="en-US" sz="1400" dirty="0">
                <a:latin typeface="Source Sans Pro" panose="020B0503030403020204" pitchFamily="34" charset="0"/>
                <a:cs typeface="Source Sans Pro"/>
              </a:rPr>
              <a:t>on who can purchase domain names contribute to  trust  </a:t>
            </a:r>
            <a:r>
              <a:rPr lang="en-US" sz="1400" b="1" dirty="0">
                <a:latin typeface="Source Sans Pro" panose="020B0503030403020204" pitchFamily="34" charset="0"/>
                <a:cs typeface="Source Sans Pro"/>
              </a:rPr>
              <a:t>    </a:t>
            </a:r>
          </a:p>
          <a:p>
            <a:pPr marL="214313" indent="-214313">
              <a:buFont typeface="Wingdings" panose="05000000000000000000" pitchFamily="2" charset="2"/>
              <a:buChar char="§"/>
            </a:pPr>
            <a:endParaRPr lang="en-US" sz="1050" dirty="0">
              <a:cs typeface="Source Sans Pro"/>
            </a:endParaRPr>
          </a:p>
          <a:p>
            <a:pPr marL="214313" indent="-214313">
              <a:buFont typeface="Wingdings" panose="05000000000000000000" pitchFamily="2" charset="2"/>
              <a:buChar char="§"/>
            </a:pPr>
            <a:endParaRPr lang="en-US" sz="1050" b="1" dirty="0">
              <a:cs typeface="Source Sans Pro"/>
            </a:endParaRPr>
          </a:p>
        </p:txBody>
      </p:sp>
      <p:sp>
        <p:nvSpPr>
          <p:cNvPr id="6" name="TextBox 5"/>
          <p:cNvSpPr txBox="1"/>
          <p:nvPr/>
        </p:nvSpPr>
        <p:spPr>
          <a:xfrm>
            <a:off x="-54529" y="4490149"/>
            <a:ext cx="3435292" cy="253916"/>
          </a:xfrm>
          <a:prstGeom prst="rect">
            <a:avLst/>
          </a:prstGeom>
          <a:noFill/>
        </p:spPr>
        <p:txBody>
          <a:bodyPr wrap="square" rtlCol="0">
            <a:spAutoFit/>
          </a:bodyPr>
          <a:lstStyle/>
          <a:p>
            <a:r>
              <a:rPr lang="en-US" sz="1000" i="1" u="sng" dirty="0">
                <a:latin typeface="Source Sans Pro" panose="020B0503030403020204" pitchFamily="34" charset="0"/>
              </a:rPr>
              <a:t>Source</a:t>
            </a:r>
            <a:r>
              <a:rPr lang="en-US" sz="1000" i="1" dirty="0">
                <a:latin typeface="Source Sans Pro" panose="020B0503030403020204" pitchFamily="34" charset="0"/>
              </a:rPr>
              <a:t>: Nielsen Consumer / Registrant Surveys 2015 -2016</a:t>
            </a:r>
          </a:p>
        </p:txBody>
      </p:sp>
    </p:spTree>
    <p:extLst>
      <p:ext uri="{BB962C8B-B14F-4D97-AF65-F5344CB8AC3E}">
        <p14:creationId xmlns:p14="http://schemas.microsoft.com/office/powerpoint/2010/main" val="299685501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1"/>
          <p:cNvSpPr>
            <a:spLocks noGrp="1"/>
          </p:cNvSpPr>
          <p:nvPr>
            <p:ph type="body" sz="quarter" idx="13"/>
          </p:nvPr>
        </p:nvSpPr>
        <p:spPr>
          <a:xfrm>
            <a:off x="1434261" y="2314352"/>
            <a:ext cx="6256337" cy="1296591"/>
          </a:xfrm>
        </p:spPr>
        <p:txBody>
          <a:bodyPr/>
          <a:lstStyle/>
          <a:p>
            <a:pPr algn="ctr"/>
            <a:r>
              <a:rPr lang="en-US" b="1" dirty="0"/>
              <a:t>Safeguards &amp; Trust </a:t>
            </a:r>
          </a:p>
          <a:p>
            <a:pPr algn="ctr"/>
            <a:r>
              <a:rPr lang="en-US" b="1" dirty="0"/>
              <a:t>Q&amp;A</a:t>
            </a:r>
          </a:p>
        </p:txBody>
      </p:sp>
    </p:spTree>
    <p:extLst>
      <p:ext uri="{BB962C8B-B14F-4D97-AF65-F5344CB8AC3E}">
        <p14:creationId xmlns:p14="http://schemas.microsoft.com/office/powerpoint/2010/main" val="203391824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1"/>
          <p:cNvSpPr>
            <a:spLocks noGrp="1"/>
          </p:cNvSpPr>
          <p:nvPr>
            <p:ph type="body" sz="quarter" idx="13"/>
          </p:nvPr>
        </p:nvSpPr>
        <p:spPr>
          <a:xfrm>
            <a:off x="1420814" y="2233670"/>
            <a:ext cx="6256337" cy="1296591"/>
          </a:xfrm>
        </p:spPr>
        <p:txBody>
          <a:bodyPr/>
          <a:lstStyle/>
          <a:p>
            <a:pPr algn="ctr"/>
            <a:r>
              <a:rPr lang="en-US" b="1" dirty="0"/>
              <a:t>Application &amp; Evaluation</a:t>
            </a:r>
          </a:p>
          <a:p>
            <a:pPr algn="ctr"/>
            <a:r>
              <a:rPr lang="en-US" b="1" dirty="0"/>
              <a:t>High Level Findings</a:t>
            </a:r>
          </a:p>
        </p:txBody>
      </p:sp>
    </p:spTree>
    <p:extLst>
      <p:ext uri="{BB962C8B-B14F-4D97-AF65-F5344CB8AC3E}">
        <p14:creationId xmlns:p14="http://schemas.microsoft.com/office/powerpoint/2010/main" val="50416902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a:t>Safeguards/String Contentions</a:t>
            </a:r>
          </a:p>
        </p:txBody>
      </p:sp>
      <p:sp>
        <p:nvSpPr>
          <p:cNvPr id="3" name="TextBox 2"/>
          <p:cNvSpPr txBox="1"/>
          <p:nvPr/>
        </p:nvSpPr>
        <p:spPr>
          <a:xfrm>
            <a:off x="400574" y="697337"/>
            <a:ext cx="8342851" cy="3970318"/>
          </a:xfrm>
          <a:prstGeom prst="rect">
            <a:avLst/>
          </a:prstGeom>
          <a:noFill/>
        </p:spPr>
        <p:txBody>
          <a:bodyPr wrap="square" rtlCol="0">
            <a:spAutoFit/>
          </a:bodyPr>
          <a:lstStyle/>
          <a:p>
            <a:pPr marL="285750" lvl="0" indent="-285750">
              <a:buFont typeface="Arial" panose="020B0604020202020204" pitchFamily="34" charset="0"/>
              <a:buChar char="•"/>
            </a:pPr>
            <a:r>
              <a:rPr lang="en-US" sz="1400" dirty="0"/>
              <a:t>230 exact match contention sets, majority of which are now resolved</a:t>
            </a:r>
          </a:p>
          <a:p>
            <a:pPr lvl="0"/>
            <a:endParaRPr lang="en-US" sz="1400" dirty="0"/>
          </a:p>
          <a:p>
            <a:pPr marL="285750" lvl="0" indent="-285750">
              <a:buFont typeface="Arial" panose="020B0604020202020204" pitchFamily="34" charset="0"/>
              <a:buChar char="•"/>
            </a:pPr>
            <a:r>
              <a:rPr lang="en-US" sz="1400" dirty="0"/>
              <a:t>The outcome of the objections to plural versus singular string contention not particularly consistent</a:t>
            </a:r>
          </a:p>
          <a:p>
            <a:pPr marL="285750" lvl="0" indent="-285750">
              <a:buFont typeface="Arial" panose="020B0604020202020204" pitchFamily="34" charset="0"/>
              <a:buChar char="•"/>
            </a:pPr>
            <a:endParaRPr lang="en-US" sz="1400" dirty="0"/>
          </a:p>
          <a:p>
            <a:pPr marL="285750" lvl="0" indent="-285750">
              <a:buFont typeface="Arial" panose="020B0604020202020204" pitchFamily="34" charset="0"/>
              <a:buChar char="•"/>
            </a:pPr>
            <a:r>
              <a:rPr lang="en-US" sz="1400" dirty="0"/>
              <a:t>The International Chamber of Commerce (ICC) dispute resolution center addressed applications for 62 gTLDs that raised community objections. </a:t>
            </a:r>
          </a:p>
          <a:p>
            <a:pPr marL="742950" lvl="1" indent="-285750">
              <a:buFont typeface="Courier New" panose="02070309020205020404" pitchFamily="49" charset="0"/>
              <a:buChar char="o"/>
            </a:pPr>
            <a:r>
              <a:rPr lang="en-US" sz="1400" dirty="0"/>
              <a:t>ICC found in favor of the community in 12 gTLDs, the objectors failed for 31 gTLDs and objections were dropped for 19 gTLDs. The number of total cases is greater because single gTLDs sometimes had multiple cases raised.</a:t>
            </a:r>
          </a:p>
          <a:p>
            <a:pPr marL="285750" lvl="0" indent="-285750">
              <a:buFont typeface="Arial" panose="020B0604020202020204" pitchFamily="34" charset="0"/>
              <a:buChar char="•"/>
            </a:pPr>
            <a:endParaRPr lang="en-US" sz="1400" dirty="0"/>
          </a:p>
          <a:p>
            <a:pPr marL="285750" lvl="0" indent="-285750">
              <a:buFont typeface="Arial" panose="020B0604020202020204" pitchFamily="34" charset="0"/>
              <a:buChar char="•"/>
            </a:pPr>
            <a:r>
              <a:rPr lang="en-US" sz="1400" dirty="0"/>
              <a:t>The International Chamber of Commerce (ICC) dispute resolution center addressed objections against applications for 10 gTLDs on limited public interest grounds. </a:t>
            </a:r>
          </a:p>
          <a:p>
            <a:pPr marL="742950" lvl="1" indent="-285750">
              <a:buFont typeface="Courier New" panose="02070309020205020404" pitchFamily="49" charset="0"/>
              <a:buChar char="o"/>
            </a:pPr>
            <a:r>
              <a:rPr lang="en-US" sz="1400" dirty="0"/>
              <a:t>The ICC found in favor of the objector in only one gTLD, the objectors failed for 5 gTLDs and objections were dropped for 4 gTLDs. Again the number of total cases is greater because single gTLDs sometimes had multiple cases raised.</a:t>
            </a:r>
          </a:p>
          <a:p>
            <a:pPr marL="285750" lvl="0" indent="-285750">
              <a:buFont typeface="Arial" panose="020B0604020202020204" pitchFamily="34" charset="0"/>
              <a:buChar char="•"/>
            </a:pPr>
            <a:endParaRPr lang="en-US" sz="1400" dirty="0"/>
          </a:p>
          <a:p>
            <a:pPr marL="285750" lvl="0" indent="-285750">
              <a:buFont typeface="Arial" panose="020B0604020202020204" pitchFamily="34" charset="0"/>
              <a:buChar char="•"/>
            </a:pPr>
            <a:r>
              <a:rPr lang="en-US" sz="1400" dirty="0"/>
              <a:t>Many strings had objections for more than one issue (for example community plus limited public interest or confusability plus community). </a:t>
            </a:r>
          </a:p>
        </p:txBody>
      </p:sp>
    </p:spTree>
    <p:extLst>
      <p:ext uri="{BB962C8B-B14F-4D97-AF65-F5344CB8AC3E}">
        <p14:creationId xmlns:p14="http://schemas.microsoft.com/office/powerpoint/2010/main" val="49095749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2800" dirty="0"/>
              <a:t>New gTLDs and the Global South (AMGlobal)</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14450" y="527383"/>
            <a:ext cx="6515100" cy="4189652"/>
          </a:xfrm>
          <a:prstGeom prst="rect">
            <a:avLst/>
          </a:prstGeom>
        </p:spPr>
      </p:pic>
    </p:spTree>
    <p:extLst>
      <p:ext uri="{BB962C8B-B14F-4D97-AF65-F5344CB8AC3E}">
        <p14:creationId xmlns:p14="http://schemas.microsoft.com/office/powerpoint/2010/main" val="237763810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2800" dirty="0"/>
              <a:t>New gTLDs and the Global South (AMGlobal)</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7100" y="527383"/>
            <a:ext cx="7289800" cy="4167316"/>
          </a:xfrm>
          <a:prstGeom prst="rect">
            <a:avLst/>
          </a:prstGeom>
        </p:spPr>
      </p:pic>
    </p:spTree>
    <p:extLst>
      <p:ext uri="{BB962C8B-B14F-4D97-AF65-F5344CB8AC3E}">
        <p14:creationId xmlns:p14="http://schemas.microsoft.com/office/powerpoint/2010/main" val="3107113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19481"/>
            <a:ext cx="9144000" cy="642176"/>
          </a:xfrm>
          <a:prstGeom prst="rect">
            <a:avLst/>
          </a:prstGeom>
        </p:spPr>
        <p:txBody>
          <a:bodyPr>
            <a:normAutofit/>
          </a:bodyPr>
          <a:lstStyle/>
          <a:p>
            <a:pPr marL="0" algn="ctr"/>
            <a:r>
              <a:rPr lang="en-US" sz="2800" dirty="0"/>
              <a:t>CCT-RT Mandate</a:t>
            </a:r>
          </a:p>
        </p:txBody>
      </p:sp>
      <p:sp>
        <p:nvSpPr>
          <p:cNvPr id="15" name="Rectangle 14"/>
          <p:cNvSpPr/>
          <p:nvPr/>
        </p:nvSpPr>
        <p:spPr>
          <a:xfrm>
            <a:off x="549096" y="1008333"/>
            <a:ext cx="2283003" cy="2346907"/>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350" dirty="0"/>
          </a:p>
        </p:txBody>
      </p:sp>
      <p:sp>
        <p:nvSpPr>
          <p:cNvPr id="16" name="Rectangle 15"/>
          <p:cNvSpPr/>
          <p:nvPr/>
        </p:nvSpPr>
        <p:spPr>
          <a:xfrm>
            <a:off x="3619574" y="1008333"/>
            <a:ext cx="2044626" cy="2346907"/>
          </a:xfrm>
          <a:prstGeom prst="rect">
            <a:avLst/>
          </a:prstGeom>
          <a:solidFill>
            <a:schemeClr val="accent2">
              <a:alpha val="63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1350" dirty="0"/>
          </a:p>
        </p:txBody>
      </p:sp>
      <p:sp>
        <p:nvSpPr>
          <p:cNvPr id="17" name="Rectangle 16"/>
          <p:cNvSpPr/>
          <p:nvPr/>
        </p:nvSpPr>
        <p:spPr>
          <a:xfrm>
            <a:off x="6544994" y="1022803"/>
            <a:ext cx="2006993" cy="2332437"/>
          </a:xfrm>
          <a:prstGeom prst="rect">
            <a:avLst/>
          </a:prstGeom>
          <a:solidFill>
            <a:schemeClr val="accent4">
              <a:lumMod val="75000"/>
            </a:schemeClr>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350" dirty="0"/>
          </a:p>
        </p:txBody>
      </p:sp>
      <p:sp>
        <p:nvSpPr>
          <p:cNvPr id="18" name="TextBox 17"/>
          <p:cNvSpPr txBox="1"/>
          <p:nvPr/>
        </p:nvSpPr>
        <p:spPr>
          <a:xfrm>
            <a:off x="762300" y="1046916"/>
            <a:ext cx="1750501" cy="2308324"/>
          </a:xfrm>
          <a:prstGeom prst="rect">
            <a:avLst/>
          </a:prstGeom>
          <a:noFill/>
        </p:spPr>
        <p:txBody>
          <a:bodyPr wrap="square" rtlCol="0">
            <a:spAutoFit/>
          </a:bodyPr>
          <a:lstStyle/>
          <a:p>
            <a:pPr algn="ctr"/>
            <a:r>
              <a:rPr lang="en-US" b="1" dirty="0">
                <a:solidFill>
                  <a:schemeClr val="bg1"/>
                </a:solidFill>
                <a:latin typeface="Source Sans Pro" panose="020B0503030403020204" pitchFamily="34" charset="0"/>
                <a:cs typeface="Source Sans Pro"/>
              </a:rPr>
              <a:t>Evaluate how New gTLD Program has promoted competition, consumer trust and consumer choice</a:t>
            </a:r>
          </a:p>
        </p:txBody>
      </p:sp>
      <p:sp>
        <p:nvSpPr>
          <p:cNvPr id="19" name="TextBox 18"/>
          <p:cNvSpPr txBox="1"/>
          <p:nvPr/>
        </p:nvSpPr>
        <p:spPr>
          <a:xfrm>
            <a:off x="6816828" y="1607746"/>
            <a:ext cx="1560036" cy="923330"/>
          </a:xfrm>
          <a:prstGeom prst="rect">
            <a:avLst/>
          </a:prstGeom>
          <a:noFill/>
        </p:spPr>
        <p:txBody>
          <a:bodyPr wrap="square" rtlCol="0">
            <a:spAutoFit/>
          </a:bodyPr>
          <a:lstStyle/>
          <a:p>
            <a:pPr algn="ctr"/>
            <a:r>
              <a:rPr lang="en-US" b="1" dirty="0">
                <a:solidFill>
                  <a:srgbClr val="FFFFFF"/>
                </a:solidFill>
                <a:latin typeface="Source Sans Pro" panose="020B0503030403020204" pitchFamily="34" charset="0"/>
                <a:cs typeface="Source Sans Pro"/>
              </a:rPr>
              <a:t>Evaluate effectiveness of safeguards</a:t>
            </a:r>
          </a:p>
        </p:txBody>
      </p:sp>
      <p:sp>
        <p:nvSpPr>
          <p:cNvPr id="20" name="TextBox 19"/>
          <p:cNvSpPr txBox="1"/>
          <p:nvPr/>
        </p:nvSpPr>
        <p:spPr>
          <a:xfrm>
            <a:off x="3906282" y="1200805"/>
            <a:ext cx="1560036" cy="1754326"/>
          </a:xfrm>
          <a:prstGeom prst="rect">
            <a:avLst/>
          </a:prstGeom>
          <a:noFill/>
        </p:spPr>
        <p:txBody>
          <a:bodyPr wrap="square" rtlCol="0">
            <a:spAutoFit/>
          </a:bodyPr>
          <a:lstStyle/>
          <a:p>
            <a:pPr algn="ctr"/>
            <a:r>
              <a:rPr lang="en-US" b="1" dirty="0">
                <a:solidFill>
                  <a:srgbClr val="FFFFFF"/>
                </a:solidFill>
                <a:latin typeface="Source Sans Pro" panose="020B0503030403020204" pitchFamily="34" charset="0"/>
                <a:cs typeface="Source Sans Pro"/>
              </a:rPr>
              <a:t>Evaluate effectiveness of application and evaluation processes</a:t>
            </a:r>
          </a:p>
        </p:txBody>
      </p:sp>
      <p:sp>
        <p:nvSpPr>
          <p:cNvPr id="12" name="TextBox 11"/>
          <p:cNvSpPr txBox="1"/>
          <p:nvPr/>
        </p:nvSpPr>
        <p:spPr>
          <a:xfrm>
            <a:off x="680985" y="3884462"/>
            <a:ext cx="7871002" cy="369332"/>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indent="-214313">
              <a:defRPr/>
            </a:pPr>
            <a:r>
              <a:rPr lang="en-US" b="1" dirty="0">
                <a:solidFill>
                  <a:schemeClr val="accent5"/>
                </a:solidFill>
                <a:latin typeface="Source Sans Pro" panose="020B0503030403020204" pitchFamily="34" charset="0"/>
              </a:rPr>
              <a:t>Goal for Hyderabad</a:t>
            </a:r>
            <a:r>
              <a:rPr lang="en-US" dirty="0">
                <a:latin typeface="Source Sans Pro" panose="020B0503030403020204" pitchFamily="34" charset="0"/>
              </a:rPr>
              <a:t>: </a:t>
            </a:r>
            <a:r>
              <a:rPr lang="en-US" dirty="0">
                <a:solidFill>
                  <a:srgbClr val="FF0000"/>
                </a:solidFill>
                <a:latin typeface="Source Sans Pro" panose="020B0503030403020204" pitchFamily="34" charset="0"/>
              </a:rPr>
              <a:t>Seek community feedback on interim findings</a:t>
            </a:r>
          </a:p>
        </p:txBody>
      </p:sp>
    </p:spTree>
    <p:extLst>
      <p:ext uri="{BB962C8B-B14F-4D97-AF65-F5344CB8AC3E}">
        <p14:creationId xmlns:p14="http://schemas.microsoft.com/office/powerpoint/2010/main" val="18666122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a:t>Applicant Survey (Nielsen)</a:t>
            </a:r>
          </a:p>
        </p:txBody>
      </p:sp>
      <p:sp>
        <p:nvSpPr>
          <p:cNvPr id="3" name="Content Placeholder 3"/>
          <p:cNvSpPr txBox="1">
            <a:spLocks/>
          </p:cNvSpPr>
          <p:nvPr/>
        </p:nvSpPr>
        <p:spPr>
          <a:xfrm>
            <a:off x="375007" y="827070"/>
            <a:ext cx="8384945" cy="3524035"/>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buNone/>
            </a:pPr>
            <a:r>
              <a:rPr lang="en-US" sz="1800" b="1" dirty="0">
                <a:solidFill>
                  <a:schemeClr val="accent5"/>
                </a:solidFill>
                <a:latin typeface="Source Sans Pro" panose="020B0503030403020204" pitchFamily="34" charset="0"/>
              </a:rPr>
              <a:t>Satisfaction</a:t>
            </a:r>
            <a:endParaRPr lang="en-US" b="1" dirty="0">
              <a:solidFill>
                <a:schemeClr val="accent5"/>
              </a:solidFill>
              <a:latin typeface="Source Sans Pro" panose="020B0503030403020204" pitchFamily="34" charset="0"/>
            </a:endParaRPr>
          </a:p>
          <a:p>
            <a:r>
              <a:rPr lang="en-US" sz="1400" dirty="0">
                <a:latin typeface="Source Sans Pro" panose="020B0503030403020204" pitchFamily="34" charset="0"/>
              </a:rPr>
              <a:t>49% said received sufficient guidance from ICANN.</a:t>
            </a:r>
          </a:p>
          <a:p>
            <a:r>
              <a:rPr lang="en-US" sz="1400" dirty="0">
                <a:latin typeface="Source Sans Pro" panose="020B0503030403020204" pitchFamily="34" charset="0"/>
              </a:rPr>
              <a:t>64% would apply again under the same process.</a:t>
            </a:r>
          </a:p>
          <a:p>
            <a:r>
              <a:rPr lang="en-US" sz="1400" dirty="0">
                <a:latin typeface="Source Sans Pro" panose="020B0503030403020204" pitchFamily="34" charset="0"/>
              </a:rPr>
              <a:t>Discussion with respondents who agreed to be re-contacted (n=9) points out that the process itself is seen as onerous and bureaucratic.  And it was marred by some technical malfunctions.</a:t>
            </a:r>
          </a:p>
          <a:p>
            <a:r>
              <a:rPr lang="en-US" sz="1400" dirty="0">
                <a:latin typeface="Source Sans Pro" panose="020B0503030403020204" pitchFamily="34" charset="0"/>
              </a:rPr>
              <a:t>As such, applicants are seldom going to be “very satisfied” (1 in 45)</a:t>
            </a:r>
          </a:p>
          <a:p>
            <a:pPr lvl="1"/>
            <a:r>
              <a:rPr lang="en-US" sz="1400" dirty="0">
                <a:latin typeface="Source Sans Pro" panose="020B0503030403020204" pitchFamily="34" charset="0"/>
              </a:rPr>
              <a:t>As one participant stated “For this process, somewhat satisfied is actually a good rating.”</a:t>
            </a:r>
          </a:p>
          <a:p>
            <a:endParaRPr lang="en-US" dirty="0">
              <a:latin typeface="Source Sans Pro" panose="020B0503030403020204" pitchFamily="34" charset="0"/>
            </a:endParaRPr>
          </a:p>
        </p:txBody>
      </p:sp>
    </p:spTree>
    <p:extLst>
      <p:ext uri="{BB962C8B-B14F-4D97-AF65-F5344CB8AC3E}">
        <p14:creationId xmlns:p14="http://schemas.microsoft.com/office/powerpoint/2010/main" val="124716089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a:t>Applicant Survey (Nielsen)</a:t>
            </a:r>
          </a:p>
        </p:txBody>
      </p:sp>
      <p:sp>
        <p:nvSpPr>
          <p:cNvPr id="4" name="TextBox 3"/>
          <p:cNvSpPr txBox="1"/>
          <p:nvPr/>
        </p:nvSpPr>
        <p:spPr>
          <a:xfrm>
            <a:off x="369116" y="843093"/>
            <a:ext cx="8711967" cy="3462486"/>
          </a:xfrm>
          <a:prstGeom prst="rect">
            <a:avLst/>
          </a:prstGeom>
          <a:noFill/>
        </p:spPr>
        <p:txBody>
          <a:bodyPr wrap="square" rtlCol="0">
            <a:spAutoFit/>
          </a:bodyPr>
          <a:lstStyle/>
          <a:p>
            <a:r>
              <a:rPr lang="en-US" b="1" dirty="0">
                <a:solidFill>
                  <a:schemeClr val="accent5"/>
                </a:solidFill>
                <a:latin typeface="Source Sans Pro" panose="020B0503030403020204" pitchFamily="34" charset="0"/>
              </a:rPr>
              <a:t>Additional Insights from Follow-On</a:t>
            </a:r>
          </a:p>
          <a:p>
            <a:endParaRPr lang="en-US" sz="600" b="1" dirty="0">
              <a:latin typeface="Source Sans Pro" panose="020B0503030403020204" pitchFamily="34" charset="0"/>
            </a:endParaRPr>
          </a:p>
          <a:p>
            <a:pPr marL="285750" indent="-285750">
              <a:buFont typeface="Arial" panose="020B0604020202020204" pitchFamily="34" charset="0"/>
              <a:buChar char="•"/>
            </a:pPr>
            <a:r>
              <a:rPr lang="en-US" sz="1400" dirty="0">
                <a:latin typeface="Source Sans Pro" panose="020B0503030403020204" pitchFamily="34" charset="0"/>
              </a:rPr>
              <a:t>Technical problems (outage, digital archery) did not present ICANN well.</a:t>
            </a:r>
          </a:p>
          <a:p>
            <a:pPr marL="285750" indent="-285750">
              <a:buFont typeface="Arial" panose="020B0604020202020204" pitchFamily="34" charset="0"/>
              <a:buChar char="•"/>
            </a:pPr>
            <a:endParaRPr lang="en-US" sz="400" dirty="0">
              <a:latin typeface="Source Sans Pro" panose="020B0503030403020204" pitchFamily="34" charset="0"/>
            </a:endParaRPr>
          </a:p>
          <a:p>
            <a:pPr marL="285750" indent="-285750">
              <a:buFont typeface="Arial" panose="020B0604020202020204" pitchFamily="34" charset="0"/>
              <a:buChar char="•"/>
            </a:pPr>
            <a:r>
              <a:rPr lang="en-US" sz="1400" dirty="0">
                <a:latin typeface="Source Sans Pro" panose="020B0503030403020204" pitchFamily="34" charset="0"/>
              </a:rPr>
              <a:t>Changing process/timelines very frustrating for those who “played by the rules”.  “If you work hard to meet the deadline, and someone else does not, that should be your advantage.” </a:t>
            </a:r>
          </a:p>
          <a:p>
            <a:pPr marL="285750" indent="-285750">
              <a:buFont typeface="Arial" panose="020B0604020202020204" pitchFamily="34" charset="0"/>
              <a:buChar char="•"/>
            </a:pPr>
            <a:endParaRPr lang="en-US" sz="400" dirty="0">
              <a:latin typeface="Source Sans Pro" panose="020B0503030403020204" pitchFamily="34" charset="0"/>
            </a:endParaRPr>
          </a:p>
          <a:p>
            <a:pPr marL="285750" indent="-285750">
              <a:buFont typeface="Arial" panose="020B0604020202020204" pitchFamily="34" charset="0"/>
              <a:buChar char="•"/>
            </a:pPr>
            <a:r>
              <a:rPr lang="en-US" sz="1400" dirty="0">
                <a:latin typeface="Source Sans Pro" panose="020B0503030403020204" pitchFamily="34" charset="0"/>
              </a:rPr>
              <a:t>Rule/process changes or shifting guidance undermine credibility e.g. plurals, linguistic reviews.</a:t>
            </a:r>
          </a:p>
          <a:p>
            <a:pPr marL="285750" indent="-285750">
              <a:buFont typeface="Arial" panose="020B0604020202020204" pitchFamily="34" charset="0"/>
              <a:buChar char="•"/>
            </a:pPr>
            <a:endParaRPr lang="en-US" sz="400" dirty="0">
              <a:latin typeface="Source Sans Pro" panose="020B0503030403020204" pitchFamily="34" charset="0"/>
            </a:endParaRPr>
          </a:p>
          <a:p>
            <a:pPr marL="285750" indent="-285750">
              <a:buFont typeface="Arial" panose="020B0604020202020204" pitchFamily="34" charset="0"/>
              <a:buChar char="•"/>
            </a:pPr>
            <a:r>
              <a:rPr lang="en-US" sz="1400" dirty="0">
                <a:latin typeface="Source Sans Pro" panose="020B0503030403020204" pitchFamily="34" charset="0"/>
              </a:rPr>
              <a:t>Perception held by some that ICANN does not respect the business/financial implications that their delays have on applicants.</a:t>
            </a:r>
          </a:p>
          <a:p>
            <a:pPr marL="285750" indent="-285750">
              <a:buFont typeface="Arial" panose="020B0604020202020204" pitchFamily="34" charset="0"/>
              <a:buChar char="•"/>
            </a:pPr>
            <a:endParaRPr lang="en-US" sz="400" dirty="0">
              <a:latin typeface="Source Sans Pro" panose="020B0503030403020204" pitchFamily="34" charset="0"/>
            </a:endParaRPr>
          </a:p>
          <a:p>
            <a:pPr marL="285750" indent="-285750">
              <a:buFont typeface="Arial" panose="020B0604020202020204" pitchFamily="34" charset="0"/>
              <a:buChar char="•"/>
            </a:pPr>
            <a:r>
              <a:rPr lang="en-US" sz="1400" dirty="0">
                <a:latin typeface="Source Sans Pro" panose="020B0503030403020204" pitchFamily="34" charset="0"/>
              </a:rPr>
              <a:t>Process was about procedure, not substance of applications—potentially a stronger concern for community applicants.</a:t>
            </a:r>
          </a:p>
          <a:p>
            <a:pPr marL="285750" indent="-285750">
              <a:buFont typeface="Arial" panose="020B0604020202020204" pitchFamily="34" charset="0"/>
              <a:buChar char="•"/>
            </a:pPr>
            <a:endParaRPr lang="en-US" sz="400" dirty="0">
              <a:latin typeface="Source Sans Pro" panose="020B0503030403020204" pitchFamily="34" charset="0"/>
            </a:endParaRPr>
          </a:p>
          <a:p>
            <a:pPr marL="285750" indent="-285750">
              <a:buFont typeface="Arial" panose="020B0604020202020204" pitchFamily="34" charset="0"/>
              <a:buChar char="•"/>
            </a:pPr>
            <a:r>
              <a:rPr lang="en-US" sz="1400" dirty="0">
                <a:latin typeface="Source Sans Pro" panose="020B0503030403020204" pitchFamily="34" charset="0"/>
              </a:rPr>
              <a:t>Letters of credit and bank transfers seen as onerous, non-standard, “illegal” or inappropriate for government entities.</a:t>
            </a:r>
          </a:p>
          <a:p>
            <a:pPr marL="285750" indent="-285750">
              <a:buFont typeface="Arial" panose="020B0604020202020204" pitchFamily="34" charset="0"/>
              <a:buChar char="•"/>
            </a:pPr>
            <a:endParaRPr lang="en-US" sz="400" dirty="0">
              <a:latin typeface="Source Sans Pro" panose="020B0503030403020204" pitchFamily="34" charset="0"/>
            </a:endParaRPr>
          </a:p>
          <a:p>
            <a:pPr marL="285750" indent="-285750">
              <a:buFont typeface="Arial" panose="020B0604020202020204" pitchFamily="34" charset="0"/>
              <a:buChar char="•"/>
            </a:pPr>
            <a:r>
              <a:rPr lang="en-US" sz="1400" dirty="0">
                <a:latin typeface="Source Sans Pro" panose="020B0503030403020204" pitchFamily="34" charset="0"/>
              </a:rPr>
              <a:t>Communication methods designed to convey impartiality, but some don’t believe impartiality was maintained.</a:t>
            </a:r>
          </a:p>
        </p:txBody>
      </p:sp>
    </p:spTree>
    <p:extLst>
      <p:ext uri="{BB962C8B-B14F-4D97-AF65-F5344CB8AC3E}">
        <p14:creationId xmlns:p14="http://schemas.microsoft.com/office/powerpoint/2010/main" val="219116595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p:cNvSpPr>
            <a:spLocks noGrp="1"/>
          </p:cNvSpPr>
          <p:nvPr>
            <p:ph type="body" sz="quarter" idx="13"/>
          </p:nvPr>
        </p:nvSpPr>
        <p:spPr>
          <a:xfrm>
            <a:off x="1570435" y="1783193"/>
            <a:ext cx="6321708" cy="1296591"/>
          </a:xfrm>
        </p:spPr>
        <p:txBody>
          <a:bodyPr/>
          <a:lstStyle/>
          <a:p>
            <a:pPr algn="ctr"/>
            <a:r>
              <a:rPr lang="en-US" b="1" dirty="0">
                <a:latin typeface="Source Sans Pro Light"/>
              </a:rPr>
              <a:t>Application &amp; Evaluation</a:t>
            </a:r>
          </a:p>
          <a:p>
            <a:pPr algn="ctr"/>
            <a:r>
              <a:rPr lang="en-US" b="1" dirty="0">
                <a:latin typeface="Source Sans Pro Light"/>
              </a:rPr>
              <a:t>Q&amp;A</a:t>
            </a:r>
          </a:p>
        </p:txBody>
      </p:sp>
    </p:spTree>
    <p:extLst>
      <p:ext uri="{BB962C8B-B14F-4D97-AF65-F5344CB8AC3E}">
        <p14:creationId xmlns:p14="http://schemas.microsoft.com/office/powerpoint/2010/main" val="210827027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1"/>
          <p:cNvSpPr>
            <a:spLocks noGrp="1"/>
          </p:cNvSpPr>
          <p:nvPr>
            <p:ph type="body" sz="quarter" idx="13"/>
          </p:nvPr>
        </p:nvSpPr>
        <p:spPr>
          <a:xfrm>
            <a:off x="1446214" y="2380093"/>
            <a:ext cx="6256337" cy="1296591"/>
          </a:xfrm>
        </p:spPr>
        <p:txBody>
          <a:bodyPr/>
          <a:lstStyle/>
          <a:p>
            <a:pPr algn="ctr"/>
            <a:r>
              <a:rPr lang="en-US" b="1" dirty="0"/>
              <a:t>Work Plan &amp; Timeline</a:t>
            </a:r>
          </a:p>
        </p:txBody>
      </p:sp>
    </p:spTree>
    <p:extLst>
      <p:ext uri="{BB962C8B-B14F-4D97-AF65-F5344CB8AC3E}">
        <p14:creationId xmlns:p14="http://schemas.microsoft.com/office/powerpoint/2010/main" val="183229984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a:t>Work Plan </a:t>
            </a:r>
          </a:p>
        </p:txBody>
      </p:sp>
      <p:pic>
        <p:nvPicPr>
          <p:cNvPr id="66" name="Picture 65"/>
          <p:cNvPicPr>
            <a:picLocks noChangeAspect="1"/>
          </p:cNvPicPr>
          <p:nvPr/>
        </p:nvPicPr>
        <p:blipFill rotWithShape="1">
          <a:blip r:embed="rId3"/>
          <a:srcRect l="34006" t="-188" r="26103" b="3732"/>
          <a:stretch/>
        </p:blipFill>
        <p:spPr>
          <a:xfrm>
            <a:off x="0" y="2214805"/>
            <a:ext cx="9143999" cy="2376871"/>
          </a:xfrm>
          <a:prstGeom prst="rect">
            <a:avLst/>
          </a:prstGeom>
        </p:spPr>
      </p:pic>
      <p:grpSp>
        <p:nvGrpSpPr>
          <p:cNvPr id="67" name="Group 66"/>
          <p:cNvGrpSpPr/>
          <p:nvPr/>
        </p:nvGrpSpPr>
        <p:grpSpPr>
          <a:xfrm>
            <a:off x="524195" y="672144"/>
            <a:ext cx="1683632" cy="2075522"/>
            <a:chOff x="6033494" y="2425404"/>
            <a:chExt cx="2244839" cy="2767365"/>
          </a:xfrm>
        </p:grpSpPr>
        <p:grpSp>
          <p:nvGrpSpPr>
            <p:cNvPr id="68" name="Group 67"/>
            <p:cNvGrpSpPr/>
            <p:nvPr/>
          </p:nvGrpSpPr>
          <p:grpSpPr>
            <a:xfrm>
              <a:off x="6437591" y="3591268"/>
              <a:ext cx="1354978" cy="1601501"/>
              <a:chOff x="652112" y="1804737"/>
              <a:chExt cx="1354978" cy="2213810"/>
            </a:xfrm>
          </p:grpSpPr>
          <p:sp>
            <p:nvSpPr>
              <p:cNvPr id="70" name="Rectangle 69"/>
              <p:cNvSpPr/>
              <p:nvPr/>
            </p:nvSpPr>
            <p:spPr>
              <a:xfrm>
                <a:off x="652112" y="1804737"/>
                <a:ext cx="45719" cy="221381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1" dirty="0"/>
              </a:p>
            </p:txBody>
          </p:sp>
          <p:sp>
            <p:nvSpPr>
              <p:cNvPr id="71" name="Flowchart: Punched Tape 30"/>
              <p:cNvSpPr/>
              <p:nvPr/>
            </p:nvSpPr>
            <p:spPr>
              <a:xfrm>
                <a:off x="697829" y="1804737"/>
                <a:ext cx="1309261" cy="1249790"/>
              </a:xfrm>
              <a:prstGeom prst="flowChartPunchedTape">
                <a:avLst/>
              </a:prstGeom>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a:ln w="0"/>
                    <a:solidFill>
                      <a:schemeClr val="bg1"/>
                    </a:solidFill>
                    <a:effectLst>
                      <a:outerShdw blurRad="38100" dist="19050" dir="2700000" algn="tl" rotWithShape="0">
                        <a:schemeClr val="dk1">
                          <a:alpha val="40000"/>
                        </a:schemeClr>
                      </a:outerShdw>
                    </a:effectLst>
                  </a:rPr>
                  <a:t>Nov 2016</a:t>
                </a:r>
                <a:endParaRPr lang="en-US" b="1" dirty="0">
                  <a:ln w="0"/>
                  <a:solidFill>
                    <a:schemeClr val="bg1"/>
                  </a:solidFill>
                  <a:effectLst>
                    <a:outerShdw blurRad="38100" dist="19050" dir="2700000" algn="tl" rotWithShape="0">
                      <a:schemeClr val="dk1">
                        <a:alpha val="40000"/>
                      </a:schemeClr>
                    </a:outerShdw>
                  </a:effectLst>
                </a:endParaRPr>
              </a:p>
            </p:txBody>
          </p:sp>
        </p:grpSp>
        <p:sp>
          <p:nvSpPr>
            <p:cNvPr id="69" name="TextBox 68"/>
            <p:cNvSpPr txBox="1"/>
            <p:nvPr/>
          </p:nvSpPr>
          <p:spPr>
            <a:xfrm>
              <a:off x="6033494" y="2425404"/>
              <a:ext cx="2244839" cy="1107997"/>
            </a:xfrm>
            <a:prstGeom prst="rect">
              <a:avLst/>
            </a:prstGeom>
            <a:noFill/>
          </p:spPr>
          <p:txBody>
            <a:bodyPr wrap="square" rtlCol="0">
              <a:spAutoFit/>
            </a:bodyPr>
            <a:lstStyle/>
            <a:p>
              <a:pPr algn="ctr"/>
              <a:r>
                <a:rPr lang="en-US" sz="1600" i="1" dirty="0">
                  <a:latin typeface="Source Sans Pro"/>
                  <a:cs typeface="Source Sans Pro"/>
                </a:rPr>
                <a:t>Community Input on Interim Findings</a:t>
              </a:r>
            </a:p>
          </p:txBody>
        </p:sp>
      </p:grpSp>
      <p:sp>
        <p:nvSpPr>
          <p:cNvPr id="72" name="TextBox 71"/>
          <p:cNvSpPr txBox="1"/>
          <p:nvPr/>
        </p:nvSpPr>
        <p:spPr>
          <a:xfrm>
            <a:off x="5002985" y="3076139"/>
            <a:ext cx="847159" cy="530915"/>
          </a:xfrm>
          <a:prstGeom prst="rect">
            <a:avLst/>
          </a:prstGeom>
          <a:noFill/>
        </p:spPr>
        <p:txBody>
          <a:bodyPr wrap="square" rtlCol="0">
            <a:spAutoFit/>
          </a:bodyPr>
          <a:lstStyle/>
          <a:p>
            <a:pPr algn="ctr"/>
            <a:r>
              <a:rPr lang="en-US" sz="1050" b="1" dirty="0">
                <a:solidFill>
                  <a:schemeClr val="accent4"/>
                </a:solidFill>
                <a:latin typeface="Source Sans Pro"/>
                <a:cs typeface="Source Sans Pro"/>
              </a:rPr>
              <a:t>ICANN58</a:t>
            </a:r>
          </a:p>
          <a:p>
            <a:pPr algn="ctr"/>
            <a:endParaRPr lang="en-US" sz="900" dirty="0">
              <a:solidFill>
                <a:prstClr val="white"/>
              </a:solidFill>
              <a:latin typeface="Source Sans Pro"/>
              <a:cs typeface="Source Sans Pro"/>
            </a:endParaRPr>
          </a:p>
          <a:p>
            <a:pPr algn="ctr"/>
            <a:endParaRPr lang="en-US" sz="900" dirty="0">
              <a:solidFill>
                <a:prstClr val="white"/>
              </a:solidFill>
              <a:latin typeface="Source Sans Pro"/>
              <a:cs typeface="Source Sans Pro"/>
            </a:endParaRPr>
          </a:p>
        </p:txBody>
      </p:sp>
      <p:pic>
        <p:nvPicPr>
          <p:cNvPr id="73" name="Picture 7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8214" y="3011486"/>
            <a:ext cx="617220" cy="452861"/>
          </a:xfrm>
          <a:prstGeom prst="rect">
            <a:avLst/>
          </a:prstGeom>
        </p:spPr>
      </p:pic>
      <p:grpSp>
        <p:nvGrpSpPr>
          <p:cNvPr id="74" name="Group 73"/>
          <p:cNvGrpSpPr/>
          <p:nvPr/>
        </p:nvGrpSpPr>
        <p:grpSpPr>
          <a:xfrm>
            <a:off x="2186419" y="1778326"/>
            <a:ext cx="1683632" cy="2150999"/>
            <a:chOff x="3604547" y="2448533"/>
            <a:chExt cx="2244839" cy="2868001"/>
          </a:xfrm>
        </p:grpSpPr>
        <p:grpSp>
          <p:nvGrpSpPr>
            <p:cNvPr id="75" name="Group 74"/>
            <p:cNvGrpSpPr/>
            <p:nvPr/>
          </p:nvGrpSpPr>
          <p:grpSpPr>
            <a:xfrm>
              <a:off x="3907082" y="3480403"/>
              <a:ext cx="1571726" cy="1836131"/>
              <a:chOff x="-1878397" y="1651484"/>
              <a:chExt cx="1571726" cy="2538148"/>
            </a:xfrm>
          </p:grpSpPr>
          <p:sp>
            <p:nvSpPr>
              <p:cNvPr id="77" name="Rectangle 76"/>
              <p:cNvSpPr/>
              <p:nvPr/>
            </p:nvSpPr>
            <p:spPr>
              <a:xfrm>
                <a:off x="-1878397" y="1975822"/>
                <a:ext cx="45719" cy="221381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1" dirty="0"/>
              </a:p>
            </p:txBody>
          </p:sp>
          <p:sp>
            <p:nvSpPr>
              <p:cNvPr id="78" name="Flowchart: Punched Tape 30"/>
              <p:cNvSpPr/>
              <p:nvPr/>
            </p:nvSpPr>
            <p:spPr>
              <a:xfrm>
                <a:off x="-1852807" y="1651484"/>
                <a:ext cx="1546136" cy="1223701"/>
              </a:xfrm>
              <a:prstGeom prst="flowChartPunchedTape">
                <a:avLst/>
              </a:prstGeom>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a:ln w="0"/>
                    <a:solidFill>
                      <a:schemeClr val="bg1"/>
                    </a:solidFill>
                    <a:effectLst>
                      <a:outerShdw blurRad="38100" dist="19050" dir="2700000" algn="tl" rotWithShape="0">
                        <a:schemeClr val="dk1">
                          <a:alpha val="40000"/>
                        </a:schemeClr>
                      </a:outerShdw>
                    </a:effectLst>
                  </a:rPr>
                  <a:t>Dec 2016</a:t>
                </a:r>
                <a:endParaRPr lang="en-US" b="1" dirty="0">
                  <a:ln w="0"/>
                  <a:solidFill>
                    <a:schemeClr val="bg1"/>
                  </a:solidFill>
                  <a:effectLst>
                    <a:outerShdw blurRad="38100" dist="19050" dir="2700000" algn="tl" rotWithShape="0">
                      <a:schemeClr val="dk1">
                        <a:alpha val="40000"/>
                      </a:schemeClr>
                    </a:outerShdw>
                  </a:effectLst>
                </a:endParaRPr>
              </a:p>
            </p:txBody>
          </p:sp>
        </p:grpSp>
        <p:sp>
          <p:nvSpPr>
            <p:cNvPr id="76" name="TextBox 75"/>
            <p:cNvSpPr txBox="1"/>
            <p:nvPr/>
          </p:nvSpPr>
          <p:spPr>
            <a:xfrm>
              <a:off x="3604547" y="2448533"/>
              <a:ext cx="2244839" cy="779701"/>
            </a:xfrm>
            <a:prstGeom prst="rect">
              <a:avLst/>
            </a:prstGeom>
            <a:noFill/>
          </p:spPr>
          <p:txBody>
            <a:bodyPr wrap="square" rtlCol="0">
              <a:spAutoFit/>
            </a:bodyPr>
            <a:lstStyle/>
            <a:p>
              <a:pPr algn="ctr"/>
              <a:r>
                <a:rPr lang="en-US" sz="1600" i="1" dirty="0">
                  <a:latin typeface="Source Sans Pro"/>
                  <a:cs typeface="Source Sans Pro"/>
                </a:rPr>
                <a:t>Draft Report for Public Comment</a:t>
              </a:r>
            </a:p>
          </p:txBody>
        </p:sp>
      </p:grpSp>
      <p:pic>
        <p:nvPicPr>
          <p:cNvPr id="80" name="Picture 7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56525" y="3472094"/>
            <a:ext cx="617220" cy="452861"/>
          </a:xfrm>
          <a:prstGeom prst="rect">
            <a:avLst/>
          </a:prstGeom>
        </p:spPr>
      </p:pic>
      <p:grpSp>
        <p:nvGrpSpPr>
          <p:cNvPr id="81" name="Group 80"/>
          <p:cNvGrpSpPr/>
          <p:nvPr/>
        </p:nvGrpSpPr>
        <p:grpSpPr>
          <a:xfrm>
            <a:off x="7246967" y="843074"/>
            <a:ext cx="1683632" cy="1955665"/>
            <a:chOff x="6160259" y="2585213"/>
            <a:chExt cx="2244839" cy="2607556"/>
          </a:xfrm>
        </p:grpSpPr>
        <p:grpSp>
          <p:nvGrpSpPr>
            <p:cNvPr id="82" name="Group 81"/>
            <p:cNvGrpSpPr/>
            <p:nvPr/>
          </p:nvGrpSpPr>
          <p:grpSpPr>
            <a:xfrm>
              <a:off x="6437591" y="3591268"/>
              <a:ext cx="1644458" cy="1601501"/>
              <a:chOff x="652112" y="1804737"/>
              <a:chExt cx="1644458" cy="2213810"/>
            </a:xfrm>
          </p:grpSpPr>
          <p:sp>
            <p:nvSpPr>
              <p:cNvPr id="84" name="Rectangle 83"/>
              <p:cNvSpPr/>
              <p:nvPr/>
            </p:nvSpPr>
            <p:spPr>
              <a:xfrm>
                <a:off x="652112" y="1804737"/>
                <a:ext cx="45719" cy="221381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1" dirty="0"/>
              </a:p>
            </p:txBody>
          </p:sp>
          <p:sp>
            <p:nvSpPr>
              <p:cNvPr id="85" name="Flowchart: Punched Tape 30"/>
              <p:cNvSpPr/>
              <p:nvPr/>
            </p:nvSpPr>
            <p:spPr>
              <a:xfrm>
                <a:off x="697831" y="1804737"/>
                <a:ext cx="1598739" cy="1235273"/>
              </a:xfrm>
              <a:prstGeom prst="flowChartPunchedTape">
                <a:avLst/>
              </a:prstGeom>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a:ln w="0"/>
                    <a:solidFill>
                      <a:schemeClr val="bg1"/>
                    </a:solidFill>
                    <a:effectLst>
                      <a:outerShdw blurRad="38100" dist="19050" dir="2700000" algn="tl" rotWithShape="0">
                        <a:schemeClr val="dk1">
                          <a:alpha val="40000"/>
                        </a:schemeClr>
                      </a:outerShdw>
                    </a:effectLst>
                  </a:rPr>
                  <a:t>July 2017</a:t>
                </a:r>
                <a:endParaRPr lang="en-US" b="1" dirty="0">
                  <a:ln w="0"/>
                  <a:solidFill>
                    <a:schemeClr val="bg1"/>
                  </a:solidFill>
                  <a:effectLst>
                    <a:outerShdw blurRad="38100" dist="19050" dir="2700000" algn="tl" rotWithShape="0">
                      <a:schemeClr val="dk1">
                        <a:alpha val="40000"/>
                      </a:schemeClr>
                    </a:outerShdw>
                  </a:effectLst>
                </a:endParaRPr>
              </a:p>
            </p:txBody>
          </p:sp>
        </p:grpSp>
        <p:sp>
          <p:nvSpPr>
            <p:cNvPr id="83" name="TextBox 82"/>
            <p:cNvSpPr txBox="1"/>
            <p:nvPr/>
          </p:nvSpPr>
          <p:spPr>
            <a:xfrm>
              <a:off x="6160259" y="2585213"/>
              <a:ext cx="2244839" cy="1107997"/>
            </a:xfrm>
            <a:prstGeom prst="rect">
              <a:avLst/>
            </a:prstGeom>
            <a:noFill/>
          </p:spPr>
          <p:txBody>
            <a:bodyPr wrap="square" rtlCol="0">
              <a:spAutoFit/>
            </a:bodyPr>
            <a:lstStyle/>
            <a:p>
              <a:pPr algn="ctr"/>
              <a:r>
                <a:rPr lang="en-US" sz="1600" i="1" dirty="0">
                  <a:latin typeface="Source Sans Pro"/>
                  <a:cs typeface="Source Sans Pro"/>
                </a:rPr>
                <a:t>Final Report for Board consideration </a:t>
              </a:r>
            </a:p>
          </p:txBody>
        </p:sp>
      </p:grpSp>
      <p:sp>
        <p:nvSpPr>
          <p:cNvPr id="86" name="TextBox 85"/>
          <p:cNvSpPr txBox="1"/>
          <p:nvPr/>
        </p:nvSpPr>
        <p:spPr>
          <a:xfrm>
            <a:off x="463376" y="2747666"/>
            <a:ext cx="847159" cy="530915"/>
          </a:xfrm>
          <a:prstGeom prst="rect">
            <a:avLst/>
          </a:prstGeom>
          <a:noFill/>
        </p:spPr>
        <p:txBody>
          <a:bodyPr wrap="square" rtlCol="0">
            <a:spAutoFit/>
          </a:bodyPr>
          <a:lstStyle/>
          <a:p>
            <a:pPr algn="ctr"/>
            <a:r>
              <a:rPr lang="en-US" sz="1050" b="1" dirty="0">
                <a:solidFill>
                  <a:schemeClr val="accent4"/>
                </a:solidFill>
                <a:latin typeface="Source Sans Pro"/>
                <a:cs typeface="Source Sans Pro"/>
              </a:rPr>
              <a:t>ICANN57</a:t>
            </a:r>
          </a:p>
          <a:p>
            <a:pPr algn="ctr"/>
            <a:endParaRPr lang="en-US" sz="900" dirty="0">
              <a:solidFill>
                <a:prstClr val="white"/>
              </a:solidFill>
              <a:latin typeface="Source Sans Pro"/>
              <a:cs typeface="Source Sans Pro"/>
            </a:endParaRPr>
          </a:p>
          <a:p>
            <a:pPr algn="ctr"/>
            <a:endParaRPr lang="en-US" sz="900" dirty="0">
              <a:solidFill>
                <a:prstClr val="white"/>
              </a:solidFill>
              <a:latin typeface="Source Sans Pro"/>
              <a:cs typeface="Source Sans Pro"/>
            </a:endParaRPr>
          </a:p>
        </p:txBody>
      </p:sp>
      <p:grpSp>
        <p:nvGrpSpPr>
          <p:cNvPr id="23" name="Group 22"/>
          <p:cNvGrpSpPr/>
          <p:nvPr/>
        </p:nvGrpSpPr>
        <p:grpSpPr>
          <a:xfrm>
            <a:off x="4818001" y="1514172"/>
            <a:ext cx="1683632" cy="2083546"/>
            <a:chOff x="6190946" y="2414705"/>
            <a:chExt cx="2244839" cy="2778064"/>
          </a:xfrm>
        </p:grpSpPr>
        <p:grpSp>
          <p:nvGrpSpPr>
            <p:cNvPr id="24" name="Group 23"/>
            <p:cNvGrpSpPr/>
            <p:nvPr/>
          </p:nvGrpSpPr>
          <p:grpSpPr>
            <a:xfrm>
              <a:off x="6437591" y="3434772"/>
              <a:ext cx="1611550" cy="1757997"/>
              <a:chOff x="652112" y="1588407"/>
              <a:chExt cx="1611550" cy="2430140"/>
            </a:xfrm>
          </p:grpSpPr>
          <p:sp>
            <p:nvSpPr>
              <p:cNvPr id="26" name="Rectangle 25"/>
              <p:cNvSpPr/>
              <p:nvPr/>
            </p:nvSpPr>
            <p:spPr>
              <a:xfrm>
                <a:off x="652112" y="1804737"/>
                <a:ext cx="45719" cy="221381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1" dirty="0"/>
              </a:p>
            </p:txBody>
          </p:sp>
          <p:sp>
            <p:nvSpPr>
              <p:cNvPr id="27" name="Flowchart: Punched Tape 30"/>
              <p:cNvSpPr/>
              <p:nvPr/>
            </p:nvSpPr>
            <p:spPr>
              <a:xfrm>
                <a:off x="674971" y="1588407"/>
                <a:ext cx="1588691" cy="1223702"/>
              </a:xfrm>
              <a:prstGeom prst="flowChartPunchedTape">
                <a:avLst/>
              </a:prstGeom>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sz="1600" b="1" dirty="0">
                    <a:ln w="0"/>
                    <a:solidFill>
                      <a:schemeClr val="bg1"/>
                    </a:solidFill>
                    <a:effectLst>
                      <a:outerShdw blurRad="38100" dist="19050" dir="2700000" algn="tl" rotWithShape="0">
                        <a:schemeClr val="dk1">
                          <a:alpha val="40000"/>
                        </a:schemeClr>
                      </a:outerShdw>
                    </a:effectLst>
                  </a:rPr>
                  <a:t>March 2017</a:t>
                </a:r>
                <a:endParaRPr lang="en-US" b="1" dirty="0">
                  <a:ln w="0"/>
                  <a:solidFill>
                    <a:schemeClr val="bg1"/>
                  </a:solidFill>
                  <a:effectLst>
                    <a:outerShdw blurRad="38100" dist="19050" dir="2700000" algn="tl" rotWithShape="0">
                      <a:schemeClr val="dk1">
                        <a:alpha val="40000"/>
                      </a:schemeClr>
                    </a:outerShdw>
                  </a:effectLst>
                </a:endParaRPr>
              </a:p>
            </p:txBody>
          </p:sp>
        </p:grpSp>
        <p:sp>
          <p:nvSpPr>
            <p:cNvPr id="25" name="TextBox 24"/>
            <p:cNvSpPr txBox="1"/>
            <p:nvPr/>
          </p:nvSpPr>
          <p:spPr>
            <a:xfrm>
              <a:off x="6190946" y="2414705"/>
              <a:ext cx="2244839" cy="779701"/>
            </a:xfrm>
            <a:prstGeom prst="rect">
              <a:avLst/>
            </a:prstGeom>
            <a:noFill/>
          </p:spPr>
          <p:txBody>
            <a:bodyPr wrap="square" rtlCol="0">
              <a:spAutoFit/>
            </a:bodyPr>
            <a:lstStyle/>
            <a:p>
              <a:pPr algn="ctr"/>
              <a:r>
                <a:rPr lang="en-US" sz="1600" i="1" dirty="0">
                  <a:latin typeface="Source Sans Pro"/>
                  <a:cs typeface="Source Sans Pro"/>
                </a:rPr>
                <a:t>DNS Abuse Study and INTA Survey</a:t>
              </a:r>
            </a:p>
          </p:txBody>
        </p:sp>
      </p:grpSp>
    </p:spTree>
    <p:extLst>
      <p:ext uri="{BB962C8B-B14F-4D97-AF65-F5344CB8AC3E}">
        <p14:creationId xmlns:p14="http://schemas.microsoft.com/office/powerpoint/2010/main" val="177632035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1"/>
          <p:cNvSpPr>
            <a:spLocks noGrp="1"/>
          </p:cNvSpPr>
          <p:nvPr>
            <p:ph type="body" sz="quarter" idx="13"/>
          </p:nvPr>
        </p:nvSpPr>
        <p:spPr>
          <a:xfrm>
            <a:off x="1268414" y="2405493"/>
            <a:ext cx="6256337" cy="1296591"/>
          </a:xfrm>
        </p:spPr>
        <p:txBody>
          <a:bodyPr/>
          <a:lstStyle/>
          <a:p>
            <a:pPr algn="ctr"/>
            <a:r>
              <a:rPr lang="en-US" b="1" dirty="0"/>
              <a:t>The Floor is Yours</a:t>
            </a:r>
          </a:p>
        </p:txBody>
      </p:sp>
    </p:spTree>
    <p:extLst>
      <p:ext uri="{BB962C8B-B14F-4D97-AF65-F5344CB8AC3E}">
        <p14:creationId xmlns:p14="http://schemas.microsoft.com/office/powerpoint/2010/main" val="209292606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a:t>WE WANT TO HEAR FROM  YOU!</a:t>
            </a:r>
          </a:p>
        </p:txBody>
      </p:sp>
      <p:pic>
        <p:nvPicPr>
          <p:cNvPr id="3" name="Picture 2" descr="0070-envelop.eps"/>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07780" y="860542"/>
            <a:ext cx="660400" cy="546100"/>
          </a:xfrm>
          <a:prstGeom prst="rect">
            <a:avLst/>
          </a:prstGeom>
        </p:spPr>
      </p:pic>
      <p:pic>
        <p:nvPicPr>
          <p:cNvPr id="4" name="Picture 3"/>
          <p:cNvPicPr>
            <a:picLocks noChangeAspect="1"/>
          </p:cNvPicPr>
          <p:nvPr/>
        </p:nvPicPr>
        <p:blipFill>
          <a:blip r:embed="rId3"/>
          <a:stretch>
            <a:fillRect/>
          </a:stretch>
        </p:blipFill>
        <p:spPr>
          <a:xfrm>
            <a:off x="354301" y="1654810"/>
            <a:ext cx="713879" cy="857701"/>
          </a:xfrm>
          <a:prstGeom prst="rect">
            <a:avLst/>
          </a:prstGeom>
        </p:spPr>
      </p:pic>
      <p:pic>
        <p:nvPicPr>
          <p:cNvPr id="5" name="Picture 4" descr="0067-phone.eps"/>
          <p:cNvPicPr>
            <a:picLocks noChangeAspect="1"/>
          </p:cNvPicPr>
          <p:nvPr/>
        </p:nvPicPr>
        <p:blipFill>
          <a:blip r:embed="rId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07780" y="2822755"/>
            <a:ext cx="609600" cy="609600"/>
          </a:xfrm>
          <a:prstGeom prst="rect">
            <a:avLst/>
          </a:prstGeom>
        </p:spPr>
      </p:pic>
      <p:pic>
        <p:nvPicPr>
          <p:cNvPr id="6" name="Picture 5" descr="0112-bubbles3.eps"/>
          <p:cNvPicPr>
            <a:picLocks noChangeAspect="1"/>
          </p:cNvPicPr>
          <p:nvPr/>
        </p:nvPicPr>
        <p:blipFill>
          <a:blip r:embed="rId5">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07780" y="3742599"/>
            <a:ext cx="736600" cy="673100"/>
          </a:xfrm>
          <a:prstGeom prst="rect">
            <a:avLst/>
          </a:prstGeom>
        </p:spPr>
      </p:pic>
      <p:sp>
        <p:nvSpPr>
          <p:cNvPr id="7" name="TextBox 6"/>
          <p:cNvSpPr txBox="1"/>
          <p:nvPr/>
        </p:nvSpPr>
        <p:spPr>
          <a:xfrm>
            <a:off x="1511300" y="3894483"/>
            <a:ext cx="6121400" cy="369332"/>
          </a:xfrm>
          <a:prstGeom prst="rect">
            <a:avLst/>
          </a:prstGeom>
          <a:noFill/>
        </p:spPr>
        <p:txBody>
          <a:bodyPr wrap="square" rtlCol="0">
            <a:spAutoFit/>
          </a:bodyPr>
          <a:lstStyle/>
          <a:p>
            <a:r>
              <a:rPr lang="en-US" dirty="0">
                <a:latin typeface="Source Sans Pro" panose="020B0503030403020204" pitchFamily="34" charset="0"/>
                <a:cs typeface="Source Sans Pro"/>
              </a:rPr>
              <a:t>The floor is yours! </a:t>
            </a:r>
          </a:p>
        </p:txBody>
      </p:sp>
      <p:sp>
        <p:nvSpPr>
          <p:cNvPr id="8" name="TextBox 7"/>
          <p:cNvSpPr txBox="1"/>
          <p:nvPr/>
        </p:nvSpPr>
        <p:spPr>
          <a:xfrm>
            <a:off x="1511300" y="2942889"/>
            <a:ext cx="6121400" cy="369332"/>
          </a:xfrm>
          <a:prstGeom prst="rect">
            <a:avLst/>
          </a:prstGeom>
          <a:noFill/>
        </p:spPr>
        <p:txBody>
          <a:bodyPr wrap="square" rtlCol="0">
            <a:spAutoFit/>
          </a:bodyPr>
          <a:lstStyle/>
          <a:p>
            <a:r>
              <a:rPr lang="en-US" dirty="0">
                <a:latin typeface="Source Sans Pro" panose="020B0503030403020204" pitchFamily="34" charset="0"/>
                <a:cs typeface="Source Sans Pro"/>
              </a:rPr>
              <a:t>Or to schedule a conference call  </a:t>
            </a:r>
          </a:p>
        </p:txBody>
      </p:sp>
      <p:sp>
        <p:nvSpPr>
          <p:cNvPr id="9" name="TextBox 8"/>
          <p:cNvSpPr txBox="1"/>
          <p:nvPr/>
        </p:nvSpPr>
        <p:spPr>
          <a:xfrm>
            <a:off x="1511300" y="2006183"/>
            <a:ext cx="6121400" cy="369332"/>
          </a:xfrm>
          <a:prstGeom prst="rect">
            <a:avLst/>
          </a:prstGeom>
          <a:noFill/>
        </p:spPr>
        <p:txBody>
          <a:bodyPr wrap="square" rtlCol="0">
            <a:spAutoFit/>
          </a:bodyPr>
          <a:lstStyle/>
          <a:p>
            <a:r>
              <a:rPr lang="en-US" dirty="0">
                <a:latin typeface="Source Sans Pro" panose="020B0503030403020204" pitchFamily="34" charset="0"/>
                <a:cs typeface="Source Sans Pro"/>
              </a:rPr>
              <a:t>Happy to join your session at ICANN 57</a:t>
            </a:r>
          </a:p>
        </p:txBody>
      </p:sp>
      <p:sp>
        <p:nvSpPr>
          <p:cNvPr id="10" name="TextBox 9"/>
          <p:cNvSpPr txBox="1"/>
          <p:nvPr/>
        </p:nvSpPr>
        <p:spPr>
          <a:xfrm>
            <a:off x="1511300" y="1082117"/>
            <a:ext cx="6121400" cy="369332"/>
          </a:xfrm>
          <a:prstGeom prst="rect">
            <a:avLst/>
          </a:prstGeom>
          <a:noFill/>
        </p:spPr>
        <p:txBody>
          <a:bodyPr wrap="square" rtlCol="0">
            <a:spAutoFit/>
          </a:bodyPr>
          <a:lstStyle/>
          <a:p>
            <a:r>
              <a:rPr lang="en-US" dirty="0">
                <a:latin typeface="Source Sans Pro" panose="020B0503030403020204" pitchFamily="34" charset="0"/>
                <a:cs typeface="Source Sans Pro"/>
              </a:rPr>
              <a:t>Send us an email at </a:t>
            </a:r>
            <a:r>
              <a:rPr lang="en-US" b="1" i="1" dirty="0">
                <a:latin typeface="Source Sans Pro" panose="020B0503030403020204" pitchFamily="34" charset="0"/>
                <a:hlinkClick r:id="rId6"/>
              </a:rPr>
              <a:t>input-to-cctrt@icann.org</a:t>
            </a:r>
            <a:r>
              <a:rPr lang="en-US" b="1" i="1" dirty="0">
                <a:latin typeface="Source Sans Pro" panose="020B0503030403020204" pitchFamily="34" charset="0"/>
              </a:rPr>
              <a:t> </a:t>
            </a:r>
            <a:r>
              <a:rPr lang="en-US" dirty="0">
                <a:latin typeface="Source Sans Pro" panose="020B0503030403020204" pitchFamily="34" charset="0"/>
                <a:cs typeface="Source Sans Pro"/>
              </a:rPr>
              <a:t> </a:t>
            </a:r>
          </a:p>
        </p:txBody>
      </p:sp>
      <p:sp>
        <p:nvSpPr>
          <p:cNvPr id="11" name="TextBox 10"/>
          <p:cNvSpPr txBox="1"/>
          <p:nvPr/>
        </p:nvSpPr>
        <p:spPr>
          <a:xfrm>
            <a:off x="6545169" y="1649511"/>
            <a:ext cx="2175062" cy="1631216"/>
          </a:xfrm>
          <a:prstGeom prst="rect">
            <a:avLst/>
          </a:prstGeom>
          <a:noFill/>
        </p:spPr>
        <p:txBody>
          <a:bodyPr wrap="square" rtlCol="0">
            <a:spAutoFit/>
          </a:bodyPr>
          <a:lstStyle/>
          <a:p>
            <a:r>
              <a:rPr lang="en-US" sz="2000" b="1" dirty="0">
                <a:solidFill>
                  <a:srgbClr val="FF0000"/>
                </a:solidFill>
                <a:latin typeface="Source Sans Pro" panose="020B0503030403020204" pitchFamily="34" charset="0"/>
                <a:cs typeface="Source Sans Pro"/>
              </a:rPr>
              <a:t>Interested in our work? </a:t>
            </a:r>
          </a:p>
          <a:p>
            <a:r>
              <a:rPr lang="en-US" sz="2000" b="1" dirty="0">
                <a:solidFill>
                  <a:srgbClr val="FF0000"/>
                </a:solidFill>
                <a:latin typeface="Source Sans Pro" panose="020B0503030403020204" pitchFamily="34" charset="0"/>
                <a:cs typeface="Source Sans Pro"/>
              </a:rPr>
              <a:t>Follow our wiki at http://cct.wiki for more!</a:t>
            </a:r>
          </a:p>
        </p:txBody>
      </p:sp>
    </p:spTree>
    <p:extLst>
      <p:ext uri="{BB962C8B-B14F-4D97-AF65-F5344CB8AC3E}">
        <p14:creationId xmlns:p14="http://schemas.microsoft.com/office/powerpoint/2010/main" val="106820174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1"/>
          <p:cNvSpPr>
            <a:spLocks noGrp="1"/>
          </p:cNvSpPr>
          <p:nvPr>
            <p:ph type="body" sz="quarter" idx="13"/>
          </p:nvPr>
        </p:nvSpPr>
        <p:spPr>
          <a:xfrm>
            <a:off x="1456673" y="227070"/>
            <a:ext cx="6256337" cy="1296591"/>
          </a:xfrm>
        </p:spPr>
        <p:txBody>
          <a:bodyPr>
            <a:normAutofit/>
          </a:bodyPr>
          <a:lstStyle/>
          <a:p>
            <a:pPr algn="ctr"/>
            <a:r>
              <a:rPr lang="en-US" sz="2800" b="1" dirty="0"/>
              <a:t>Thank you!</a:t>
            </a:r>
          </a:p>
        </p:txBody>
      </p:sp>
      <p:pic>
        <p:nvPicPr>
          <p:cNvPr id="4" name="Picture 3"/>
          <p:cNvPicPr>
            <a:picLocks noChangeAspect="1"/>
          </p:cNvPicPr>
          <p:nvPr/>
        </p:nvPicPr>
        <p:blipFill>
          <a:blip r:embed="rId3"/>
          <a:stretch>
            <a:fillRect/>
          </a:stretch>
        </p:blipFill>
        <p:spPr>
          <a:xfrm>
            <a:off x="2029846" y="756965"/>
            <a:ext cx="5406377" cy="4054783"/>
          </a:xfrm>
          <a:prstGeom prst="rect">
            <a:avLst/>
          </a:prstGeom>
        </p:spPr>
      </p:pic>
    </p:spTree>
    <p:extLst>
      <p:ext uri="{BB962C8B-B14F-4D97-AF65-F5344CB8AC3E}">
        <p14:creationId xmlns:p14="http://schemas.microsoft.com/office/powerpoint/2010/main" val="20063522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19482"/>
            <a:ext cx="9144000" cy="634147"/>
          </a:xfrm>
          <a:prstGeom prst="rect">
            <a:avLst/>
          </a:prstGeom>
        </p:spPr>
        <p:txBody>
          <a:bodyPr>
            <a:normAutofit/>
          </a:bodyPr>
          <a:lstStyle/>
          <a:p>
            <a:pPr marL="0" algn="ctr"/>
            <a:r>
              <a:rPr lang="en-US" sz="2800" dirty="0"/>
              <a:t>Informed by Multiple Resources</a:t>
            </a:r>
          </a:p>
        </p:txBody>
      </p:sp>
      <p:sp>
        <p:nvSpPr>
          <p:cNvPr id="19" name="TextBox 18"/>
          <p:cNvSpPr txBox="1"/>
          <p:nvPr/>
        </p:nvSpPr>
        <p:spPr>
          <a:xfrm>
            <a:off x="6717402" y="1492274"/>
            <a:ext cx="1560036" cy="715581"/>
          </a:xfrm>
          <a:prstGeom prst="rect">
            <a:avLst/>
          </a:prstGeom>
          <a:noFill/>
        </p:spPr>
        <p:txBody>
          <a:bodyPr wrap="square" rtlCol="0">
            <a:spAutoFit/>
          </a:bodyPr>
          <a:lstStyle/>
          <a:p>
            <a:pPr algn="ctr"/>
            <a:r>
              <a:rPr lang="en-US" sz="1350" b="1" dirty="0">
                <a:solidFill>
                  <a:srgbClr val="FFFFFF"/>
                </a:solidFill>
                <a:latin typeface="Source Sans Pro" panose="020B0503030403020204" pitchFamily="34" charset="0"/>
                <a:cs typeface="Source Sans Pro"/>
              </a:rPr>
              <a:t>Evaluate effectiveness of safeguards</a:t>
            </a:r>
          </a:p>
        </p:txBody>
      </p:sp>
      <p:sp>
        <p:nvSpPr>
          <p:cNvPr id="20" name="TextBox 19"/>
          <p:cNvSpPr txBox="1"/>
          <p:nvPr/>
        </p:nvSpPr>
        <p:spPr>
          <a:xfrm>
            <a:off x="3777875" y="1284525"/>
            <a:ext cx="1560036" cy="1131079"/>
          </a:xfrm>
          <a:prstGeom prst="rect">
            <a:avLst/>
          </a:prstGeom>
          <a:noFill/>
        </p:spPr>
        <p:txBody>
          <a:bodyPr wrap="square" rtlCol="0">
            <a:spAutoFit/>
          </a:bodyPr>
          <a:lstStyle/>
          <a:p>
            <a:pPr algn="ctr"/>
            <a:r>
              <a:rPr lang="en-US" sz="1350" b="1" dirty="0">
                <a:solidFill>
                  <a:srgbClr val="FFFFFF"/>
                </a:solidFill>
                <a:latin typeface="Source Sans Pro" panose="020B0503030403020204" pitchFamily="34" charset="0"/>
                <a:cs typeface="Source Sans Pro"/>
              </a:rPr>
              <a:t>Evaluate effectiveness of application and evaluation processes</a:t>
            </a:r>
          </a:p>
        </p:txBody>
      </p:sp>
      <p:sp>
        <p:nvSpPr>
          <p:cNvPr id="21" name="TextBox 20"/>
          <p:cNvSpPr txBox="1"/>
          <p:nvPr/>
        </p:nvSpPr>
        <p:spPr>
          <a:xfrm>
            <a:off x="1008529" y="806824"/>
            <a:ext cx="7140389" cy="286232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defRPr/>
            </a:pPr>
            <a:r>
              <a:rPr lang="en-US" b="1" i="1" dirty="0">
                <a:solidFill>
                  <a:schemeClr val="accent4">
                    <a:lumMod val="75000"/>
                  </a:schemeClr>
                </a:solidFill>
                <a:latin typeface="Source Sans Pro" panose="020B0503030403020204" pitchFamily="34" charset="0"/>
              </a:rPr>
              <a:t>June 2016 </a:t>
            </a:r>
            <a:r>
              <a:rPr lang="en-US" i="1" dirty="0">
                <a:latin typeface="Source Sans Pro" panose="020B0503030403020204" pitchFamily="34" charset="0"/>
              </a:rPr>
              <a:t>– Global Consumer Research – Wave 2 </a:t>
            </a:r>
            <a:r>
              <a:rPr lang="en-US" dirty="0">
                <a:latin typeface="Source Sans Pro" panose="020B0503030403020204" pitchFamily="34" charset="0"/>
              </a:rPr>
              <a:t>(Nielsen)</a:t>
            </a:r>
          </a:p>
          <a:p>
            <a:pPr>
              <a:defRPr/>
            </a:pPr>
            <a:r>
              <a:rPr lang="en-US" b="1" i="1" dirty="0">
                <a:solidFill>
                  <a:schemeClr val="accent4">
                    <a:lumMod val="75000"/>
                  </a:schemeClr>
                </a:solidFill>
                <a:latin typeface="Source Sans Pro" panose="020B0503030403020204" pitchFamily="34" charset="0"/>
              </a:rPr>
              <a:t>September 2016 </a:t>
            </a:r>
            <a:r>
              <a:rPr lang="en-US" i="1" dirty="0">
                <a:latin typeface="Source Sans Pro" panose="020B0503030403020204" pitchFamily="34" charset="0"/>
              </a:rPr>
              <a:t>- Global Registrant Survey </a:t>
            </a:r>
            <a:r>
              <a:rPr lang="en-US" dirty="0">
                <a:latin typeface="Source Sans Pro" panose="020B0503030403020204" pitchFamily="34" charset="0"/>
              </a:rPr>
              <a:t>- Wave 2 (Nielsen)</a:t>
            </a:r>
            <a:r>
              <a:rPr lang="en-US" i="1" dirty="0">
                <a:latin typeface="Source Sans Pro" panose="020B0503030403020204" pitchFamily="34" charset="0"/>
              </a:rPr>
              <a:t> </a:t>
            </a:r>
          </a:p>
          <a:p>
            <a:pPr>
              <a:defRPr/>
            </a:pPr>
            <a:r>
              <a:rPr lang="en-US" b="1" i="1" dirty="0">
                <a:solidFill>
                  <a:schemeClr val="accent4">
                    <a:lumMod val="75000"/>
                  </a:schemeClr>
                </a:solidFill>
                <a:latin typeface="Source Sans Pro" panose="020B0503030403020204" pitchFamily="34" charset="0"/>
              </a:rPr>
              <a:t>October 2016 </a:t>
            </a:r>
            <a:r>
              <a:rPr lang="en-US" i="1" dirty="0">
                <a:latin typeface="Source Sans Pro" panose="020B0503030403020204" pitchFamily="34" charset="0"/>
              </a:rPr>
              <a:t>- Phase II Assessment of the Competitive Effects Associated with the New gTLD Program </a:t>
            </a:r>
            <a:r>
              <a:rPr lang="en-US" dirty="0">
                <a:latin typeface="Source Sans Pro" panose="020B0503030403020204" pitchFamily="34" charset="0"/>
              </a:rPr>
              <a:t>(Analysis Group)</a:t>
            </a:r>
          </a:p>
          <a:p>
            <a:pPr>
              <a:defRPr/>
            </a:pPr>
            <a:r>
              <a:rPr lang="en-US" b="1" i="1" dirty="0">
                <a:solidFill>
                  <a:schemeClr val="accent4">
                    <a:lumMod val="75000"/>
                  </a:schemeClr>
                </a:solidFill>
                <a:latin typeface="Source Sans Pro" panose="020B0503030403020204" pitchFamily="34" charset="0"/>
              </a:rPr>
              <a:t>October 2016 </a:t>
            </a:r>
            <a:r>
              <a:rPr lang="en-US" i="1" dirty="0">
                <a:latin typeface="Source Sans Pro" panose="020B0503030403020204" pitchFamily="34" charset="0"/>
              </a:rPr>
              <a:t>- New gTLDs and the Global South: Understanding Limited Global South Demand in the Most Recent New gTLD Round and Options Going Forward</a:t>
            </a:r>
            <a:r>
              <a:rPr lang="en-US" dirty="0">
                <a:latin typeface="Source Sans Pro" panose="020B0503030403020204" pitchFamily="34" charset="0"/>
              </a:rPr>
              <a:t> (AMGlobal)</a:t>
            </a:r>
          </a:p>
          <a:p>
            <a:pPr marL="214313" indent="-214313">
              <a:defRPr/>
            </a:pPr>
            <a:endParaRPr lang="en-US" i="1" dirty="0">
              <a:solidFill>
                <a:schemeClr val="tx2"/>
              </a:solidFill>
              <a:latin typeface="Source Sans Pro" panose="020B0503030403020204" pitchFamily="34" charset="0"/>
            </a:endParaRPr>
          </a:p>
          <a:p>
            <a:pPr marL="214313" indent="-214313">
              <a:defRPr/>
            </a:pPr>
            <a:r>
              <a:rPr lang="en-US" i="1" dirty="0">
                <a:solidFill>
                  <a:schemeClr val="tx2"/>
                </a:solidFill>
                <a:latin typeface="Source Sans Pro" panose="020B0503030403020204" pitchFamily="34" charset="0"/>
              </a:rPr>
              <a:t>November 2016 </a:t>
            </a:r>
            <a:r>
              <a:rPr lang="en-US" i="1" dirty="0">
                <a:latin typeface="Source Sans Pro" panose="020B0503030403020204" pitchFamily="34" charset="0"/>
              </a:rPr>
              <a:t>- Applicant Survey</a:t>
            </a:r>
          </a:p>
          <a:p>
            <a:pPr marL="214313" indent="-214313">
              <a:defRPr/>
            </a:pPr>
            <a:r>
              <a:rPr lang="en-US" i="1" dirty="0">
                <a:solidFill>
                  <a:schemeClr val="tx2"/>
                </a:solidFill>
                <a:latin typeface="Source Sans Pro" panose="020B0503030403020204" pitchFamily="34" charset="0"/>
              </a:rPr>
              <a:t>March 2017 </a:t>
            </a:r>
            <a:r>
              <a:rPr lang="en-US" i="1" dirty="0">
                <a:latin typeface="Source Sans Pro" panose="020B0503030403020204" pitchFamily="34" charset="0"/>
              </a:rPr>
              <a:t>- DNS Abuse Study (Preliminary Report)</a:t>
            </a:r>
          </a:p>
        </p:txBody>
      </p:sp>
      <p:pic>
        <p:nvPicPr>
          <p:cNvPr id="10" name="Picture 9" descr="0207-eye.eps"/>
          <p:cNvPicPr>
            <a:picLocks noChangeAspect="1"/>
          </p:cNvPicPr>
          <p:nvPr/>
        </p:nvPicPr>
        <p:blipFill>
          <a:blip r:embed="rId3">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277438" y="1492274"/>
            <a:ext cx="639247" cy="393383"/>
          </a:xfrm>
          <a:prstGeom prst="rect">
            <a:avLst/>
          </a:prstGeom>
        </p:spPr>
      </p:pic>
      <p:pic>
        <p:nvPicPr>
          <p:cNvPr id="11" name="Picture 10" descr="0112-bubbles3.eps"/>
          <p:cNvPicPr>
            <a:picLocks noChangeAspect="1"/>
          </p:cNvPicPr>
          <p:nvPr/>
        </p:nvPicPr>
        <p:blipFill>
          <a:blip r:embed="rId4">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34295" y="936863"/>
            <a:ext cx="552450" cy="504825"/>
          </a:xfrm>
          <a:prstGeom prst="rect">
            <a:avLst/>
          </a:prstGeom>
        </p:spPr>
      </p:pic>
      <p:sp>
        <p:nvSpPr>
          <p:cNvPr id="13" name="TextBox 12"/>
          <p:cNvSpPr txBox="1"/>
          <p:nvPr/>
        </p:nvSpPr>
        <p:spPr>
          <a:xfrm>
            <a:off x="1679845" y="3925886"/>
            <a:ext cx="7076895" cy="584775"/>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indent="-214313">
              <a:defRPr/>
            </a:pPr>
            <a:r>
              <a:rPr lang="en-US" sz="1600" b="1" dirty="0">
                <a:solidFill>
                  <a:schemeClr val="accent5"/>
                </a:solidFill>
                <a:latin typeface="Source Sans Pro" panose="020B0503030403020204" pitchFamily="34" charset="0"/>
              </a:rPr>
              <a:t>Attend </a:t>
            </a:r>
            <a:r>
              <a:rPr lang="en-US" sz="1600" b="1" i="1" dirty="0">
                <a:solidFill>
                  <a:schemeClr val="accent5"/>
                </a:solidFill>
                <a:latin typeface="Source Sans Pro" panose="020B0503030403020204" pitchFamily="34" charset="0"/>
              </a:rPr>
              <a:t>Competition, Consumer Trust an Consumer Choice Research Results </a:t>
            </a:r>
            <a:r>
              <a:rPr lang="en-US" sz="1600" b="1" dirty="0">
                <a:solidFill>
                  <a:schemeClr val="accent5"/>
                </a:solidFill>
                <a:latin typeface="Source Sans Pro" panose="020B0503030403020204" pitchFamily="34" charset="0"/>
              </a:rPr>
              <a:t>session on 5 November for more information</a:t>
            </a:r>
            <a:endParaRPr lang="en-US" sz="1600" dirty="0">
              <a:solidFill>
                <a:srgbClr val="FF0000"/>
              </a:solidFill>
              <a:latin typeface="Source Sans Pro" panose="020B0503030403020204" pitchFamily="34" charset="0"/>
            </a:endParaRPr>
          </a:p>
        </p:txBody>
      </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696" y="4006450"/>
            <a:ext cx="1538097" cy="485204"/>
          </a:xfrm>
          <a:prstGeom prst="rect">
            <a:avLst/>
          </a:prstGeom>
        </p:spPr>
      </p:pic>
    </p:spTree>
    <p:extLst>
      <p:ext uri="{BB962C8B-B14F-4D97-AF65-F5344CB8AC3E}">
        <p14:creationId xmlns:p14="http://schemas.microsoft.com/office/powerpoint/2010/main" val="6567932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19482"/>
            <a:ext cx="9144000" cy="634147"/>
          </a:xfrm>
          <a:prstGeom prst="rect">
            <a:avLst/>
          </a:prstGeom>
        </p:spPr>
        <p:txBody>
          <a:bodyPr>
            <a:normAutofit/>
          </a:bodyPr>
          <a:lstStyle/>
          <a:p>
            <a:pPr marL="0" algn="ctr"/>
            <a:r>
              <a:rPr lang="en-US" sz="2800" dirty="0"/>
              <a:t>Initial Observations</a:t>
            </a:r>
          </a:p>
        </p:txBody>
      </p:sp>
      <p:sp>
        <p:nvSpPr>
          <p:cNvPr id="19" name="TextBox 18"/>
          <p:cNvSpPr txBox="1"/>
          <p:nvPr/>
        </p:nvSpPr>
        <p:spPr>
          <a:xfrm>
            <a:off x="6717402" y="1492274"/>
            <a:ext cx="1560036" cy="715581"/>
          </a:xfrm>
          <a:prstGeom prst="rect">
            <a:avLst/>
          </a:prstGeom>
          <a:noFill/>
        </p:spPr>
        <p:txBody>
          <a:bodyPr wrap="square" rtlCol="0">
            <a:spAutoFit/>
          </a:bodyPr>
          <a:lstStyle/>
          <a:p>
            <a:pPr algn="ctr"/>
            <a:r>
              <a:rPr lang="en-US" sz="1350" b="1" dirty="0">
                <a:solidFill>
                  <a:srgbClr val="FFFFFF"/>
                </a:solidFill>
                <a:latin typeface="Source Sans Pro" panose="020B0503030403020204" pitchFamily="34" charset="0"/>
                <a:cs typeface="Source Sans Pro"/>
              </a:rPr>
              <a:t>Evaluate effectiveness of safeguards</a:t>
            </a:r>
          </a:p>
        </p:txBody>
      </p:sp>
      <p:sp>
        <p:nvSpPr>
          <p:cNvPr id="20" name="TextBox 19"/>
          <p:cNvSpPr txBox="1"/>
          <p:nvPr/>
        </p:nvSpPr>
        <p:spPr>
          <a:xfrm>
            <a:off x="3777875" y="1284525"/>
            <a:ext cx="1560036" cy="1131079"/>
          </a:xfrm>
          <a:prstGeom prst="rect">
            <a:avLst/>
          </a:prstGeom>
          <a:noFill/>
        </p:spPr>
        <p:txBody>
          <a:bodyPr wrap="square" rtlCol="0">
            <a:spAutoFit/>
          </a:bodyPr>
          <a:lstStyle/>
          <a:p>
            <a:pPr algn="ctr"/>
            <a:r>
              <a:rPr lang="en-US" sz="1350" b="1" dirty="0">
                <a:solidFill>
                  <a:srgbClr val="FFFFFF"/>
                </a:solidFill>
                <a:latin typeface="Source Sans Pro" panose="020B0503030403020204" pitchFamily="34" charset="0"/>
                <a:cs typeface="Source Sans Pro"/>
              </a:rPr>
              <a:t>Evaluate effectiveness of application and evaluation processes</a:t>
            </a:r>
          </a:p>
        </p:txBody>
      </p:sp>
      <p:sp>
        <p:nvSpPr>
          <p:cNvPr id="21" name="TextBox 20"/>
          <p:cNvSpPr txBox="1"/>
          <p:nvPr/>
        </p:nvSpPr>
        <p:spPr>
          <a:xfrm>
            <a:off x="2393880" y="1156447"/>
            <a:ext cx="6010534" cy="341632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marL="285750" indent="-285750">
              <a:buFont typeface="Arial" charset="0"/>
              <a:buChar char="•"/>
              <a:defRPr/>
            </a:pPr>
            <a:r>
              <a:rPr lang="en-US" dirty="0">
                <a:solidFill>
                  <a:schemeClr val="accent1">
                    <a:lumMod val="50000"/>
                  </a:schemeClr>
                </a:solidFill>
                <a:latin typeface="Source Sans Pro" panose="020B0503030403020204" pitchFamily="34" charset="0"/>
              </a:rPr>
              <a:t>We are in “Early Innings” – the full effects of New gTLDs will not be felt for some time</a:t>
            </a:r>
          </a:p>
          <a:p>
            <a:pPr marL="285750" indent="-285750">
              <a:buFont typeface="Arial" charset="0"/>
              <a:buChar char="•"/>
              <a:defRPr/>
            </a:pPr>
            <a:endParaRPr lang="en-US" dirty="0">
              <a:solidFill>
                <a:schemeClr val="accent1">
                  <a:lumMod val="50000"/>
                </a:schemeClr>
              </a:solidFill>
              <a:latin typeface="Source Sans Pro" panose="020B0503030403020204" pitchFamily="34" charset="0"/>
            </a:endParaRPr>
          </a:p>
          <a:p>
            <a:pPr marL="285750" indent="-285750">
              <a:buFont typeface="Arial" charset="0"/>
              <a:buChar char="•"/>
              <a:defRPr/>
            </a:pPr>
            <a:r>
              <a:rPr lang="en-US" dirty="0">
                <a:solidFill>
                  <a:schemeClr val="accent1">
                    <a:lumMod val="50000"/>
                  </a:schemeClr>
                </a:solidFill>
                <a:latin typeface="Source Sans Pro" panose="020B0503030403020204" pitchFamily="34" charset="0"/>
              </a:rPr>
              <a:t>Lack of relevant data has hampered the analysis –  missing key data- such as information about legacy gTLD pricing, DNS abuse and burden and costs to trademark owners</a:t>
            </a:r>
          </a:p>
          <a:p>
            <a:pPr marL="285750" indent="-285750">
              <a:buFont typeface="Arial" charset="0"/>
              <a:buChar char="•"/>
              <a:defRPr/>
            </a:pPr>
            <a:endParaRPr lang="en-US" dirty="0">
              <a:solidFill>
                <a:schemeClr val="accent1">
                  <a:lumMod val="50000"/>
                </a:schemeClr>
              </a:solidFill>
              <a:latin typeface="Source Sans Pro" panose="020B0503030403020204" pitchFamily="34" charset="0"/>
            </a:endParaRPr>
          </a:p>
          <a:p>
            <a:pPr marL="285750" indent="-285750">
              <a:buFont typeface="Arial" charset="0"/>
              <a:buChar char="•"/>
              <a:defRPr/>
            </a:pPr>
            <a:r>
              <a:rPr lang="en-US" dirty="0">
                <a:solidFill>
                  <a:schemeClr val="accent1">
                    <a:lumMod val="50000"/>
                  </a:schemeClr>
                </a:solidFill>
                <a:latin typeface="Source Sans Pro" panose="020B0503030403020204" pitchFamily="34" charset="0"/>
              </a:rPr>
              <a:t>Alternative market definitions considered -  Lack of information prevents us from  defining the relevant “market” for the purpose of analyzing competition, and have considered a number of market definitions</a:t>
            </a:r>
          </a:p>
        </p:txBody>
      </p:sp>
      <p:pic>
        <p:nvPicPr>
          <p:cNvPr id="12" name="Picture 11" descr="0006-pencil.eps"/>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11373" y="1789900"/>
            <a:ext cx="660400" cy="673100"/>
          </a:xfrm>
          <a:prstGeom prst="rect">
            <a:avLst/>
          </a:prstGeom>
        </p:spPr>
      </p:pic>
    </p:spTree>
    <p:extLst>
      <p:ext uri="{BB962C8B-B14F-4D97-AF65-F5344CB8AC3E}">
        <p14:creationId xmlns:p14="http://schemas.microsoft.com/office/powerpoint/2010/main" val="16402307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
          <p:cNvSpPr>
            <a:spLocks noGrp="1"/>
          </p:cNvSpPr>
          <p:nvPr>
            <p:ph type="body" sz="quarter" idx="13"/>
          </p:nvPr>
        </p:nvSpPr>
        <p:spPr>
          <a:xfrm>
            <a:off x="1420814" y="2274011"/>
            <a:ext cx="6256337" cy="1296591"/>
          </a:xfrm>
        </p:spPr>
        <p:txBody>
          <a:bodyPr/>
          <a:lstStyle/>
          <a:p>
            <a:pPr algn="ctr"/>
            <a:r>
              <a:rPr lang="en-US" b="1" dirty="0"/>
              <a:t>Competition &amp; Consumer Choice</a:t>
            </a:r>
          </a:p>
          <a:p>
            <a:pPr algn="ctr"/>
            <a:r>
              <a:rPr lang="en-US" b="1" dirty="0"/>
              <a:t>High-Level Findings</a:t>
            </a:r>
          </a:p>
        </p:txBody>
      </p:sp>
    </p:spTree>
    <p:extLst>
      <p:ext uri="{BB962C8B-B14F-4D97-AF65-F5344CB8AC3E}">
        <p14:creationId xmlns:p14="http://schemas.microsoft.com/office/powerpoint/2010/main" val="10515423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a:t>Industry Structure</a:t>
            </a:r>
          </a:p>
        </p:txBody>
      </p:sp>
      <p:sp>
        <p:nvSpPr>
          <p:cNvPr id="3" name="TextBox 2"/>
          <p:cNvSpPr txBox="1"/>
          <p:nvPr/>
        </p:nvSpPr>
        <p:spPr>
          <a:xfrm>
            <a:off x="146803" y="1182601"/>
            <a:ext cx="8833607" cy="289310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lvl="0"/>
            <a:r>
              <a:rPr lang="en-US" sz="1400" dirty="0">
                <a:latin typeface="Source Sans Pro"/>
                <a:ea typeface="Source Sans Pro"/>
                <a:cs typeface="Source Sans Pro"/>
                <a:sym typeface="Source Sans Pro"/>
              </a:rPr>
              <a:t>The existence of registrars and backend providers facilitates the entry of new gTLDs into the market.</a:t>
            </a:r>
          </a:p>
          <a:p>
            <a:pPr marL="742950" lvl="0" indent="-298450">
              <a:buClr>
                <a:schemeClr val="dk1"/>
              </a:buClr>
              <a:buSzPct val="100000"/>
              <a:buFont typeface="Arial"/>
              <a:buChar char="•"/>
            </a:pPr>
            <a:r>
              <a:rPr lang="en-US" sz="1400" dirty="0">
                <a:latin typeface="Source Sans Pro"/>
                <a:ea typeface="Source Sans Pro"/>
                <a:cs typeface="Source Sans Pro"/>
                <a:sym typeface="Source Sans Pro"/>
              </a:rPr>
              <a:t>There are hundreds of registrars offering new gTLDs, but only a handful of backend providers.  However, 6 providers service at least 1M SLDs under the gTLDs that they support.</a:t>
            </a:r>
          </a:p>
          <a:p>
            <a:pPr marL="457200" lvl="0"/>
            <a:endParaRPr lang="en-US" sz="1400" dirty="0">
              <a:latin typeface="Source Sans Pro"/>
              <a:ea typeface="Source Sans Pro"/>
              <a:cs typeface="Source Sans Pro"/>
              <a:sym typeface="Source Sans Pro"/>
            </a:endParaRPr>
          </a:p>
          <a:p>
            <a:pPr lvl="0"/>
            <a:r>
              <a:rPr lang="en-US" sz="1400" dirty="0">
                <a:latin typeface="Source Sans Pro"/>
                <a:ea typeface="Source Sans Pro"/>
                <a:cs typeface="Source Sans Pro"/>
                <a:sym typeface="Source Sans Pro"/>
              </a:rPr>
              <a:t>90% of new gTLDs have &lt;10,000 registrations, excluding .BRANDs. </a:t>
            </a:r>
          </a:p>
          <a:p>
            <a:pPr marL="285750" lvl="0" indent="-285750">
              <a:buClr>
                <a:schemeClr val="dk1"/>
              </a:buClr>
            </a:pPr>
            <a:endParaRPr lang="en-US" sz="1400" dirty="0">
              <a:latin typeface="Source Sans Pro"/>
              <a:ea typeface="Source Sans Pro"/>
              <a:cs typeface="Source Sans Pro"/>
              <a:sym typeface="Source Sans Pro"/>
            </a:endParaRPr>
          </a:p>
          <a:p>
            <a:pPr lvl="0"/>
            <a:r>
              <a:rPr lang="en-US" sz="1400" dirty="0">
                <a:latin typeface="Source Sans Pro"/>
                <a:ea typeface="Source Sans Pro"/>
                <a:cs typeface="Source Sans Pro"/>
                <a:sym typeface="Source Sans Pro"/>
              </a:rPr>
              <a:t>So far, only a single TLD has ceased operations.  (A few others have been sold.)</a:t>
            </a:r>
          </a:p>
          <a:p>
            <a:pPr marL="285750" lvl="0" indent="-285750">
              <a:buClr>
                <a:schemeClr val="dk1"/>
              </a:buClr>
            </a:pPr>
            <a:endParaRPr lang="en-US" sz="1400" b="1" dirty="0">
              <a:latin typeface="Source Sans Pro"/>
              <a:ea typeface="Source Sans Pro"/>
              <a:cs typeface="Source Sans Pro"/>
              <a:sym typeface="Source Sans Pro"/>
            </a:endParaRPr>
          </a:p>
          <a:p>
            <a:pPr lvl="0"/>
            <a:r>
              <a:rPr lang="en-US" sz="1400" dirty="0">
                <a:latin typeface="Source Sans Pro"/>
                <a:ea typeface="Source Sans Pro"/>
                <a:cs typeface="Source Sans Pro"/>
                <a:sym typeface="Source Sans Pro"/>
              </a:rPr>
              <a:t>Most gTLDs have modest numbers of registrations, raising the possibility that they have not achieved minimum viable scale.  So far, we have seen only one failure, so the structure of the industry may make it possible for “stand alone” gTLDs to continue to operate even with low registration volumes.</a:t>
            </a:r>
          </a:p>
          <a:p>
            <a:pPr marL="285750" indent="-285750">
              <a:buFont typeface="Arial" charset="0"/>
              <a:buChar char="•"/>
              <a:defRPr/>
            </a:pPr>
            <a:endParaRPr lang="en-US" sz="1400" i="1" dirty="0">
              <a:solidFill>
                <a:schemeClr val="accent2">
                  <a:lumMod val="75000"/>
                </a:schemeClr>
              </a:solidFill>
              <a:latin typeface="Source Sans Pro" panose="020B0503030403020204" pitchFamily="34" charset="0"/>
            </a:endParaRPr>
          </a:p>
          <a:p>
            <a:pPr marL="285750" indent="-285750">
              <a:buFont typeface="Arial" charset="0"/>
              <a:buChar char="•"/>
              <a:defRPr/>
            </a:pPr>
            <a:r>
              <a:rPr lang="en-US" sz="1400" b="1" i="1" dirty="0">
                <a:solidFill>
                  <a:schemeClr val="accent2">
                    <a:lumMod val="75000"/>
                  </a:schemeClr>
                </a:solidFill>
                <a:latin typeface="Source Sans Pro" panose="020B0503030403020204" pitchFamily="34" charset="0"/>
              </a:rPr>
              <a:t>Recommendation:</a:t>
            </a:r>
            <a:r>
              <a:rPr lang="en-US" sz="1400" b="1" i="1" dirty="0">
                <a:latin typeface="Source Sans Pro" panose="020B0503030403020204" pitchFamily="34" charset="0"/>
              </a:rPr>
              <a:t>  </a:t>
            </a:r>
            <a:r>
              <a:rPr lang="en-US" sz="1400" b="1" dirty="0">
                <a:solidFill>
                  <a:schemeClr val="tx1"/>
                </a:solidFill>
                <a:latin typeface="Source Sans Pro" panose="020B0503030403020204" pitchFamily="34" charset="0"/>
              </a:rPr>
              <a:t>Continue to measure metrics around gTLD viability.</a:t>
            </a:r>
          </a:p>
        </p:txBody>
      </p:sp>
    </p:spTree>
    <p:extLst>
      <p:ext uri="{BB962C8B-B14F-4D97-AF65-F5344CB8AC3E}">
        <p14:creationId xmlns:p14="http://schemas.microsoft.com/office/powerpoint/2010/main" val="8155898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a:t>New gTLD Market</a:t>
            </a:r>
          </a:p>
        </p:txBody>
      </p:sp>
      <p:sp>
        <p:nvSpPr>
          <p:cNvPr id="3" name="TextBox 2"/>
          <p:cNvSpPr txBox="1"/>
          <p:nvPr/>
        </p:nvSpPr>
        <p:spPr>
          <a:xfrm>
            <a:off x="151002" y="812997"/>
            <a:ext cx="8858774" cy="353943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lvl="0"/>
            <a:r>
              <a:rPr lang="en-US" sz="1400" dirty="0">
                <a:latin typeface="Source Sans Pro"/>
                <a:ea typeface="Source Sans Pro"/>
                <a:cs typeface="Source Sans Pro"/>
                <a:sym typeface="Source Sans Pro"/>
              </a:rPr>
              <a:t>New gTLDs represent about half the overall growth in gTLD registrations since the end of 2013, and about 1/3 of the increase in total registrations (including ccTLDs).  Overall, new gTLDs represent approx. 9% of current registrations amongst all gTLDs.</a:t>
            </a:r>
          </a:p>
          <a:p>
            <a:pPr marL="285750" lvl="0" indent="-285750">
              <a:buClr>
                <a:schemeClr val="dk1"/>
              </a:buClr>
            </a:pPr>
            <a:endParaRPr lang="en-US" sz="1400" dirty="0">
              <a:latin typeface="Source Sans Pro"/>
              <a:ea typeface="Source Sans Pro"/>
              <a:cs typeface="Source Sans Pro"/>
              <a:sym typeface="Source Sans Pro"/>
            </a:endParaRPr>
          </a:p>
          <a:p>
            <a:pPr lvl="0"/>
            <a:r>
              <a:rPr lang="en-US" sz="1400" dirty="0">
                <a:latin typeface="Source Sans Pro"/>
                <a:ea typeface="Source Sans Pro"/>
                <a:cs typeface="Source Sans Pro"/>
                <a:sym typeface="Source Sans Pro"/>
              </a:rPr>
              <a:t>By all standard measures of market concentration, the “new gTLD market” is significantly less concentrated than the “overall gTLD market”. </a:t>
            </a:r>
          </a:p>
          <a:p>
            <a:pPr marL="285750" lvl="0" indent="-285750">
              <a:buClr>
                <a:schemeClr val="dk1"/>
              </a:buClr>
            </a:pPr>
            <a:endParaRPr lang="en-US" sz="1400" dirty="0">
              <a:latin typeface="Source Sans Pro"/>
              <a:ea typeface="Source Sans Pro"/>
              <a:cs typeface="Source Sans Pro"/>
              <a:sym typeface="Source Sans Pro"/>
            </a:endParaRPr>
          </a:p>
          <a:p>
            <a:pPr lvl="0"/>
            <a:r>
              <a:rPr lang="en-US" sz="1400" dirty="0">
                <a:latin typeface="Source Sans Pro"/>
                <a:ea typeface="Source Sans Pro"/>
                <a:cs typeface="Source Sans Pro"/>
                <a:sym typeface="Source Sans Pro"/>
              </a:rPr>
              <a:t>New gTLDs have decreased concentration in the gTLD market, but because the program is relatively new and the existing base of registered domains is large, the overall effect has been modest.</a:t>
            </a:r>
          </a:p>
          <a:p>
            <a:pPr marL="457200" lvl="0" indent="-228600">
              <a:buClr>
                <a:schemeClr val="dk1"/>
              </a:buClr>
              <a:buFont typeface="Source Sans Pro"/>
              <a:buChar char="●"/>
            </a:pPr>
            <a:r>
              <a:rPr lang="en-US" sz="1400" dirty="0">
                <a:latin typeface="Source Sans Pro"/>
                <a:ea typeface="Source Sans Pro"/>
                <a:cs typeface="Source Sans Pro"/>
                <a:sym typeface="Source Sans Pro"/>
              </a:rPr>
              <a:t>Although many studies in other industries find a relationship between concentration and price, we are missing important data to draw strong conclusions regarding price.</a:t>
            </a:r>
          </a:p>
          <a:p>
            <a:pPr marL="457200" lvl="0" indent="-228600">
              <a:buClr>
                <a:schemeClr val="dk1"/>
              </a:buClr>
              <a:buFont typeface="Source Sans Pro"/>
              <a:buChar char="●"/>
            </a:pPr>
            <a:r>
              <a:rPr lang="en-US" sz="1400" dirty="0">
                <a:latin typeface="Source Sans Pro"/>
                <a:ea typeface="Source Sans Pro"/>
                <a:cs typeface="Source Sans Pro"/>
                <a:sym typeface="Source Sans Pro"/>
              </a:rPr>
              <a:t>The current average wholesale price in new gTLDs is higher than the current average price cap in legacy gTLDs.</a:t>
            </a:r>
          </a:p>
          <a:p>
            <a:pPr marL="285750" lvl="0" indent="-285750">
              <a:buClr>
                <a:schemeClr val="dk1"/>
              </a:buClr>
            </a:pPr>
            <a:endParaRPr lang="en-US" sz="1400" dirty="0">
              <a:latin typeface="Source Sans Pro"/>
              <a:ea typeface="Source Sans Pro"/>
              <a:cs typeface="Source Sans Pro"/>
              <a:sym typeface="Source Sans Pro"/>
            </a:endParaRPr>
          </a:p>
          <a:p>
            <a:pPr marL="285750" lvl="0" indent="-285750">
              <a:buClr>
                <a:schemeClr val="dk1"/>
              </a:buClr>
            </a:pPr>
            <a:endParaRPr lang="en-US" sz="1400" dirty="0">
              <a:latin typeface="Source Sans Pro"/>
              <a:ea typeface="Source Sans Pro"/>
              <a:cs typeface="Source Sans Pro"/>
              <a:sym typeface="Source Sans Pro"/>
            </a:endParaRPr>
          </a:p>
          <a:p>
            <a:pPr lvl="0"/>
            <a:r>
              <a:rPr lang="en-US" sz="1400" b="1" i="1" dirty="0">
                <a:solidFill>
                  <a:srgbClr val="C55A11"/>
                </a:solidFill>
                <a:latin typeface="Source Sans Pro"/>
                <a:ea typeface="Source Sans Pro"/>
                <a:cs typeface="Source Sans Pro"/>
                <a:sym typeface="Source Sans Pro"/>
              </a:rPr>
              <a:t>Recommendation:</a:t>
            </a:r>
            <a:r>
              <a:rPr lang="en-US" sz="1400" b="1" dirty="0">
                <a:latin typeface="Source Sans Pro"/>
                <a:ea typeface="Source Sans Pro"/>
                <a:cs typeface="Source Sans Pro"/>
                <a:sym typeface="Source Sans Pro"/>
              </a:rPr>
              <a:t>  ICANN needs to gather more data relating to price in legacy gTLDs.  (This may be particularly interesting if price caps are removed from some legacy gTLDs.)</a:t>
            </a:r>
          </a:p>
        </p:txBody>
      </p:sp>
    </p:spTree>
    <p:extLst>
      <p:ext uri="{BB962C8B-B14F-4D97-AF65-F5344CB8AC3E}">
        <p14:creationId xmlns:p14="http://schemas.microsoft.com/office/powerpoint/2010/main" val="153218620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2635</TotalTime>
  <Words>3264</Words>
  <Application>Microsoft Office PowerPoint</Application>
  <PresentationFormat>On-screen Show (16:9)</PresentationFormat>
  <Paragraphs>377</Paragraphs>
  <Slides>47</Slides>
  <Notes>15</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47</vt:i4>
      </vt:variant>
    </vt:vector>
  </HeadingPairs>
  <TitlesOfParts>
    <vt:vector size="56" baseType="lpstr">
      <vt:lpstr>Arial</vt:lpstr>
      <vt:lpstr>Calibri</vt:lpstr>
      <vt:lpstr>Calibri Light</vt:lpstr>
      <vt:lpstr>Courier New</vt:lpstr>
      <vt:lpstr>Source Sans Pro</vt:lpstr>
      <vt:lpstr>Source Sans Pro Light</vt:lpstr>
      <vt:lpstr>Times New Roman</vt:lpstr>
      <vt:lpstr>Wingdings</vt:lpstr>
      <vt:lpstr>Office Theme</vt:lpstr>
      <vt:lpstr>PowerPoint Presentation</vt:lpstr>
      <vt:lpstr>PowerPoint Presentation</vt:lpstr>
      <vt:lpstr>PowerPoint Presentation</vt:lpstr>
      <vt:lpstr>CCT-RT Mandate</vt:lpstr>
      <vt:lpstr>Informed by Multiple Resources</vt:lpstr>
      <vt:lpstr>Initial Observations</vt:lpstr>
      <vt:lpstr>PowerPoint Presentation</vt:lpstr>
      <vt:lpstr>Industry Structure</vt:lpstr>
      <vt:lpstr>New gTLD Market</vt:lpstr>
      <vt:lpstr>Parking</vt:lpstr>
      <vt:lpstr>Registrars</vt:lpstr>
      <vt:lpstr>Trademarks</vt:lpstr>
      <vt:lpstr>Choice</vt:lpstr>
      <vt:lpstr>Pricing</vt:lpstr>
      <vt:lpstr>Policies</vt:lpstr>
      <vt:lpstr>PowerPoint Presentation</vt:lpstr>
      <vt:lpstr>PowerPoint Presentation</vt:lpstr>
      <vt:lpstr>Mandate</vt:lpstr>
      <vt:lpstr>Safeguards and Trust</vt:lpstr>
      <vt:lpstr>Safeguards and Trust</vt:lpstr>
      <vt:lpstr>Safeguards and Trust  Improve Trustworthiness/Mitigate Risks</vt:lpstr>
      <vt:lpstr>Safeguards and Trust Improve Trustworthiness/Mitigate Risks</vt:lpstr>
      <vt:lpstr>Technical Safeguards</vt:lpstr>
      <vt:lpstr>Safeguards Applicable to All New gTLDs</vt:lpstr>
      <vt:lpstr>Implemented in Manner that Promotes Effective Enforcement?</vt:lpstr>
      <vt:lpstr>Safeguards Applicable to New gTLDs Raising Concerns</vt:lpstr>
      <vt:lpstr>Implemented in Manner that Promotes Effective Enforcement?</vt:lpstr>
      <vt:lpstr>Safeguards Applicable to New gTLDs Raising Concerns</vt:lpstr>
      <vt:lpstr>Implemented in Manner that Promotes Effective Enforcement?</vt:lpstr>
      <vt:lpstr>Safeguards/Voluntary Public Interest Commitments</vt:lpstr>
      <vt:lpstr>Safeguards/Rights Protection Mechanisms</vt:lpstr>
      <vt:lpstr>Safeguards/RPMs and Total Costs to Trademark Owners</vt:lpstr>
      <vt:lpstr>Safeguards and Trust</vt:lpstr>
      <vt:lpstr>Safeguards &amp; Trust Topics</vt:lpstr>
      <vt:lpstr>PowerPoint Presentation</vt:lpstr>
      <vt:lpstr>PowerPoint Presentation</vt:lpstr>
      <vt:lpstr>Safeguards/String Contentions</vt:lpstr>
      <vt:lpstr>New gTLDs and the Global South (AMGlobal)</vt:lpstr>
      <vt:lpstr>New gTLDs and the Global South (AMGlobal)</vt:lpstr>
      <vt:lpstr>Applicant Survey (Nielsen)</vt:lpstr>
      <vt:lpstr>Applicant Survey (Nielsen)</vt:lpstr>
      <vt:lpstr>PowerPoint Presentation</vt:lpstr>
      <vt:lpstr>PowerPoint Presentation</vt:lpstr>
      <vt:lpstr>Work Plan </vt:lpstr>
      <vt:lpstr>PowerPoint Presentation</vt:lpstr>
      <vt:lpstr>WE WANT TO HEAR FROM  YOU!</vt:lpstr>
      <vt:lpstr>PowerPoint Presentation</vt:lpstr>
    </vt:vector>
  </TitlesOfParts>
  <Company>ICANN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Jana Juginovic</dc:creator>
  <cp:lastModifiedBy>jean-Baptiste Deroulez</cp:lastModifiedBy>
  <cp:revision>94</cp:revision>
  <dcterms:created xsi:type="dcterms:W3CDTF">2015-01-12T05:04:12Z</dcterms:created>
  <dcterms:modified xsi:type="dcterms:W3CDTF">2016-11-04T02:30:55Z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Jive_VersionGuid">
    <vt:lpwstr>9a3e4083-d1c2-4483-99db-f2161a3e503a</vt:lpwstr>
  </property>
  <property fmtid="{D5CDD505-2E9C-101B-9397-08002B2CF9AE}" pid="3" name="Offisync_ProviderInitializationData">
    <vt:lpwstr>https://wecann.icann.org</vt:lpwstr>
  </property>
  <property fmtid="{D5CDD505-2E9C-101B-9397-08002B2CF9AE}" pid="4" name="Jive_LatestUserAccountName">
    <vt:lpwstr>alice.jansen@icann.org</vt:lpwstr>
  </property>
  <property fmtid="{D5CDD505-2E9C-101B-9397-08002B2CF9AE}" pid="5" name="Offisync_UpdateToken">
    <vt:lpwstr>1</vt:lpwstr>
  </property>
  <property fmtid="{D5CDD505-2E9C-101B-9397-08002B2CF9AE}" pid="6" name="Offisync_ServerID">
    <vt:lpwstr>f1a3e59a-4990-4d5e-9ace-4d146556dde0</vt:lpwstr>
  </property>
  <property fmtid="{D5CDD505-2E9C-101B-9397-08002B2CF9AE}" pid="7" name="Offisync_UniqueId">
    <vt:lpwstr>16931</vt:lpwstr>
  </property>
</Properties>
</file>