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4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8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5"/>
    <p:restoredTop sz="94631"/>
  </p:normalViewPr>
  <p:slideViewPr>
    <p:cSldViewPr snapToGrid="0" snapToObjects="1">
      <p:cViewPr varScale="1">
        <p:scale>
          <a:sx n="75" d="100"/>
          <a:sy n="75" d="100"/>
        </p:scale>
        <p:origin x="3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586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47387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454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9219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666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63560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8366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82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354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01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23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1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05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91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2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69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5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965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  <p:sldLayoutId id="214748381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gnso.icann.org/en/group-activities/calendar#no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ann.org/en/system/files/files/draft-restated-articles-incorporation-redline-25may16-en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etings.icann.org/en/icann56-sched" TargetMode="External"/><Relationship Id="rId2" Type="http://schemas.openxmlformats.org/officeDocument/2006/relationships/hyperlink" Target="https://community.icann.org/display/atlarge/ICANN+56+-+Helsinki+Meeting+-+June+201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8F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2543908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ALAC ACTIVITIES 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6342" y="5890846"/>
            <a:ext cx="8825658" cy="96129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pt-BR" sz="3200" b="1" dirty="0" smtClean="0">
                <a:solidFill>
                  <a:srgbClr val="4A8F22"/>
                </a:solidFill>
              </a:rPr>
              <a:t>LACRALO CALL JUNE 2016</a:t>
            </a:r>
          </a:p>
          <a:p>
            <a:pPr algn="ctr">
              <a:spcBef>
                <a:spcPts val="0"/>
              </a:spcBef>
            </a:pPr>
            <a:r>
              <a:rPr lang="pt-BR" sz="3200" b="1" dirty="0" smtClean="0">
                <a:solidFill>
                  <a:srgbClr val="4A8F22"/>
                </a:solidFill>
              </a:rPr>
              <a:t>VANDA SCARTEZINI</a:t>
            </a:r>
            <a:endParaRPr lang="pt-BR" sz="3200" b="1" dirty="0">
              <a:solidFill>
                <a:srgbClr val="4A8F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9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527" y="241702"/>
            <a:ext cx="9404723" cy="760621"/>
          </a:xfrm>
        </p:spPr>
        <p:txBody>
          <a:bodyPr/>
          <a:lstStyle/>
          <a:p>
            <a:pPr algn="ctr"/>
            <a:r>
              <a:rPr lang="pt-BR" b="1">
                <a:solidFill>
                  <a:schemeClr val="accent1">
                    <a:lumMod val="75000"/>
                  </a:schemeClr>
                </a:solidFill>
              </a:rPr>
              <a:t>RELEVANT POINTS OF OUR INTEREST:</a:t>
            </a:r>
            <a:br>
              <a:rPr lang="pt-BR" b="1">
                <a:solidFill>
                  <a:schemeClr val="accent1">
                    <a:lumMod val="75000"/>
                  </a:schemeClr>
                </a:solidFill>
              </a:rPr>
            </a:b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446" y="1160584"/>
            <a:ext cx="11447585" cy="5697415"/>
          </a:xfrm>
        </p:spPr>
        <p:txBody>
          <a:bodyPr>
            <a:no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We got approved the 5 years Plan for </a:t>
            </a: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Ralo’s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meetings+ Budget items approved 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New different session for Hyderabad and Copenhagen – ALAC Leader Team + </a:t>
            </a: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Ralo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leaders ( Saturday) 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Approved Developing session  fro Hyderabad – Friday afternoon – ALAC + incoming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US2,000.00 for LACRALO – DNSSEC + IPv6 Capacity Building – Venezuela – </a:t>
            </a: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Raitme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 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Fixing bugs translation for LACRALO.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Flexibility to use travel slots ( </a:t>
            </a: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Helsink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we selected Dev)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We have now a new Mitigation Plan  (changing meetings from Panama and Puerto Rico) LAC strategy : (Slides)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New gTLDs WG subsequent procedures – Finished new survey to be published – New RY agreement is open to comments *  ( 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hlinkClick r:id="rId2"/>
              </a:rPr>
              <a:t>http://gnso.icann.org/en/group-activities/calendar#nov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1466209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8244"/>
            <a:ext cx="11342077" cy="6689756"/>
          </a:xfrm>
        </p:spPr>
        <p:txBody>
          <a:bodyPr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CCT-RT –(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Consumer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&amp;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Trust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) 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Discussed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outreach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to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underserved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markets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+ Project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updates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of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the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competition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&amp;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Consumer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Choice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 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&amp;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Safeguards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&amp;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Trust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subteams</a:t>
            </a:r>
            <a:endParaRPr lang="pt-BR" sz="2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-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Discusssed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work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related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to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new gTLDs'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application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and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evaluation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process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–F2F 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meeting –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September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  <a:endParaRPr lang="pt-BR" sz="2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pt-BR" sz="2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-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IANA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Transition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and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Accountability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issues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(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amended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articles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of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Incorporation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ICANN –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not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bylaws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) </a:t>
            </a:r>
          </a:p>
          <a:p>
            <a:r>
              <a:rPr lang="pt-BR" sz="2200" u="sng" dirty="0" smtClean="0">
                <a:latin typeface="+mn-lt"/>
                <a:hlinkClick r:id="rId2"/>
              </a:rPr>
              <a:t>https</a:t>
            </a:r>
            <a:r>
              <a:rPr lang="pt-BR" sz="2200" u="sng" dirty="0">
                <a:latin typeface="+mn-lt"/>
                <a:hlinkClick r:id="rId2"/>
              </a:rPr>
              <a:t>://</a:t>
            </a:r>
            <a:r>
              <a:rPr lang="pt-BR" sz="2200" u="sng" dirty="0" smtClean="0">
                <a:latin typeface="+mn-lt"/>
                <a:hlinkClick r:id="rId2"/>
              </a:rPr>
              <a:t>www.icann.org/en/system/files/files/draft-restated-articles-incorporation-redline-25may16-en.pdf</a:t>
            </a:r>
            <a:r>
              <a:rPr lang="pt-BR" sz="2200" u="sng" dirty="0" smtClean="0">
                <a:latin typeface="+mn-lt"/>
              </a:rPr>
              <a:t> </a:t>
            </a:r>
          </a:p>
          <a:p>
            <a:r>
              <a:rPr lang="pt-BR" sz="2200" b="1" u="sng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Assessement</a:t>
            </a:r>
            <a:r>
              <a:rPr lang="pt-BR" sz="22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u="sng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published</a:t>
            </a:r>
            <a:r>
              <a:rPr lang="pt-BR" sz="22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u="sng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on</a:t>
            </a:r>
            <a:r>
              <a:rPr lang="pt-BR" sz="22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u="sng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June</a:t>
            </a:r>
            <a:r>
              <a:rPr lang="pt-BR" sz="22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9th = </a:t>
            </a:r>
            <a:r>
              <a:rPr lang="pt-BR" b="1" u="sng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with</a:t>
            </a:r>
            <a:r>
              <a:rPr lang="pt-BR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u="sng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</a:t>
            </a:r>
            <a:r>
              <a:rPr lang="pt-BR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u="sng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approval</a:t>
            </a:r>
            <a:r>
              <a:rPr lang="pt-BR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u="sng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of</a:t>
            </a:r>
            <a:r>
              <a:rPr lang="pt-BR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u="sng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Ntia</a:t>
            </a:r>
            <a:r>
              <a:rPr lang="pt-BR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+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US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Government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Accountability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Office (GAO),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+ </a:t>
            </a:r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opinion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of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an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expert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panel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of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corporate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”</a:t>
            </a:r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From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outside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US </a:t>
            </a:r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this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enhances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the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authority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of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the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Assessme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nt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”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  <a:endParaRPr lang="pt-BR" sz="2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GAC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Liaison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( for Helsinki +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selection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) </a:t>
            </a:r>
            <a:endParaRPr lang="pt-BR" sz="2200" b="1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RoP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irector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Discussion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Creation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of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Board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WG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on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Internet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Governance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(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including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Rinalia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). </a:t>
            </a:r>
            <a:endParaRPr lang="pt-BR" sz="2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Outreach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&amp;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Engagement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WG – (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Dev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is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the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chair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and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can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have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t-BR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floor</a:t>
            </a:r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)</a:t>
            </a:r>
            <a:endParaRPr lang="pt-BR" sz="2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endParaRPr lang="pt-BR" sz="2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endParaRPr lang="pt-BR" sz="2200" dirty="0">
              <a:latin typeface="+mn-lt"/>
            </a:endParaRPr>
          </a:p>
          <a:p>
            <a:endParaRPr lang="pt-BR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8827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Schedules for ICANN 56 Helsinki 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10695965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b="1" dirty="0" err="1" smtClean="0"/>
              <a:t>You</a:t>
            </a:r>
            <a:r>
              <a:rPr lang="pt-BR" sz="2800" b="1" dirty="0" smtClean="0"/>
              <a:t> </a:t>
            </a:r>
            <a:r>
              <a:rPr lang="pt-BR" sz="2800" b="1" dirty="0" err="1"/>
              <a:t>can</a:t>
            </a:r>
            <a:r>
              <a:rPr lang="pt-BR" sz="2800" b="1" dirty="0"/>
              <a:t> </a:t>
            </a:r>
            <a:r>
              <a:rPr lang="pt-BR" sz="2800" b="1" dirty="0" err="1"/>
              <a:t>find</a:t>
            </a:r>
            <a:r>
              <a:rPr lang="pt-BR" sz="2800" b="1" dirty="0"/>
              <a:t> </a:t>
            </a:r>
            <a:r>
              <a:rPr lang="pt-BR" sz="2800" b="1" dirty="0" err="1"/>
              <a:t>the</a:t>
            </a:r>
            <a:r>
              <a:rPr lang="pt-BR" sz="2800" b="1" dirty="0"/>
              <a:t> overall At-</a:t>
            </a:r>
            <a:r>
              <a:rPr lang="pt-BR" sz="2800" b="1" dirty="0" err="1"/>
              <a:t>Large</a:t>
            </a:r>
            <a:r>
              <a:rPr lang="pt-BR" sz="2800" b="1" dirty="0"/>
              <a:t> Schedule </a:t>
            </a:r>
            <a:r>
              <a:rPr lang="pt-BR" sz="2800" b="1" dirty="0" err="1" smtClean="0"/>
              <a:t>at</a:t>
            </a:r>
            <a:r>
              <a:rPr lang="pt-BR" sz="2800" b="1" dirty="0" smtClean="0"/>
              <a:t>:</a:t>
            </a:r>
            <a:endParaRPr lang="pt-BR" sz="2800" b="1" dirty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pt-BR" sz="2800" b="1" u="sng" dirty="0">
                <a:hlinkClick r:id="rId2"/>
              </a:rPr>
              <a:t>https://community.icann.org/display/atlarge/ICANN+56+-+Helsinki+Meeting+-+June+2016</a:t>
            </a:r>
          </a:p>
          <a:p>
            <a:pPr marL="0" indent="0">
              <a:buNone/>
            </a:pPr>
            <a:endParaRPr lang="pt-BR" sz="2800" b="1" dirty="0" smtClean="0"/>
          </a:p>
          <a:p>
            <a:pPr marL="0" indent="0">
              <a:buNone/>
            </a:pPr>
            <a:endParaRPr lang="pt-BR" sz="2800" b="1" dirty="0"/>
          </a:p>
          <a:p>
            <a:pPr marL="0" indent="0">
              <a:buNone/>
            </a:pPr>
            <a:r>
              <a:rPr lang="pt-BR" sz="2800" b="1" dirty="0" smtClean="0"/>
              <a:t>ICANN </a:t>
            </a:r>
            <a:r>
              <a:rPr lang="pt-BR" sz="2800" b="1" dirty="0"/>
              <a:t>Schedule </a:t>
            </a:r>
            <a:r>
              <a:rPr lang="pt-BR" sz="2800" b="1" dirty="0" err="1" smtClean="0"/>
              <a:t>at</a:t>
            </a:r>
            <a:endParaRPr lang="pt-BR" sz="2800" b="1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pt-BR" sz="2800" b="1" dirty="0" smtClean="0"/>
              <a:t> </a:t>
            </a:r>
            <a:r>
              <a:rPr lang="pt-BR" sz="2800" b="1" u="sng" dirty="0">
                <a:hlinkClick r:id="rId3"/>
              </a:rPr>
              <a:t>https://meetings.icann.org/en/icann56-sched.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956966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818" y="2580457"/>
            <a:ext cx="9404723" cy="1400530"/>
          </a:xfrm>
        </p:spPr>
        <p:txBody>
          <a:bodyPr/>
          <a:lstStyle/>
          <a:p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</a:rPr>
              <a:t>Thank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 !! </a:t>
            </a:r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</a:rPr>
              <a:t>Gracias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 a todos!!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4071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4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359510"/>
      </a:accent1>
      <a:accent2>
        <a:srgbClr val="B0CCB0"/>
      </a:accent2>
      <a:accent3>
        <a:srgbClr val="A8CDD7"/>
      </a:accent3>
      <a:accent4>
        <a:srgbClr val="75C006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1305</TotalTime>
  <Words>317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ALAC ACTIVITIES </vt:lpstr>
      <vt:lpstr>RELEVANT POINTS OF OUR INTEREST: </vt:lpstr>
      <vt:lpstr>PowerPoint Presentation</vt:lpstr>
      <vt:lpstr>Schedules for ICANN 56 Helsinki </vt:lpstr>
      <vt:lpstr>Thank you !! Gracias a todos!!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ALAC ACTIVITIES</dc:title>
  <dc:creator>Vanda Scartezini</dc:creator>
  <cp:lastModifiedBy>Terri Agnew</cp:lastModifiedBy>
  <cp:revision>31</cp:revision>
  <dcterms:created xsi:type="dcterms:W3CDTF">2016-06-18T21:50:45Z</dcterms:created>
  <dcterms:modified xsi:type="dcterms:W3CDTF">2016-06-20T02:46:59Z</dcterms:modified>
</cp:coreProperties>
</file>