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62" r:id="rId4"/>
    <p:sldId id="263" r:id="rId5"/>
    <p:sldId id="258" r:id="rId6"/>
    <p:sldId id="260" r:id="rId7"/>
    <p:sldId id="264"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0" autoAdjust="0"/>
    <p:restoredTop sz="94660"/>
  </p:normalViewPr>
  <p:slideViewPr>
    <p:cSldViewPr snapToGrid="0">
      <p:cViewPr varScale="1">
        <p:scale>
          <a:sx n="95" d="100"/>
          <a:sy n="95" d="100"/>
        </p:scale>
        <p:origin x="608"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EFA3C93-604B-40F4-8637-0945995B1322}" type="datetimeFigureOut">
              <a:rPr lang="en-US" smtClean="0"/>
              <a:t>3/2/17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25BB89-6895-4AA2-9828-00DF3D7BCB90}" type="slidenum">
              <a:rPr lang="en-US" smtClean="0"/>
              <a:t>‹#›</a:t>
            </a:fld>
            <a:endParaRPr lang="en-US"/>
          </a:p>
        </p:txBody>
      </p:sp>
    </p:spTree>
    <p:extLst>
      <p:ext uri="{BB962C8B-B14F-4D97-AF65-F5344CB8AC3E}">
        <p14:creationId xmlns:p14="http://schemas.microsoft.com/office/powerpoint/2010/main" val="39498736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FA3C93-604B-40F4-8637-0945995B1322}" type="datetimeFigureOut">
              <a:rPr lang="en-US" smtClean="0"/>
              <a:t>3/2/17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25BB89-6895-4AA2-9828-00DF3D7BCB90}" type="slidenum">
              <a:rPr lang="en-US" smtClean="0"/>
              <a:t>‹#›</a:t>
            </a:fld>
            <a:endParaRPr lang="en-US"/>
          </a:p>
        </p:txBody>
      </p:sp>
    </p:spTree>
    <p:extLst>
      <p:ext uri="{BB962C8B-B14F-4D97-AF65-F5344CB8AC3E}">
        <p14:creationId xmlns:p14="http://schemas.microsoft.com/office/powerpoint/2010/main" val="30283570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FA3C93-604B-40F4-8637-0945995B1322}" type="datetimeFigureOut">
              <a:rPr lang="en-US" smtClean="0"/>
              <a:t>3/2/17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25BB89-6895-4AA2-9828-00DF3D7BCB90}" type="slidenum">
              <a:rPr lang="en-US" smtClean="0"/>
              <a:t>‹#›</a:t>
            </a:fld>
            <a:endParaRPr lang="en-US"/>
          </a:p>
        </p:txBody>
      </p:sp>
    </p:spTree>
    <p:extLst>
      <p:ext uri="{BB962C8B-B14F-4D97-AF65-F5344CB8AC3E}">
        <p14:creationId xmlns:p14="http://schemas.microsoft.com/office/powerpoint/2010/main" val="1761686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FA3C93-604B-40F4-8637-0945995B1322}" type="datetimeFigureOut">
              <a:rPr lang="en-US" smtClean="0"/>
              <a:t>3/2/17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25BB89-6895-4AA2-9828-00DF3D7BCB90}" type="slidenum">
              <a:rPr lang="en-US" smtClean="0"/>
              <a:t>‹#›</a:t>
            </a:fld>
            <a:endParaRPr lang="en-US"/>
          </a:p>
        </p:txBody>
      </p:sp>
    </p:spTree>
    <p:extLst>
      <p:ext uri="{BB962C8B-B14F-4D97-AF65-F5344CB8AC3E}">
        <p14:creationId xmlns:p14="http://schemas.microsoft.com/office/powerpoint/2010/main" val="3629808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EFA3C93-604B-40F4-8637-0945995B1322}" type="datetimeFigureOut">
              <a:rPr lang="en-US" smtClean="0"/>
              <a:t>3/2/17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25BB89-6895-4AA2-9828-00DF3D7BCB90}" type="slidenum">
              <a:rPr lang="en-US" smtClean="0"/>
              <a:t>‹#›</a:t>
            </a:fld>
            <a:endParaRPr lang="en-US"/>
          </a:p>
        </p:txBody>
      </p:sp>
    </p:spTree>
    <p:extLst>
      <p:ext uri="{BB962C8B-B14F-4D97-AF65-F5344CB8AC3E}">
        <p14:creationId xmlns:p14="http://schemas.microsoft.com/office/powerpoint/2010/main" val="1445029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FA3C93-604B-40F4-8637-0945995B1322}" type="datetimeFigureOut">
              <a:rPr lang="en-US" smtClean="0"/>
              <a:t>3/2/17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25BB89-6895-4AA2-9828-00DF3D7BCB90}" type="slidenum">
              <a:rPr lang="en-US" smtClean="0"/>
              <a:t>‹#›</a:t>
            </a:fld>
            <a:endParaRPr lang="en-US"/>
          </a:p>
        </p:txBody>
      </p:sp>
    </p:spTree>
    <p:extLst>
      <p:ext uri="{BB962C8B-B14F-4D97-AF65-F5344CB8AC3E}">
        <p14:creationId xmlns:p14="http://schemas.microsoft.com/office/powerpoint/2010/main" val="2869149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EFA3C93-604B-40F4-8637-0945995B1322}" type="datetimeFigureOut">
              <a:rPr lang="en-US" smtClean="0"/>
              <a:t>3/2/17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25BB89-6895-4AA2-9828-00DF3D7BCB90}" type="slidenum">
              <a:rPr lang="en-US" smtClean="0"/>
              <a:t>‹#›</a:t>
            </a:fld>
            <a:endParaRPr lang="en-US"/>
          </a:p>
        </p:txBody>
      </p:sp>
    </p:spTree>
    <p:extLst>
      <p:ext uri="{BB962C8B-B14F-4D97-AF65-F5344CB8AC3E}">
        <p14:creationId xmlns:p14="http://schemas.microsoft.com/office/powerpoint/2010/main" val="1041399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EFA3C93-604B-40F4-8637-0945995B1322}" type="datetimeFigureOut">
              <a:rPr lang="en-US" smtClean="0"/>
              <a:t>3/2/17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25BB89-6895-4AA2-9828-00DF3D7BCB90}" type="slidenum">
              <a:rPr lang="en-US" smtClean="0"/>
              <a:t>‹#›</a:t>
            </a:fld>
            <a:endParaRPr lang="en-US"/>
          </a:p>
        </p:txBody>
      </p:sp>
    </p:spTree>
    <p:extLst>
      <p:ext uri="{BB962C8B-B14F-4D97-AF65-F5344CB8AC3E}">
        <p14:creationId xmlns:p14="http://schemas.microsoft.com/office/powerpoint/2010/main" val="3757403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FA3C93-604B-40F4-8637-0945995B1322}" type="datetimeFigureOut">
              <a:rPr lang="en-US" smtClean="0"/>
              <a:t>3/2/17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25BB89-6895-4AA2-9828-00DF3D7BCB90}" type="slidenum">
              <a:rPr lang="en-US" smtClean="0"/>
              <a:t>‹#›</a:t>
            </a:fld>
            <a:endParaRPr lang="en-US"/>
          </a:p>
        </p:txBody>
      </p:sp>
    </p:spTree>
    <p:extLst>
      <p:ext uri="{BB962C8B-B14F-4D97-AF65-F5344CB8AC3E}">
        <p14:creationId xmlns:p14="http://schemas.microsoft.com/office/powerpoint/2010/main" val="456463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EFA3C93-604B-40F4-8637-0945995B1322}" type="datetimeFigureOut">
              <a:rPr lang="en-US" smtClean="0"/>
              <a:t>3/2/17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25BB89-6895-4AA2-9828-00DF3D7BCB90}" type="slidenum">
              <a:rPr lang="en-US" smtClean="0"/>
              <a:t>‹#›</a:t>
            </a:fld>
            <a:endParaRPr lang="en-US"/>
          </a:p>
        </p:txBody>
      </p:sp>
    </p:spTree>
    <p:extLst>
      <p:ext uri="{BB962C8B-B14F-4D97-AF65-F5344CB8AC3E}">
        <p14:creationId xmlns:p14="http://schemas.microsoft.com/office/powerpoint/2010/main" val="1795657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EFA3C93-604B-40F4-8637-0945995B1322}" type="datetimeFigureOut">
              <a:rPr lang="en-US" smtClean="0"/>
              <a:t>3/2/17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25BB89-6895-4AA2-9828-00DF3D7BCB90}" type="slidenum">
              <a:rPr lang="en-US" smtClean="0"/>
              <a:t>‹#›</a:t>
            </a:fld>
            <a:endParaRPr lang="en-US"/>
          </a:p>
        </p:txBody>
      </p:sp>
    </p:spTree>
    <p:extLst>
      <p:ext uri="{BB962C8B-B14F-4D97-AF65-F5344CB8AC3E}">
        <p14:creationId xmlns:p14="http://schemas.microsoft.com/office/powerpoint/2010/main" val="161747970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FA3C93-604B-40F4-8637-0945995B1322}" type="datetimeFigureOut">
              <a:rPr lang="en-US" smtClean="0"/>
              <a:t>3/2/17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25BB89-6895-4AA2-9828-00DF3D7BCB90}" type="slidenum">
              <a:rPr lang="en-US" smtClean="0"/>
              <a:t>‹#›</a:t>
            </a:fld>
            <a:endParaRPr lang="en-US"/>
          </a:p>
        </p:txBody>
      </p:sp>
    </p:spTree>
    <p:extLst>
      <p:ext uri="{BB962C8B-B14F-4D97-AF65-F5344CB8AC3E}">
        <p14:creationId xmlns:p14="http://schemas.microsoft.com/office/powerpoint/2010/main" val="305152717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850392"/>
            <a:ext cx="9144000" cy="1993392"/>
          </a:xfrm>
        </p:spPr>
        <p:txBody>
          <a:bodyPr>
            <a:noAutofit/>
          </a:bodyPr>
          <a:lstStyle/>
          <a:p>
            <a:r>
              <a:rPr lang="en-US" sz="5400" b="1" dirty="0">
                <a:latin typeface="+mn-lt"/>
              </a:rPr>
              <a:t>IRP </a:t>
            </a:r>
            <a:br>
              <a:rPr lang="en-US" sz="5400" b="1" dirty="0">
                <a:latin typeface="+mn-lt"/>
              </a:rPr>
            </a:br>
            <a:r>
              <a:rPr lang="en-US" sz="4800" b="1" dirty="0">
                <a:latin typeface="+mn-lt"/>
              </a:rPr>
              <a:t>Implementation Oversight Team</a:t>
            </a:r>
          </a:p>
        </p:txBody>
      </p:sp>
      <p:sp>
        <p:nvSpPr>
          <p:cNvPr id="3" name="Subtitle 2"/>
          <p:cNvSpPr>
            <a:spLocks noGrp="1"/>
          </p:cNvSpPr>
          <p:nvPr>
            <p:ph type="subTitle" idx="1"/>
          </p:nvPr>
        </p:nvSpPr>
        <p:spPr>
          <a:xfrm>
            <a:off x="1524000" y="3328416"/>
            <a:ext cx="9144000" cy="1929384"/>
          </a:xfrm>
        </p:spPr>
        <p:txBody>
          <a:bodyPr/>
          <a:lstStyle/>
          <a:p>
            <a:r>
              <a:rPr lang="en-US" sz="3200" dirty="0"/>
              <a:t>CCWG Face-to-Face Meeting</a:t>
            </a:r>
          </a:p>
          <a:p>
            <a:r>
              <a:rPr lang="en-US" sz="2800" dirty="0"/>
              <a:t>Copenhagen</a:t>
            </a:r>
          </a:p>
          <a:p>
            <a:r>
              <a:rPr lang="en-US" sz="2800" dirty="0"/>
              <a:t>March 10, 2017</a:t>
            </a:r>
          </a:p>
        </p:txBody>
      </p:sp>
    </p:spTree>
    <p:extLst>
      <p:ext uri="{BB962C8B-B14F-4D97-AF65-F5344CB8AC3E}">
        <p14:creationId xmlns:p14="http://schemas.microsoft.com/office/powerpoint/2010/main" val="10500363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b="1" dirty="0"/>
              <a:t>IRP IOT</a:t>
            </a:r>
            <a:endParaRPr lang="en-US" sz="4000" dirty="0"/>
          </a:p>
        </p:txBody>
      </p:sp>
      <p:sp>
        <p:nvSpPr>
          <p:cNvPr id="3" name="Content Placeholder 2"/>
          <p:cNvSpPr>
            <a:spLocks noGrp="1"/>
          </p:cNvSpPr>
          <p:nvPr>
            <p:ph idx="1"/>
          </p:nvPr>
        </p:nvSpPr>
        <p:spPr>
          <a:xfrm>
            <a:off x="838200" y="2359151"/>
            <a:ext cx="10515600" cy="3817811"/>
          </a:xfrm>
        </p:spPr>
        <p:txBody>
          <a:bodyPr/>
          <a:lstStyle/>
          <a:p>
            <a:r>
              <a:rPr lang="en-US" sz="3200" dirty="0"/>
              <a:t>New ICANN Bylaws effective Oct. 1, 2016</a:t>
            </a:r>
          </a:p>
          <a:p>
            <a:pPr marL="0" indent="0">
              <a:buNone/>
            </a:pPr>
            <a:endParaRPr lang="en-US" sz="3200" dirty="0"/>
          </a:p>
          <a:p>
            <a:r>
              <a:rPr lang="en-US" sz="3200" dirty="0"/>
              <a:t>Revised IRP set forth in Bylaw Section 4.3</a:t>
            </a:r>
          </a:p>
          <a:p>
            <a:pPr lvl="1"/>
            <a:endParaRPr lang="en-US" dirty="0"/>
          </a:p>
        </p:txBody>
      </p:sp>
    </p:spTree>
    <p:extLst>
      <p:ext uri="{BB962C8B-B14F-4D97-AF65-F5344CB8AC3E}">
        <p14:creationId xmlns:p14="http://schemas.microsoft.com/office/powerpoint/2010/main" val="7057290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a:t>IRP IOT</a:t>
            </a:r>
            <a:endParaRPr lang="en-US" sz="4000" dirty="0"/>
          </a:p>
        </p:txBody>
      </p:sp>
      <p:sp>
        <p:nvSpPr>
          <p:cNvPr id="3" name="Content Placeholder 2"/>
          <p:cNvSpPr>
            <a:spLocks noGrp="1"/>
          </p:cNvSpPr>
          <p:nvPr>
            <p:ph idx="1"/>
          </p:nvPr>
        </p:nvSpPr>
        <p:spPr/>
        <p:txBody>
          <a:bodyPr>
            <a:normAutofit lnSpcReduction="10000"/>
          </a:bodyPr>
          <a:lstStyle/>
          <a:p>
            <a:r>
              <a:rPr lang="en-US" dirty="0"/>
              <a:t>IRP to review claims that ICANN board/staff, by action/inaction, violated Articles/Bylaws. Without limitation, this includes:</a:t>
            </a:r>
          </a:p>
          <a:p>
            <a:pPr lvl="1"/>
            <a:endParaRPr lang="en-US" dirty="0"/>
          </a:p>
          <a:p>
            <a:pPr marL="914400" lvl="1" indent="-457200">
              <a:buFont typeface="+mj-lt"/>
              <a:buAutoNum type="arabicPeriod"/>
            </a:pPr>
            <a:r>
              <a:rPr lang="en-US" dirty="0"/>
              <a:t>Claims of exceeding scope of Mission.</a:t>
            </a:r>
          </a:p>
          <a:p>
            <a:pPr marL="914400" lvl="1" indent="-457200">
              <a:buFont typeface="+mj-lt"/>
              <a:buAutoNum type="arabicPeriod"/>
            </a:pPr>
            <a:r>
              <a:rPr lang="en-US" dirty="0"/>
              <a:t>Claims regarding action taken in response to input from an SO/AC that may violate Articles/Bylaws. </a:t>
            </a:r>
          </a:p>
          <a:p>
            <a:pPr marL="914400" lvl="1" indent="-457200">
              <a:buFont typeface="+mj-lt"/>
              <a:buAutoNum type="arabicPeriod"/>
            </a:pPr>
            <a:r>
              <a:rPr lang="en-US" dirty="0"/>
              <a:t>Claims resulting from decisions of process-specific expert panels that may violate Articles/Bylaws.</a:t>
            </a:r>
          </a:p>
          <a:p>
            <a:pPr marL="914400" lvl="1" indent="-457200">
              <a:buFont typeface="+mj-lt"/>
              <a:buAutoNum type="arabicPeriod"/>
            </a:pPr>
            <a:r>
              <a:rPr lang="en-US" dirty="0"/>
              <a:t>Claims resulting from a response to a DIDP request that may violate  Articles/Bylaws.</a:t>
            </a:r>
          </a:p>
          <a:p>
            <a:pPr marL="914400" lvl="1" indent="-457200">
              <a:buFont typeface="+mj-lt"/>
              <a:buAutoNum type="arabicPeriod"/>
            </a:pPr>
            <a:r>
              <a:rPr lang="en-US" dirty="0"/>
              <a:t>Claims involving rights of the Empowered Community as set forth in the Articles/Bylaws.</a:t>
            </a:r>
          </a:p>
          <a:p>
            <a:endParaRPr lang="en-US" dirty="0"/>
          </a:p>
        </p:txBody>
      </p:sp>
    </p:spTree>
    <p:extLst>
      <p:ext uri="{BB962C8B-B14F-4D97-AF65-F5344CB8AC3E}">
        <p14:creationId xmlns:p14="http://schemas.microsoft.com/office/powerpoint/2010/main" val="549255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a:t>IRP IOT</a:t>
            </a:r>
            <a:endParaRPr lang="en-US" sz="4000" dirty="0"/>
          </a:p>
        </p:txBody>
      </p:sp>
      <p:sp>
        <p:nvSpPr>
          <p:cNvPr id="3" name="Content Placeholder 2"/>
          <p:cNvSpPr>
            <a:spLocks noGrp="1"/>
          </p:cNvSpPr>
          <p:nvPr>
            <p:ph idx="1"/>
          </p:nvPr>
        </p:nvSpPr>
        <p:spPr/>
        <p:txBody>
          <a:bodyPr/>
          <a:lstStyle/>
          <a:p>
            <a:r>
              <a:rPr lang="en-US" dirty="0"/>
              <a:t>IRP can also review:</a:t>
            </a:r>
          </a:p>
          <a:p>
            <a:pPr marL="0" indent="0">
              <a:buNone/>
            </a:pPr>
            <a:endParaRPr lang="en-US" dirty="0"/>
          </a:p>
          <a:p>
            <a:pPr lvl="1"/>
            <a:r>
              <a:rPr lang="en-US" dirty="0"/>
              <a:t>Claims that ICANN board or staff have not enforced ICANN's contractual rights with respect to the IANA Naming Function Contract; and</a:t>
            </a:r>
          </a:p>
          <a:p>
            <a:pPr marL="457200" lvl="1" indent="0">
              <a:buNone/>
            </a:pPr>
            <a:endParaRPr lang="en-US" dirty="0"/>
          </a:p>
          <a:p>
            <a:pPr lvl="1">
              <a:lnSpc>
                <a:spcPct val="100000"/>
              </a:lnSpc>
            </a:pPr>
            <a:r>
              <a:rPr lang="en-US" dirty="0"/>
              <a:t>Claims regarding PTI service complaints by direct customers of the IANA naming functions that are not resolved through mediation. </a:t>
            </a:r>
          </a:p>
          <a:p>
            <a:pPr marL="457200" lvl="1" indent="0">
              <a:buNone/>
            </a:pPr>
            <a:endParaRPr lang="en-US" dirty="0"/>
          </a:p>
          <a:p>
            <a:pPr marL="457200" lvl="1" indent="0">
              <a:buNone/>
            </a:pPr>
            <a:r>
              <a:rPr lang="en-US" dirty="0"/>
              <a:t> </a:t>
            </a:r>
          </a:p>
          <a:p>
            <a:pPr marL="914400" lvl="1" indent="-457200">
              <a:buFont typeface="+mj-lt"/>
              <a:buAutoNum type="arabicPeriod"/>
            </a:pPr>
            <a:endParaRPr lang="en-US" dirty="0"/>
          </a:p>
        </p:txBody>
      </p:sp>
    </p:spTree>
    <p:extLst>
      <p:ext uri="{BB962C8B-B14F-4D97-AF65-F5344CB8AC3E}">
        <p14:creationId xmlns:p14="http://schemas.microsoft.com/office/powerpoint/2010/main" val="3664698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30936"/>
            <a:ext cx="10515600" cy="594360"/>
          </a:xfrm>
        </p:spPr>
        <p:txBody>
          <a:bodyPr>
            <a:normAutofit fontScale="90000"/>
          </a:bodyPr>
          <a:lstStyle/>
          <a:p>
            <a:pPr algn="ctr"/>
            <a:r>
              <a:rPr lang="en-US" b="1" dirty="0"/>
              <a:t>IRP IOT</a:t>
            </a:r>
          </a:p>
        </p:txBody>
      </p:sp>
      <p:sp>
        <p:nvSpPr>
          <p:cNvPr id="3" name="Content Placeholder 2"/>
          <p:cNvSpPr>
            <a:spLocks noGrp="1"/>
          </p:cNvSpPr>
          <p:nvPr>
            <p:ph idx="1"/>
          </p:nvPr>
        </p:nvSpPr>
        <p:spPr/>
        <p:txBody>
          <a:bodyPr>
            <a:normAutofit/>
          </a:bodyPr>
          <a:lstStyle/>
          <a:p>
            <a:r>
              <a:rPr lang="en-US" dirty="0"/>
              <a:t>Bylaw Article 4, Section 4.3(n)(i):</a:t>
            </a:r>
          </a:p>
          <a:p>
            <a:pPr marL="0" indent="0">
              <a:buNone/>
            </a:pPr>
            <a:endParaRPr lang="en-US" dirty="0"/>
          </a:p>
          <a:p>
            <a:r>
              <a:rPr lang="en-US" sz="2400" dirty="0"/>
              <a:t>(i) An </a:t>
            </a:r>
            <a:r>
              <a:rPr lang="en-US" sz="2400" b="1" dirty="0">
                <a:solidFill>
                  <a:srgbClr val="FFFF00"/>
                </a:solidFill>
              </a:rPr>
              <a:t>IRP Implementation Oversight Team </a:t>
            </a:r>
            <a:r>
              <a:rPr lang="en-US" sz="2400" dirty="0"/>
              <a:t>shall be established in consultation with the Supporting Organizations and the Advisory Committees and comprised of members of the global Internet community. </a:t>
            </a:r>
            <a:r>
              <a:rPr lang="en-US" sz="2400" dirty="0">
                <a:ea typeface="Calibri" panose="020F0502020204030204" pitchFamily="34" charset="0"/>
                <a:cs typeface="Times New Roman" panose="02020603050405020304" pitchFamily="18" charset="0"/>
              </a:rPr>
              <a:t>The IRP Implementation Oversight Team, and once the Standing Panel is established the IRP Implementation Oversight Team in consultation with the Standing Panel, shall develop clear published rules for the IRP ("</a:t>
            </a:r>
            <a:r>
              <a:rPr lang="en-US" sz="2400" b="1" dirty="0">
                <a:ea typeface="Calibri" panose="020F0502020204030204" pitchFamily="34" charset="0"/>
                <a:cs typeface="Times New Roman" panose="02020603050405020304" pitchFamily="18" charset="0"/>
              </a:rPr>
              <a:t>Rules of Procedure</a:t>
            </a:r>
            <a:r>
              <a:rPr lang="en-US" sz="2400" dirty="0">
                <a:ea typeface="Calibri" panose="020F0502020204030204" pitchFamily="34" charset="0"/>
                <a:cs typeface="Times New Roman" panose="02020603050405020304" pitchFamily="18" charset="0"/>
              </a:rPr>
              <a:t>") that conform with international arbitration norms and are streamlined, easy to understand and apply fairly to all parties. Upon request, the IRP Implementation Oversight Team shall have assistance of counsel and other appropriate experts. </a:t>
            </a:r>
          </a:p>
          <a:p>
            <a:endParaRPr lang="en-US" sz="2400" dirty="0"/>
          </a:p>
        </p:txBody>
      </p:sp>
    </p:spTree>
    <p:extLst>
      <p:ext uri="{BB962C8B-B14F-4D97-AF65-F5344CB8AC3E}">
        <p14:creationId xmlns:p14="http://schemas.microsoft.com/office/powerpoint/2010/main" val="34537658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a:t>IRP IOT</a:t>
            </a:r>
            <a:endParaRPr lang="en-US" sz="4000" dirty="0"/>
          </a:p>
        </p:txBody>
      </p:sp>
      <p:sp>
        <p:nvSpPr>
          <p:cNvPr id="3" name="Content Placeholder 2"/>
          <p:cNvSpPr>
            <a:spLocks noGrp="1"/>
          </p:cNvSpPr>
          <p:nvPr>
            <p:ph idx="1"/>
          </p:nvPr>
        </p:nvSpPr>
        <p:spPr>
          <a:xfrm>
            <a:off x="838200" y="1690688"/>
            <a:ext cx="10515600" cy="4554663"/>
          </a:xfrm>
        </p:spPr>
        <p:txBody>
          <a:bodyPr>
            <a:normAutofit lnSpcReduction="10000"/>
          </a:bodyPr>
          <a:lstStyle/>
          <a:p>
            <a:r>
              <a:rPr lang="en-US" dirty="0"/>
              <a:t>The road to the new IRP:</a:t>
            </a:r>
          </a:p>
          <a:p>
            <a:pPr marL="0" indent="0">
              <a:buNone/>
            </a:pPr>
            <a:endParaRPr lang="en-US" dirty="0"/>
          </a:p>
          <a:p>
            <a:pPr lvl="1"/>
            <a:r>
              <a:rPr lang="en-US" dirty="0"/>
              <a:t>New Bylaws – Done  </a:t>
            </a:r>
            <a:r>
              <a:rPr lang="en-US" sz="3600" b="1" dirty="0">
                <a:solidFill>
                  <a:srgbClr val="00B050"/>
                </a:solidFill>
                <a:sym typeface="Wingdings" panose="05000000000000000000" pitchFamily="2" charset="2"/>
              </a:rPr>
              <a:t></a:t>
            </a:r>
            <a:r>
              <a:rPr lang="en-US" dirty="0">
                <a:solidFill>
                  <a:srgbClr val="00B050"/>
                </a:solidFill>
                <a:sym typeface="Wingdings" panose="05000000000000000000" pitchFamily="2" charset="2"/>
              </a:rPr>
              <a:t>  </a:t>
            </a:r>
            <a:r>
              <a:rPr lang="en-US" dirty="0">
                <a:sym typeface="Wingdings" panose="05000000000000000000" pitchFamily="2" charset="2"/>
              </a:rPr>
              <a:t>October 1, 2016.</a:t>
            </a:r>
          </a:p>
          <a:p>
            <a:pPr lvl="1"/>
            <a:r>
              <a:rPr lang="en-US" dirty="0"/>
              <a:t>IRP Admin Support Organization – ICDR is in place from prior IRP </a:t>
            </a:r>
            <a:r>
              <a:rPr lang="en-US" sz="3600" b="1" dirty="0">
                <a:solidFill>
                  <a:srgbClr val="00B050"/>
                </a:solidFill>
                <a:sym typeface="Wingdings" panose="05000000000000000000" pitchFamily="2" charset="2"/>
              </a:rPr>
              <a:t></a:t>
            </a:r>
            <a:r>
              <a:rPr lang="en-US" dirty="0">
                <a:solidFill>
                  <a:srgbClr val="00B050"/>
                </a:solidFill>
                <a:sym typeface="Wingdings" panose="05000000000000000000" pitchFamily="2" charset="2"/>
              </a:rPr>
              <a:t> </a:t>
            </a:r>
            <a:r>
              <a:rPr lang="en-US" dirty="0"/>
              <a:t>– could be re-tendered by ICANN (Bylaw 4.3(j)(ii)(A)).</a:t>
            </a:r>
          </a:p>
          <a:p>
            <a:pPr lvl="1"/>
            <a:r>
              <a:rPr lang="en-US" dirty="0">
                <a:sym typeface="Wingdings" panose="05000000000000000000" pitchFamily="2" charset="2"/>
              </a:rPr>
              <a:t>Rules of Procedure – </a:t>
            </a:r>
            <a:r>
              <a:rPr lang="en-US" sz="3200" b="1" dirty="0">
                <a:solidFill>
                  <a:srgbClr val="FFFF00"/>
                </a:solidFill>
                <a:sym typeface="Wingdings" panose="05000000000000000000" pitchFamily="2" charset="2"/>
              </a:rPr>
              <a:t>in process </a:t>
            </a:r>
            <a:r>
              <a:rPr lang="en-US" dirty="0">
                <a:sym typeface="Wingdings" panose="05000000000000000000" pitchFamily="2" charset="2"/>
              </a:rPr>
              <a:t>by IOT (considering community comments) (Bylaw 4.3(n)).</a:t>
            </a:r>
          </a:p>
          <a:p>
            <a:pPr lvl="1"/>
            <a:r>
              <a:rPr lang="en-US" dirty="0">
                <a:sym typeface="Wingdings" panose="05000000000000000000" pitchFamily="2" charset="2"/>
              </a:rPr>
              <a:t>Request Expressions of Interest from persons interested in serving on Standing IRP Panel -  ICANN </a:t>
            </a:r>
            <a:r>
              <a:rPr lang="en-US" sz="3200" b="1" dirty="0">
                <a:solidFill>
                  <a:srgbClr val="FFFF00"/>
                </a:solidFill>
                <a:sym typeface="Wingdings" panose="05000000000000000000" pitchFamily="2" charset="2"/>
              </a:rPr>
              <a:t>working</a:t>
            </a:r>
            <a:r>
              <a:rPr lang="en-US" dirty="0">
                <a:sym typeface="Wingdings" panose="05000000000000000000" pitchFamily="2" charset="2"/>
              </a:rPr>
              <a:t> on </a:t>
            </a:r>
            <a:r>
              <a:rPr lang="en-US" dirty="0" err="1">
                <a:sym typeface="Wingdings" panose="05000000000000000000" pitchFamily="2" charset="2"/>
              </a:rPr>
              <a:t>EoI</a:t>
            </a:r>
            <a:r>
              <a:rPr lang="en-US" dirty="0">
                <a:sym typeface="Wingdings" panose="05000000000000000000" pitchFamily="2" charset="2"/>
              </a:rPr>
              <a:t> form (Bylaw 4.3(j)(ii)(B)).</a:t>
            </a:r>
          </a:p>
          <a:p>
            <a:pPr lvl="1"/>
            <a:r>
              <a:rPr lang="en-US" dirty="0">
                <a:sym typeface="Wingdings" panose="05000000000000000000" pitchFamily="2" charset="2"/>
              </a:rPr>
              <a:t>Select Standing Panel – </a:t>
            </a:r>
            <a:r>
              <a:rPr lang="en-US" sz="3200" b="1" dirty="0">
                <a:solidFill>
                  <a:schemeClr val="accent2"/>
                </a:solidFill>
                <a:sym typeface="Wingdings" panose="05000000000000000000" pitchFamily="2" charset="2"/>
              </a:rPr>
              <a:t>to be done </a:t>
            </a:r>
            <a:r>
              <a:rPr lang="en-US" dirty="0">
                <a:sym typeface="Wingdings" panose="05000000000000000000" pitchFamily="2" charset="2"/>
              </a:rPr>
              <a:t>following expressions of interest – SOs/ACs to nominate panelists/Board to confirm (Bylaw 4.3(j)(ii)(C) and (D))</a:t>
            </a:r>
          </a:p>
          <a:p>
            <a:pPr lvl="1"/>
            <a:endParaRPr lang="en-US" dirty="0">
              <a:sym typeface="Wingdings" panose="05000000000000000000" pitchFamily="2" charset="2"/>
            </a:endParaRPr>
          </a:p>
          <a:p>
            <a:pPr lvl="1"/>
            <a:endParaRPr lang="en-US" dirty="0"/>
          </a:p>
          <a:p>
            <a:pPr marL="457200" lvl="1" indent="0">
              <a:buNone/>
            </a:pPr>
            <a:endParaRPr lang="en-US" dirty="0"/>
          </a:p>
          <a:p>
            <a:endParaRPr lang="en-US" dirty="0"/>
          </a:p>
          <a:p>
            <a:pPr marL="0" indent="0">
              <a:buNone/>
            </a:pPr>
            <a:endParaRPr lang="en-US" dirty="0"/>
          </a:p>
        </p:txBody>
      </p:sp>
    </p:spTree>
    <p:extLst>
      <p:ext uri="{BB962C8B-B14F-4D97-AF65-F5344CB8AC3E}">
        <p14:creationId xmlns:p14="http://schemas.microsoft.com/office/powerpoint/2010/main" val="2006795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a:t>IRP IOT</a:t>
            </a:r>
            <a:endParaRPr lang="en-US" sz="4000" dirty="0"/>
          </a:p>
        </p:txBody>
      </p:sp>
      <p:sp>
        <p:nvSpPr>
          <p:cNvPr id="3" name="Content Placeholder 2"/>
          <p:cNvSpPr>
            <a:spLocks noGrp="1"/>
          </p:cNvSpPr>
          <p:nvPr>
            <p:ph idx="1"/>
          </p:nvPr>
        </p:nvSpPr>
        <p:spPr/>
        <p:txBody>
          <a:bodyPr/>
          <a:lstStyle/>
          <a:p>
            <a:r>
              <a:rPr lang="en-US" dirty="0"/>
              <a:t>IRP IOT presently considering </a:t>
            </a:r>
            <a:r>
              <a:rPr lang="en-US" b="1" dirty="0">
                <a:solidFill>
                  <a:srgbClr val="FFFF00"/>
                </a:solidFill>
              </a:rPr>
              <a:t>public comments </a:t>
            </a:r>
            <a:r>
              <a:rPr lang="en-US" dirty="0"/>
              <a:t>to draft rules of procedure. Some representative concerns from such comments:</a:t>
            </a:r>
          </a:p>
          <a:p>
            <a:pPr marL="0" indent="0">
              <a:buNone/>
            </a:pPr>
            <a:endParaRPr lang="en-US" dirty="0"/>
          </a:p>
          <a:p>
            <a:pPr lvl="1"/>
            <a:r>
              <a:rPr lang="en-US" sz="2800" b="1" dirty="0">
                <a:solidFill>
                  <a:srgbClr val="FFFF00"/>
                </a:solidFill>
              </a:rPr>
              <a:t>Time limitations </a:t>
            </a:r>
            <a:r>
              <a:rPr lang="en-US" dirty="0"/>
              <a:t>within which a complainant must file a claim or lose it.</a:t>
            </a:r>
          </a:p>
          <a:p>
            <a:pPr lvl="1"/>
            <a:r>
              <a:rPr lang="en-US" sz="2800" b="1" dirty="0">
                <a:solidFill>
                  <a:srgbClr val="FFFF00"/>
                </a:solidFill>
              </a:rPr>
              <a:t>Retroactivity</a:t>
            </a:r>
            <a:r>
              <a:rPr lang="en-US" dirty="0"/>
              <a:t> of rules and IRP bylaw provisions. </a:t>
            </a:r>
          </a:p>
          <a:p>
            <a:pPr lvl="1"/>
            <a:r>
              <a:rPr lang="en-US" sz="2800" b="1" dirty="0">
                <a:solidFill>
                  <a:srgbClr val="FFFF00"/>
                </a:solidFill>
              </a:rPr>
              <a:t>Parties</a:t>
            </a:r>
            <a:r>
              <a:rPr lang="en-US" b="1" dirty="0">
                <a:solidFill>
                  <a:srgbClr val="FFFF00"/>
                </a:solidFill>
              </a:rPr>
              <a:t> </a:t>
            </a:r>
            <a:r>
              <a:rPr lang="en-US" dirty="0"/>
              <a:t>– Consolidation, Intervention, Joinder. </a:t>
            </a:r>
          </a:p>
          <a:p>
            <a:pPr lvl="1"/>
            <a:r>
              <a:rPr lang="en-US" sz="2800" b="1" dirty="0">
                <a:solidFill>
                  <a:srgbClr val="FFFF00"/>
                </a:solidFill>
              </a:rPr>
              <a:t>Discovery</a:t>
            </a:r>
            <a:r>
              <a:rPr lang="en-US" dirty="0"/>
              <a:t>.</a:t>
            </a:r>
          </a:p>
          <a:p>
            <a:pPr lvl="1"/>
            <a:r>
              <a:rPr lang="en-US" sz="2800" b="1" dirty="0">
                <a:solidFill>
                  <a:srgbClr val="FFFF00"/>
                </a:solidFill>
              </a:rPr>
              <a:t>Hearings</a:t>
            </a:r>
            <a:r>
              <a:rPr lang="en-US" dirty="0">
                <a:solidFill>
                  <a:srgbClr val="FFFF00"/>
                </a:solidFill>
              </a:rPr>
              <a:t> </a:t>
            </a:r>
            <a:r>
              <a:rPr lang="en-US" dirty="0"/>
              <a:t>– manner of conducting and availability. </a:t>
            </a:r>
          </a:p>
          <a:p>
            <a:pPr lvl="1"/>
            <a:r>
              <a:rPr lang="en-US" sz="2800" b="1" dirty="0">
                <a:solidFill>
                  <a:srgbClr val="FFFF00"/>
                </a:solidFill>
              </a:rPr>
              <a:t>Consensus policies </a:t>
            </a:r>
            <a:r>
              <a:rPr lang="en-US" b="1" dirty="0">
                <a:solidFill>
                  <a:srgbClr val="FFFF00"/>
                </a:solidFill>
              </a:rPr>
              <a:t>– </a:t>
            </a:r>
            <a:r>
              <a:rPr lang="en-US" dirty="0"/>
              <a:t>challenges. </a:t>
            </a:r>
            <a:endParaRPr lang="en-US" b="1" dirty="0">
              <a:solidFill>
                <a:srgbClr val="FFFF00"/>
              </a:solidFill>
            </a:endParaRPr>
          </a:p>
          <a:p>
            <a:pPr lvl="1"/>
            <a:endParaRPr lang="en-US" dirty="0">
              <a:solidFill>
                <a:srgbClr val="FFFF00"/>
              </a:solidFill>
            </a:endParaRPr>
          </a:p>
          <a:p>
            <a:pPr lvl="1"/>
            <a:endParaRPr lang="en-US" dirty="0"/>
          </a:p>
        </p:txBody>
      </p:sp>
    </p:spTree>
    <p:extLst>
      <p:ext uri="{BB962C8B-B14F-4D97-AF65-F5344CB8AC3E}">
        <p14:creationId xmlns:p14="http://schemas.microsoft.com/office/powerpoint/2010/main" val="2314255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docProps/app.xml><?xml version="1.0" encoding="utf-8"?>
<Properties xmlns="http://schemas.openxmlformats.org/officeDocument/2006/extended-properties" xmlns:vt="http://schemas.openxmlformats.org/officeDocument/2006/docPropsVTypes">
  <Template/>
  <TotalTime>185</TotalTime>
  <Words>468</Words>
  <Application>Microsoft Macintosh PowerPoint</Application>
  <PresentationFormat>Widescreen</PresentationFormat>
  <Paragraphs>48</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Calibri Light</vt:lpstr>
      <vt:lpstr>Times New Roman</vt:lpstr>
      <vt:lpstr>Wingdings</vt:lpstr>
      <vt:lpstr>Office Theme</vt:lpstr>
      <vt:lpstr>IRP  Implementation Oversight Team</vt:lpstr>
      <vt:lpstr>IRP IOT</vt:lpstr>
      <vt:lpstr>IRP IOT</vt:lpstr>
      <vt:lpstr>IRP IOT</vt:lpstr>
      <vt:lpstr>IRP IOT</vt:lpstr>
      <vt:lpstr>IRP IOT</vt:lpstr>
      <vt:lpstr>IRP IOT</vt:lpstr>
    </vt:vector>
  </TitlesOfParts>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IRP Implementation Oversight Team</dc:title>
  <dc:creator>McAuley, David</dc:creator>
  <cp:lastModifiedBy>Microsoft Office User</cp:lastModifiedBy>
  <cp:revision>61</cp:revision>
  <cp:lastPrinted>2017-03-02T12:34:11Z</cp:lastPrinted>
  <dcterms:created xsi:type="dcterms:W3CDTF">2017-02-15T13:46:03Z</dcterms:created>
  <dcterms:modified xsi:type="dcterms:W3CDTF">2017-03-02T12:36:23Z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1323327855</vt:i4>
  </property>
  <property fmtid="{D5CDD505-2E9C-101B-9397-08002B2CF9AE}" pid="3" name="_NewReviewCycle">
    <vt:lpwstr/>
  </property>
  <property fmtid="{D5CDD505-2E9C-101B-9397-08002B2CF9AE}" pid="4" name="_EmailSubject">
    <vt:lpwstr>IRP IOT Update at CCWG Plenary meeting March 10, 2017</vt:lpwstr>
  </property>
  <property fmtid="{D5CDD505-2E9C-101B-9397-08002B2CF9AE}" pid="5" name="_AuthorEmail">
    <vt:lpwstr>dmcauley@Verisign.com</vt:lpwstr>
  </property>
  <property fmtid="{D5CDD505-2E9C-101B-9397-08002B2CF9AE}" pid="6" name="_AuthorEmailDisplayName">
    <vt:lpwstr>McAuley, David</vt:lpwstr>
  </property>
</Properties>
</file>