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0" autoAdjust="0"/>
    <p:restoredTop sz="94660"/>
  </p:normalViewPr>
  <p:slideViewPr>
    <p:cSldViewPr snapToGrid="0">
      <p:cViewPr varScale="1">
        <p:scale>
          <a:sx n="86" d="100"/>
          <a:sy n="86" d="100"/>
        </p:scale>
        <p:origin x="33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nna Austin" userId="9622c766-29f9-4f58-8c47-ab1889845d26" providerId="ADAL" clId="{BAD4CA15-0A3A-45ED-A4A8-726AACA89D4C}"/>
    <pc:docChg chg="modSld">
      <pc:chgData name="Donna Austin" userId="9622c766-29f9-4f58-8c47-ab1889845d26" providerId="ADAL" clId="{BAD4CA15-0A3A-45ED-A4A8-726AACA89D4C}" dt="2021-06-29T00:10:34.649" v="61" actId="20577"/>
      <pc:docMkLst>
        <pc:docMk/>
      </pc:docMkLst>
      <pc:sldChg chg="modSp mod">
        <pc:chgData name="Donna Austin" userId="9622c766-29f9-4f58-8c47-ab1889845d26" providerId="ADAL" clId="{BAD4CA15-0A3A-45ED-A4A8-726AACA89D4C}" dt="2021-06-29T00:10:34.649" v="61" actId="20577"/>
        <pc:sldMkLst>
          <pc:docMk/>
          <pc:sldMk cId="2599252713" sldId="258"/>
        </pc:sldMkLst>
        <pc:spChg chg="mod">
          <ac:chgData name="Donna Austin" userId="9622c766-29f9-4f58-8c47-ab1889845d26" providerId="ADAL" clId="{BAD4CA15-0A3A-45ED-A4A8-726AACA89D4C}" dt="2021-06-29T00:10:34.649" v="61" actId="20577"/>
          <ac:spMkLst>
            <pc:docMk/>
            <pc:sldMk cId="2599252713" sldId="258"/>
            <ac:spMk id="3" creationId="{045F4020-DC8A-4377-BEB5-DF9165FF12C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57BA5-06B1-4C82-AE1F-5C80DA1308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38B3E1-7A03-41D6-AC50-6730CC2CBC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33C406-927F-4BB3-B159-72533490F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F813-C67A-484E-BA97-924FC8BF2E59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2FD6D-E4DA-4EE8-8242-6E4281752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AF3DF6-3C66-457B-82AC-3419E9C3D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46D27-160D-403A-82D7-1979DF714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78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6E935-9E53-4704-8383-FC7920F9B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CCE7C3-557A-4F3C-9FAC-9967DC4B2B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BF805C-3043-4398-9F04-067E1FD2C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F813-C67A-484E-BA97-924FC8BF2E59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778F2-E250-4015-8B9B-65C8AA1B1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DC7E2-57EF-4A89-86B5-392F8615F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46D27-160D-403A-82D7-1979DF714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621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A7A335-1D51-4043-BCEA-52999605C9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A3AA84-DB68-4F3A-ABC7-E4A1CEAB7F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E5FBE-4C93-4030-B917-4E7A51867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F813-C67A-484E-BA97-924FC8BF2E59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CD582-BDAD-41DC-BA7F-AFC0510F6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A4BA76-6EE4-45C0-8D56-41EF9F07C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46D27-160D-403A-82D7-1979DF714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720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45931-D5AB-4D3C-B50E-6204424DC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AF4AE-6598-4F61-ACFD-8192322FC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A946A-F321-451C-80B6-2C1E1E344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F813-C67A-484E-BA97-924FC8BF2E59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9F02E-592A-42B3-9BD3-4C8334267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7027B7-9BC6-4277-9F15-1DC1F4FD0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46D27-160D-403A-82D7-1979DF714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6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C601F-482B-4055-9944-0F1D541F6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1ACDB1-9182-4B2F-926C-AA13F9932D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1C756-370B-407C-A8D2-11F9E8ACC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F813-C67A-484E-BA97-924FC8BF2E59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E8B15-55BA-46F4-B766-DA85049D5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08665-FB34-4BB1-B722-5F7292F90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46D27-160D-403A-82D7-1979DF714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544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6B862-50AB-4711-A15D-4C5085419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2B1EB-250C-42DB-85DC-33C48D2F9F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AC3B23-5790-48CD-8E09-E5D143C35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A29980-59B0-4634-AEA1-721E005AD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F813-C67A-484E-BA97-924FC8BF2E59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CADE03-966A-4735-AE21-76F2769C4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02DAE2-1CBB-446B-BB80-9B2DAE902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46D27-160D-403A-82D7-1979DF714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11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8E7E2-F5FA-435B-AEB5-32FC74C24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E8E804-8C37-4B28-B473-CA89D49C6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8BFD2C-3840-453D-84FD-41BE656E2F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FE2239-1BAB-4B0E-9D90-807358BA38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770642-CAC5-446F-B1E9-6BE1B89905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66D6BD-09D5-4033-AC8E-199752BC4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F813-C67A-484E-BA97-924FC8BF2E59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6C3481-808F-4469-B7E8-57EDCFB43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A683BD-3FD8-41FF-95BB-82FF97482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46D27-160D-403A-82D7-1979DF714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75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15979-86B6-454D-8395-71E12D865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E81AC4-F653-406F-9778-281ABA77A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F813-C67A-484E-BA97-924FC8BF2E59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471630-1087-4188-A376-E86BEB43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4D55E9-E4F9-478D-9A92-4F7265B78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46D27-160D-403A-82D7-1979DF714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3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7AF1B7-8FD9-458B-8B7C-266212A4D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F813-C67A-484E-BA97-924FC8BF2E59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7AD7C8-0714-49E8-9C40-387ABE77A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E642AE-7483-426D-93FE-073CD587D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46D27-160D-403A-82D7-1979DF714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882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4B9FA-A553-4B3C-82E9-2535F0C09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4A2C75-36A0-41ED-A651-A0B2DD729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6321BD-EE85-4371-8D73-395E253CBC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D11162-4E9D-46CD-A129-0FCB6C1AA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F813-C67A-484E-BA97-924FC8BF2E59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44C744-C103-4E84-966E-55A790E68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466E1D-ED30-418F-BEE3-2C2C21B1B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46D27-160D-403A-82D7-1979DF714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5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A638A-EEEF-4116-9A32-17A9ED629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68787F-DE48-4A80-8F48-11591A2975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6318D1-BA80-4F79-9A5D-E541E76810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16512-5E0D-43CB-8BA3-BC1F142D3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F813-C67A-484E-BA97-924FC8BF2E59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443705-5B30-478C-8E5C-97287D4F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0DB377-5FB7-4CD3-BB65-D5027F775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46D27-160D-403A-82D7-1979DF714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82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950163-BE5E-4D5A-A265-B736CCEC3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D7A05-B394-4101-8701-135EA69709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5A26A-CAE2-4C07-912D-4A0062399B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3F813-C67A-484E-BA97-924FC8BF2E59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361FC6-F25F-4D13-BB58-523AA74D4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4D4A0D-F6FB-402B-B83A-F934B22356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46D27-160D-403A-82D7-1979DF714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69A8D-551C-47E1-81C5-B1D1D20328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ICANN 72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62D20F-16FD-4F2D-A0D3-AB9B18F35C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HYBRID MEETING IN SEATTLE OR VIRTUAL</a:t>
            </a:r>
          </a:p>
        </p:txBody>
      </p:sp>
    </p:spTree>
    <p:extLst>
      <p:ext uri="{BB962C8B-B14F-4D97-AF65-F5344CB8AC3E}">
        <p14:creationId xmlns:p14="http://schemas.microsoft.com/office/powerpoint/2010/main" val="163729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DEC9B-C020-4B71-8897-86D3FBCD2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ICANN 72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F4020-DC8A-4377-BEB5-DF9165FF12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ICANN Board are actively discussing whether ICANN 72, scheduled for Seattle, should be a hybrid meeting that allows for </a:t>
            </a:r>
            <a:r>
              <a:rPr lang="en-US"/>
              <a:t>some form of face-to-face </a:t>
            </a:r>
            <a:r>
              <a:rPr lang="en-US" dirty="0"/>
              <a:t>participation.</a:t>
            </a:r>
          </a:p>
          <a:p>
            <a:r>
              <a:rPr lang="en-US" dirty="0"/>
              <a:t>ICANN org conducted a survey of the ICANN community that suggests that there is support for conducting a hybrid meeting in Seattle, with certain safety measures or precautions in place.</a:t>
            </a:r>
          </a:p>
          <a:p>
            <a:r>
              <a:rPr lang="en-US" dirty="0"/>
              <a:t>The Board and ICANN’s CEO do appear sensitive to the potentially negative impact on global participation if a meeting takes place in Seattle where the only in-person attendance is from North America.</a:t>
            </a:r>
          </a:p>
        </p:txBody>
      </p:sp>
    </p:spTree>
    <p:extLst>
      <p:ext uri="{BB962C8B-B14F-4D97-AF65-F5344CB8AC3E}">
        <p14:creationId xmlns:p14="http://schemas.microsoft.com/office/powerpoint/2010/main" val="2599252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15B2D-AC93-4F96-84F3-311CA3ECB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F4FF1-FED9-4E85-B36F-302BC775C9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Face-to-face ICANN meetings put all participants on an equal footing by overcoming time zone differences. </a:t>
            </a:r>
          </a:p>
          <a:p>
            <a:r>
              <a:rPr lang="en-US" dirty="0"/>
              <a:t>Provide an opportunity for APAC’s diverse cultural and language groups to get together and to establish relationships that enable continued participation in between meetings.</a:t>
            </a:r>
          </a:p>
          <a:p>
            <a:r>
              <a:rPr lang="en-US" dirty="0"/>
              <a:t>Representation and participation from APAC in ICANN activities has been significant over the years. </a:t>
            </a:r>
          </a:p>
          <a:p>
            <a:r>
              <a:rPr lang="en-US" dirty="0"/>
              <a:t>A face-to-face meeting that excludes a significant portion of the community will only serve to disadvantage those unable to attend and may result in a decline in representation from the APAC region.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43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46006-E2BE-419E-AB63-A64E42F73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65AEF-1C3C-4088-887E-5B7205CC5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APAC Space consider sending a statement to the Board that outlines: </a:t>
            </a:r>
          </a:p>
          <a:p>
            <a:pPr lvl="1"/>
            <a:r>
              <a:rPr lang="en-US" dirty="0"/>
              <a:t>the benefits of in-person meetings from a regional perspective</a:t>
            </a:r>
          </a:p>
          <a:p>
            <a:pPr lvl="1"/>
            <a:r>
              <a:rPr lang="en-US" dirty="0"/>
              <a:t>the challenges that will likely mean no or very limited in-person attendance at ICANN 72</a:t>
            </a:r>
          </a:p>
          <a:p>
            <a:pPr lvl="1"/>
            <a:r>
              <a:rPr lang="en-US" dirty="0"/>
              <a:t>possible consequences of this inability to attend</a:t>
            </a:r>
          </a:p>
          <a:p>
            <a:pPr marL="0" indent="0">
              <a:buNone/>
            </a:pPr>
            <a:r>
              <a:rPr lang="en-US" dirty="0"/>
              <a:t>And requests:</a:t>
            </a:r>
          </a:p>
          <a:p>
            <a:pPr lvl="1"/>
            <a:r>
              <a:rPr lang="en-US" dirty="0"/>
              <a:t>If a hybrid meeting does go ahead, that it be limited to a pilot of a community group or effort, for example the Board, the </a:t>
            </a:r>
            <a:r>
              <a:rPr lang="en-US" dirty="0" err="1"/>
              <a:t>NomCom</a:t>
            </a:r>
            <a:r>
              <a:rPr lang="en-US" dirty="0"/>
              <a:t> or a working group</a:t>
            </a:r>
          </a:p>
          <a:p>
            <a:pPr lvl="1"/>
            <a:r>
              <a:rPr lang="en-US" dirty="0"/>
              <a:t>If the Board decides to proceed with a hybrid meeting that they explain how proceeding with limited global participation contributes to the global public interest.</a:t>
            </a:r>
          </a:p>
        </p:txBody>
      </p:sp>
    </p:spTree>
    <p:extLst>
      <p:ext uri="{BB962C8B-B14F-4D97-AF65-F5344CB8AC3E}">
        <p14:creationId xmlns:p14="http://schemas.microsoft.com/office/powerpoint/2010/main" val="2556310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300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ICANN 72</vt:lpstr>
      <vt:lpstr>ICANN 72</vt:lpstr>
      <vt:lpstr>Overview</vt:lpstr>
      <vt:lpstr>Recommendation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ICANN 72</dc:title>
  <dc:creator>Donna Austin</dc:creator>
  <cp:lastModifiedBy>Donna Austin</cp:lastModifiedBy>
  <cp:revision>7</cp:revision>
  <dcterms:created xsi:type="dcterms:W3CDTF">2021-06-28T23:14:54Z</dcterms:created>
  <dcterms:modified xsi:type="dcterms:W3CDTF">2021-06-29T00:10:39Z</dcterms:modified>
</cp:coreProperties>
</file>