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42" r:id="rId3"/>
    <p:sldId id="343" r:id="rId4"/>
    <p:sldId id="352" r:id="rId5"/>
    <p:sldId id="289" r:id="rId6"/>
    <p:sldId id="320" r:id="rId7"/>
    <p:sldId id="353" r:id="rId8"/>
    <p:sldId id="436" r:id="rId9"/>
    <p:sldId id="335" r:id="rId10"/>
    <p:sldId id="361" r:id="rId11"/>
    <p:sldId id="370" r:id="rId12"/>
    <p:sldId id="336" r:id="rId13"/>
    <p:sldId id="435" r:id="rId14"/>
    <p:sldId id="421" r:id="rId15"/>
    <p:sldId id="426" r:id="rId16"/>
    <p:sldId id="427" r:id="rId17"/>
    <p:sldId id="428" r:id="rId18"/>
    <p:sldId id="429" r:id="rId19"/>
    <p:sldId id="430" r:id="rId20"/>
    <p:sldId id="382" r:id="rId21"/>
    <p:sldId id="446" r:id="rId22"/>
    <p:sldId id="447" r:id="rId23"/>
    <p:sldId id="338" r:id="rId24"/>
    <p:sldId id="29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4FFA3"/>
    <a:srgbClr val="D2E5F3"/>
    <a:srgbClr val="FEFDFD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3" autoAdjust="0"/>
    <p:restoredTop sz="96662" autoAdjust="0"/>
  </p:normalViewPr>
  <p:slideViewPr>
    <p:cSldViewPr snapToGrid="0" snapToObjects="1">
      <p:cViewPr varScale="1">
        <p:scale>
          <a:sx n="89" d="100"/>
          <a:sy n="89" d="100"/>
        </p:scale>
        <p:origin x="1301" y="82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78D19-B8D9-B646-8DBF-FD3E671AD813}" type="doc">
      <dgm:prSet loTypeId="urn:microsoft.com/office/officeart/2005/8/layout/hProcess3" loCatId="" qsTypeId="urn:microsoft.com/office/officeart/2005/8/quickstyle/simple1" qsCatId="simple" csTypeId="urn:microsoft.com/office/officeart/2005/8/colors/accent6_4" csCatId="accent6" phldr="1"/>
      <dgm:spPr/>
    </dgm:pt>
    <dgm:pt modelId="{68926F2F-D4CA-D045-88AA-944E1ECACB4A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32024B9E-D170-5349-B6CE-A0F1465A155D}" type="parTrans" cxnId="{FE29699F-3F99-574F-A925-0E00B80192F2}">
      <dgm:prSet/>
      <dgm:spPr/>
      <dgm:t>
        <a:bodyPr/>
        <a:lstStyle/>
        <a:p>
          <a:endParaRPr lang="en-US"/>
        </a:p>
      </dgm:t>
    </dgm:pt>
    <dgm:pt modelId="{67AA8924-0EAD-A540-B5D2-CCB269A2418C}" type="sibTrans" cxnId="{FE29699F-3F99-574F-A925-0E00B80192F2}">
      <dgm:prSet/>
      <dgm:spPr/>
      <dgm:t>
        <a:bodyPr/>
        <a:lstStyle/>
        <a:p>
          <a:endParaRPr lang="en-US"/>
        </a:p>
      </dgm:t>
    </dgm:pt>
    <dgm:pt modelId="{E7711A3B-7AA1-F546-B9F8-54DBC86E93F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74820F6A-3601-C844-9382-8008B2029BF0}" type="parTrans" cxnId="{14A1250E-C9F5-7F4D-A631-6D8566986DF9}">
      <dgm:prSet/>
      <dgm:spPr/>
      <dgm:t>
        <a:bodyPr/>
        <a:lstStyle/>
        <a:p>
          <a:endParaRPr lang="en-US"/>
        </a:p>
      </dgm:t>
    </dgm:pt>
    <dgm:pt modelId="{7C6D37D4-0F6E-A843-98EC-78755EFF9802}" type="sibTrans" cxnId="{14A1250E-C9F5-7F4D-A631-6D8566986DF9}">
      <dgm:prSet/>
      <dgm:spPr/>
      <dgm:t>
        <a:bodyPr/>
        <a:lstStyle/>
        <a:p>
          <a:endParaRPr lang="en-US"/>
        </a:p>
      </dgm:t>
    </dgm:pt>
    <dgm:pt modelId="{79EC108A-006E-E344-9E53-68122F88DA47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8C05671-55E3-1640-88BE-AD4DF5A3F598}" type="parTrans" cxnId="{75FC61AA-C07F-B940-AA21-69EFBF77E7A8}">
      <dgm:prSet/>
      <dgm:spPr/>
      <dgm:t>
        <a:bodyPr/>
        <a:lstStyle/>
        <a:p>
          <a:endParaRPr lang="en-US"/>
        </a:p>
      </dgm:t>
    </dgm:pt>
    <dgm:pt modelId="{68F6F77A-8739-F547-B814-F6F832421E89}" type="sibTrans" cxnId="{75FC61AA-C07F-B940-AA21-69EFBF77E7A8}">
      <dgm:prSet/>
      <dgm:spPr/>
      <dgm:t>
        <a:bodyPr/>
        <a:lstStyle/>
        <a:p>
          <a:endParaRPr lang="en-US"/>
        </a:p>
      </dgm:t>
    </dgm:pt>
    <dgm:pt modelId="{72EFB7E4-4238-CD41-9004-9E77CD3D8FED}" type="pres">
      <dgm:prSet presAssocID="{F0878D19-B8D9-B646-8DBF-FD3E671AD813}" presName="Name0" presStyleCnt="0">
        <dgm:presLayoutVars>
          <dgm:dir/>
          <dgm:animLvl val="lvl"/>
          <dgm:resizeHandles val="exact"/>
        </dgm:presLayoutVars>
      </dgm:prSet>
      <dgm:spPr/>
    </dgm:pt>
    <dgm:pt modelId="{E011B0DF-B4AC-D94C-B1AD-F4C50DC1D45B}" type="pres">
      <dgm:prSet presAssocID="{F0878D19-B8D9-B646-8DBF-FD3E671AD813}" presName="dummy" presStyleCnt="0"/>
      <dgm:spPr/>
    </dgm:pt>
    <dgm:pt modelId="{4F145630-3569-1F47-99A5-B12FD23E93F1}" type="pres">
      <dgm:prSet presAssocID="{F0878D19-B8D9-B646-8DBF-FD3E671AD813}" presName="linH" presStyleCnt="0"/>
      <dgm:spPr/>
    </dgm:pt>
    <dgm:pt modelId="{81712F73-1108-0D4C-BA07-4B786DBFA32F}" type="pres">
      <dgm:prSet presAssocID="{F0878D19-B8D9-B646-8DBF-FD3E671AD813}" presName="padding1" presStyleCnt="0"/>
      <dgm:spPr/>
    </dgm:pt>
    <dgm:pt modelId="{E38469B6-BFC6-344B-9562-F2C81177116E}" type="pres">
      <dgm:prSet presAssocID="{68926F2F-D4CA-D045-88AA-944E1ECACB4A}" presName="linV" presStyleCnt="0"/>
      <dgm:spPr/>
    </dgm:pt>
    <dgm:pt modelId="{7E39D7D3-0198-1441-BBC6-0DCEEC774C43}" type="pres">
      <dgm:prSet presAssocID="{68926F2F-D4CA-D045-88AA-944E1ECACB4A}" presName="spVertical1" presStyleCnt="0"/>
      <dgm:spPr/>
    </dgm:pt>
    <dgm:pt modelId="{31CA2328-B504-BF4C-B920-EC1046706D90}" type="pres">
      <dgm:prSet presAssocID="{68926F2F-D4CA-D045-88AA-944E1ECACB4A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6594A-ED76-BD44-A123-6A6B95CCB706}" type="pres">
      <dgm:prSet presAssocID="{68926F2F-D4CA-D045-88AA-944E1ECACB4A}" presName="spVertical2" presStyleCnt="0"/>
      <dgm:spPr/>
    </dgm:pt>
    <dgm:pt modelId="{67256CD2-644C-CD47-863F-3F090EF6B0AB}" type="pres">
      <dgm:prSet presAssocID="{68926F2F-D4CA-D045-88AA-944E1ECACB4A}" presName="spVertical3" presStyleCnt="0"/>
      <dgm:spPr/>
    </dgm:pt>
    <dgm:pt modelId="{180272CC-BEC5-A944-BE30-FA88C11DF964}" type="pres">
      <dgm:prSet presAssocID="{67AA8924-0EAD-A540-B5D2-CCB269A2418C}" presName="space" presStyleCnt="0"/>
      <dgm:spPr/>
    </dgm:pt>
    <dgm:pt modelId="{9F50D9FE-E86A-8748-86A5-66AA09B3A3A3}" type="pres">
      <dgm:prSet presAssocID="{E7711A3B-7AA1-F546-B9F8-54DBC86E93FC}" presName="linV" presStyleCnt="0"/>
      <dgm:spPr/>
    </dgm:pt>
    <dgm:pt modelId="{432C2F8E-A376-0C48-ADB4-B7C39644DB73}" type="pres">
      <dgm:prSet presAssocID="{E7711A3B-7AA1-F546-B9F8-54DBC86E93FC}" presName="spVertical1" presStyleCnt="0"/>
      <dgm:spPr/>
    </dgm:pt>
    <dgm:pt modelId="{69097F6E-A0BB-4848-AE8E-6055C46DD653}" type="pres">
      <dgm:prSet presAssocID="{E7711A3B-7AA1-F546-B9F8-54DBC86E93FC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BF917-223D-A247-B069-CE6696833843}" type="pres">
      <dgm:prSet presAssocID="{E7711A3B-7AA1-F546-B9F8-54DBC86E93FC}" presName="spVertical2" presStyleCnt="0"/>
      <dgm:spPr/>
    </dgm:pt>
    <dgm:pt modelId="{C71C0F4D-63CE-7D49-B024-65A2A6FD5E65}" type="pres">
      <dgm:prSet presAssocID="{E7711A3B-7AA1-F546-B9F8-54DBC86E93FC}" presName="spVertical3" presStyleCnt="0"/>
      <dgm:spPr/>
    </dgm:pt>
    <dgm:pt modelId="{2CCDB01C-BE17-6A4F-A74A-6EF22B5EED6A}" type="pres">
      <dgm:prSet presAssocID="{7C6D37D4-0F6E-A843-98EC-78755EFF9802}" presName="space" presStyleCnt="0"/>
      <dgm:spPr/>
    </dgm:pt>
    <dgm:pt modelId="{46E9A2E9-C0FB-C94F-AF95-029FDF45E68D}" type="pres">
      <dgm:prSet presAssocID="{79EC108A-006E-E344-9E53-68122F88DA47}" presName="linV" presStyleCnt="0"/>
      <dgm:spPr/>
    </dgm:pt>
    <dgm:pt modelId="{92B4072B-B043-C648-A13A-C44720EC5BBE}" type="pres">
      <dgm:prSet presAssocID="{79EC108A-006E-E344-9E53-68122F88DA47}" presName="spVertical1" presStyleCnt="0"/>
      <dgm:spPr/>
    </dgm:pt>
    <dgm:pt modelId="{6DD4BB3D-3F60-9042-9465-BAECB141BF29}" type="pres">
      <dgm:prSet presAssocID="{79EC108A-006E-E344-9E53-68122F88DA47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1AA17-38F5-2F43-AE05-272F9223CB45}" type="pres">
      <dgm:prSet presAssocID="{79EC108A-006E-E344-9E53-68122F88DA47}" presName="spVertical2" presStyleCnt="0"/>
      <dgm:spPr/>
    </dgm:pt>
    <dgm:pt modelId="{EFBD5CE0-5451-4646-B22D-E52B34CCA6B6}" type="pres">
      <dgm:prSet presAssocID="{79EC108A-006E-E344-9E53-68122F88DA47}" presName="spVertical3" presStyleCnt="0"/>
      <dgm:spPr/>
    </dgm:pt>
    <dgm:pt modelId="{5D611739-9EF7-3540-B5FF-38973F346338}" type="pres">
      <dgm:prSet presAssocID="{F0878D19-B8D9-B646-8DBF-FD3E671AD813}" presName="padding2" presStyleCnt="0"/>
      <dgm:spPr/>
    </dgm:pt>
    <dgm:pt modelId="{24FBE2BC-9E37-114E-82EC-3F2C8CCDECE4}" type="pres">
      <dgm:prSet presAssocID="{F0878D19-B8D9-B646-8DBF-FD3E671AD813}" presName="negArrow" presStyleCnt="0"/>
      <dgm:spPr/>
    </dgm:pt>
    <dgm:pt modelId="{2BBF23B5-C820-6A4E-8513-14482FDBCF41}" type="pres">
      <dgm:prSet presAssocID="{F0878D19-B8D9-B646-8DBF-FD3E671AD813}" presName="backgroundArrow" presStyleLbl="node1" presStyleIdx="0" presStyleCnt="1" custLinFactNeighborY="1907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FE29699F-3F99-574F-A925-0E00B80192F2}" srcId="{F0878D19-B8D9-B646-8DBF-FD3E671AD813}" destId="{68926F2F-D4CA-D045-88AA-944E1ECACB4A}" srcOrd="0" destOrd="0" parTransId="{32024B9E-D170-5349-B6CE-A0F1465A155D}" sibTransId="{67AA8924-0EAD-A540-B5D2-CCB269A2418C}"/>
    <dgm:cxn modelId="{AC6B7D2B-90EC-8B4E-9528-E5DD24FB9E61}" type="presOf" srcId="{F0878D19-B8D9-B646-8DBF-FD3E671AD813}" destId="{72EFB7E4-4238-CD41-9004-9E77CD3D8FED}" srcOrd="0" destOrd="0" presId="urn:microsoft.com/office/officeart/2005/8/layout/hProcess3"/>
    <dgm:cxn modelId="{2E331E76-0ED0-AE40-B4DD-5E539DBED482}" type="presOf" srcId="{79EC108A-006E-E344-9E53-68122F88DA47}" destId="{6DD4BB3D-3F60-9042-9465-BAECB141BF29}" srcOrd="0" destOrd="0" presId="urn:microsoft.com/office/officeart/2005/8/layout/hProcess3"/>
    <dgm:cxn modelId="{CAD81580-910E-D94F-92F1-87DB6B04D9D5}" type="presOf" srcId="{68926F2F-D4CA-D045-88AA-944E1ECACB4A}" destId="{31CA2328-B504-BF4C-B920-EC1046706D90}" srcOrd="0" destOrd="0" presId="urn:microsoft.com/office/officeart/2005/8/layout/hProcess3"/>
    <dgm:cxn modelId="{75FC61AA-C07F-B940-AA21-69EFBF77E7A8}" srcId="{F0878D19-B8D9-B646-8DBF-FD3E671AD813}" destId="{79EC108A-006E-E344-9E53-68122F88DA47}" srcOrd="2" destOrd="0" parTransId="{E8C05671-55E3-1640-88BE-AD4DF5A3F598}" sibTransId="{68F6F77A-8739-F547-B814-F6F832421E89}"/>
    <dgm:cxn modelId="{154B880A-72FB-5242-81E3-89F501719A4B}" type="presOf" srcId="{E7711A3B-7AA1-F546-B9F8-54DBC86E93FC}" destId="{69097F6E-A0BB-4848-AE8E-6055C46DD653}" srcOrd="0" destOrd="0" presId="urn:microsoft.com/office/officeart/2005/8/layout/hProcess3"/>
    <dgm:cxn modelId="{14A1250E-C9F5-7F4D-A631-6D8566986DF9}" srcId="{F0878D19-B8D9-B646-8DBF-FD3E671AD813}" destId="{E7711A3B-7AA1-F546-B9F8-54DBC86E93FC}" srcOrd="1" destOrd="0" parTransId="{74820F6A-3601-C844-9382-8008B2029BF0}" sibTransId="{7C6D37D4-0F6E-A843-98EC-78755EFF9802}"/>
    <dgm:cxn modelId="{A17866E2-78A5-6948-AE32-13EFE48EAC4A}" type="presParOf" srcId="{72EFB7E4-4238-CD41-9004-9E77CD3D8FED}" destId="{E011B0DF-B4AC-D94C-B1AD-F4C50DC1D45B}" srcOrd="0" destOrd="0" presId="urn:microsoft.com/office/officeart/2005/8/layout/hProcess3"/>
    <dgm:cxn modelId="{F2E5537B-A7A2-7341-A1A4-ED9A9F58C9E7}" type="presParOf" srcId="{72EFB7E4-4238-CD41-9004-9E77CD3D8FED}" destId="{4F145630-3569-1F47-99A5-B12FD23E93F1}" srcOrd="1" destOrd="0" presId="urn:microsoft.com/office/officeart/2005/8/layout/hProcess3"/>
    <dgm:cxn modelId="{18BA6356-01FA-4642-97BD-3516E486DDBC}" type="presParOf" srcId="{4F145630-3569-1F47-99A5-B12FD23E93F1}" destId="{81712F73-1108-0D4C-BA07-4B786DBFA32F}" srcOrd="0" destOrd="0" presId="urn:microsoft.com/office/officeart/2005/8/layout/hProcess3"/>
    <dgm:cxn modelId="{6A4577D2-51BB-A746-A59C-23A1DE57D8F3}" type="presParOf" srcId="{4F145630-3569-1F47-99A5-B12FD23E93F1}" destId="{E38469B6-BFC6-344B-9562-F2C81177116E}" srcOrd="1" destOrd="0" presId="urn:microsoft.com/office/officeart/2005/8/layout/hProcess3"/>
    <dgm:cxn modelId="{22ED2A42-3BB0-D842-A543-97BB47C3FEA5}" type="presParOf" srcId="{E38469B6-BFC6-344B-9562-F2C81177116E}" destId="{7E39D7D3-0198-1441-BBC6-0DCEEC774C43}" srcOrd="0" destOrd="0" presId="urn:microsoft.com/office/officeart/2005/8/layout/hProcess3"/>
    <dgm:cxn modelId="{97DAD8A4-E9C6-614A-B30A-D71D8AC5FFCF}" type="presParOf" srcId="{E38469B6-BFC6-344B-9562-F2C81177116E}" destId="{31CA2328-B504-BF4C-B920-EC1046706D90}" srcOrd="1" destOrd="0" presId="urn:microsoft.com/office/officeart/2005/8/layout/hProcess3"/>
    <dgm:cxn modelId="{4C9A6A48-A15D-5549-A65A-1CC338808A68}" type="presParOf" srcId="{E38469B6-BFC6-344B-9562-F2C81177116E}" destId="{A216594A-ED76-BD44-A123-6A6B95CCB706}" srcOrd="2" destOrd="0" presId="urn:microsoft.com/office/officeart/2005/8/layout/hProcess3"/>
    <dgm:cxn modelId="{CCC6EDE5-22E9-254F-AF6B-872C590DA5F4}" type="presParOf" srcId="{E38469B6-BFC6-344B-9562-F2C81177116E}" destId="{67256CD2-644C-CD47-863F-3F090EF6B0AB}" srcOrd="3" destOrd="0" presId="urn:microsoft.com/office/officeart/2005/8/layout/hProcess3"/>
    <dgm:cxn modelId="{A865810C-C90D-C64C-AB8C-637F9EB6706A}" type="presParOf" srcId="{4F145630-3569-1F47-99A5-B12FD23E93F1}" destId="{180272CC-BEC5-A944-BE30-FA88C11DF964}" srcOrd="2" destOrd="0" presId="urn:microsoft.com/office/officeart/2005/8/layout/hProcess3"/>
    <dgm:cxn modelId="{4FF06771-AE01-F349-A20C-C27ED090D8A9}" type="presParOf" srcId="{4F145630-3569-1F47-99A5-B12FD23E93F1}" destId="{9F50D9FE-E86A-8748-86A5-66AA09B3A3A3}" srcOrd="3" destOrd="0" presId="urn:microsoft.com/office/officeart/2005/8/layout/hProcess3"/>
    <dgm:cxn modelId="{107495AD-9C7F-CB4B-859C-148C6746B596}" type="presParOf" srcId="{9F50D9FE-E86A-8748-86A5-66AA09B3A3A3}" destId="{432C2F8E-A376-0C48-ADB4-B7C39644DB73}" srcOrd="0" destOrd="0" presId="urn:microsoft.com/office/officeart/2005/8/layout/hProcess3"/>
    <dgm:cxn modelId="{6FE3974B-21D2-124A-9247-AE875DB29454}" type="presParOf" srcId="{9F50D9FE-E86A-8748-86A5-66AA09B3A3A3}" destId="{69097F6E-A0BB-4848-AE8E-6055C46DD653}" srcOrd="1" destOrd="0" presId="urn:microsoft.com/office/officeart/2005/8/layout/hProcess3"/>
    <dgm:cxn modelId="{CCC2ACAA-9C90-574B-AED7-1BA5C0C82C63}" type="presParOf" srcId="{9F50D9FE-E86A-8748-86A5-66AA09B3A3A3}" destId="{3D5BF917-223D-A247-B069-CE6696833843}" srcOrd="2" destOrd="0" presId="urn:microsoft.com/office/officeart/2005/8/layout/hProcess3"/>
    <dgm:cxn modelId="{65DE71FC-0788-E94F-A74A-3C44F71B5A21}" type="presParOf" srcId="{9F50D9FE-E86A-8748-86A5-66AA09B3A3A3}" destId="{C71C0F4D-63CE-7D49-B024-65A2A6FD5E65}" srcOrd="3" destOrd="0" presId="urn:microsoft.com/office/officeart/2005/8/layout/hProcess3"/>
    <dgm:cxn modelId="{C9619812-9F80-7048-8081-FD87233387C6}" type="presParOf" srcId="{4F145630-3569-1F47-99A5-B12FD23E93F1}" destId="{2CCDB01C-BE17-6A4F-A74A-6EF22B5EED6A}" srcOrd="4" destOrd="0" presId="urn:microsoft.com/office/officeart/2005/8/layout/hProcess3"/>
    <dgm:cxn modelId="{00240E25-00B0-D349-A3EE-20C0B77E9828}" type="presParOf" srcId="{4F145630-3569-1F47-99A5-B12FD23E93F1}" destId="{46E9A2E9-C0FB-C94F-AF95-029FDF45E68D}" srcOrd="5" destOrd="0" presId="urn:microsoft.com/office/officeart/2005/8/layout/hProcess3"/>
    <dgm:cxn modelId="{D8A849F7-248A-B744-9239-4A4ED8C67724}" type="presParOf" srcId="{46E9A2E9-C0FB-C94F-AF95-029FDF45E68D}" destId="{92B4072B-B043-C648-A13A-C44720EC5BBE}" srcOrd="0" destOrd="0" presId="urn:microsoft.com/office/officeart/2005/8/layout/hProcess3"/>
    <dgm:cxn modelId="{EAF709D8-10C9-334C-827E-10B694FE6586}" type="presParOf" srcId="{46E9A2E9-C0FB-C94F-AF95-029FDF45E68D}" destId="{6DD4BB3D-3F60-9042-9465-BAECB141BF29}" srcOrd="1" destOrd="0" presId="urn:microsoft.com/office/officeart/2005/8/layout/hProcess3"/>
    <dgm:cxn modelId="{B8C8C1FE-D2B1-C843-A205-C7C2AAB40DC3}" type="presParOf" srcId="{46E9A2E9-C0FB-C94F-AF95-029FDF45E68D}" destId="{2F81AA17-38F5-2F43-AE05-272F9223CB45}" srcOrd="2" destOrd="0" presId="urn:microsoft.com/office/officeart/2005/8/layout/hProcess3"/>
    <dgm:cxn modelId="{AB26713E-9253-E144-9695-A767F9701A54}" type="presParOf" srcId="{46E9A2E9-C0FB-C94F-AF95-029FDF45E68D}" destId="{EFBD5CE0-5451-4646-B22D-E52B34CCA6B6}" srcOrd="3" destOrd="0" presId="urn:microsoft.com/office/officeart/2005/8/layout/hProcess3"/>
    <dgm:cxn modelId="{4526D714-FEE9-BB43-9504-7B21AFEEEA8B}" type="presParOf" srcId="{4F145630-3569-1F47-99A5-B12FD23E93F1}" destId="{5D611739-9EF7-3540-B5FF-38973F346338}" srcOrd="6" destOrd="0" presId="urn:microsoft.com/office/officeart/2005/8/layout/hProcess3"/>
    <dgm:cxn modelId="{5A6721CD-B9E0-8743-8425-8CD4940B32B4}" type="presParOf" srcId="{4F145630-3569-1F47-99A5-B12FD23E93F1}" destId="{24FBE2BC-9E37-114E-82EC-3F2C8CCDECE4}" srcOrd="7" destOrd="0" presId="urn:microsoft.com/office/officeart/2005/8/layout/hProcess3"/>
    <dgm:cxn modelId="{8351098D-56A5-9A49-A8DC-E36F8C2869F1}" type="presParOf" srcId="{4F145630-3569-1F47-99A5-B12FD23E93F1}" destId="{2BBF23B5-C820-6A4E-8513-14482FDBCF41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878D19-B8D9-B646-8DBF-FD3E671AD813}" type="doc">
      <dgm:prSet loTypeId="urn:microsoft.com/office/officeart/2005/8/layout/hProcess3" loCatId="" qsTypeId="urn:microsoft.com/office/officeart/2005/8/quickstyle/simple1" qsCatId="simple" csTypeId="urn:microsoft.com/office/officeart/2005/8/colors/accent6_4" csCatId="accent6" phldr="1"/>
      <dgm:spPr/>
    </dgm:pt>
    <dgm:pt modelId="{68926F2F-D4CA-D045-88AA-944E1ECACB4A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32024B9E-D170-5349-B6CE-A0F1465A155D}" type="parTrans" cxnId="{FE29699F-3F99-574F-A925-0E00B80192F2}">
      <dgm:prSet/>
      <dgm:spPr/>
      <dgm:t>
        <a:bodyPr/>
        <a:lstStyle/>
        <a:p>
          <a:endParaRPr lang="en-US"/>
        </a:p>
      </dgm:t>
    </dgm:pt>
    <dgm:pt modelId="{67AA8924-0EAD-A540-B5D2-CCB269A2418C}" type="sibTrans" cxnId="{FE29699F-3F99-574F-A925-0E00B80192F2}">
      <dgm:prSet/>
      <dgm:spPr/>
      <dgm:t>
        <a:bodyPr/>
        <a:lstStyle/>
        <a:p>
          <a:endParaRPr lang="en-US"/>
        </a:p>
      </dgm:t>
    </dgm:pt>
    <dgm:pt modelId="{E7711A3B-7AA1-F546-B9F8-54DBC86E93F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74820F6A-3601-C844-9382-8008B2029BF0}" type="parTrans" cxnId="{14A1250E-C9F5-7F4D-A631-6D8566986DF9}">
      <dgm:prSet/>
      <dgm:spPr/>
      <dgm:t>
        <a:bodyPr/>
        <a:lstStyle/>
        <a:p>
          <a:endParaRPr lang="en-US"/>
        </a:p>
      </dgm:t>
    </dgm:pt>
    <dgm:pt modelId="{7C6D37D4-0F6E-A843-98EC-78755EFF9802}" type="sibTrans" cxnId="{14A1250E-C9F5-7F4D-A631-6D8566986DF9}">
      <dgm:prSet/>
      <dgm:spPr/>
      <dgm:t>
        <a:bodyPr/>
        <a:lstStyle/>
        <a:p>
          <a:endParaRPr lang="en-US"/>
        </a:p>
      </dgm:t>
    </dgm:pt>
    <dgm:pt modelId="{79EC108A-006E-E344-9E53-68122F88DA47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8C05671-55E3-1640-88BE-AD4DF5A3F598}" type="parTrans" cxnId="{75FC61AA-C07F-B940-AA21-69EFBF77E7A8}">
      <dgm:prSet/>
      <dgm:spPr/>
      <dgm:t>
        <a:bodyPr/>
        <a:lstStyle/>
        <a:p>
          <a:endParaRPr lang="en-US"/>
        </a:p>
      </dgm:t>
    </dgm:pt>
    <dgm:pt modelId="{68F6F77A-8739-F547-B814-F6F832421E89}" type="sibTrans" cxnId="{75FC61AA-C07F-B940-AA21-69EFBF77E7A8}">
      <dgm:prSet/>
      <dgm:spPr/>
      <dgm:t>
        <a:bodyPr/>
        <a:lstStyle/>
        <a:p>
          <a:endParaRPr lang="en-US"/>
        </a:p>
      </dgm:t>
    </dgm:pt>
    <dgm:pt modelId="{72EFB7E4-4238-CD41-9004-9E77CD3D8FED}" type="pres">
      <dgm:prSet presAssocID="{F0878D19-B8D9-B646-8DBF-FD3E671AD813}" presName="Name0" presStyleCnt="0">
        <dgm:presLayoutVars>
          <dgm:dir/>
          <dgm:animLvl val="lvl"/>
          <dgm:resizeHandles val="exact"/>
        </dgm:presLayoutVars>
      </dgm:prSet>
      <dgm:spPr/>
    </dgm:pt>
    <dgm:pt modelId="{E011B0DF-B4AC-D94C-B1AD-F4C50DC1D45B}" type="pres">
      <dgm:prSet presAssocID="{F0878D19-B8D9-B646-8DBF-FD3E671AD813}" presName="dummy" presStyleCnt="0"/>
      <dgm:spPr/>
    </dgm:pt>
    <dgm:pt modelId="{4F145630-3569-1F47-99A5-B12FD23E93F1}" type="pres">
      <dgm:prSet presAssocID="{F0878D19-B8D9-B646-8DBF-FD3E671AD813}" presName="linH" presStyleCnt="0"/>
      <dgm:spPr/>
    </dgm:pt>
    <dgm:pt modelId="{81712F73-1108-0D4C-BA07-4B786DBFA32F}" type="pres">
      <dgm:prSet presAssocID="{F0878D19-B8D9-B646-8DBF-FD3E671AD813}" presName="padding1" presStyleCnt="0"/>
      <dgm:spPr/>
    </dgm:pt>
    <dgm:pt modelId="{E38469B6-BFC6-344B-9562-F2C81177116E}" type="pres">
      <dgm:prSet presAssocID="{68926F2F-D4CA-D045-88AA-944E1ECACB4A}" presName="linV" presStyleCnt="0"/>
      <dgm:spPr/>
    </dgm:pt>
    <dgm:pt modelId="{7E39D7D3-0198-1441-BBC6-0DCEEC774C43}" type="pres">
      <dgm:prSet presAssocID="{68926F2F-D4CA-D045-88AA-944E1ECACB4A}" presName="spVertical1" presStyleCnt="0"/>
      <dgm:spPr/>
    </dgm:pt>
    <dgm:pt modelId="{31CA2328-B504-BF4C-B920-EC1046706D90}" type="pres">
      <dgm:prSet presAssocID="{68926F2F-D4CA-D045-88AA-944E1ECACB4A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6594A-ED76-BD44-A123-6A6B95CCB706}" type="pres">
      <dgm:prSet presAssocID="{68926F2F-D4CA-D045-88AA-944E1ECACB4A}" presName="spVertical2" presStyleCnt="0"/>
      <dgm:spPr/>
    </dgm:pt>
    <dgm:pt modelId="{67256CD2-644C-CD47-863F-3F090EF6B0AB}" type="pres">
      <dgm:prSet presAssocID="{68926F2F-D4CA-D045-88AA-944E1ECACB4A}" presName="spVertical3" presStyleCnt="0"/>
      <dgm:spPr/>
    </dgm:pt>
    <dgm:pt modelId="{180272CC-BEC5-A944-BE30-FA88C11DF964}" type="pres">
      <dgm:prSet presAssocID="{67AA8924-0EAD-A540-B5D2-CCB269A2418C}" presName="space" presStyleCnt="0"/>
      <dgm:spPr/>
    </dgm:pt>
    <dgm:pt modelId="{9F50D9FE-E86A-8748-86A5-66AA09B3A3A3}" type="pres">
      <dgm:prSet presAssocID="{E7711A3B-7AA1-F546-B9F8-54DBC86E93FC}" presName="linV" presStyleCnt="0"/>
      <dgm:spPr/>
    </dgm:pt>
    <dgm:pt modelId="{432C2F8E-A376-0C48-ADB4-B7C39644DB73}" type="pres">
      <dgm:prSet presAssocID="{E7711A3B-7AA1-F546-B9F8-54DBC86E93FC}" presName="spVertical1" presStyleCnt="0"/>
      <dgm:spPr/>
    </dgm:pt>
    <dgm:pt modelId="{69097F6E-A0BB-4848-AE8E-6055C46DD653}" type="pres">
      <dgm:prSet presAssocID="{E7711A3B-7AA1-F546-B9F8-54DBC86E93FC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BF917-223D-A247-B069-CE6696833843}" type="pres">
      <dgm:prSet presAssocID="{E7711A3B-7AA1-F546-B9F8-54DBC86E93FC}" presName="spVertical2" presStyleCnt="0"/>
      <dgm:spPr/>
    </dgm:pt>
    <dgm:pt modelId="{C71C0F4D-63CE-7D49-B024-65A2A6FD5E65}" type="pres">
      <dgm:prSet presAssocID="{E7711A3B-7AA1-F546-B9F8-54DBC86E93FC}" presName="spVertical3" presStyleCnt="0"/>
      <dgm:spPr/>
    </dgm:pt>
    <dgm:pt modelId="{2CCDB01C-BE17-6A4F-A74A-6EF22B5EED6A}" type="pres">
      <dgm:prSet presAssocID="{7C6D37D4-0F6E-A843-98EC-78755EFF9802}" presName="space" presStyleCnt="0"/>
      <dgm:spPr/>
    </dgm:pt>
    <dgm:pt modelId="{46E9A2E9-C0FB-C94F-AF95-029FDF45E68D}" type="pres">
      <dgm:prSet presAssocID="{79EC108A-006E-E344-9E53-68122F88DA47}" presName="linV" presStyleCnt="0"/>
      <dgm:spPr/>
    </dgm:pt>
    <dgm:pt modelId="{92B4072B-B043-C648-A13A-C44720EC5BBE}" type="pres">
      <dgm:prSet presAssocID="{79EC108A-006E-E344-9E53-68122F88DA47}" presName="spVertical1" presStyleCnt="0"/>
      <dgm:spPr/>
    </dgm:pt>
    <dgm:pt modelId="{6DD4BB3D-3F60-9042-9465-BAECB141BF29}" type="pres">
      <dgm:prSet presAssocID="{79EC108A-006E-E344-9E53-68122F88DA47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1AA17-38F5-2F43-AE05-272F9223CB45}" type="pres">
      <dgm:prSet presAssocID="{79EC108A-006E-E344-9E53-68122F88DA47}" presName="spVertical2" presStyleCnt="0"/>
      <dgm:spPr/>
    </dgm:pt>
    <dgm:pt modelId="{EFBD5CE0-5451-4646-B22D-E52B34CCA6B6}" type="pres">
      <dgm:prSet presAssocID="{79EC108A-006E-E344-9E53-68122F88DA47}" presName="spVertical3" presStyleCnt="0"/>
      <dgm:spPr/>
    </dgm:pt>
    <dgm:pt modelId="{5D611739-9EF7-3540-B5FF-38973F346338}" type="pres">
      <dgm:prSet presAssocID="{F0878D19-B8D9-B646-8DBF-FD3E671AD813}" presName="padding2" presStyleCnt="0"/>
      <dgm:spPr/>
    </dgm:pt>
    <dgm:pt modelId="{24FBE2BC-9E37-114E-82EC-3F2C8CCDECE4}" type="pres">
      <dgm:prSet presAssocID="{F0878D19-B8D9-B646-8DBF-FD3E671AD813}" presName="negArrow" presStyleCnt="0"/>
      <dgm:spPr/>
    </dgm:pt>
    <dgm:pt modelId="{2BBF23B5-C820-6A4E-8513-14482FDBCF41}" type="pres">
      <dgm:prSet presAssocID="{F0878D19-B8D9-B646-8DBF-FD3E671AD813}" presName="backgroundArrow" presStyleLbl="node1" presStyleIdx="0" presStyleCnt="1" custLinFactNeighborY="23268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</dgm:ptLst>
  <dgm:cxnLst>
    <dgm:cxn modelId="{75FC61AA-C07F-B940-AA21-69EFBF77E7A8}" srcId="{F0878D19-B8D9-B646-8DBF-FD3E671AD813}" destId="{79EC108A-006E-E344-9E53-68122F88DA47}" srcOrd="2" destOrd="0" parTransId="{E8C05671-55E3-1640-88BE-AD4DF5A3F598}" sibTransId="{68F6F77A-8739-F547-B814-F6F832421E89}"/>
    <dgm:cxn modelId="{99CCF62F-67D3-7544-8903-0786C00F61B3}" type="presOf" srcId="{68926F2F-D4CA-D045-88AA-944E1ECACB4A}" destId="{31CA2328-B504-BF4C-B920-EC1046706D90}" srcOrd="0" destOrd="0" presId="urn:microsoft.com/office/officeart/2005/8/layout/hProcess3"/>
    <dgm:cxn modelId="{EED0B346-A8DC-3541-A9EE-3C118EA154A2}" type="presOf" srcId="{79EC108A-006E-E344-9E53-68122F88DA47}" destId="{6DD4BB3D-3F60-9042-9465-BAECB141BF29}" srcOrd="0" destOrd="0" presId="urn:microsoft.com/office/officeart/2005/8/layout/hProcess3"/>
    <dgm:cxn modelId="{FE29699F-3F99-574F-A925-0E00B80192F2}" srcId="{F0878D19-B8D9-B646-8DBF-FD3E671AD813}" destId="{68926F2F-D4CA-D045-88AA-944E1ECACB4A}" srcOrd="0" destOrd="0" parTransId="{32024B9E-D170-5349-B6CE-A0F1465A155D}" sibTransId="{67AA8924-0EAD-A540-B5D2-CCB269A2418C}"/>
    <dgm:cxn modelId="{14A1250E-C9F5-7F4D-A631-6D8566986DF9}" srcId="{F0878D19-B8D9-B646-8DBF-FD3E671AD813}" destId="{E7711A3B-7AA1-F546-B9F8-54DBC86E93FC}" srcOrd="1" destOrd="0" parTransId="{74820F6A-3601-C844-9382-8008B2029BF0}" sibTransId="{7C6D37D4-0F6E-A843-98EC-78755EFF9802}"/>
    <dgm:cxn modelId="{E3121F26-67F4-EB46-A506-C9067982B262}" type="presOf" srcId="{E7711A3B-7AA1-F546-B9F8-54DBC86E93FC}" destId="{69097F6E-A0BB-4848-AE8E-6055C46DD653}" srcOrd="0" destOrd="0" presId="urn:microsoft.com/office/officeart/2005/8/layout/hProcess3"/>
    <dgm:cxn modelId="{8CE0C030-C900-E549-82B6-3274054C08A8}" type="presOf" srcId="{F0878D19-B8D9-B646-8DBF-FD3E671AD813}" destId="{72EFB7E4-4238-CD41-9004-9E77CD3D8FED}" srcOrd="0" destOrd="0" presId="urn:microsoft.com/office/officeart/2005/8/layout/hProcess3"/>
    <dgm:cxn modelId="{042B9C96-8E4D-6645-B3AA-979624E6791C}" type="presParOf" srcId="{72EFB7E4-4238-CD41-9004-9E77CD3D8FED}" destId="{E011B0DF-B4AC-D94C-B1AD-F4C50DC1D45B}" srcOrd="0" destOrd="0" presId="urn:microsoft.com/office/officeart/2005/8/layout/hProcess3"/>
    <dgm:cxn modelId="{9CEE9E12-2EEB-C348-93B1-1FF1BA0948DC}" type="presParOf" srcId="{72EFB7E4-4238-CD41-9004-9E77CD3D8FED}" destId="{4F145630-3569-1F47-99A5-B12FD23E93F1}" srcOrd="1" destOrd="0" presId="urn:microsoft.com/office/officeart/2005/8/layout/hProcess3"/>
    <dgm:cxn modelId="{7C1692BD-9E77-864F-9AAD-8932C57FEA9C}" type="presParOf" srcId="{4F145630-3569-1F47-99A5-B12FD23E93F1}" destId="{81712F73-1108-0D4C-BA07-4B786DBFA32F}" srcOrd="0" destOrd="0" presId="urn:microsoft.com/office/officeart/2005/8/layout/hProcess3"/>
    <dgm:cxn modelId="{DC980431-A7E0-F847-9572-07AE099DC22C}" type="presParOf" srcId="{4F145630-3569-1F47-99A5-B12FD23E93F1}" destId="{E38469B6-BFC6-344B-9562-F2C81177116E}" srcOrd="1" destOrd="0" presId="urn:microsoft.com/office/officeart/2005/8/layout/hProcess3"/>
    <dgm:cxn modelId="{0D4BDD6E-572E-4446-A458-69CAE0E3D17F}" type="presParOf" srcId="{E38469B6-BFC6-344B-9562-F2C81177116E}" destId="{7E39D7D3-0198-1441-BBC6-0DCEEC774C43}" srcOrd="0" destOrd="0" presId="urn:microsoft.com/office/officeart/2005/8/layout/hProcess3"/>
    <dgm:cxn modelId="{A7A5FF7C-A8C5-974B-85DC-10CF74867C8D}" type="presParOf" srcId="{E38469B6-BFC6-344B-9562-F2C81177116E}" destId="{31CA2328-B504-BF4C-B920-EC1046706D90}" srcOrd="1" destOrd="0" presId="urn:microsoft.com/office/officeart/2005/8/layout/hProcess3"/>
    <dgm:cxn modelId="{E8D41BEA-A796-5340-9BA0-15B28FF585EA}" type="presParOf" srcId="{E38469B6-BFC6-344B-9562-F2C81177116E}" destId="{A216594A-ED76-BD44-A123-6A6B95CCB706}" srcOrd="2" destOrd="0" presId="urn:microsoft.com/office/officeart/2005/8/layout/hProcess3"/>
    <dgm:cxn modelId="{6C94BFC4-135C-0D4B-BBE7-919488BC8FD3}" type="presParOf" srcId="{E38469B6-BFC6-344B-9562-F2C81177116E}" destId="{67256CD2-644C-CD47-863F-3F090EF6B0AB}" srcOrd="3" destOrd="0" presId="urn:microsoft.com/office/officeart/2005/8/layout/hProcess3"/>
    <dgm:cxn modelId="{61EA3282-2CBF-B042-99F4-E10132859032}" type="presParOf" srcId="{4F145630-3569-1F47-99A5-B12FD23E93F1}" destId="{180272CC-BEC5-A944-BE30-FA88C11DF964}" srcOrd="2" destOrd="0" presId="urn:microsoft.com/office/officeart/2005/8/layout/hProcess3"/>
    <dgm:cxn modelId="{5A098148-DE01-9A43-9BEB-961C8E1D1BD0}" type="presParOf" srcId="{4F145630-3569-1F47-99A5-B12FD23E93F1}" destId="{9F50D9FE-E86A-8748-86A5-66AA09B3A3A3}" srcOrd="3" destOrd="0" presId="urn:microsoft.com/office/officeart/2005/8/layout/hProcess3"/>
    <dgm:cxn modelId="{063131FE-DDE6-3E4E-8A8A-28545692378F}" type="presParOf" srcId="{9F50D9FE-E86A-8748-86A5-66AA09B3A3A3}" destId="{432C2F8E-A376-0C48-ADB4-B7C39644DB73}" srcOrd="0" destOrd="0" presId="urn:microsoft.com/office/officeart/2005/8/layout/hProcess3"/>
    <dgm:cxn modelId="{56AF71E5-3E2F-F24A-A951-61F71F5CC240}" type="presParOf" srcId="{9F50D9FE-E86A-8748-86A5-66AA09B3A3A3}" destId="{69097F6E-A0BB-4848-AE8E-6055C46DD653}" srcOrd="1" destOrd="0" presId="urn:microsoft.com/office/officeart/2005/8/layout/hProcess3"/>
    <dgm:cxn modelId="{A2D4C053-3353-D64B-864A-35785D2E35B5}" type="presParOf" srcId="{9F50D9FE-E86A-8748-86A5-66AA09B3A3A3}" destId="{3D5BF917-223D-A247-B069-CE6696833843}" srcOrd="2" destOrd="0" presId="urn:microsoft.com/office/officeart/2005/8/layout/hProcess3"/>
    <dgm:cxn modelId="{92EF17A0-1013-4749-84A8-DC82909D02B3}" type="presParOf" srcId="{9F50D9FE-E86A-8748-86A5-66AA09B3A3A3}" destId="{C71C0F4D-63CE-7D49-B024-65A2A6FD5E65}" srcOrd="3" destOrd="0" presId="urn:microsoft.com/office/officeart/2005/8/layout/hProcess3"/>
    <dgm:cxn modelId="{899ADF80-7D75-9E48-A567-392E47B078B2}" type="presParOf" srcId="{4F145630-3569-1F47-99A5-B12FD23E93F1}" destId="{2CCDB01C-BE17-6A4F-A74A-6EF22B5EED6A}" srcOrd="4" destOrd="0" presId="urn:microsoft.com/office/officeart/2005/8/layout/hProcess3"/>
    <dgm:cxn modelId="{0A712B8F-101F-B243-A493-964E4645872E}" type="presParOf" srcId="{4F145630-3569-1F47-99A5-B12FD23E93F1}" destId="{46E9A2E9-C0FB-C94F-AF95-029FDF45E68D}" srcOrd="5" destOrd="0" presId="urn:microsoft.com/office/officeart/2005/8/layout/hProcess3"/>
    <dgm:cxn modelId="{E8C6CAC9-86A6-F344-B874-887BBC995242}" type="presParOf" srcId="{46E9A2E9-C0FB-C94F-AF95-029FDF45E68D}" destId="{92B4072B-B043-C648-A13A-C44720EC5BBE}" srcOrd="0" destOrd="0" presId="urn:microsoft.com/office/officeart/2005/8/layout/hProcess3"/>
    <dgm:cxn modelId="{4276920E-BECF-9F42-A975-E1F9757D86B7}" type="presParOf" srcId="{46E9A2E9-C0FB-C94F-AF95-029FDF45E68D}" destId="{6DD4BB3D-3F60-9042-9465-BAECB141BF29}" srcOrd="1" destOrd="0" presId="urn:microsoft.com/office/officeart/2005/8/layout/hProcess3"/>
    <dgm:cxn modelId="{056CBA93-AFC9-D24B-997B-94ADB38C0B63}" type="presParOf" srcId="{46E9A2E9-C0FB-C94F-AF95-029FDF45E68D}" destId="{2F81AA17-38F5-2F43-AE05-272F9223CB45}" srcOrd="2" destOrd="0" presId="urn:microsoft.com/office/officeart/2005/8/layout/hProcess3"/>
    <dgm:cxn modelId="{157A4488-C7B9-A140-9834-40CF0A1773F2}" type="presParOf" srcId="{46E9A2E9-C0FB-C94F-AF95-029FDF45E68D}" destId="{EFBD5CE0-5451-4646-B22D-E52B34CCA6B6}" srcOrd="3" destOrd="0" presId="urn:microsoft.com/office/officeart/2005/8/layout/hProcess3"/>
    <dgm:cxn modelId="{4B1F45A5-7F70-614A-BC54-D9898D89A285}" type="presParOf" srcId="{4F145630-3569-1F47-99A5-B12FD23E93F1}" destId="{5D611739-9EF7-3540-B5FF-38973F346338}" srcOrd="6" destOrd="0" presId="urn:microsoft.com/office/officeart/2005/8/layout/hProcess3"/>
    <dgm:cxn modelId="{F86A0CD8-3395-3949-89A3-D41D90A487A5}" type="presParOf" srcId="{4F145630-3569-1F47-99A5-B12FD23E93F1}" destId="{24FBE2BC-9E37-114E-82EC-3F2C8CCDECE4}" srcOrd="7" destOrd="0" presId="urn:microsoft.com/office/officeart/2005/8/layout/hProcess3"/>
    <dgm:cxn modelId="{FE32E2BA-FDC7-164A-BB05-64CC1D8A71A1}" type="presParOf" srcId="{4F145630-3569-1F47-99A5-B12FD23E93F1}" destId="{2BBF23B5-C820-6A4E-8513-14482FDBCF41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F23B5-C820-6A4E-8513-14482FDBCF41}">
      <dsp:nvSpPr>
        <dsp:cNvPr id="0" name=""/>
        <dsp:cNvSpPr/>
      </dsp:nvSpPr>
      <dsp:spPr>
        <a:xfrm>
          <a:off x="0" y="53621"/>
          <a:ext cx="8472381" cy="1872000"/>
        </a:xfrm>
        <a:prstGeom prst="rightArrow">
          <a:avLst/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</dsp:sp>
    <dsp:sp modelId="{6DD4BB3D-3F60-9042-9465-BAECB141BF29}">
      <dsp:nvSpPr>
        <dsp:cNvPr id="0" name=""/>
        <dsp:cNvSpPr/>
      </dsp:nvSpPr>
      <dsp:spPr>
        <a:xfrm>
          <a:off x="5843922" y="494810"/>
          <a:ext cx="2147053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 </a:t>
          </a:r>
          <a:endParaRPr lang="en-US" sz="2600" kern="1200" dirty="0"/>
        </a:p>
      </dsp:txBody>
      <dsp:txXfrm>
        <a:off x="5843922" y="494810"/>
        <a:ext cx="2147053" cy="936000"/>
      </dsp:txXfrm>
    </dsp:sp>
    <dsp:sp modelId="{69097F6E-A0BB-4848-AE8E-6055C46DD653}">
      <dsp:nvSpPr>
        <dsp:cNvPr id="0" name=""/>
        <dsp:cNvSpPr/>
      </dsp:nvSpPr>
      <dsp:spPr>
        <a:xfrm>
          <a:off x="3267457" y="494810"/>
          <a:ext cx="2147053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 </a:t>
          </a:r>
          <a:endParaRPr lang="en-US" sz="2600" kern="1200" dirty="0"/>
        </a:p>
      </dsp:txBody>
      <dsp:txXfrm>
        <a:off x="3267457" y="494810"/>
        <a:ext cx="2147053" cy="936000"/>
      </dsp:txXfrm>
    </dsp:sp>
    <dsp:sp modelId="{31CA2328-B504-BF4C-B920-EC1046706D90}">
      <dsp:nvSpPr>
        <dsp:cNvPr id="0" name=""/>
        <dsp:cNvSpPr/>
      </dsp:nvSpPr>
      <dsp:spPr>
        <a:xfrm>
          <a:off x="690993" y="494810"/>
          <a:ext cx="2147053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 </a:t>
          </a:r>
          <a:endParaRPr lang="en-US" sz="2600" kern="1200" dirty="0"/>
        </a:p>
      </dsp:txBody>
      <dsp:txXfrm>
        <a:off x="690993" y="494810"/>
        <a:ext cx="2147053" cy="936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F23B5-C820-6A4E-8513-14482FDBCF41}">
      <dsp:nvSpPr>
        <dsp:cNvPr id="0" name=""/>
        <dsp:cNvSpPr/>
      </dsp:nvSpPr>
      <dsp:spPr>
        <a:xfrm>
          <a:off x="0" y="10670"/>
          <a:ext cx="8472381" cy="1872000"/>
        </a:xfrm>
        <a:prstGeom prst="rightArrow">
          <a:avLst/>
        </a:prstGeom>
        <a:solidFill>
          <a:schemeClr val="accent2"/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6DD4BB3D-3F60-9042-9465-BAECB141BF29}">
      <dsp:nvSpPr>
        <dsp:cNvPr id="0" name=""/>
        <dsp:cNvSpPr/>
      </dsp:nvSpPr>
      <dsp:spPr>
        <a:xfrm>
          <a:off x="5850523" y="473335"/>
          <a:ext cx="2151190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 </a:t>
          </a:r>
          <a:endParaRPr lang="en-US" sz="2600" kern="1200" dirty="0"/>
        </a:p>
      </dsp:txBody>
      <dsp:txXfrm>
        <a:off x="5850523" y="473335"/>
        <a:ext cx="2151190" cy="936000"/>
      </dsp:txXfrm>
    </dsp:sp>
    <dsp:sp modelId="{69097F6E-A0BB-4848-AE8E-6055C46DD653}">
      <dsp:nvSpPr>
        <dsp:cNvPr id="0" name=""/>
        <dsp:cNvSpPr/>
      </dsp:nvSpPr>
      <dsp:spPr>
        <a:xfrm>
          <a:off x="3269094" y="473335"/>
          <a:ext cx="2151190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 </a:t>
          </a:r>
          <a:endParaRPr lang="en-US" sz="2600" kern="1200" dirty="0"/>
        </a:p>
      </dsp:txBody>
      <dsp:txXfrm>
        <a:off x="3269094" y="473335"/>
        <a:ext cx="2151190" cy="936000"/>
      </dsp:txXfrm>
    </dsp:sp>
    <dsp:sp modelId="{31CA2328-B504-BF4C-B920-EC1046706D90}">
      <dsp:nvSpPr>
        <dsp:cNvPr id="0" name=""/>
        <dsp:cNvSpPr/>
      </dsp:nvSpPr>
      <dsp:spPr>
        <a:xfrm>
          <a:off x="687665" y="473335"/>
          <a:ext cx="2151190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 </a:t>
          </a:r>
          <a:endParaRPr lang="en-US" sz="2600" kern="1200" dirty="0"/>
        </a:p>
      </dsp:txBody>
      <dsp:txXfrm>
        <a:off x="687665" y="473335"/>
        <a:ext cx="2151190" cy="93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31926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9624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51952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5352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37855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343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4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38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simpler agenda slide, the outline for your presentation.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2849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901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2673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3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3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22961" y="6459787"/>
            <a:ext cx="1854203" cy="365125"/>
          </a:xfrm>
          <a:prstGeom prst="rect">
            <a:avLst/>
          </a:prstGeom>
        </p:spPr>
        <p:txBody>
          <a:bodyPr/>
          <a:lstStyle/>
          <a:p>
            <a:fld id="{A7EADB90-FF7E-5041-AB9F-1BC0957AB829}" type="datetimeFigureOut">
              <a:rPr lang="en-US" smtClean="0"/>
              <a:t>4/29/2016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41" y="6459787"/>
            <a:ext cx="361710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425345" y="6459787"/>
            <a:ext cx="984019" cy="365125"/>
          </a:xfrm>
          <a:prstGeom prst="rect">
            <a:avLst/>
          </a:prstGeom>
        </p:spPr>
        <p:txBody>
          <a:bodyPr/>
          <a:lstStyle/>
          <a:p>
            <a:fld id="{00000000-1234-1234-1234-123412341234}" type="slidenum">
              <a:rPr lang="en" smtClean="0"/>
              <a:pPr/>
              <a:t>‹N°›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1565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‹N°›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‹N°›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‹N°›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964370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DD7829D-074A-420E-B808-78A41E8BAC2A}" type="datetimeFigureOut">
              <a:rPr lang="en-CA" smtClean="0"/>
              <a:t>29/04/2016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1D171B1-7875-48EC-9031-30374DFFA4D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95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65" r:id="rId8"/>
    <p:sldLayoutId id="2147483666" r:id="rId9"/>
    <p:sldLayoutId id="2147483667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hyperlink" Target="twitter.com/icann" TargetMode="External"/><Relationship Id="rId5" Type="http://schemas.openxmlformats.org/officeDocument/2006/relationships/image" Target="../media/image25.png"/><Relationship Id="rId4" Type="http://schemas.openxmlformats.org/officeDocument/2006/relationships/hyperlink" Target="facebook.com/icannor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85614" y="4395754"/>
            <a:ext cx="6019597" cy="879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3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IANA Stewardship Transition &amp; </a:t>
            </a:r>
          </a:p>
          <a:p>
            <a:pPr>
              <a:lnSpc>
                <a:spcPts val="3000"/>
              </a:lnSpc>
            </a:pPr>
            <a:r>
              <a:rPr lang="en-US" sz="3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Enhancing ICANN Accountability</a:t>
            </a:r>
            <a:endParaRPr lang="en-US" sz="32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5614" y="5354400"/>
            <a:ext cx="7257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Panel and Audience discussion | WSIS Forum | 5 May 2016</a:t>
            </a:r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en-US" b="1" dirty="0" smtClean="0"/>
              <a:t>Proposal Overview</a:t>
            </a:r>
            <a:endParaRPr lang="en-US" b="1" dirty="0"/>
          </a:p>
        </p:txBody>
      </p:sp>
      <p:pic>
        <p:nvPicPr>
          <p:cNvPr id="4" name="Picture 3" descr="XPL-ICAN_1510_ICG_Report_Visual_Summary_02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13"/>
          <a:stretch/>
        </p:blipFill>
        <p:spPr>
          <a:xfrm>
            <a:off x="12095" y="907145"/>
            <a:ext cx="9144000" cy="563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416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XPL-ICAN_1510_ICG_Report_Visual_Summary_02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25"/>
          <a:stretch/>
        </p:blipFill>
        <p:spPr>
          <a:xfrm>
            <a:off x="0" y="858762"/>
            <a:ext cx="9144000" cy="57452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Combined Proposal Overview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70991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Source Sans Pro"/>
                <a:cs typeface="Source Sans Pro"/>
              </a:rPr>
              <a:t>ENHANCING ICANN ACCOUNTABILITY</a:t>
            </a:r>
            <a:endParaRPr lang="en-US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86608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b="1" dirty="0">
                <a:ea typeface="Helvetica" charset="0"/>
                <a:cs typeface="Helvetica" charset="0"/>
              </a:rPr>
              <a:t>Work Streams</a:t>
            </a:r>
            <a:endParaRPr lang="en" b="1" dirty="0">
              <a:ea typeface="Helvetica" charset="0"/>
              <a:cs typeface="Helvetica" charset="0"/>
            </a:endParaRPr>
          </a:p>
        </p:txBody>
      </p:sp>
      <p:sp>
        <p:nvSpPr>
          <p:cNvPr id="81" name="Shape 81"/>
          <p:cNvSpPr txBox="1">
            <a:spLocks noGrp="1"/>
          </p:cNvSpPr>
          <p:nvPr>
            <p:ph type="body" idx="4294967295"/>
          </p:nvPr>
        </p:nvSpPr>
        <p:spPr>
          <a:xfrm>
            <a:off x="304800" y="839104"/>
            <a:ext cx="8466138" cy="28416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" sz="1867" dirty="0">
                <a:latin typeface="Source Sans Pro" charset="0"/>
                <a:ea typeface="Source Sans Pro" charset="0"/>
                <a:cs typeface="Source Sans Pro" charset="0"/>
              </a:rPr>
              <a:t>To address accountability concerns raised during initial discussions on IANA Stewardship Transition, </a:t>
            </a:r>
            <a:r>
              <a:rPr lang="en-US" sz="1867" dirty="0" smtClean="0">
                <a:latin typeface="Source Sans Pro" charset="0"/>
                <a:ea typeface="Source Sans Pro" charset="0"/>
                <a:cs typeface="Source Sans Pro" charset="0"/>
              </a:rPr>
              <a:t>a </a:t>
            </a:r>
            <a:r>
              <a:rPr lang="en" sz="1867" dirty="0" smtClean="0">
                <a:latin typeface="Source Sans Pro" charset="0"/>
                <a:ea typeface="Source Sans Pro" charset="0"/>
                <a:cs typeface="Source Sans Pro" charset="0"/>
              </a:rPr>
              <a:t>Cross </a:t>
            </a:r>
            <a:r>
              <a:rPr lang="en" sz="1867" dirty="0">
                <a:latin typeface="Source Sans Pro" charset="0"/>
                <a:ea typeface="Source Sans Pro" charset="0"/>
                <a:cs typeface="Source Sans Pro" charset="0"/>
              </a:rPr>
              <a:t>Community Working Group on Enhancing ICANN Accountability (CCWG-Accountability) was </a:t>
            </a:r>
            <a:r>
              <a:rPr lang="en" sz="1867" dirty="0" smtClean="0">
                <a:latin typeface="Source Sans Pro" charset="0"/>
                <a:ea typeface="Source Sans Pro" charset="0"/>
                <a:cs typeface="Source Sans Pro" charset="0"/>
              </a:rPr>
              <a:t>convened</a:t>
            </a:r>
            <a:r>
              <a:rPr lang="en-US" sz="1867" dirty="0">
                <a:latin typeface="Source Sans Pro" charset="0"/>
                <a:ea typeface="Source Sans Pro" charset="0"/>
                <a:cs typeface="Source Sans Pro" charset="0"/>
              </a:rPr>
              <a:t>.</a:t>
            </a:r>
          </a:p>
          <a:p>
            <a:endParaRPr lang="en" sz="1867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0" indent="0">
              <a:buNone/>
            </a:pPr>
            <a:r>
              <a:rPr lang="en-US" sz="1867" dirty="0">
                <a:latin typeface="Source Sans Pro" charset="0"/>
                <a:ea typeface="Source Sans Pro" charset="0"/>
                <a:cs typeface="Source Sans Pro" charset="0"/>
              </a:rPr>
              <a:t/>
            </a:r>
            <a:br>
              <a:rPr lang="en-US" sz="1867" dirty="0">
                <a:latin typeface="Source Sans Pro" charset="0"/>
                <a:ea typeface="Source Sans Pro" charset="0"/>
                <a:cs typeface="Source Sans Pro" charset="0"/>
              </a:rPr>
            </a:br>
            <a:endParaRPr lang="en-US" sz="1867" b="1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marL="0" indent="0">
              <a:buNone/>
            </a:pPr>
            <a:endParaRPr lang="en-US" sz="1867" b="1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marL="0" indent="0">
              <a:buNone/>
            </a:pPr>
            <a:r>
              <a:rPr lang="en" sz="1867" b="1" dirty="0" smtClean="0">
                <a:latin typeface="Source Sans Pro" charset="0"/>
                <a:ea typeface="Source Sans Pro" charset="0"/>
                <a:cs typeface="Source Sans Pro" charset="0"/>
              </a:rPr>
              <a:t>The </a:t>
            </a:r>
            <a:r>
              <a:rPr lang="en" sz="1867" b="1" dirty="0">
                <a:latin typeface="Source Sans Pro" charset="0"/>
                <a:ea typeface="Source Sans Pro" charset="0"/>
                <a:cs typeface="Source Sans Pro" charset="0"/>
              </a:rPr>
              <a:t>CCWG-Accountability’s work consists of two tracks: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304800" y="3548200"/>
            <a:ext cx="8371246" cy="968703"/>
          </a:xfrm>
          <a:prstGeom prst="rect">
            <a:avLst/>
          </a:pr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WORK STREAM 1</a:t>
            </a:r>
            <a:r>
              <a:rPr lang="en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: </a:t>
            </a:r>
            <a:r>
              <a:rPr lang="en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Focused on mechanisms enhancing ICANN accountability that must be in place or committed to within the time frame of the IANA Stewardship Transition</a:t>
            </a:r>
            <a:r>
              <a:rPr lang="en-US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.</a:t>
            </a:r>
            <a:endParaRPr lang="en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  <a:sym typeface="Open Sans"/>
            </a:endParaRPr>
          </a:p>
        </p:txBody>
      </p:sp>
      <p:sp>
        <p:nvSpPr>
          <p:cNvPr id="83" name="Shape 83"/>
          <p:cNvSpPr txBox="1"/>
          <p:nvPr/>
        </p:nvSpPr>
        <p:spPr>
          <a:xfrm>
            <a:off x="304800" y="4667288"/>
            <a:ext cx="8383438" cy="1005000"/>
          </a:xfrm>
          <a:prstGeom prst="rect">
            <a:avLst/>
          </a:pr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WORK STREAM 2</a:t>
            </a:r>
            <a:r>
              <a:rPr lang="en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:</a:t>
            </a:r>
            <a:r>
              <a:rPr lang="en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 Focused on addressing accountability topics for which a timeline for developing solutions and full implementation may extend beyond the IANA Stewardship Transition</a:t>
            </a:r>
            <a:r>
              <a:rPr lang="en-US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.</a:t>
            </a:r>
            <a:endParaRPr lang="en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  <a:sym typeface="Open Sans"/>
            </a:endParaRPr>
          </a:p>
        </p:txBody>
      </p:sp>
      <p:sp>
        <p:nvSpPr>
          <p:cNvPr id="84" name="Shape 84"/>
          <p:cNvSpPr txBox="1"/>
          <p:nvPr/>
        </p:nvSpPr>
        <p:spPr>
          <a:xfrm>
            <a:off x="352246" y="1943736"/>
            <a:ext cx="8371246" cy="807617"/>
          </a:xfrm>
          <a:prstGeom prst="rect">
            <a:avLst/>
          </a:pr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GOAL</a:t>
            </a:r>
            <a:r>
              <a:rPr lang="en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: </a:t>
            </a:r>
            <a:r>
              <a:rPr lang="en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The CCWG-Accountability is expected to deliver proposals that would enhance ICANN’s accountability towards all its </a:t>
            </a:r>
            <a:r>
              <a:rPr lang="en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stakeholders</a:t>
            </a:r>
            <a:endParaRPr lang="en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2420977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b="1" dirty="0">
                <a:ea typeface="Helvetica" charset="0"/>
                <a:cs typeface="Helvetica" charset="0"/>
              </a:rPr>
              <a:t>CCWG-Accountability</a:t>
            </a:r>
            <a:endParaRPr lang="en" b="1" dirty="0">
              <a:ea typeface="Helvetica" charset="0"/>
              <a:cs typeface="Helvetica" charset="0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idx="4294967295"/>
          </p:nvPr>
        </p:nvSpPr>
        <p:spPr>
          <a:xfrm>
            <a:off x="304800" y="833120"/>
            <a:ext cx="8199438" cy="12509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CA" sz="2000" dirty="0" smtClean="0">
                <a:latin typeface="Source Sans Pro" charset="0"/>
                <a:ea typeface="Source Sans Pro" charset="0"/>
                <a:cs typeface="Source Sans Pro" charset="0"/>
              </a:rPr>
              <a:t>From December 2014 - March 2016, the CCWG-Accountability developed </a:t>
            </a:r>
            <a:r>
              <a:rPr lang="en-CA" sz="2000" dirty="0">
                <a:latin typeface="Source Sans Pro" charset="0"/>
                <a:ea typeface="Source Sans Pro" charset="0"/>
                <a:cs typeface="Source Sans Pro" charset="0"/>
              </a:rPr>
              <a:t>a set of proposed enhancements to ICANN’s accountability to the global Internet community. This document </a:t>
            </a:r>
            <a:r>
              <a:rPr lang="en-CA" sz="2000" dirty="0" smtClean="0">
                <a:latin typeface="Source Sans Pro" charset="0"/>
                <a:ea typeface="Source Sans Pro" charset="0"/>
                <a:cs typeface="Source Sans Pro" charset="0"/>
              </a:rPr>
              <a:t>was distributed </a:t>
            </a:r>
            <a:r>
              <a:rPr lang="en-CA" sz="2000" dirty="0">
                <a:latin typeface="Source Sans Pro" charset="0"/>
                <a:ea typeface="Source Sans Pro" charset="0"/>
                <a:cs typeface="Source Sans Pro" charset="0"/>
              </a:rPr>
              <a:t>for the consideration and approval of the working group’s 6 Chartering Organizations.</a:t>
            </a:r>
            <a:endParaRPr lang="en" sz="20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367" y="2376573"/>
            <a:ext cx="8135871" cy="3448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79195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b="1" dirty="0">
                <a:ea typeface="Helvetica" charset="0"/>
                <a:cs typeface="Helvetica" charset="0"/>
              </a:rPr>
              <a:t>Four Building Blocks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4294967295"/>
          </p:nvPr>
        </p:nvSpPr>
        <p:spPr>
          <a:xfrm>
            <a:off x="-81280" y="872804"/>
            <a:ext cx="8778240" cy="992188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en" sz="2200" b="1" dirty="0">
                <a:latin typeface="Source Sans Pro" charset="0"/>
                <a:ea typeface="Source Sans Pro" charset="0"/>
                <a:cs typeface="Source Sans Pro" charset="0"/>
              </a:rPr>
              <a:t>The CCWG-Accountability identified four building blocks that would form the</a:t>
            </a:r>
            <a:r>
              <a:rPr lang="en-US" sz="22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" sz="2200" b="1" dirty="0">
                <a:latin typeface="Source Sans Pro" charset="0"/>
                <a:ea typeface="Source Sans Pro" charset="0"/>
                <a:cs typeface="Source Sans Pro" charset="0"/>
              </a:rPr>
              <a:t>mechanisms required to improve ICANN’s accountability.</a:t>
            </a:r>
          </a:p>
          <a:p>
            <a:pPr>
              <a:spcBef>
                <a:spcPts val="0"/>
              </a:spcBef>
              <a:buNone/>
            </a:pPr>
            <a:endParaRPr sz="22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>
              <a:spcBef>
                <a:spcPts val="0"/>
              </a:spcBef>
              <a:buNone/>
            </a:pPr>
            <a:endParaRPr sz="2200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2" name="Picture 1" descr="Screen Shot 2015-12-03 at 9.38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85" y="2319099"/>
            <a:ext cx="7802743" cy="250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3420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b="1" dirty="0">
                <a:ea typeface="Helvetica" charset="0"/>
                <a:cs typeface="Helvetica" charset="0"/>
              </a:rPr>
              <a:t>Principles / Mission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4294967295"/>
          </p:nvPr>
        </p:nvSpPr>
        <p:spPr>
          <a:xfrm>
            <a:off x="309578" y="879793"/>
            <a:ext cx="8520112" cy="1908175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marL="380990" lvl="1" indent="-380990">
              <a:spcBef>
                <a:spcPts val="800"/>
              </a:spcBef>
              <a:buClr>
                <a:schemeClr val="accent2"/>
              </a:buClr>
              <a:buSzPct val="80000"/>
              <a:buFont typeface="HiraMinProN-W3" charset="-128"/>
              <a:buChar char="⦿"/>
            </a:pPr>
            <a:r>
              <a:rPr lang="en-US" sz="2000" dirty="0">
                <a:latin typeface="+mj-lt"/>
                <a:ea typeface="Helvetica" charset="0"/>
                <a:cs typeface="Helvetica" charset="0"/>
              </a:rPr>
              <a:t>Limited scope of what ICANN can do; no “content </a:t>
            </a:r>
            <a:r>
              <a:rPr lang="en-US" sz="2000" dirty="0" smtClean="0">
                <a:latin typeface="+mj-lt"/>
                <a:ea typeface="Helvetica" charset="0"/>
                <a:cs typeface="Helvetica" charset="0"/>
              </a:rPr>
              <a:t>regulation”</a:t>
            </a:r>
            <a:endParaRPr lang="en-US" sz="2000" dirty="0">
              <a:latin typeface="+mj-lt"/>
              <a:ea typeface="Helvetica" charset="0"/>
              <a:cs typeface="Helvetica" charset="0"/>
            </a:endParaRPr>
          </a:p>
          <a:p>
            <a:pPr marL="380990" lvl="1" indent="-380990">
              <a:spcBef>
                <a:spcPts val="800"/>
              </a:spcBef>
              <a:buClr>
                <a:schemeClr val="accent2"/>
              </a:buClr>
              <a:buSzPct val="80000"/>
              <a:buFont typeface="HiraMinProN-W3" charset="-128"/>
              <a:buChar char="⦿"/>
            </a:pPr>
            <a:r>
              <a:rPr lang="en-US" sz="2000" dirty="0">
                <a:latin typeface="+mj-lt"/>
                <a:ea typeface="Helvetica" charset="0"/>
                <a:cs typeface="Helvetica" charset="0"/>
              </a:rPr>
              <a:t>Updated definition of role for Domain Names, Numbering Resources and Protocol </a:t>
            </a:r>
            <a:r>
              <a:rPr lang="en-US" sz="2000" dirty="0" smtClean="0">
                <a:latin typeface="+mj-lt"/>
                <a:ea typeface="Helvetica" charset="0"/>
                <a:cs typeface="Helvetica" charset="0"/>
              </a:rPr>
              <a:t>Parameters</a:t>
            </a:r>
            <a:endParaRPr lang="en-US" sz="2000" dirty="0">
              <a:latin typeface="+mj-lt"/>
              <a:ea typeface="Helvetica" charset="0"/>
              <a:cs typeface="Helvetica" charset="0"/>
            </a:endParaRPr>
          </a:p>
          <a:p>
            <a:pPr marL="380990" lvl="1" indent="-380990">
              <a:spcBef>
                <a:spcPts val="800"/>
              </a:spcBef>
              <a:buClr>
                <a:schemeClr val="accent2"/>
              </a:buClr>
              <a:buSzPct val="80000"/>
              <a:buFont typeface="HiraMinProN-W3" charset="-128"/>
              <a:buChar char="⦿"/>
            </a:pPr>
            <a:r>
              <a:rPr lang="en-US" sz="2000" dirty="0">
                <a:latin typeface="+mj-lt"/>
                <a:ea typeface="Helvetica" charset="0"/>
                <a:cs typeface="Helvetica" charset="0"/>
              </a:rPr>
              <a:t>Incorporate Affirmation of Commitment (</a:t>
            </a:r>
            <a:r>
              <a:rPr lang="en-US" sz="2000" dirty="0" err="1">
                <a:latin typeface="+mj-lt"/>
                <a:ea typeface="Helvetica" charset="0"/>
                <a:cs typeface="Helvetica" charset="0"/>
              </a:rPr>
              <a:t>AoC</a:t>
            </a:r>
            <a:r>
              <a:rPr lang="en-US" sz="2000" dirty="0">
                <a:latin typeface="+mj-lt"/>
                <a:ea typeface="Helvetica" charset="0"/>
                <a:cs typeface="Helvetica" charset="0"/>
              </a:rPr>
              <a:t>) </a:t>
            </a:r>
            <a:r>
              <a:rPr lang="en-US" sz="2000" dirty="0" smtClean="0">
                <a:latin typeface="+mj-lt"/>
                <a:ea typeface="Helvetica" charset="0"/>
                <a:cs typeface="Helvetica" charset="0"/>
              </a:rPr>
              <a:t>reviews</a:t>
            </a:r>
            <a:endParaRPr lang="en-US" sz="2000" dirty="0">
              <a:latin typeface="+mj-lt"/>
              <a:ea typeface="Helvetica" charset="0"/>
              <a:cs typeface="Helvetica" charset="0"/>
            </a:endParaRPr>
          </a:p>
          <a:p>
            <a:pPr marL="380990" lvl="1" indent="-380990">
              <a:spcBef>
                <a:spcPts val="800"/>
              </a:spcBef>
              <a:buClr>
                <a:schemeClr val="accent2"/>
              </a:buClr>
              <a:buSzPct val="80000"/>
              <a:buFont typeface="HiraMinProN-W3" charset="-128"/>
              <a:buChar char="⦿"/>
            </a:pPr>
            <a:r>
              <a:rPr lang="en-US" sz="2000" dirty="0">
                <a:latin typeface="+mj-lt"/>
                <a:ea typeface="Helvetica" charset="0"/>
                <a:cs typeface="Helvetica" charset="0"/>
              </a:rPr>
              <a:t>Commitment to Human </a:t>
            </a:r>
            <a:r>
              <a:rPr lang="en-US" sz="2000" dirty="0" smtClean="0">
                <a:latin typeface="+mj-lt"/>
                <a:ea typeface="Helvetica" charset="0"/>
                <a:cs typeface="Helvetica" charset="0"/>
              </a:rPr>
              <a:t>Rights</a:t>
            </a:r>
            <a:endParaRPr sz="2000" dirty="0">
              <a:latin typeface="+mj-lt"/>
              <a:ea typeface="Helvetica" charset="0"/>
              <a:cs typeface="Helvetica" charset="0"/>
            </a:endParaRPr>
          </a:p>
          <a:p>
            <a:pPr>
              <a:spcBef>
                <a:spcPts val="800"/>
              </a:spcBef>
              <a:buSzPct val="80000"/>
              <a:buFont typeface="HiraMinProN-W3" charset="-128"/>
              <a:buChar char="⦿"/>
            </a:pPr>
            <a:endParaRPr sz="2000" dirty="0">
              <a:latin typeface="+mj-lt"/>
              <a:ea typeface="Helvetica" charset="0"/>
              <a:cs typeface="Helvetica" charset="0"/>
            </a:endParaRPr>
          </a:p>
        </p:txBody>
      </p:sp>
      <p:pic>
        <p:nvPicPr>
          <p:cNvPr id="2" name="Picture 1" descr="Screen Shot 2015-12-03 at 9.38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63" y="3253811"/>
            <a:ext cx="7802743" cy="25046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85829" y="3253811"/>
            <a:ext cx="5185177" cy="2504643"/>
          </a:xfrm>
          <a:prstGeom prst="rect">
            <a:avLst/>
          </a:prstGeom>
          <a:solidFill>
            <a:schemeClr val="accent3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57017702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b="1" dirty="0">
                <a:ea typeface="Helvetica" charset="0"/>
                <a:cs typeface="Helvetica" charset="0"/>
              </a:rPr>
              <a:t>Independent </a:t>
            </a:r>
            <a:r>
              <a:rPr lang="en-US" b="1" dirty="0">
                <a:ea typeface="Helvetica" charset="0"/>
                <a:cs typeface="Helvetica" charset="0"/>
              </a:rPr>
              <a:t>A</a:t>
            </a:r>
            <a:r>
              <a:rPr lang="en" b="1" dirty="0" err="1">
                <a:ea typeface="Helvetica" charset="0"/>
                <a:cs typeface="Helvetica" charset="0"/>
              </a:rPr>
              <a:t>ppeals</a:t>
            </a:r>
            <a:r>
              <a:rPr lang="en" b="1" dirty="0">
                <a:ea typeface="Helvetica" charset="0"/>
                <a:cs typeface="Helvetica" charset="0"/>
              </a:rPr>
              <a:t> &amp; </a:t>
            </a:r>
            <a:r>
              <a:rPr lang="en-US" b="1" dirty="0">
                <a:ea typeface="Helvetica" charset="0"/>
                <a:cs typeface="Helvetica" charset="0"/>
              </a:rPr>
              <a:t>R</a:t>
            </a:r>
            <a:r>
              <a:rPr lang="en" b="1" dirty="0" err="1">
                <a:ea typeface="Helvetica" charset="0"/>
                <a:cs typeface="Helvetica" charset="0"/>
              </a:rPr>
              <a:t>eview</a:t>
            </a:r>
            <a:r>
              <a:rPr lang="en" b="1" dirty="0">
                <a:ea typeface="Helvetica" charset="0"/>
                <a:cs typeface="Helvetica" charset="0"/>
              </a:rPr>
              <a:t> </a:t>
            </a:r>
            <a:r>
              <a:rPr lang="en-US" b="1" dirty="0">
                <a:ea typeface="Helvetica" charset="0"/>
                <a:cs typeface="Helvetica" charset="0"/>
              </a:rPr>
              <a:t>M</a:t>
            </a:r>
            <a:r>
              <a:rPr lang="en" b="1" dirty="0" err="1">
                <a:ea typeface="Helvetica" charset="0"/>
                <a:cs typeface="Helvetica" charset="0"/>
              </a:rPr>
              <a:t>echanisms</a:t>
            </a:r>
            <a:endParaRPr lang="en" b="1" dirty="0">
              <a:ea typeface="Helvetica" charset="0"/>
              <a:cs typeface="Helvetica" charset="0"/>
            </a:endParaRPr>
          </a:p>
        </p:txBody>
      </p:sp>
      <p:sp>
        <p:nvSpPr>
          <p:cNvPr id="99" name="Shape 99"/>
          <p:cNvSpPr txBox="1">
            <a:spLocks noGrp="1"/>
          </p:cNvSpPr>
          <p:nvPr>
            <p:ph type="body" idx="4294967295"/>
          </p:nvPr>
        </p:nvSpPr>
        <p:spPr>
          <a:xfrm>
            <a:off x="0" y="1708150"/>
            <a:ext cx="8520113" cy="992188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marL="380990" lvl="1" indent="-380990">
              <a:buFont typeface="Arial"/>
              <a:buChar char="•"/>
            </a:pPr>
            <a:endParaRPr lang="en-US" sz="1600" dirty="0"/>
          </a:p>
          <a:p>
            <a:pPr>
              <a:spcBef>
                <a:spcPts val="0"/>
              </a:spcBef>
              <a:buNone/>
            </a:pPr>
            <a:endParaRPr sz="1867" dirty="0"/>
          </a:p>
          <a:p>
            <a:pPr>
              <a:spcBef>
                <a:spcPts val="0"/>
              </a:spcBef>
              <a:buNone/>
            </a:pPr>
            <a:endParaRPr sz="1867" dirty="0"/>
          </a:p>
        </p:txBody>
      </p:sp>
      <p:sp>
        <p:nvSpPr>
          <p:cNvPr id="9" name="Shape 99"/>
          <p:cNvSpPr txBox="1">
            <a:spLocks/>
          </p:cNvSpPr>
          <p:nvPr/>
        </p:nvSpPr>
        <p:spPr>
          <a:xfrm>
            <a:off x="309578" y="889953"/>
            <a:ext cx="8520112" cy="1908175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90" lvl="1" indent="-380990">
              <a:spcBef>
                <a:spcPts val="800"/>
              </a:spcBef>
              <a:buClr>
                <a:schemeClr val="accent2"/>
              </a:buClr>
              <a:buSzPct val="80000"/>
              <a:buFont typeface="HiraMinProN-W3" charset="-128"/>
              <a:buChar char="⦿"/>
            </a:pPr>
            <a:r>
              <a:rPr lang="en-US" sz="2000" dirty="0" smtClean="0">
                <a:latin typeface="+mj-lt"/>
                <a:ea typeface="Helvetica" charset="0"/>
                <a:cs typeface="Helvetica" charset="0"/>
              </a:rPr>
              <a:t>An </a:t>
            </a:r>
            <a:r>
              <a:rPr lang="en-US" sz="2000" dirty="0">
                <a:latin typeface="+mj-lt"/>
                <a:ea typeface="Helvetica" charset="0"/>
                <a:cs typeface="Helvetica" charset="0"/>
              </a:rPr>
              <a:t>enhanced Independent Review Process and redress process with a broader scope and the power to ensure ICANN stays within its </a:t>
            </a:r>
            <a:r>
              <a:rPr lang="en-US" sz="2000" dirty="0" smtClean="0">
                <a:latin typeface="+mj-lt"/>
                <a:ea typeface="Helvetica" charset="0"/>
                <a:cs typeface="Helvetica" charset="0"/>
              </a:rPr>
              <a:t>Mission</a:t>
            </a:r>
          </a:p>
          <a:p>
            <a:pPr marL="380990" lvl="1" indent="-380990">
              <a:spcBef>
                <a:spcPts val="800"/>
              </a:spcBef>
              <a:buClr>
                <a:schemeClr val="accent2"/>
              </a:buClr>
              <a:buSzPct val="80000"/>
              <a:buFont typeface="HiraMinProN-W3" charset="-128"/>
              <a:buChar char="⦿"/>
            </a:pPr>
            <a:r>
              <a:rPr lang="en-US" sz="2000" dirty="0" smtClean="0">
                <a:latin typeface="+mj-lt"/>
                <a:ea typeface="Helvetica" charset="0"/>
                <a:cs typeface="Helvetica" charset="0"/>
              </a:rPr>
              <a:t>A </a:t>
            </a:r>
            <a:r>
              <a:rPr lang="en-US" sz="2000" dirty="0">
                <a:latin typeface="+mj-lt"/>
                <a:ea typeface="Helvetica" charset="0"/>
                <a:cs typeface="Helvetica" charset="0"/>
              </a:rPr>
              <a:t>community Independent Review Process as an enforcement mechanism further to a Board action or </a:t>
            </a:r>
            <a:r>
              <a:rPr lang="en-US" sz="2000" dirty="0" smtClean="0">
                <a:latin typeface="+mj-lt"/>
                <a:ea typeface="Helvetica" charset="0"/>
                <a:cs typeface="Helvetica" charset="0"/>
              </a:rPr>
              <a:t>inaction</a:t>
            </a:r>
          </a:p>
        </p:txBody>
      </p:sp>
      <p:pic>
        <p:nvPicPr>
          <p:cNvPr id="10" name="Picture 9" descr="Screen Shot 2015-12-03 at 9.38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62" y="2964584"/>
            <a:ext cx="7802743" cy="25046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11197" y="2964584"/>
            <a:ext cx="3259808" cy="2504643"/>
          </a:xfrm>
          <a:prstGeom prst="rect">
            <a:avLst/>
          </a:prstGeom>
          <a:solidFill>
            <a:schemeClr val="accent3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7" name="Rectangle 6"/>
          <p:cNvSpPr/>
          <p:nvPr/>
        </p:nvSpPr>
        <p:spPr>
          <a:xfrm>
            <a:off x="668262" y="2964584"/>
            <a:ext cx="2654058" cy="2504643"/>
          </a:xfrm>
          <a:prstGeom prst="rect">
            <a:avLst/>
          </a:prstGeom>
          <a:solidFill>
            <a:schemeClr val="accent3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9781255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b="1" dirty="0">
                <a:ea typeface="Helvetica" charset="0"/>
                <a:cs typeface="Helvetica" charset="0"/>
              </a:rPr>
              <a:t>ICANN </a:t>
            </a:r>
            <a:r>
              <a:rPr lang="en" b="1" dirty="0">
                <a:ea typeface="Helvetica" charset="0"/>
                <a:cs typeface="Helvetica" charset="0"/>
              </a:rPr>
              <a:t>Board of Directors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4294967295"/>
          </p:nvPr>
        </p:nvSpPr>
        <p:spPr>
          <a:xfrm>
            <a:off x="311944" y="933286"/>
            <a:ext cx="8520112" cy="1727200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marL="380990" lvl="1" indent="-380990">
              <a:spcBef>
                <a:spcPts val="800"/>
              </a:spcBef>
              <a:buClr>
                <a:schemeClr val="accent2"/>
              </a:buClr>
              <a:buSzPct val="80000"/>
              <a:buFont typeface="HiraMinProN-W3" charset="-128"/>
              <a:buChar char="⦿"/>
            </a:pPr>
            <a:r>
              <a:rPr lang="en-US" sz="1867" dirty="0">
                <a:latin typeface="+mj-lt"/>
                <a:ea typeface="Helvetica" charset="0"/>
                <a:cs typeface="Helvetica" charset="0"/>
              </a:rPr>
              <a:t>Clarify Board obligations with regards to consideration of </a:t>
            </a:r>
            <a:r>
              <a:rPr lang="en-US" sz="1867" dirty="0" smtClean="0">
                <a:latin typeface="+mj-lt"/>
                <a:ea typeface="Helvetica" charset="0"/>
                <a:cs typeface="Helvetica" charset="0"/>
              </a:rPr>
              <a:t>Advice provided by the Governmental Advisory Committee (GAC)</a:t>
            </a:r>
            <a:endParaRPr lang="en-US" sz="1867" dirty="0">
              <a:latin typeface="+mj-lt"/>
              <a:ea typeface="Helvetica" charset="0"/>
              <a:cs typeface="Helvetica" charset="0"/>
            </a:endParaRPr>
          </a:p>
          <a:p>
            <a:pPr marL="380990" lvl="1" indent="-380990">
              <a:spcBef>
                <a:spcPts val="800"/>
              </a:spcBef>
              <a:buClr>
                <a:schemeClr val="accent2"/>
              </a:buClr>
              <a:buSzPct val="80000"/>
              <a:buFont typeface="HiraMinProN-W3" charset="-128"/>
              <a:buChar char="⦿"/>
            </a:pPr>
            <a:r>
              <a:rPr lang="en-CA" sz="1867" dirty="0">
                <a:latin typeface="+mj-lt"/>
                <a:ea typeface="Helvetica" charset="0"/>
                <a:cs typeface="Helvetica" charset="0"/>
              </a:rPr>
              <a:t>Include the review of </a:t>
            </a:r>
            <a:r>
              <a:rPr lang="en-CA" sz="1867" dirty="0" smtClean="0">
                <a:latin typeface="+mj-lt"/>
                <a:ea typeface="Helvetica" charset="0"/>
                <a:cs typeface="Helvetica" charset="0"/>
              </a:rPr>
              <a:t>Supporting Organization and Advisory Committee accountability </a:t>
            </a:r>
            <a:r>
              <a:rPr lang="en-CA" sz="1867" dirty="0">
                <a:latin typeface="+mj-lt"/>
                <a:ea typeface="Helvetica" charset="0"/>
                <a:cs typeface="Helvetica" charset="0"/>
              </a:rPr>
              <a:t>mechanisms in the independent structural reviews performed on a regular </a:t>
            </a:r>
            <a:r>
              <a:rPr lang="en-CA" sz="1867" dirty="0" smtClean="0">
                <a:latin typeface="+mj-lt"/>
                <a:ea typeface="Helvetica" charset="0"/>
                <a:cs typeface="Helvetica" charset="0"/>
              </a:rPr>
              <a:t>basis</a:t>
            </a:r>
            <a:endParaRPr lang="en-US" sz="1867" dirty="0">
              <a:latin typeface="+mj-lt"/>
              <a:ea typeface="Helvetica" charset="0"/>
              <a:cs typeface="Helvetica" charset="0"/>
            </a:endParaRPr>
          </a:p>
          <a:p>
            <a:pPr marL="380990" lvl="1" indent="-380990">
              <a:spcBef>
                <a:spcPts val="800"/>
              </a:spcBef>
              <a:buSzPct val="80000"/>
              <a:buFont typeface="HiraMinProN-W3" charset="-128"/>
              <a:buChar char="⦿"/>
            </a:pPr>
            <a:endParaRPr lang="en-US" sz="1867" dirty="0">
              <a:latin typeface="+mj-lt"/>
              <a:ea typeface="Helvetica" charset="0"/>
              <a:cs typeface="Helvetica" charset="0"/>
            </a:endParaRPr>
          </a:p>
          <a:p>
            <a:pPr>
              <a:spcBef>
                <a:spcPts val="800"/>
              </a:spcBef>
              <a:buSzPct val="80000"/>
              <a:buFont typeface="HiraMinProN-W3" charset="-128"/>
              <a:buChar char="⦿"/>
            </a:pPr>
            <a:endParaRPr sz="1867" dirty="0">
              <a:latin typeface="+mj-lt"/>
              <a:ea typeface="Helvetica" charset="0"/>
              <a:cs typeface="Helvetica" charset="0"/>
            </a:endParaRPr>
          </a:p>
          <a:p>
            <a:pPr>
              <a:spcBef>
                <a:spcPts val="800"/>
              </a:spcBef>
              <a:buSzPct val="80000"/>
              <a:buFont typeface="HiraMinProN-W3" charset="-128"/>
              <a:buChar char="⦿"/>
            </a:pPr>
            <a:endParaRPr sz="1867" dirty="0">
              <a:latin typeface="+mj-lt"/>
              <a:ea typeface="Helvetica" charset="0"/>
              <a:cs typeface="Helvetica" charset="0"/>
            </a:endParaRPr>
          </a:p>
        </p:txBody>
      </p:sp>
      <p:pic>
        <p:nvPicPr>
          <p:cNvPr id="2" name="Picture 1" descr="Screen Shot 2015-12-03 at 9.38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82" y="3146029"/>
            <a:ext cx="7802743" cy="25046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63469" y="3146029"/>
            <a:ext cx="1656056" cy="2504643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616782" y="3146029"/>
            <a:ext cx="4567028" cy="2504643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17580795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121900" tIns="121900" rIns="121900" bIns="121900" anchor="ctr" anchorCtr="0">
            <a:noAutofit/>
          </a:bodyPr>
          <a:lstStyle/>
          <a:p>
            <a:pPr>
              <a:lnSpc>
                <a:spcPct val="50000"/>
              </a:lnSpc>
              <a:spcBef>
                <a:spcPts val="0"/>
              </a:spcBef>
            </a:pPr>
            <a:r>
              <a:rPr lang="en" b="1" dirty="0"/>
              <a:t>Empowered </a:t>
            </a:r>
            <a:r>
              <a:rPr lang="en-US" b="1" dirty="0"/>
              <a:t>ICANN </a:t>
            </a:r>
            <a:r>
              <a:rPr lang="en" b="1" dirty="0"/>
              <a:t>Community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4294967295"/>
          </p:nvPr>
        </p:nvSpPr>
        <p:spPr>
          <a:xfrm>
            <a:off x="0" y="1708150"/>
            <a:ext cx="8520113" cy="992188"/>
          </a:xfrm>
          <a:prstGeom prst="rect">
            <a:avLst/>
          </a:prstGeom>
        </p:spPr>
        <p:txBody>
          <a:bodyPr lIns="121900" tIns="121900" rIns="121900" bIns="121900" anchor="t" anchorCtr="0">
            <a:noAutofit/>
          </a:bodyPr>
          <a:lstStyle/>
          <a:p>
            <a:pPr marL="380990" lvl="1" indent="-380990">
              <a:buFont typeface="Arial"/>
              <a:buChar char="•"/>
            </a:pPr>
            <a:endParaRPr lang="en-US" sz="1600" dirty="0"/>
          </a:p>
          <a:p>
            <a:pPr>
              <a:spcBef>
                <a:spcPts val="0"/>
              </a:spcBef>
              <a:buNone/>
            </a:pPr>
            <a:endParaRPr sz="1867" dirty="0"/>
          </a:p>
          <a:p>
            <a:pPr>
              <a:spcBef>
                <a:spcPts val="0"/>
              </a:spcBef>
              <a:buNone/>
            </a:pPr>
            <a:endParaRPr sz="1867" dirty="0"/>
          </a:p>
        </p:txBody>
      </p:sp>
      <p:pic>
        <p:nvPicPr>
          <p:cNvPr id="2" name="Picture 1" descr="Screen Shot 2015-12-03 at 9.38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53" y="4460240"/>
            <a:ext cx="5299406" cy="17010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0352" y="4460240"/>
            <a:ext cx="4180847" cy="1701083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8" name="Shape 99"/>
          <p:cNvSpPr txBox="1">
            <a:spLocks/>
          </p:cNvSpPr>
          <p:nvPr/>
        </p:nvSpPr>
        <p:spPr>
          <a:xfrm>
            <a:off x="318544" y="888390"/>
            <a:ext cx="3598697" cy="286443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buNone/>
              <a:defRPr sz="180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1pPr>
            <a:lvl2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buNone/>
              <a:defRPr sz="105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2pPr>
            <a:lvl3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buNone/>
              <a:defRPr sz="105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3pPr>
            <a:lvl4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buNone/>
              <a:defRPr sz="105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4pPr>
            <a:lvl5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buNone/>
              <a:defRPr sz="105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5pPr>
            <a:lvl6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buNone/>
              <a:defRPr sz="105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6pPr>
            <a:lvl7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buNone/>
              <a:defRPr sz="105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7pPr>
            <a:lvl8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buNone/>
              <a:defRPr sz="105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8pPr>
            <a:lvl9pPr marR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buNone/>
              <a:defRPr sz="1050" b="0" i="0" u="none" strike="noStrike" cap="none" baseline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  <a:rtl val="0"/>
              </a:defRPr>
            </a:lvl9pPr>
          </a:lstStyle>
          <a:p>
            <a:pPr marL="342900" indent="-342900">
              <a:buClr>
                <a:schemeClr val="tx1"/>
              </a:buClr>
              <a:buSzPct val="80000"/>
              <a:buFont typeface="HiraMinProN-W3" charset="-128"/>
              <a:buChar char="⦿"/>
            </a:pPr>
            <a:r>
              <a:rPr lang="en-US" sz="1867" dirty="0">
                <a:solidFill>
                  <a:schemeClr val="tx1"/>
                </a:solidFill>
                <a:latin typeface="+mj-lt"/>
              </a:rPr>
              <a:t>Powers exercised by five groups within the ICANN community, recognized as a “Sole </a:t>
            </a:r>
            <a:r>
              <a:rPr lang="en-US" sz="1867" dirty="0" smtClean="0">
                <a:solidFill>
                  <a:schemeClr val="tx1"/>
                </a:solidFill>
                <a:latin typeface="+mj-lt"/>
              </a:rPr>
              <a:t>Designator”</a:t>
            </a:r>
            <a:endParaRPr lang="en-US" sz="1867" dirty="0">
              <a:solidFill>
                <a:schemeClr val="tx1"/>
              </a:solidFill>
              <a:latin typeface="+mj-lt"/>
            </a:endParaRPr>
          </a:p>
          <a:p>
            <a:pPr marL="342900" indent="-342900">
              <a:buClr>
                <a:schemeClr val="tx1"/>
              </a:buClr>
              <a:buSzPct val="80000"/>
              <a:buFont typeface="HiraMinProN-W3" charset="-128"/>
              <a:buChar char="⦿"/>
            </a:pPr>
            <a:r>
              <a:rPr lang="en-US" sz="1867" dirty="0">
                <a:solidFill>
                  <a:schemeClr val="tx1"/>
                </a:solidFill>
                <a:latin typeface="+mj-lt"/>
              </a:rPr>
              <a:t>Strong focus on Engagement and Escalation, before </a:t>
            </a:r>
            <a:r>
              <a:rPr lang="en-US" sz="1867" dirty="0" smtClean="0">
                <a:solidFill>
                  <a:schemeClr val="tx1"/>
                </a:solidFill>
                <a:latin typeface="+mj-lt"/>
              </a:rPr>
              <a:t>Enforcement</a:t>
            </a:r>
            <a:endParaRPr lang="en-US" sz="1867" dirty="0">
              <a:solidFill>
                <a:schemeClr val="tx1"/>
              </a:solidFill>
              <a:latin typeface="+mj-lt"/>
            </a:endParaRPr>
          </a:p>
          <a:p>
            <a:pPr marL="342900" indent="-342900">
              <a:buClr>
                <a:schemeClr val="tx1"/>
              </a:buClr>
              <a:buSzPct val="80000"/>
              <a:buFont typeface="HiraMinProN-W3" charset="-128"/>
              <a:buChar char="⦿"/>
            </a:pPr>
            <a:endParaRPr lang="en-US" sz="1867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" name="Shape 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4186" y="888390"/>
            <a:ext cx="4602871" cy="3306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569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ICANN?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522825" y="1010219"/>
            <a:ext cx="8197355" cy="1429659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pic>
        <p:nvPicPr>
          <p:cNvPr id="4" name="Picture 3" descr="ICANN_Logo_W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85" y="1155967"/>
            <a:ext cx="1447535" cy="112349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358646" y="1055579"/>
            <a:ext cx="6452893" cy="1698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The Internet Corporation for Assigned Names and Numbers (ICANN) </a:t>
            </a:r>
            <a:r>
              <a:rPr lang="en-US" sz="2000" dirty="0">
                <a:solidFill>
                  <a:schemeClr val="bg1"/>
                </a:solidFill>
                <a:latin typeface="Source Sans Pro"/>
                <a:cs typeface="Source Sans Pro"/>
              </a:rPr>
              <a:t>is a 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multistakeholder</a:t>
            </a:r>
            <a:r>
              <a:rPr lang="en-US" sz="2000" dirty="0">
                <a:solidFill>
                  <a:schemeClr val="bg1"/>
                </a:solidFill>
                <a:latin typeface="Source Sans Pro"/>
                <a:cs typeface="Source Sans Pro"/>
              </a:rPr>
              <a:t>, private sector-led organization that manages Internet resources for the public 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benefit</a:t>
            </a:r>
            <a:endParaRPr lang="en-US" sz="20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825" y="2754029"/>
            <a:ext cx="81418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"/>
            </a:pPr>
            <a:r>
              <a:rPr lang="en-US" sz="2000" smtClean="0"/>
              <a:t>ICANN helps coordinate </a:t>
            </a:r>
            <a:r>
              <a:rPr lang="en-US" sz="2000" dirty="0"/>
              <a:t>the top-level of the Internet's system of unique identifiers via </a:t>
            </a:r>
            <a:r>
              <a:rPr lang="en-US" sz="2000" dirty="0" smtClean="0"/>
              <a:t>global, multistakeholder, </a:t>
            </a:r>
            <a:r>
              <a:rPr lang="en-US" sz="2000" dirty="0"/>
              <a:t>bottom-up consensus policy processes, with the outcome of those processes implemented via the IANA Functions.</a:t>
            </a:r>
            <a:endParaRPr lang="en-US" sz="2000" b="1" dirty="0" smtClean="0">
              <a:solidFill>
                <a:srgbClr val="1768B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0545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Look Ahead: Phases 2 and 3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3" b="1749"/>
          <a:stretch/>
        </p:blipFill>
        <p:spPr>
          <a:xfrm>
            <a:off x="632178" y="742909"/>
            <a:ext cx="7879644" cy="555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707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 sz="2500" b="1" dirty="0">
                <a:ea typeface="Helvetica" charset="0"/>
                <a:cs typeface="Helvetica" charset="0"/>
              </a:rPr>
              <a:t>Committing to Further Accountability </a:t>
            </a:r>
            <a:r>
              <a:rPr lang="en" sz="2500" b="1" dirty="0" smtClean="0">
                <a:ea typeface="Helvetica" charset="0"/>
                <a:cs typeface="Helvetica" charset="0"/>
              </a:rPr>
              <a:t>Work in Work Stream 2</a:t>
            </a:r>
            <a:endParaRPr lang="en" sz="2500" b="1" dirty="0">
              <a:ea typeface="Helvetica" charset="0"/>
              <a:cs typeface="Helvetica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884" t="44934"/>
          <a:stretch/>
        </p:blipFill>
        <p:spPr>
          <a:xfrm>
            <a:off x="2112169" y="3102157"/>
            <a:ext cx="4851400" cy="3025106"/>
          </a:xfrm>
          <a:prstGeom prst="rect">
            <a:avLst/>
          </a:prstGeom>
        </p:spPr>
      </p:pic>
      <p:sp>
        <p:nvSpPr>
          <p:cNvPr id="5" name="Shape 81"/>
          <p:cNvSpPr txBox="1">
            <a:spLocks/>
          </p:cNvSpPr>
          <p:nvPr/>
        </p:nvSpPr>
        <p:spPr>
          <a:xfrm>
            <a:off x="304800" y="814451"/>
            <a:ext cx="8466138" cy="28416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" sz="1867" b="1" dirty="0" smtClean="0">
                <a:latin typeface="Source Sans Pro" charset="0"/>
                <a:ea typeface="Source Sans Pro" charset="0"/>
                <a:cs typeface="Source Sans Pro" charset="0"/>
              </a:rPr>
              <a:t>The CCWG-Accountability’s work consists of two </a:t>
            </a:r>
            <a:r>
              <a:rPr lang="en-US" sz="1867" b="1" dirty="0" smtClean="0">
                <a:latin typeface="Source Sans Pro" charset="0"/>
                <a:ea typeface="Source Sans Pro" charset="0"/>
                <a:cs typeface="Source Sans Pro" charset="0"/>
              </a:rPr>
              <a:t>Work Streams</a:t>
            </a:r>
            <a:r>
              <a:rPr lang="en" sz="1867" b="1" dirty="0" smtClean="0">
                <a:latin typeface="Source Sans Pro" charset="0"/>
                <a:ea typeface="Source Sans Pro" charset="0"/>
                <a:cs typeface="Source Sans Pro" charset="0"/>
              </a:rPr>
              <a:t>:</a:t>
            </a:r>
            <a:endParaRPr lang="en" sz="1867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" name="Shape 82"/>
          <p:cNvSpPr txBox="1"/>
          <p:nvPr/>
        </p:nvSpPr>
        <p:spPr>
          <a:xfrm>
            <a:off x="399692" y="1339181"/>
            <a:ext cx="8371246" cy="683108"/>
          </a:xfrm>
          <a:prstGeom prst="rect">
            <a:avLst/>
          </a:pr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WORK STREAM 1</a:t>
            </a:r>
            <a:r>
              <a:rPr lang="en" sz="16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: </a:t>
            </a:r>
            <a:r>
              <a:rPr lang="en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Focused on mechanisms enhancing ICANN accountability that must be in place or committed to within the time frame of the IANA Stewardship </a:t>
            </a:r>
            <a:r>
              <a:rPr lang="en" sz="16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Transition</a:t>
            </a:r>
            <a:r>
              <a:rPr lang="en-US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 </a:t>
            </a:r>
            <a:r>
              <a:rPr lang="en-US" sz="1600" b="1" dirty="0" smtClean="0">
                <a:solidFill>
                  <a:srgbClr val="92D050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(COMPLETED)</a:t>
            </a:r>
            <a:endParaRPr lang="en" sz="1600" b="1" dirty="0">
              <a:solidFill>
                <a:srgbClr val="92D050"/>
              </a:solidFill>
              <a:latin typeface="Source Sans Pro" charset="0"/>
              <a:ea typeface="Source Sans Pro" charset="0"/>
              <a:cs typeface="Source Sans Pro" charset="0"/>
              <a:sym typeface="Open Sans"/>
            </a:endParaRPr>
          </a:p>
        </p:txBody>
      </p:sp>
      <p:sp>
        <p:nvSpPr>
          <p:cNvPr id="7" name="Shape 83"/>
          <p:cNvSpPr txBox="1"/>
          <p:nvPr/>
        </p:nvSpPr>
        <p:spPr>
          <a:xfrm>
            <a:off x="399692" y="2156078"/>
            <a:ext cx="8383438" cy="935620"/>
          </a:xfrm>
          <a:prstGeom prst="rect">
            <a:avLst/>
          </a:pr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WORK STREAM 2</a:t>
            </a:r>
            <a:r>
              <a:rPr lang="en" sz="16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:</a:t>
            </a:r>
            <a:r>
              <a:rPr lang="en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 Focused on addressing accountability topics for which a timeline for developing solutions and full implementation may extend beyond the IANA Stewardship </a:t>
            </a:r>
            <a:r>
              <a:rPr lang="en" sz="16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Transition</a:t>
            </a:r>
            <a:r>
              <a:rPr lang="en-US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 </a:t>
            </a:r>
            <a:r>
              <a:rPr lang="en-US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ource Sans Pro" charset="0"/>
                <a:ea typeface="Source Sans Pro" charset="0"/>
                <a:cs typeface="Source Sans Pro" charset="0"/>
                <a:sym typeface="Open Sans"/>
              </a:rPr>
              <a:t>(IN PROGRESS)</a:t>
            </a:r>
            <a:endParaRPr lang="en" sz="1600" b="1" dirty="0">
              <a:solidFill>
                <a:schemeClr val="accent6">
                  <a:lumMod val="20000"/>
                  <a:lumOff val="80000"/>
                </a:schemeClr>
              </a:solidFill>
              <a:latin typeface="Source Sans Pro" charset="0"/>
              <a:ea typeface="Source Sans Pro" charset="0"/>
              <a:cs typeface="Source Sans Pro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9195680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Source Sans Pro"/>
                <a:cs typeface="Source Sans Pro"/>
              </a:rPr>
              <a:t>QUESTIONS / DISCUSSION</a:t>
            </a:r>
            <a:endParaRPr lang="en-US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2740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Can I Do Now To Get Involved?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56204" y="1040693"/>
            <a:ext cx="7661115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smtClean="0">
                <a:latin typeface="Source Sans Pro"/>
                <a:cs typeface="Source Sans Pro"/>
              </a:rPr>
              <a:t>Join a working group</a:t>
            </a:r>
          </a:p>
          <a:p>
            <a:pPr marL="800100" lvl="1" indent="-342900">
              <a:spcBef>
                <a:spcPts val="600"/>
              </a:spcBef>
              <a:buFont typeface="Wingdings" charset="2"/>
              <a:buChar char=""/>
            </a:pPr>
            <a:r>
              <a:rPr lang="en-US" sz="2000" dirty="0" smtClean="0">
                <a:latin typeface="Source Sans Pro"/>
                <a:cs typeface="Source Sans Pro"/>
              </a:rPr>
              <a:t>CCWG-Accountability, contact </a:t>
            </a:r>
            <a:r>
              <a:rPr lang="en-US" sz="2000" dirty="0" err="1" smtClean="0">
                <a:solidFill>
                  <a:schemeClr val="accent6"/>
                </a:solidFill>
                <a:latin typeface="Source Sans Pro"/>
                <a:cs typeface="Source Sans Pro"/>
              </a:rPr>
              <a:t>acct-staff@icann.org</a:t>
            </a:r>
            <a:endParaRPr lang="en-US" sz="2000" dirty="0" smtClean="0">
              <a:solidFill>
                <a:schemeClr val="accent6"/>
              </a:solidFill>
              <a:latin typeface="Source Sans Pro"/>
              <a:cs typeface="Source Sans Pro"/>
            </a:endParaRPr>
          </a:p>
          <a:p>
            <a:pPr lvl="1">
              <a:spcBef>
                <a:spcPts val="600"/>
              </a:spcBef>
            </a:pPr>
            <a:endParaRPr lang="en-US" dirty="0" smtClean="0">
              <a:latin typeface="Source Sans Pro"/>
              <a:cs typeface="Source Sans Pro"/>
            </a:endParaRPr>
          </a:p>
          <a:p>
            <a:pPr>
              <a:spcBef>
                <a:spcPts val="600"/>
              </a:spcBef>
            </a:pPr>
            <a:r>
              <a:rPr lang="en-US" sz="2000" b="1" dirty="0" smtClean="0">
                <a:latin typeface="Source Sans Pro"/>
                <a:cs typeface="Source Sans Pro"/>
              </a:rPr>
              <a:t>Participate in a public comment period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Participating in public comment periods is an integral part of ICANN’s inclusive and bottom-up model of proposal </a:t>
            </a:r>
            <a:r>
              <a:rPr lang="en-US" sz="2000" dirty="0" smtClean="0"/>
              <a:t>development</a:t>
            </a:r>
            <a:endParaRPr lang="en-US" sz="2000" dirty="0" smtClean="0">
              <a:latin typeface="Source Sans Pro"/>
              <a:cs typeface="Source Sans Pro"/>
            </a:endParaRPr>
          </a:p>
          <a:p>
            <a:pPr>
              <a:spcBef>
                <a:spcPts val="600"/>
              </a:spcBef>
            </a:pPr>
            <a:endParaRPr lang="en-US" sz="2000" dirty="0" smtClean="0">
              <a:latin typeface="Source Sans Pro"/>
              <a:cs typeface="Source Sans Pro"/>
            </a:endParaRPr>
          </a:p>
          <a:p>
            <a:pPr>
              <a:spcBef>
                <a:spcPts val="600"/>
              </a:spcBef>
            </a:pPr>
            <a:r>
              <a:rPr lang="en-US" sz="2000" b="1" dirty="0" smtClean="0">
                <a:latin typeface="Source Sans Pro"/>
                <a:cs typeface="Source Sans Pro"/>
              </a:rPr>
              <a:t>Stay up to date on recent developments</a:t>
            </a:r>
          </a:p>
          <a:p>
            <a:pPr marL="800100" lvl="1" indent="-342900">
              <a:spcBef>
                <a:spcPts val="600"/>
              </a:spcBef>
              <a:buFont typeface="Wingdings" charset="2"/>
              <a:buChar char=""/>
            </a:pPr>
            <a:r>
              <a:rPr lang="en-US" sz="2000" dirty="0" smtClean="0">
                <a:latin typeface="Source Sans Pro"/>
                <a:cs typeface="Source Sans Pro"/>
              </a:rPr>
              <a:t>Visit: </a:t>
            </a:r>
            <a:r>
              <a:rPr lang="en-US" sz="2000" dirty="0" smtClean="0">
                <a:solidFill>
                  <a:srgbClr val="1768B1"/>
                </a:solidFill>
                <a:latin typeface="Source Sans Pro"/>
                <a:cs typeface="Source Sans Pro"/>
              </a:rPr>
              <a:t>https://www.icann.org/stewardship-accountability</a:t>
            </a:r>
          </a:p>
          <a:p>
            <a:pPr marL="800100" lvl="1" indent="-342900">
              <a:spcBef>
                <a:spcPts val="600"/>
              </a:spcBef>
              <a:buFont typeface="Wingdings" charset="2"/>
              <a:buChar char=""/>
            </a:pPr>
            <a:r>
              <a:rPr lang="en-US" sz="2000" dirty="0" smtClean="0">
                <a:latin typeface="Source Sans Pro"/>
                <a:cs typeface="Source Sans Pro"/>
              </a:rPr>
              <a:t>Follow </a:t>
            </a:r>
            <a:r>
              <a:rPr lang="en-US" sz="2000" dirty="0" smtClean="0">
                <a:solidFill>
                  <a:srgbClr val="1768B1"/>
                </a:solidFill>
                <a:latin typeface="Source Sans Pro"/>
                <a:cs typeface="Source Sans Pro"/>
              </a:rPr>
              <a:t>@ICANN </a:t>
            </a:r>
            <a:r>
              <a:rPr lang="en-US" sz="2000" dirty="0" smtClean="0">
                <a:latin typeface="Source Sans Pro"/>
                <a:cs typeface="Source Sans Pro"/>
              </a:rPr>
              <a:t>on Twitter or like </a:t>
            </a:r>
            <a:r>
              <a:rPr lang="en-US" sz="2000" dirty="0" smtClean="0">
                <a:solidFill>
                  <a:srgbClr val="1768B1"/>
                </a:solidFill>
                <a:latin typeface="Source Sans Pro"/>
                <a:cs typeface="Source Sans Pro"/>
              </a:rPr>
              <a:t>ICANN</a:t>
            </a:r>
            <a:r>
              <a:rPr lang="en-US" sz="2000" dirty="0" smtClean="0">
                <a:latin typeface="Source Sans Pro"/>
                <a:cs typeface="Source Sans Pro"/>
              </a:rPr>
              <a:t> on Facebook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"/>
                <a:cs typeface="Source Sans Pro"/>
              </a:rPr>
              <a:t>Subscribe</a:t>
            </a:r>
            <a:r>
              <a:rPr lang="en-US" sz="2000" dirty="0" smtClean="0">
                <a:latin typeface="Source Sans Pro"/>
                <a:cs typeface="Source Sans Pro"/>
              </a:rPr>
              <a:t> to ICANN news alerts</a:t>
            </a:r>
            <a:endParaRPr lang="en-US" sz="2000" dirty="0">
              <a:latin typeface="Source Sans Pro"/>
              <a:cs typeface="Source Sans Pro"/>
            </a:endParaRPr>
          </a:p>
        </p:txBody>
      </p:sp>
      <p:pic>
        <p:nvPicPr>
          <p:cNvPr id="5" name="Picture 4" descr="0112-bubbles3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85" y="2145773"/>
            <a:ext cx="622804" cy="569114"/>
          </a:xfrm>
          <a:prstGeom prst="rect">
            <a:avLst/>
          </a:prstGeom>
        </p:spPr>
      </p:pic>
      <p:pic>
        <p:nvPicPr>
          <p:cNvPr id="6" name="Picture 5" descr="0028-connection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141" y="3627586"/>
            <a:ext cx="659293" cy="473867"/>
          </a:xfrm>
          <a:prstGeom prst="rect">
            <a:avLst/>
          </a:prstGeom>
        </p:spPr>
      </p:pic>
      <p:pic>
        <p:nvPicPr>
          <p:cNvPr id="7" name="Picture 6" descr="0203-earth.eps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85" y="1030805"/>
            <a:ext cx="624792" cy="63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49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37895" y="749393"/>
            <a:ext cx="7406105" cy="1429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1925047" y="1217545"/>
            <a:ext cx="4808999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Website: </a:t>
            </a:r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https://</a:t>
            </a:r>
            <a:r>
              <a:rPr lang="en-US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www.icann.org</a:t>
            </a:r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/</a:t>
            </a:r>
            <a:b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</a:br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stewardship-accountability</a:t>
            </a:r>
          </a:p>
        </p:txBody>
      </p:sp>
      <p:sp>
        <p:nvSpPr>
          <p:cNvPr id="8" name="Text Placeholder 33"/>
          <p:cNvSpPr txBox="1">
            <a:spLocks/>
          </p:cNvSpPr>
          <p:nvPr/>
        </p:nvSpPr>
        <p:spPr bwMode="auto">
          <a:xfrm>
            <a:off x="1925047" y="847666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4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Thank You and Questions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" y="749393"/>
            <a:ext cx="1737894" cy="14296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b="1" dirty="0" smtClean="0"/>
              <a:t>Questions?</a:t>
            </a:r>
            <a:endParaRPr lang="en-US" b="1" dirty="0"/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614" y="895141"/>
            <a:ext cx="1447535" cy="1123492"/>
          </a:xfrm>
          <a:prstGeom prst="rect">
            <a:avLst/>
          </a:prstGeom>
        </p:spPr>
      </p:pic>
      <p:sp>
        <p:nvSpPr>
          <p:cNvPr id="28" name="Content Placeholder 2"/>
          <p:cNvSpPr txBox="1">
            <a:spLocks/>
          </p:cNvSpPr>
          <p:nvPr/>
        </p:nvSpPr>
        <p:spPr>
          <a:xfrm>
            <a:off x="288314" y="2402364"/>
            <a:ext cx="8270240" cy="313216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400" b="1" dirty="0" smtClean="0">
                <a:latin typeface="Source Sans Pro"/>
                <a:cs typeface="Source Sans Pro"/>
              </a:rPr>
              <a:t>IANA Stewardship Transition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1600" dirty="0" smtClean="0">
                <a:solidFill>
                  <a:srgbClr val="0B5D97"/>
                </a:solidFill>
                <a:latin typeface="Source Sans Pro"/>
                <a:cs typeface="Source Sans Pro"/>
              </a:rPr>
              <a:t>https://</a:t>
            </a:r>
            <a:r>
              <a:rPr lang="en-US" sz="1600" dirty="0" err="1" smtClean="0">
                <a:solidFill>
                  <a:srgbClr val="0B5D97"/>
                </a:solidFill>
                <a:latin typeface="Source Sans Pro"/>
                <a:cs typeface="Source Sans Pro"/>
              </a:rPr>
              <a:t>www.icann.org</a:t>
            </a:r>
            <a:r>
              <a:rPr lang="en-US" sz="1600" dirty="0" smtClean="0">
                <a:solidFill>
                  <a:srgbClr val="0B5D97"/>
                </a:solidFill>
                <a:latin typeface="Source Sans Pro"/>
                <a:cs typeface="Source Sans Pro"/>
              </a:rPr>
              <a:t>/stewardship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Latest news and information on the IANA Stewardship Transition and ICG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Community participation information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Resources and archives from ICG meetings</a:t>
            </a:r>
          </a:p>
          <a:p>
            <a:pPr marL="0" indent="0">
              <a:spcAft>
                <a:spcPts val="600"/>
              </a:spcAft>
              <a:buSzPct val="75000"/>
              <a:buNone/>
            </a:pPr>
            <a:endParaRPr lang="en-US" sz="16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0" indent="0">
              <a:spcBef>
                <a:spcPts val="1000"/>
              </a:spcBef>
              <a:buFont typeface="Arial"/>
              <a:buNone/>
            </a:pPr>
            <a:endParaRPr lang="en-US" sz="1600" dirty="0" smtClean="0">
              <a:solidFill>
                <a:srgbClr val="0B5D97"/>
              </a:solidFill>
              <a:latin typeface="Source Sans Pro"/>
              <a:cs typeface="Source Sans Pro"/>
            </a:endParaRPr>
          </a:p>
          <a:p>
            <a:pPr marL="0" indent="0">
              <a:buFont typeface="Arial"/>
              <a:buNone/>
            </a:pPr>
            <a:r>
              <a:rPr lang="en-US" dirty="0" smtClean="0">
                <a:latin typeface="Source Sans Pro"/>
                <a:cs typeface="Source Sans Pro"/>
              </a:rPr>
              <a:t>	</a:t>
            </a:r>
            <a:endParaRPr lang="en-US" dirty="0">
              <a:latin typeface="Source Sans Pro"/>
              <a:cs typeface="Source Sans Pro"/>
            </a:endParaRPr>
          </a:p>
        </p:txBody>
      </p:sp>
      <p:sp>
        <p:nvSpPr>
          <p:cNvPr id="29" name="Content Placeholder 3"/>
          <p:cNvSpPr txBox="1">
            <a:spLocks/>
          </p:cNvSpPr>
          <p:nvPr/>
        </p:nvSpPr>
        <p:spPr>
          <a:xfrm>
            <a:off x="288314" y="4449851"/>
            <a:ext cx="8270240" cy="195988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400" b="1" dirty="0" smtClean="0">
                <a:solidFill>
                  <a:srgbClr val="0A1F24"/>
                </a:solidFill>
                <a:latin typeface="Source Sans Pro"/>
                <a:cs typeface="Source Sans Pro"/>
              </a:rPr>
              <a:t>Enhancing ICANN Accountability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1600" dirty="0" smtClean="0">
                <a:solidFill>
                  <a:srgbClr val="0B5D97"/>
                </a:solidFill>
                <a:latin typeface="Source Sans Pro"/>
                <a:cs typeface="Source Sans Pro"/>
              </a:rPr>
              <a:t>https://</a:t>
            </a:r>
            <a:r>
              <a:rPr lang="en-US" sz="1600" dirty="0" err="1" smtClean="0">
                <a:solidFill>
                  <a:srgbClr val="0B5D97"/>
                </a:solidFill>
                <a:latin typeface="Source Sans Pro"/>
                <a:cs typeface="Source Sans Pro"/>
              </a:rPr>
              <a:t>community.icann.org</a:t>
            </a:r>
            <a:r>
              <a:rPr lang="en-US" sz="1600" dirty="0" smtClean="0">
                <a:solidFill>
                  <a:srgbClr val="0B5D97"/>
                </a:solidFill>
                <a:latin typeface="Source Sans Pro"/>
                <a:cs typeface="Source Sans Pro"/>
              </a:rPr>
              <a:t>/category/accountability</a:t>
            </a: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Latest news and information on the Enhancing ICANN Accountability process and CCWG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Announcements and upcoming </a:t>
            </a:r>
            <a:r>
              <a:rPr 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events</a:t>
            </a: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50" name="Text Placeholder 32"/>
          <p:cNvSpPr txBox="1">
            <a:spLocks/>
          </p:cNvSpPr>
          <p:nvPr/>
        </p:nvSpPr>
        <p:spPr>
          <a:xfrm>
            <a:off x="6856242" y="968213"/>
            <a:ext cx="234222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600" dirty="0" err="1">
                <a:solidFill>
                  <a:schemeClr val="bg1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twitter.com</a:t>
            </a:r>
            <a:r>
              <a:rPr lang="en-US" sz="1600" dirty="0" smtClean="0">
                <a:solidFill>
                  <a:schemeClr val="bg1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600" dirty="0" err="1" smtClean="0">
                <a:solidFill>
                  <a:schemeClr val="bg1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51" name="Text Placeholder 32"/>
          <p:cNvSpPr txBox="1">
            <a:spLocks/>
          </p:cNvSpPr>
          <p:nvPr/>
        </p:nvSpPr>
        <p:spPr>
          <a:xfrm>
            <a:off x="6856241" y="1655571"/>
            <a:ext cx="3262961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600" dirty="0" err="1">
                <a:solidFill>
                  <a:srgbClr val="FFFFF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facebook.com</a:t>
            </a:r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600" dirty="0" err="1">
                <a:solidFill>
                  <a:srgbClr val="FFFFF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icannorg</a:t>
            </a:r>
            <a:endParaRPr lang="en-US" sz="1600" dirty="0">
              <a:solidFill>
                <a:srgbClr val="FFFFF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52" name="Picture 51" descr="1420948141_social_style_3_facebook-128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147" y="1544725"/>
            <a:ext cx="545448" cy="545448"/>
          </a:xfrm>
          <a:prstGeom prst="rect">
            <a:avLst/>
          </a:prstGeom>
        </p:spPr>
      </p:pic>
      <p:pic>
        <p:nvPicPr>
          <p:cNvPr id="53" name="Picture 52" descr="1420948433_social_style_3_twiter-128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517" y="858569"/>
            <a:ext cx="568165" cy="56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1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7619" y="748000"/>
            <a:ext cx="88265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The IANA Functions evolved in support of the Internet Engineering Task Force, and initially funded via research projects supported by the U. S. Department of Defense, Advance Research Projects </a:t>
            </a:r>
            <a:r>
              <a:rPr lang="en-US" sz="2000" dirty="0" smtClean="0"/>
              <a:t>Agency.</a:t>
            </a:r>
          </a:p>
          <a:p>
            <a:pPr lvl="1">
              <a:spcAft>
                <a:spcPts val="600"/>
              </a:spcAft>
            </a:pPr>
            <a:endParaRPr lang="en-US" sz="2000" dirty="0" smtClean="0">
              <a:latin typeface="Source Sans Pro"/>
              <a:cs typeface="Source Sans Pro"/>
            </a:endParaRPr>
          </a:p>
          <a:p>
            <a:pPr lvl="1">
              <a:spcAft>
                <a:spcPts val="600"/>
              </a:spcAft>
            </a:pPr>
            <a:endParaRPr lang="en-US" sz="2000" dirty="0">
              <a:latin typeface="Source Sans Pro"/>
              <a:cs typeface="Source Sans Pro"/>
            </a:endParaRPr>
          </a:p>
          <a:p>
            <a:pPr lvl="1">
              <a:spcAft>
                <a:spcPts val="600"/>
              </a:spcAft>
            </a:pPr>
            <a:endParaRPr lang="en-US" sz="2000" dirty="0" smtClean="0">
              <a:latin typeface="Source Sans Pro"/>
              <a:cs typeface="Source Sans Pro"/>
            </a:endParaRPr>
          </a:p>
          <a:p>
            <a:pPr lvl="1">
              <a:spcAft>
                <a:spcPts val="600"/>
              </a:spcAft>
            </a:pPr>
            <a:endParaRPr lang="en-US" sz="2000" dirty="0" smtClean="0">
              <a:latin typeface="Source Sans Pro"/>
              <a:cs typeface="Source Sans Pro"/>
            </a:endParaRPr>
          </a:p>
          <a:p>
            <a:pPr lvl="1">
              <a:spcAft>
                <a:spcPts val="600"/>
              </a:spcAft>
            </a:pPr>
            <a:endParaRPr lang="en-US" sz="2000" dirty="0">
              <a:latin typeface="Source Sans Pro"/>
              <a:cs typeface="Source Sans Pro"/>
            </a:endParaRPr>
          </a:p>
          <a:p>
            <a:pPr lvl="1">
              <a:spcAft>
                <a:spcPts val="600"/>
              </a:spcAft>
            </a:pPr>
            <a:endParaRPr lang="en-US" sz="2000" dirty="0" smtClean="0">
              <a:latin typeface="Source Sans Pro"/>
              <a:cs typeface="Source Sans Pro"/>
            </a:endParaRPr>
          </a:p>
          <a:p>
            <a:pPr lvl="1">
              <a:spcAft>
                <a:spcPts val="600"/>
              </a:spcAft>
            </a:pPr>
            <a:endParaRPr lang="en-US" sz="2000" dirty="0">
              <a:latin typeface="Source Sans Pro"/>
              <a:cs typeface="Source Sans Pro"/>
            </a:endParaRPr>
          </a:p>
          <a:p>
            <a:pPr lvl="1">
              <a:spcAft>
                <a:spcPts val="600"/>
              </a:spcAft>
            </a:pPr>
            <a:endParaRPr lang="en-US" sz="2000" dirty="0" smtClean="0">
              <a:latin typeface="Source Sans Pro"/>
              <a:cs typeface="Source Sans Pro"/>
            </a:endParaRPr>
          </a:p>
          <a:p>
            <a:pPr lvl="1">
              <a:spcAft>
                <a:spcPts val="600"/>
              </a:spcAft>
            </a:pPr>
            <a:endParaRPr lang="en-US" sz="2000" dirty="0">
              <a:latin typeface="Source Sans Pro"/>
              <a:cs typeface="Source Sans Pro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latin typeface="Source Sans Pro"/>
                <a:cs typeface="Source Sans Pro"/>
              </a:rPr>
              <a:t/>
            </a:r>
            <a:br>
              <a:rPr lang="en-US" sz="2000" b="1" dirty="0" smtClean="0">
                <a:latin typeface="Source Sans Pro"/>
                <a:cs typeface="Source Sans Pro"/>
              </a:rPr>
            </a:br>
            <a:r>
              <a:rPr lang="en-US" sz="2000" b="1" dirty="0" smtClean="0">
                <a:latin typeface="Source Sans Pro"/>
                <a:cs typeface="Source Sans Pro"/>
              </a:rPr>
              <a:t>ICANN was created to perform the IANA Functions and has done so pursuant to a no-cost contract with the Department of Commerce for over 15 years</a:t>
            </a:r>
            <a:endParaRPr lang="en-US" sz="2000" b="1" dirty="0"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b="1" dirty="0" smtClean="0"/>
              <a:t>What are the IANA Functions?</a:t>
            </a:r>
            <a:endParaRPr lang="en-US" b="1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17500" y="862128"/>
            <a:ext cx="8763000" cy="6530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24"/>
              </a:spcBef>
              <a:spcAft>
                <a:spcPts val="600"/>
              </a:spcAft>
              <a:buFont typeface="Arial"/>
              <a:buNone/>
            </a:pPr>
            <a:endParaRPr lang="en-US" sz="2200" dirty="0">
              <a:latin typeface="Source Sans Pro"/>
              <a:cs typeface="Source Sans Pro"/>
            </a:endParaRPr>
          </a:p>
        </p:txBody>
      </p:sp>
      <p:pic>
        <p:nvPicPr>
          <p:cNvPr id="6" name="Picture 5" descr="XPL-ICAN_1510_ICG_Report_Visual_Summary_07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0" t="16340" r="4575" b="6971"/>
          <a:stretch/>
        </p:blipFill>
        <p:spPr>
          <a:xfrm>
            <a:off x="347380" y="1889934"/>
            <a:ext cx="5313118" cy="340658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94971" y="1411048"/>
            <a:ext cx="3154794" cy="400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dirty="0">
              <a:latin typeface="Source Sans Pro"/>
              <a:cs typeface="Source Sans Pro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solidFill>
                  <a:srgbClr val="1768B1"/>
                </a:solidFill>
                <a:latin typeface="Source Sans Pro"/>
                <a:cs typeface="Source Sans Pro"/>
              </a:rPr>
              <a:t>These functions include: </a:t>
            </a:r>
          </a:p>
          <a:p>
            <a:pPr marL="342900" indent="-342900">
              <a:spcAft>
                <a:spcPts val="600"/>
              </a:spcAft>
              <a:buFont typeface="Wingdings" charset="2"/>
              <a:buChar char=""/>
            </a:pPr>
            <a:r>
              <a:rPr lang="en-US" dirty="0">
                <a:latin typeface="Source Sans Pro"/>
                <a:cs typeface="Source Sans Pro"/>
              </a:rPr>
              <a:t>The coordination of the assignment of technical Internet protocol parameters</a:t>
            </a:r>
          </a:p>
          <a:p>
            <a:pPr marL="342900" indent="-342900">
              <a:spcAft>
                <a:spcPts val="600"/>
              </a:spcAft>
              <a:buFont typeface="Wingdings" charset="2"/>
              <a:buChar char=""/>
            </a:pPr>
            <a:r>
              <a:rPr lang="en-US" dirty="0">
                <a:latin typeface="Source Sans Pro"/>
                <a:cs typeface="Source Sans Pro"/>
              </a:rPr>
              <a:t>The administration of certain responsibilities associated with Internet DNS Root zone management</a:t>
            </a:r>
          </a:p>
          <a:p>
            <a:pPr marL="342900" indent="-342900">
              <a:spcAft>
                <a:spcPts val="600"/>
              </a:spcAft>
              <a:buFont typeface="Wingdings" charset="2"/>
              <a:buChar char=""/>
            </a:pPr>
            <a:r>
              <a:rPr lang="en-US" dirty="0">
                <a:latin typeface="Source Sans Pro"/>
                <a:cs typeface="Source Sans Pro"/>
              </a:rPr>
              <a:t>The allocation of Internet IP addresses </a:t>
            </a:r>
          </a:p>
        </p:txBody>
      </p:sp>
    </p:spTree>
    <p:extLst>
      <p:ext uri="{BB962C8B-B14F-4D97-AF65-F5344CB8AC3E}">
        <p14:creationId xmlns:p14="http://schemas.microsoft.com/office/powerpoint/2010/main" val="99420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665" y="975530"/>
            <a:ext cx="862757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“Stakeholder” refers broadly </a:t>
            </a:r>
            <a:r>
              <a:rPr lang="en-US" sz="2000" b="1" dirty="0">
                <a:solidFill>
                  <a:schemeClr val="accent6"/>
                </a:solidFill>
                <a:latin typeface="Source Sans Pro"/>
                <a:cs typeface="Source Sans Pro"/>
              </a:rPr>
              <a:t>to anyone who has an interest in the </a:t>
            </a:r>
            <a:r>
              <a:rPr lang="en-US" sz="20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Internet</a:t>
            </a:r>
          </a:p>
          <a:p>
            <a:endParaRPr lang="en-US" sz="2000" b="1" dirty="0">
              <a:solidFill>
                <a:schemeClr val="accent6"/>
              </a:solidFill>
              <a:latin typeface="Source Sans Pro"/>
              <a:cs typeface="Source Sans Pro"/>
            </a:endParaRPr>
          </a:p>
          <a:p>
            <a:r>
              <a:rPr lang="en-US" sz="2000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 </a:t>
            </a:r>
            <a:r>
              <a:rPr lang="en-US" sz="2000" dirty="0" smtClean="0">
                <a:latin typeface="Source Sans Pro"/>
                <a:cs typeface="Source Sans Pro"/>
              </a:rPr>
              <a:t>Within </a:t>
            </a:r>
            <a:r>
              <a:rPr lang="en-US" sz="2000" dirty="0">
                <a:latin typeface="Source Sans Pro"/>
                <a:cs typeface="Source Sans Pro"/>
              </a:rPr>
              <a:t>ICANN, stakeholders </a:t>
            </a:r>
            <a:r>
              <a:rPr lang="en-US" sz="2000" dirty="0" smtClean="0">
                <a:latin typeface="Source Sans Pro"/>
                <a:cs typeface="Source Sans Pro"/>
              </a:rPr>
              <a:t>include:</a:t>
            </a:r>
          </a:p>
          <a:p>
            <a:endParaRPr lang="en-US" sz="2000" dirty="0">
              <a:solidFill>
                <a:schemeClr val="accent6"/>
              </a:solidFill>
              <a:latin typeface="Source Sans Pro"/>
              <a:cs typeface="Source Sans Pro"/>
            </a:endParaRPr>
          </a:p>
          <a:p>
            <a:endParaRPr lang="en-US" sz="2000" dirty="0" smtClean="0">
              <a:solidFill>
                <a:schemeClr val="accent6"/>
              </a:solidFill>
              <a:latin typeface="Source Sans Pro"/>
              <a:cs typeface="Source Sans Pro"/>
            </a:endParaRPr>
          </a:p>
          <a:p>
            <a:endParaRPr lang="en-US" sz="2000" dirty="0">
              <a:solidFill>
                <a:schemeClr val="accent6"/>
              </a:solidFill>
              <a:latin typeface="Source Sans Pro"/>
              <a:cs typeface="Source Sans Pro"/>
            </a:endParaRPr>
          </a:p>
          <a:p>
            <a:endParaRPr lang="en-US" sz="2000" dirty="0" smtClean="0">
              <a:solidFill>
                <a:schemeClr val="accent6"/>
              </a:solidFill>
              <a:latin typeface="Source Sans Pro"/>
              <a:cs typeface="Source Sans Pro"/>
            </a:endParaRPr>
          </a:p>
          <a:p>
            <a:endParaRPr lang="en-US" sz="2000" dirty="0">
              <a:solidFill>
                <a:schemeClr val="accent6"/>
              </a:solidFill>
              <a:latin typeface="Source Sans Pro"/>
              <a:cs typeface="Source Sans Pro"/>
            </a:endParaRPr>
          </a:p>
          <a:p>
            <a:endParaRPr lang="en-US" sz="2000" dirty="0" smtClean="0">
              <a:solidFill>
                <a:schemeClr val="accent6"/>
              </a:solidFill>
              <a:latin typeface="Source Sans Pro"/>
              <a:cs typeface="Source Sans Pro"/>
            </a:endParaRPr>
          </a:p>
          <a:p>
            <a:r>
              <a:rPr lang="en-US" sz="2000" dirty="0">
                <a:latin typeface="Source Sans Pro"/>
                <a:cs typeface="Source Sans Pro"/>
              </a:rPr>
              <a:t>The multistakeholder community functions on bottom-up consensus </a:t>
            </a:r>
            <a:r>
              <a:rPr lang="en-US" sz="2000" dirty="0" smtClean="0">
                <a:latin typeface="Source Sans Pro"/>
                <a:cs typeface="Source Sans Pro"/>
              </a:rPr>
              <a:t>building which, by design, </a:t>
            </a:r>
            <a:r>
              <a:rPr lang="en-US" sz="2000" dirty="0">
                <a:latin typeface="Source Sans Pro"/>
                <a:cs typeface="Source Sans Pro"/>
              </a:rPr>
              <a:t>is resistant to capture due to the openness, diversity and equal division of authority among </a:t>
            </a:r>
            <a:r>
              <a:rPr lang="en-US" sz="2000" dirty="0" smtClean="0">
                <a:latin typeface="Source Sans Pro"/>
                <a:cs typeface="Source Sans Pro"/>
              </a:rPr>
              <a:t>participants</a:t>
            </a:r>
          </a:p>
          <a:p>
            <a:endParaRPr lang="en-US" sz="2000" dirty="0">
              <a:latin typeface="Source Sans Pro"/>
              <a:cs typeface="Source Sans Pro"/>
            </a:endParaRPr>
          </a:p>
          <a:p>
            <a:r>
              <a:rPr lang="en-US" sz="2000" dirty="0"/>
              <a:t>ICANN’s private sector-led </a:t>
            </a:r>
            <a:r>
              <a:rPr lang="en-US" sz="2000" dirty="0" smtClean="0"/>
              <a:t>multi-</a:t>
            </a:r>
            <a:r>
              <a:rPr lang="en-US" sz="2000" smtClean="0"/>
              <a:t>stakeholder community </a:t>
            </a:r>
            <a:r>
              <a:rPr lang="en-US" sz="2000" dirty="0"/>
              <a:t>supports the success of the Internet’s DNS</a:t>
            </a:r>
            <a:endParaRPr lang="en-US" sz="2000" dirty="0" smtClean="0">
              <a:solidFill>
                <a:schemeClr val="accent6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b="1" dirty="0" smtClean="0"/>
              <a:t>What is the multistakeholder community?</a:t>
            </a:r>
            <a:endParaRPr lang="en-US" b="1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17500" y="862128"/>
            <a:ext cx="8763000" cy="6530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24"/>
              </a:spcBef>
              <a:spcAft>
                <a:spcPts val="600"/>
              </a:spcAft>
              <a:buFont typeface="Arial"/>
              <a:buNone/>
            </a:pPr>
            <a:endParaRPr lang="en-US" sz="2200" dirty="0">
              <a:latin typeface="Source Sans Pro"/>
              <a:cs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078" y="2837084"/>
            <a:ext cx="150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Source Sans Pro"/>
                <a:cs typeface="Source Sans Pro"/>
              </a:rPr>
              <a:t>Large and small businesses</a:t>
            </a:r>
            <a:endParaRPr lang="en-US" sz="1400" b="1" dirty="0">
              <a:latin typeface="Source Sans Pro"/>
              <a:cs typeface="Source Sans Pr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4922" y="2943574"/>
            <a:ext cx="1317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Source Sans Pro"/>
                <a:cs typeface="Source Sans Pro"/>
              </a:rPr>
              <a:t>Civil society</a:t>
            </a:r>
            <a:endParaRPr lang="en-US" sz="1400" b="1" dirty="0">
              <a:latin typeface="Source Sans Pro"/>
              <a:cs typeface="Source Sans Pr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9652" y="2837084"/>
            <a:ext cx="147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Source Sans Pro"/>
                <a:cs typeface="Source Sans Pro"/>
              </a:rPr>
              <a:t>Researchers and academics</a:t>
            </a:r>
            <a:endParaRPr lang="en-US" sz="1400" b="1" dirty="0">
              <a:latin typeface="Source Sans Pro"/>
              <a:cs typeface="Source Sans Pr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74948" y="2943574"/>
            <a:ext cx="1317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Source Sans Pro"/>
                <a:cs typeface="Source Sans Pro"/>
              </a:rPr>
              <a:t>End users</a:t>
            </a:r>
            <a:endParaRPr lang="en-US" sz="1400" b="1" dirty="0">
              <a:latin typeface="Source Sans Pro"/>
              <a:cs typeface="Source Sans Pro"/>
            </a:endParaRPr>
          </a:p>
        </p:txBody>
      </p:sp>
      <p:pic>
        <p:nvPicPr>
          <p:cNvPr id="11" name="Picture 10" descr="Go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057" y="2154791"/>
            <a:ext cx="747328" cy="747328"/>
          </a:xfrm>
          <a:prstGeom prst="rect">
            <a:avLst/>
          </a:prstGeom>
        </p:spPr>
      </p:pic>
      <p:pic>
        <p:nvPicPr>
          <p:cNvPr id="12" name="Picture 11" descr="Academic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370" y="2138521"/>
            <a:ext cx="689493" cy="689493"/>
          </a:xfrm>
          <a:prstGeom prst="rect">
            <a:avLst/>
          </a:prstGeom>
        </p:spPr>
      </p:pic>
      <p:pic>
        <p:nvPicPr>
          <p:cNvPr id="14" name="Picture 13" descr="Technic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334" y="2178733"/>
            <a:ext cx="702503" cy="702503"/>
          </a:xfrm>
          <a:prstGeom prst="rect">
            <a:avLst/>
          </a:prstGeom>
        </p:spPr>
      </p:pic>
      <p:pic>
        <p:nvPicPr>
          <p:cNvPr id="15" name="Picture 14" descr="En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546" y="2022961"/>
            <a:ext cx="941325" cy="941325"/>
          </a:xfrm>
          <a:prstGeom prst="rect">
            <a:avLst/>
          </a:prstGeom>
        </p:spPr>
      </p:pic>
      <p:pic>
        <p:nvPicPr>
          <p:cNvPr id="16" name="Picture 15" descr="Privat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80" y="2178733"/>
            <a:ext cx="625445" cy="625445"/>
          </a:xfrm>
          <a:prstGeom prst="rect">
            <a:avLst/>
          </a:prstGeom>
        </p:spPr>
      </p:pic>
      <p:pic>
        <p:nvPicPr>
          <p:cNvPr id="17" name="Picture 16" descr="Civil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146" y="2178733"/>
            <a:ext cx="741148" cy="74114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89764" y="2943574"/>
            <a:ext cx="1479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Source Sans Pro"/>
                <a:cs typeface="Source Sans Pro"/>
              </a:rPr>
              <a:t>Governments</a:t>
            </a:r>
            <a:endParaRPr lang="en-US" sz="1400" b="1" dirty="0">
              <a:latin typeface="Source Sans Pro"/>
              <a:cs typeface="Source Sans Pr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26051" y="2831010"/>
            <a:ext cx="1317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Source Sans Pro"/>
                <a:cs typeface="Source Sans Pro"/>
              </a:rPr>
              <a:t>Technical community</a:t>
            </a:r>
            <a:endParaRPr lang="en-US" sz="1400" b="1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15634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374900" y="3416301"/>
            <a:ext cx="6489700" cy="2501900"/>
          </a:xfrm>
          <a:prstGeom prst="rect">
            <a:avLst/>
          </a:prstGeom>
          <a:solidFill>
            <a:schemeClr val="lt1">
              <a:alpha val="29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b="1" dirty="0" smtClean="0"/>
              <a:t>The U.S. Government’s Announcement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031209"/>
            <a:ext cx="8229600" cy="1698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14 March 2014: </a:t>
            </a:r>
            <a:r>
              <a:rPr lang="en-US" sz="2000" dirty="0" smtClean="0">
                <a:latin typeface="Source Sans Pro"/>
                <a:cs typeface="Source Sans Pro"/>
              </a:rPr>
              <a:t>U.S. Government announces intent to transition its stewardship of the IANA functions to the global multistakeholder community</a:t>
            </a:r>
          </a:p>
          <a:p>
            <a:pPr marL="685800" lvl="1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Asked ICANN to convene global stakeholders to develop a proposal</a:t>
            </a:r>
          </a:p>
          <a:p>
            <a:pPr marL="685800" lvl="1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The 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m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ultistakeholder 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community has set policies implemented by ICANN for more than 15 years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93207" y="3599898"/>
            <a:ext cx="1520412" cy="1520412"/>
            <a:chOff x="569487" y="2043501"/>
            <a:chExt cx="1346792" cy="1346792"/>
          </a:xfrm>
        </p:grpSpPr>
        <p:sp>
          <p:nvSpPr>
            <p:cNvPr id="6" name="Teardrop 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Why</a:t>
              </a:r>
            </a:p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now?</a:t>
              </a:r>
            </a:p>
          </p:txBody>
        </p:sp>
      </p:grpSp>
      <p:sp>
        <p:nvSpPr>
          <p:cNvPr id="8" name="Oval 7"/>
          <p:cNvSpPr/>
          <p:nvPr/>
        </p:nvSpPr>
        <p:spPr>
          <a:xfrm>
            <a:off x="1213832" y="5447898"/>
            <a:ext cx="279159" cy="272093"/>
          </a:xfrm>
          <a:prstGeom prst="ellips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463800" y="3510998"/>
            <a:ext cx="64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Source Sans Pro"/>
                <a:cs typeface="Source Sans Pro"/>
              </a:rPr>
              <a:t>The U.S. Government’s </a:t>
            </a:r>
            <a:r>
              <a:rPr lang="en-US" b="1" dirty="0" smtClean="0">
                <a:latin typeface="Source Sans Pro"/>
                <a:cs typeface="Source Sans Pro"/>
              </a:rPr>
              <a:t>announcement:</a:t>
            </a:r>
            <a:endParaRPr lang="en-US" b="1" dirty="0"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Marks the final phase of the privatization of the DNS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Further supports and enhances the multistakeholder model of Internet policy making and governance</a:t>
            </a:r>
          </a:p>
          <a:p>
            <a:endParaRPr lang="en-US" dirty="0">
              <a:latin typeface="Source Sans Pro"/>
              <a:cs typeface="Source Sans Pro"/>
            </a:endParaRPr>
          </a:p>
          <a:p>
            <a:r>
              <a:rPr lang="en-US" dirty="0">
                <a:latin typeface="Source Sans Pro"/>
                <a:cs typeface="Source Sans Pro"/>
              </a:rPr>
              <a:t>ICANN was asked to serve as a facilitator, based on its role as the IANA functions administrator and global coordinator for the Internet’s Domain Name System (DNS</a:t>
            </a:r>
            <a:r>
              <a:rPr lang="en-US" dirty="0" smtClean="0">
                <a:latin typeface="Source Sans Pro"/>
                <a:cs typeface="Source Sans Pro"/>
              </a:rPr>
              <a:t>)</a:t>
            </a:r>
            <a:endParaRPr lang="en-US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7730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3481958477"/>
              </p:ext>
            </p:extLst>
          </p:nvPr>
        </p:nvGraphicFramePr>
        <p:xfrm>
          <a:off x="372998" y="2647833"/>
          <a:ext cx="8472381" cy="1925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Two Parallel Processes</a:t>
            </a:r>
            <a:endParaRPr lang="en-US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99738" y="824639"/>
            <a:ext cx="8763000" cy="6530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24"/>
              </a:spcBef>
              <a:spcAft>
                <a:spcPts val="600"/>
              </a:spcAft>
              <a:buFont typeface="Arial"/>
              <a:buNone/>
            </a:pPr>
            <a:r>
              <a:rPr lang="en-US" sz="2000" b="1" dirty="0" smtClean="0">
                <a:latin typeface="Source Sans Pro"/>
                <a:cs typeface="Source Sans Pro"/>
              </a:rPr>
              <a:t>The community developed and is following two parallel processes:</a:t>
            </a:r>
            <a:endParaRPr lang="en-US" sz="2000" b="1" dirty="0">
              <a:latin typeface="Source Sans Pro"/>
              <a:cs typeface="Source Sans Pro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67633110"/>
              </p:ext>
            </p:extLst>
          </p:nvPr>
        </p:nvGraphicFramePr>
        <p:xfrm>
          <a:off x="372998" y="1269918"/>
          <a:ext cx="8472381" cy="1882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2998" y="1767220"/>
            <a:ext cx="6974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IANA Stewardship Transition </a:t>
            </a:r>
            <a:b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</a:b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Focused </a:t>
            </a:r>
            <a:r>
              <a:rPr lang="en-US" sz="1600" dirty="0">
                <a:solidFill>
                  <a:srgbClr val="FFFFFF"/>
                </a:solidFill>
                <a:latin typeface="Source Sans Pro"/>
                <a:cs typeface="Source Sans Pro"/>
              </a:rPr>
              <a:t>on delivering a proposal to transition the stewardship of </a:t>
            </a: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the IANA </a:t>
            </a:r>
            <a:r>
              <a:rPr lang="en-US" sz="1600" dirty="0">
                <a:solidFill>
                  <a:srgbClr val="FFFFFF"/>
                </a:solidFill>
                <a:latin typeface="Source Sans Pro"/>
                <a:cs typeface="Source Sans Pro"/>
              </a:rPr>
              <a:t>functions to the multistakeholder community </a:t>
            </a:r>
          </a:p>
          <a:p>
            <a:endParaRPr lang="en-US" sz="2000" b="1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0760" y="3139648"/>
            <a:ext cx="685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FFFFFF"/>
                </a:solidFill>
                <a:latin typeface="Source Sans Pro"/>
                <a:cs typeface="Source Sans Pro"/>
              </a:rPr>
              <a:t>Enhancing ICANN </a:t>
            </a:r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Accountability</a:t>
            </a:r>
          </a:p>
          <a:p>
            <a:pPr lvl="0"/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F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ocused </a:t>
            </a:r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on ensuring that ICANN remains accountable in the absence of its historical contractual relationship with the U.S. 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Government 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1976" y="4883663"/>
            <a:ext cx="8483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ource Sans Pro"/>
                <a:cs typeface="Source Sans Pro"/>
              </a:rPr>
              <a:t>To drive the processes, the community created </a:t>
            </a:r>
            <a:r>
              <a:rPr lang="en-US" b="1" dirty="0">
                <a:latin typeface="Source Sans Pro"/>
                <a:cs typeface="Source Sans Pro"/>
              </a:rPr>
              <a:t>multilayered</a:t>
            </a:r>
            <a:r>
              <a:rPr lang="en-US" dirty="0">
                <a:latin typeface="Source Sans Pro"/>
                <a:cs typeface="Source Sans Pro"/>
              </a:rPr>
              <a:t>, </a:t>
            </a:r>
            <a:r>
              <a:rPr lang="en-US" b="1" dirty="0">
                <a:latin typeface="Source Sans Pro"/>
                <a:cs typeface="Source Sans Pro"/>
              </a:rPr>
              <a:t>transparent</a:t>
            </a:r>
            <a:r>
              <a:rPr lang="en-US" dirty="0">
                <a:latin typeface="Source Sans Pro"/>
                <a:cs typeface="Source Sans Pro"/>
              </a:rPr>
              <a:t> and </a:t>
            </a:r>
            <a:r>
              <a:rPr lang="en-US" b="1" dirty="0">
                <a:latin typeface="Source Sans Pro"/>
                <a:cs typeface="Source Sans Pro"/>
              </a:rPr>
              <a:t>diverse</a:t>
            </a:r>
            <a:r>
              <a:rPr lang="en-US" dirty="0">
                <a:latin typeface="Source Sans Pro"/>
                <a:cs typeface="Source Sans Pro"/>
              </a:rPr>
              <a:t> working groups to foster </a:t>
            </a:r>
            <a:r>
              <a:rPr lang="en-US" dirty="0" smtClean="0">
                <a:latin typeface="Source Sans Pro"/>
                <a:cs typeface="Source Sans Pro"/>
              </a:rPr>
              <a:t>discussion and</a:t>
            </a:r>
            <a:r>
              <a:rPr lang="en-US" dirty="0">
                <a:latin typeface="Source Sans Pro"/>
                <a:cs typeface="Source Sans Pro"/>
              </a:rPr>
              <a:t> w</a:t>
            </a:r>
            <a:r>
              <a:rPr lang="en-US" dirty="0" smtClean="0">
                <a:latin typeface="Source Sans Pro"/>
                <a:cs typeface="Source Sans Pro"/>
              </a:rPr>
              <a:t>ithin those groups, has developed working methods and systems for determining consensus</a:t>
            </a:r>
            <a:endParaRPr lang="en-US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55560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ffectLst/>
        </p:spPr>
        <p:txBody>
          <a:bodyPr/>
          <a:lstStyle/>
          <a:p>
            <a:r>
              <a:rPr lang="en-US" sz="2800" b="1" dirty="0" smtClean="0">
                <a:latin typeface="Source Sans Pro" charset="0"/>
                <a:ea typeface="Source Sans Pro" charset="0"/>
                <a:cs typeface="Source Sans Pro" charset="0"/>
              </a:rPr>
              <a:t>Developing Proposals</a:t>
            </a:r>
            <a:endParaRPr lang="en-US" sz="2800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5" name="Picture 4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04" y="1004598"/>
            <a:ext cx="571500" cy="673100"/>
          </a:xfrm>
          <a:prstGeom prst="rect">
            <a:avLst/>
          </a:prstGeom>
          <a:effectLst/>
        </p:spPr>
      </p:pic>
      <p:pic>
        <p:nvPicPr>
          <p:cNvPr id="7" name="Picture 6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0611" y="1528584"/>
            <a:ext cx="571500" cy="673100"/>
          </a:xfrm>
          <a:prstGeom prst="rect">
            <a:avLst/>
          </a:prstGeom>
          <a:effectLst/>
        </p:spPr>
      </p:pic>
      <p:pic>
        <p:nvPicPr>
          <p:cNvPr id="8" name="Picture 7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3946" y="3163495"/>
            <a:ext cx="571500" cy="673100"/>
          </a:xfrm>
          <a:prstGeom prst="rect">
            <a:avLst/>
          </a:prstGeom>
          <a:effectLst/>
        </p:spPr>
      </p:pic>
      <p:pic>
        <p:nvPicPr>
          <p:cNvPr id="11" name="Picture 10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675" y="3572782"/>
            <a:ext cx="459993" cy="541769"/>
          </a:xfrm>
          <a:prstGeom prst="rect">
            <a:avLst/>
          </a:prstGeom>
          <a:effectLst/>
        </p:spPr>
      </p:pic>
      <p:pic>
        <p:nvPicPr>
          <p:cNvPr id="12" name="Picture 11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699" y="4334403"/>
            <a:ext cx="459993" cy="541769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/>
        </p:nvCxnSpPr>
        <p:spPr>
          <a:xfrm>
            <a:off x="668754" y="1650485"/>
            <a:ext cx="0" cy="426007"/>
          </a:xfrm>
          <a:prstGeom prst="line">
            <a:avLst/>
          </a:prstGeom>
          <a:ln>
            <a:solidFill>
              <a:srgbClr val="0B2F4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217749" y="1839210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2585720" y="1727248"/>
            <a:ext cx="1199243" cy="666433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2785292" y="2875487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2803434" y="3627209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2811683" y="4388830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533" y="2811422"/>
            <a:ext cx="474698" cy="559089"/>
          </a:xfrm>
          <a:prstGeom prst="rect">
            <a:avLst/>
          </a:prstGeom>
          <a:effectLst/>
        </p:spPr>
      </p:pic>
      <p:cxnSp>
        <p:nvCxnSpPr>
          <p:cNvPr id="28" name="Straight Arrow Connector 27"/>
          <p:cNvCxnSpPr>
            <a:stCxn id="20" idx="3"/>
            <a:endCxn id="21" idx="1"/>
          </p:cNvCxnSpPr>
          <p:nvPr/>
        </p:nvCxnSpPr>
        <p:spPr>
          <a:xfrm flipV="1">
            <a:off x="2088606" y="2060465"/>
            <a:ext cx="497114" cy="129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68754" y="2060465"/>
            <a:ext cx="548995" cy="129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784963" y="1865134"/>
            <a:ext cx="1585648" cy="815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2" idx="3"/>
            <a:endCxn id="25" idx="1"/>
          </p:cNvCxnSpPr>
          <p:nvPr/>
        </p:nvCxnSpPr>
        <p:spPr>
          <a:xfrm flipV="1">
            <a:off x="3656149" y="3090967"/>
            <a:ext cx="437384" cy="707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3688996" y="3847074"/>
            <a:ext cx="437384" cy="707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691610" y="4601535"/>
            <a:ext cx="437384" cy="707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858114" y="3330144"/>
            <a:ext cx="902811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CWG Proposal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853246" y="4076203"/>
            <a:ext cx="979755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CRISP Proposal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766034" y="4847307"/>
            <a:ext cx="1184940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IANAPLAN Proposal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869159" y="1876705"/>
            <a:ext cx="52605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ICG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238692" y="1889896"/>
            <a:ext cx="75486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ICANN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160373" y="1300184"/>
            <a:ext cx="838691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ICG Proposal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3795124" y="2304635"/>
            <a:ext cx="533036" cy="1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3787900" y="2157773"/>
            <a:ext cx="997180" cy="353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3786952" y="2015494"/>
            <a:ext cx="1141580" cy="353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28160" y="2292925"/>
            <a:ext cx="2722" cy="527107"/>
          </a:xfrm>
          <a:prstGeom prst="line">
            <a:avLst/>
          </a:prstGeom>
          <a:ln>
            <a:solidFill>
              <a:srgbClr val="1768B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775687" y="2865263"/>
            <a:ext cx="902811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CWG</a:t>
            </a:r>
          </a:p>
          <a:p>
            <a:pPr algn="ctr"/>
            <a:r>
              <a:rPr lang="en-US" sz="10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Stewardship</a:t>
            </a:r>
            <a:endParaRPr lang="en-US" sz="1400" b="1" dirty="0" smtClean="0">
              <a:solidFill>
                <a:schemeClr val="accent2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894559" y="3700258"/>
            <a:ext cx="661146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CRISP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812156" y="4469860"/>
            <a:ext cx="870384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IANAPLAN</a:t>
            </a:r>
            <a:endParaRPr lang="en-US" sz="1600" b="1" dirty="0" smtClean="0">
              <a:solidFill>
                <a:schemeClr val="accent2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>
            <a:off x="4776132" y="2155084"/>
            <a:ext cx="0" cy="1699063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650901" y="2299257"/>
            <a:ext cx="0" cy="332406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endCxn id="11" idx="3"/>
          </p:cNvCxnSpPr>
          <p:nvPr/>
        </p:nvCxnSpPr>
        <p:spPr>
          <a:xfrm flipH="1">
            <a:off x="4576668" y="3843667"/>
            <a:ext cx="208412" cy="0"/>
          </a:xfrm>
          <a:prstGeom prst="line">
            <a:avLst/>
          </a:prstGeom>
          <a:ln>
            <a:solidFill>
              <a:srgbClr val="0622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4571687" y="4617510"/>
            <a:ext cx="364316" cy="0"/>
          </a:xfrm>
          <a:prstGeom prst="line">
            <a:avLst/>
          </a:prstGeom>
          <a:ln>
            <a:solidFill>
              <a:srgbClr val="0622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/>
          <p:cNvSpPr/>
          <p:nvPr/>
        </p:nvSpPr>
        <p:spPr>
          <a:xfrm>
            <a:off x="2602210" y="5275166"/>
            <a:ext cx="1199243" cy="666433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611842" y="5329140"/>
            <a:ext cx="1163998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CCWG</a:t>
            </a:r>
          </a:p>
          <a:p>
            <a:pPr algn="ctr"/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Accountability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cxnSp>
        <p:nvCxnSpPr>
          <p:cNvPr id="90" name="Straight Arrow Connector 89"/>
          <p:cNvCxnSpPr>
            <a:endCxn id="86" idx="1"/>
          </p:cNvCxnSpPr>
          <p:nvPr/>
        </p:nvCxnSpPr>
        <p:spPr>
          <a:xfrm>
            <a:off x="1650901" y="5608383"/>
            <a:ext cx="951309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082" y="5282974"/>
            <a:ext cx="571500" cy="673100"/>
          </a:xfrm>
          <a:prstGeom prst="rect">
            <a:avLst/>
          </a:prstGeom>
        </p:spPr>
      </p:pic>
      <p:cxnSp>
        <p:nvCxnSpPr>
          <p:cNvPr id="96" name="Straight Arrow Connector 95"/>
          <p:cNvCxnSpPr>
            <a:stCxn id="86" idx="3"/>
            <a:endCxn id="95" idx="1"/>
          </p:cNvCxnSpPr>
          <p:nvPr/>
        </p:nvCxnSpPr>
        <p:spPr>
          <a:xfrm>
            <a:off x="3801453" y="5608383"/>
            <a:ext cx="1576629" cy="11141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928532" y="2008260"/>
            <a:ext cx="0" cy="2601779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ounded Rectangle 103"/>
          <p:cNvSpPr/>
          <p:nvPr/>
        </p:nvSpPr>
        <p:spPr>
          <a:xfrm>
            <a:off x="6270815" y="3274602"/>
            <a:ext cx="76647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accent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ounded Rectangle 104"/>
          <p:cNvSpPr/>
          <p:nvPr/>
        </p:nvSpPr>
        <p:spPr>
          <a:xfrm>
            <a:off x="8048853" y="3215793"/>
            <a:ext cx="870857" cy="559176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7037292" y="3414974"/>
            <a:ext cx="226654" cy="289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8" idx="3"/>
            <a:endCxn id="105" idx="1"/>
          </p:cNvCxnSpPr>
          <p:nvPr/>
        </p:nvCxnSpPr>
        <p:spPr>
          <a:xfrm flipV="1">
            <a:off x="7835446" y="3495381"/>
            <a:ext cx="213407" cy="466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53179" y="2161309"/>
            <a:ext cx="0" cy="1264407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656069" y="3572782"/>
            <a:ext cx="1" cy="175635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7037292" y="3572782"/>
            <a:ext cx="226654" cy="289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5638237" y="3414974"/>
            <a:ext cx="624799" cy="10742"/>
          </a:xfrm>
          <a:prstGeom prst="line">
            <a:avLst/>
          </a:prstGeom>
          <a:ln>
            <a:solidFill>
              <a:srgbClr val="0622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5636653" y="3567374"/>
            <a:ext cx="624799" cy="10742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H="1">
            <a:off x="4568231" y="3083858"/>
            <a:ext cx="974412" cy="0"/>
          </a:xfrm>
          <a:prstGeom prst="straightConnector1">
            <a:avLst/>
          </a:prstGeom>
          <a:ln w="12700" cmpd="sng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5542643" y="3079898"/>
            <a:ext cx="0" cy="2231100"/>
          </a:xfrm>
          <a:prstGeom prst="straightConnector1">
            <a:avLst/>
          </a:prstGeom>
          <a:ln w="12700" cmpd="sng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5009086" y="2831256"/>
            <a:ext cx="607859" cy="24622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Linkage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6344675" y="3263880"/>
            <a:ext cx="612313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ICANN</a:t>
            </a:r>
          </a:p>
          <a:p>
            <a:pPr algn="ctr"/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Board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8136183" y="3322550"/>
            <a:ext cx="67197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NTIA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142344" y="5952930"/>
            <a:ext cx="966931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CCWG Proposal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943727" y="1024095"/>
            <a:ext cx="1095172" cy="57708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NTIA </a:t>
            </a:r>
          </a:p>
          <a:p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Announcement</a:t>
            </a:r>
          </a:p>
          <a:p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and Criteria</a:t>
            </a:r>
          </a:p>
        </p:txBody>
      </p:sp>
    </p:spTree>
    <p:extLst>
      <p:ext uri="{BB962C8B-B14F-4D97-AF65-F5344CB8AC3E}">
        <p14:creationId xmlns:p14="http://schemas.microsoft.com/office/powerpoint/2010/main" val="293853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1065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FR" b="1" dirty="0">
                <a:ea typeface="Helvetica" charset="0"/>
                <a:cs typeface="Helvetica" charset="0"/>
              </a:rPr>
              <a:t>An Unprecedented Multistakeholder Effort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0"/>
          <a:stretch/>
        </p:blipFill>
        <p:spPr>
          <a:xfrm>
            <a:off x="-253809" y="936857"/>
            <a:ext cx="9651617" cy="536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30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7710487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IANA STEWARDSHIP TRANSITION</a:t>
            </a:r>
            <a:endParaRPr lang="en-US" b="1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36612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47122</TotalTime>
  <Words>1028</Words>
  <Application>Microsoft Office PowerPoint</Application>
  <PresentationFormat>Affichage à l'écran (4:3)</PresentationFormat>
  <Paragraphs>167</Paragraphs>
  <Slides>24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6" baseType="lpstr">
      <vt:lpstr>ＭＳ Ｐゴシック</vt:lpstr>
      <vt:lpstr>Arial</vt:lpstr>
      <vt:lpstr>Calibri</vt:lpstr>
      <vt:lpstr>Helvetica</vt:lpstr>
      <vt:lpstr>HiraMinProN-W3</vt:lpstr>
      <vt:lpstr>Open Sans</vt:lpstr>
      <vt:lpstr>Segoe UI</vt:lpstr>
      <vt:lpstr>Segoe UI Semilight</vt:lpstr>
      <vt:lpstr>Source Sans Pro</vt:lpstr>
      <vt:lpstr>Source Sans Pro Light</vt:lpstr>
      <vt:lpstr>Wingdings</vt:lpstr>
      <vt:lpstr>Office Theme</vt:lpstr>
      <vt:lpstr>Présentation PowerPoint</vt:lpstr>
      <vt:lpstr>What is ICANN?</vt:lpstr>
      <vt:lpstr>What are the IANA Functions?</vt:lpstr>
      <vt:lpstr>What is the multistakeholder community?</vt:lpstr>
      <vt:lpstr>The U.S. Government’s Announcement</vt:lpstr>
      <vt:lpstr>Two Parallel Processes</vt:lpstr>
      <vt:lpstr>Developing Proposals</vt:lpstr>
      <vt:lpstr>An Unprecedented Multistakeholder Effort</vt:lpstr>
      <vt:lpstr>Présentation PowerPoint</vt:lpstr>
      <vt:lpstr>Proposal Overview</vt:lpstr>
      <vt:lpstr>Combined Proposal Overview</vt:lpstr>
      <vt:lpstr>Présentation PowerPoint</vt:lpstr>
      <vt:lpstr>Work Streams</vt:lpstr>
      <vt:lpstr>CCWG-Accountability</vt:lpstr>
      <vt:lpstr>Four Building Blocks</vt:lpstr>
      <vt:lpstr>Principles / Mission</vt:lpstr>
      <vt:lpstr>Independent Appeals &amp; Review Mechanisms</vt:lpstr>
      <vt:lpstr>ICANN Board of Directors</vt:lpstr>
      <vt:lpstr>Empowered ICANN Community</vt:lpstr>
      <vt:lpstr>A Look Ahead: Phases 2 and 3</vt:lpstr>
      <vt:lpstr>Committing to Further Accountability Work in Work Stream 2</vt:lpstr>
      <vt:lpstr>Présentation PowerPoint</vt:lpstr>
      <vt:lpstr>What Can I Do Now To Get Involved?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OCL</cp:lastModifiedBy>
  <cp:revision>507</cp:revision>
  <cp:lastPrinted>2015-01-14T03:55:09Z</cp:lastPrinted>
  <dcterms:created xsi:type="dcterms:W3CDTF">2015-01-07T16:11:05Z</dcterms:created>
  <dcterms:modified xsi:type="dcterms:W3CDTF">2016-04-29T10:02:51Z</dcterms:modified>
</cp:coreProperties>
</file>