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56" r:id="rId2"/>
    <p:sldId id="353" r:id="rId3"/>
    <p:sldId id="368" r:id="rId4"/>
    <p:sldId id="355" r:id="rId5"/>
    <p:sldId id="356" r:id="rId6"/>
    <p:sldId id="373" r:id="rId7"/>
    <p:sldId id="374" r:id="rId8"/>
    <p:sldId id="375" r:id="rId9"/>
    <p:sldId id="376" r:id="rId10"/>
    <p:sldId id="377" r:id="rId11"/>
    <p:sldId id="380" r:id="rId12"/>
    <p:sldId id="379" r:id="rId13"/>
    <p:sldId id="378" r:id="rId14"/>
    <p:sldId id="37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EC7D0E"/>
    <a:srgbClr val="BF8F09"/>
    <a:srgbClr val="ABAB1D"/>
    <a:srgbClr val="0E4B91"/>
    <a:srgbClr val="15538C"/>
    <a:srgbClr val="18548A"/>
    <a:srgbClr val="9C240F"/>
    <a:srgbClr val="CB460F"/>
    <a:srgbClr val="FA5B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5" autoAdjust="0"/>
    <p:restoredTop sz="80602" autoAdjust="0"/>
  </p:normalViewPr>
  <p:slideViewPr>
    <p:cSldViewPr snapToGrid="0" snapToObjects="1">
      <p:cViewPr varScale="1">
        <p:scale>
          <a:sx n="64" d="100"/>
          <a:sy n="64" d="100"/>
        </p:scale>
        <p:origin x="1554" y="78"/>
      </p:cViewPr>
      <p:guideLst>
        <p:guide orient="horz" pos="1422"/>
        <p:guide pos="288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3/22/2016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4125611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1765075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351038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351038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78428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60761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4212208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766359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818970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3653171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191015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8" r:id="rId8"/>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icann.org/resources/pages/expected-standards-2012-05-15-e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27463" y="1605516"/>
            <a:ext cx="7208008" cy="695062"/>
          </a:xfrm>
          <a:prstGeom prst="rect">
            <a:avLst/>
          </a:prstGeom>
          <a:noFill/>
        </p:spPr>
        <p:txBody>
          <a:bodyPr wrap="square" rtlCol="0">
            <a:spAutoFit/>
          </a:bodyPr>
          <a:lstStyle/>
          <a:p>
            <a:pPr>
              <a:lnSpc>
                <a:spcPts val="4700"/>
              </a:lnSpc>
            </a:pPr>
            <a:r>
              <a:rPr lang="en-US" sz="4000" b="1" dirty="0" smtClean="0">
                <a:solidFill>
                  <a:srgbClr val="FFFFFF"/>
                </a:solidFill>
                <a:latin typeface="Source Sans Pro"/>
                <a:cs typeface="Source Sans Pro"/>
              </a:rPr>
              <a:t>At-Large Working Groups</a:t>
            </a:r>
          </a:p>
        </p:txBody>
      </p:sp>
      <p:sp>
        <p:nvSpPr>
          <p:cNvPr id="3" name="ZoneTexte 2"/>
          <p:cNvSpPr txBox="1"/>
          <p:nvPr/>
        </p:nvSpPr>
        <p:spPr>
          <a:xfrm>
            <a:off x="2009553" y="4441601"/>
            <a:ext cx="5951309" cy="1297791"/>
          </a:xfrm>
          <a:prstGeom prst="rect">
            <a:avLst/>
          </a:prstGeom>
          <a:noFill/>
        </p:spPr>
        <p:txBody>
          <a:bodyPr wrap="none" rtlCol="0">
            <a:spAutoFit/>
          </a:bodyPr>
          <a:lstStyle/>
          <a:p>
            <a:pPr>
              <a:lnSpc>
                <a:spcPts val="4700"/>
              </a:lnSpc>
            </a:pPr>
            <a:r>
              <a:rPr lang="en-US" b="1" dirty="0" smtClean="0">
                <a:solidFill>
                  <a:srgbClr val="FFFFFF"/>
                </a:solidFill>
                <a:latin typeface="Source Sans Pro"/>
                <a:cs typeface="Source Sans Pro"/>
              </a:rPr>
              <a:t>Cheryl Langdon-Orr </a:t>
            </a:r>
            <a:r>
              <a:rPr lang="en-US" b="1" dirty="0">
                <a:solidFill>
                  <a:srgbClr val="FFFFFF"/>
                </a:solidFill>
                <a:latin typeface="Source Sans Pro"/>
                <a:cs typeface="Source Sans Pro"/>
              </a:rPr>
              <a:t>&amp; Olivier </a:t>
            </a:r>
            <a:r>
              <a:rPr lang="en-US" b="1" dirty="0" err="1" smtClean="0">
                <a:solidFill>
                  <a:srgbClr val="FFFFFF"/>
                </a:solidFill>
                <a:latin typeface="Source Sans Pro"/>
                <a:cs typeface="Source Sans Pro"/>
              </a:rPr>
              <a:t>Crépin-Leblond</a:t>
            </a:r>
            <a:endParaRPr lang="en-US" b="1" dirty="0" smtClean="0">
              <a:solidFill>
                <a:srgbClr val="FFFFFF"/>
              </a:solidFill>
              <a:latin typeface="Source Sans Pro"/>
              <a:cs typeface="Source Sans Pro"/>
            </a:endParaRPr>
          </a:p>
          <a:p>
            <a:pPr>
              <a:lnSpc>
                <a:spcPts val="4700"/>
              </a:lnSpc>
            </a:pPr>
            <a:r>
              <a:rPr lang="en-US" b="1" dirty="0" smtClean="0">
                <a:solidFill>
                  <a:srgbClr val="FFFFFF"/>
                </a:solidFill>
                <a:latin typeface="Source Sans Pro"/>
                <a:cs typeface="Source Sans Pro"/>
              </a:rPr>
              <a:t>At-Large </a:t>
            </a:r>
            <a:r>
              <a:rPr lang="en-US" b="1" dirty="0">
                <a:solidFill>
                  <a:srgbClr val="FFFFFF"/>
                </a:solidFill>
                <a:latin typeface="Source Sans Pro"/>
                <a:cs typeface="Source Sans Pro"/>
              </a:rPr>
              <a:t>Capacity Building Webinar – 23 March 2016</a:t>
            </a:r>
            <a:endParaRPr lang="en-US" sz="2000" dirty="0">
              <a:solidFill>
                <a:srgbClr val="FFFFFF"/>
              </a:solidFill>
              <a:latin typeface="Source Sans Pro"/>
              <a:cs typeface="Source Sans Pro"/>
            </a:endParaRPr>
          </a:p>
        </p:txBody>
      </p:sp>
      <p:sp>
        <p:nvSpPr>
          <p:cNvPr id="5" name="TextBox 5"/>
          <p:cNvSpPr txBox="1"/>
          <p:nvPr/>
        </p:nvSpPr>
        <p:spPr>
          <a:xfrm>
            <a:off x="1742710" y="2920425"/>
            <a:ext cx="7208008" cy="1252202"/>
          </a:xfrm>
          <a:prstGeom prst="rect">
            <a:avLst/>
          </a:prstGeom>
          <a:noFill/>
        </p:spPr>
        <p:txBody>
          <a:bodyPr wrap="square" rtlCol="0">
            <a:spAutoFit/>
          </a:bodyPr>
          <a:lstStyle/>
          <a:p>
            <a:pPr>
              <a:lnSpc>
                <a:spcPts val="4700"/>
              </a:lnSpc>
            </a:pPr>
            <a:r>
              <a:rPr lang="en-US" sz="3600" b="1" dirty="0" smtClean="0">
                <a:solidFill>
                  <a:srgbClr val="FFFFFF"/>
                </a:solidFill>
                <a:latin typeface="Source Sans Pro"/>
                <a:cs typeface="Source Sans Pro"/>
              </a:rPr>
              <a:t>Best Practices in Chairing</a:t>
            </a:r>
            <a:r>
              <a:rPr lang="en-US" sz="3600" b="1" dirty="0">
                <a:solidFill>
                  <a:srgbClr val="FFFFFF"/>
                </a:solidFill>
                <a:latin typeface="Source Sans Pro"/>
                <a:cs typeface="Source Sans Pro"/>
              </a:rPr>
              <a:t>, </a:t>
            </a:r>
            <a:r>
              <a:rPr lang="en-US" sz="3600" b="1" dirty="0" smtClean="0">
                <a:solidFill>
                  <a:srgbClr val="FFFFFF"/>
                </a:solidFill>
                <a:latin typeface="Source Sans Pro"/>
                <a:cs typeface="Source Sans Pro"/>
              </a:rPr>
              <a:t>organization and participation</a:t>
            </a: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GB" sz="2800" b="1" dirty="0"/>
              <a:t>Responsibilities of the Chair - Meetings...</a:t>
            </a:r>
            <a:endParaRPr lang="en-US" sz="2800" b="1" dirty="0"/>
          </a:p>
        </p:txBody>
      </p:sp>
      <p:sp>
        <p:nvSpPr>
          <p:cNvPr id="4" name="Rectangle 3"/>
          <p:cNvSpPr/>
          <p:nvPr/>
        </p:nvSpPr>
        <p:spPr>
          <a:xfrm>
            <a:off x="796833" y="1005840"/>
            <a:ext cx="7811589" cy="5078313"/>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a:solidFill>
                  <a:srgbClr val="FF0000"/>
                </a:solidFill>
                <a:latin typeface="Source Sans Pro"/>
              </a:rPr>
              <a:t>Before-  Admin matters (often facilitated by / with our excellent staff support) </a:t>
            </a:r>
            <a:endParaRPr lang="en-GB" altLang="en-US" b="1" dirty="0" smtClean="0">
              <a:solidFill>
                <a:srgbClr val="FF0000"/>
              </a:solidFill>
              <a:latin typeface="Source Sans Pro"/>
            </a:endParaRPr>
          </a:p>
          <a:p>
            <a:endParaRPr lang="en-GB" altLang="en-US" b="1" dirty="0">
              <a:solidFill>
                <a:schemeClr val="accent6"/>
              </a:solidFill>
              <a:latin typeface="Source Sans Pro"/>
            </a:endParaRPr>
          </a:p>
          <a:p>
            <a:pPr marL="285750" indent="-285750">
              <a:buFont typeface="Arial" panose="020B0604020202020204" pitchFamily="34" charset="0"/>
              <a:buChar char="•"/>
            </a:pPr>
            <a:r>
              <a:rPr lang="en-GB" altLang="en-US" b="1" dirty="0">
                <a:solidFill>
                  <a:schemeClr val="accent6"/>
                </a:solidFill>
                <a:latin typeface="Source Sans Pro"/>
              </a:rPr>
              <a:t>Clarify and agree on Purposes and Aims (noting different meeting types and activities require different styles and levels of this ranging from a Mandate or Charter, Purpose Statement,. )</a:t>
            </a:r>
          </a:p>
          <a:p>
            <a:pPr marL="285750" indent="-285750">
              <a:buFont typeface="Arial" panose="020B0604020202020204" pitchFamily="34" charset="0"/>
              <a:buChar char="•"/>
            </a:pPr>
            <a:r>
              <a:rPr lang="en-GB" altLang="en-US" b="1" dirty="0">
                <a:solidFill>
                  <a:schemeClr val="accent6"/>
                </a:solidFill>
                <a:latin typeface="Source Sans Pro"/>
              </a:rPr>
              <a:t>Scheduling / doodle invitations to attend/’advertising’.</a:t>
            </a:r>
          </a:p>
          <a:p>
            <a:pPr marL="285750" indent="-285750">
              <a:buFont typeface="Arial" panose="020B0604020202020204" pitchFamily="34" charset="0"/>
              <a:buChar char="•"/>
            </a:pPr>
            <a:r>
              <a:rPr lang="en-GB" altLang="en-US" b="1" dirty="0">
                <a:solidFill>
                  <a:schemeClr val="accent6"/>
                </a:solidFill>
                <a:latin typeface="Source Sans Pro"/>
              </a:rPr>
              <a:t>Platform, virtual ‘room’ or physical space</a:t>
            </a:r>
          </a:p>
          <a:p>
            <a:pPr marL="285750" indent="-285750">
              <a:buFont typeface="Arial" panose="020B0604020202020204" pitchFamily="34" charset="0"/>
              <a:buChar char="•"/>
            </a:pPr>
            <a:r>
              <a:rPr lang="en-GB" altLang="en-US" b="1" dirty="0">
                <a:solidFill>
                  <a:schemeClr val="accent6"/>
                </a:solidFill>
                <a:latin typeface="Source Sans Pro"/>
              </a:rPr>
              <a:t>Preparatory and support material *including an AGENDA*  (wiki, email, hard copy, digital or web) Everything else on an agenda, beyond the  including topics, times, and presenters are the activities that, taken together, will accomplish the aims. A weekly or regular meeting may not require meeting aims beyond the agenda items. </a:t>
            </a:r>
          </a:p>
          <a:p>
            <a:pPr marL="285750" indent="-285750">
              <a:buFont typeface="Arial" panose="020B0604020202020204" pitchFamily="34" charset="0"/>
              <a:buChar char="•"/>
            </a:pPr>
            <a:r>
              <a:rPr lang="en-GB" altLang="en-US" b="1" dirty="0">
                <a:solidFill>
                  <a:schemeClr val="accent6"/>
                </a:solidFill>
                <a:latin typeface="Source Sans Pro"/>
              </a:rPr>
              <a:t>Circulate material (or links to it) in advance.</a:t>
            </a:r>
          </a:p>
          <a:p>
            <a:pPr marL="285750" indent="-285750">
              <a:buFont typeface="Arial" panose="020B0604020202020204" pitchFamily="34" charset="0"/>
              <a:buChar char="•"/>
            </a:pPr>
            <a:r>
              <a:rPr lang="en-GB" altLang="en-US" b="1" dirty="0">
                <a:solidFill>
                  <a:schemeClr val="accent6"/>
                </a:solidFill>
                <a:latin typeface="Source Sans Pro"/>
              </a:rPr>
              <a:t>Ensure any recording or language services requirements. </a:t>
            </a:r>
          </a:p>
          <a:p>
            <a:pPr marL="742950" lvl="1" indent="-285750">
              <a:buFont typeface="Arial" panose="020B0604020202020204" pitchFamily="34" charset="0"/>
              <a:buChar char="•"/>
            </a:pPr>
            <a:endParaRPr lang="en-GB" altLang="en-US" b="1" dirty="0" smtClean="0">
              <a:solidFill>
                <a:schemeClr val="accent6"/>
              </a:solidFill>
              <a:latin typeface="Source Sans Pro"/>
            </a:endParaRPr>
          </a:p>
        </p:txBody>
      </p:sp>
    </p:spTree>
    <p:extLst>
      <p:ext uri="{BB962C8B-B14F-4D97-AF65-F5344CB8AC3E}">
        <p14:creationId xmlns:p14="http://schemas.microsoft.com/office/powerpoint/2010/main" val="1963945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GB" sz="2800" b="1" dirty="0"/>
              <a:t>Responsibilities of the Chair - Meetings...</a:t>
            </a:r>
            <a:endParaRPr lang="en-US" sz="2800" b="1" dirty="0"/>
          </a:p>
        </p:txBody>
      </p:sp>
      <p:sp>
        <p:nvSpPr>
          <p:cNvPr id="4" name="Rectangle 3"/>
          <p:cNvSpPr/>
          <p:nvPr/>
        </p:nvSpPr>
        <p:spPr>
          <a:xfrm>
            <a:off x="796833" y="1005840"/>
            <a:ext cx="7811589" cy="4247317"/>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a:solidFill>
                  <a:srgbClr val="FF0000"/>
                </a:solidFill>
                <a:latin typeface="Source Sans Pro"/>
              </a:rPr>
              <a:t>During -  Work with an Actionable Agenda - An Agenda is a roadmap for your meeting</a:t>
            </a:r>
            <a:r>
              <a:rPr lang="en-GB" altLang="en-US" b="1" dirty="0" smtClean="0">
                <a:solidFill>
                  <a:srgbClr val="FF0000"/>
                </a:solidFill>
                <a:latin typeface="Source Sans Pro"/>
              </a:rPr>
              <a:t>.</a:t>
            </a:r>
          </a:p>
          <a:p>
            <a:endParaRPr lang="en-GB" altLang="en-US" b="1" dirty="0">
              <a:solidFill>
                <a:schemeClr val="accent6"/>
              </a:solidFill>
              <a:latin typeface="Source Sans Pro"/>
            </a:endParaRPr>
          </a:p>
          <a:p>
            <a:pPr marL="285750" indent="-285750">
              <a:buFont typeface="Arial" panose="020B0604020202020204" pitchFamily="34" charset="0"/>
              <a:buChar char="•"/>
            </a:pPr>
            <a:r>
              <a:rPr lang="en-GB" altLang="en-US" b="1" dirty="0">
                <a:solidFill>
                  <a:schemeClr val="accent6"/>
                </a:solidFill>
                <a:latin typeface="Source Sans Pro"/>
              </a:rPr>
              <a:t>This may be a component of, or clearly mapped to, a more </a:t>
            </a:r>
            <a:r>
              <a:rPr lang="en-GB" altLang="en-US" b="1" dirty="0" smtClean="0">
                <a:solidFill>
                  <a:schemeClr val="accent6"/>
                </a:solidFill>
                <a:latin typeface="Source Sans Pro"/>
              </a:rPr>
              <a:t>formal Work </a:t>
            </a:r>
            <a:r>
              <a:rPr lang="en-GB" altLang="en-US" b="1" dirty="0">
                <a:solidFill>
                  <a:schemeClr val="accent6"/>
                </a:solidFill>
                <a:latin typeface="Source Sans Pro"/>
              </a:rPr>
              <a:t>Plan (which in itself could be subject to review) </a:t>
            </a:r>
          </a:p>
          <a:p>
            <a:pPr marL="285750" indent="-285750">
              <a:buFont typeface="Arial" panose="020B0604020202020204" pitchFamily="34" charset="0"/>
              <a:buChar char="•"/>
            </a:pPr>
            <a:r>
              <a:rPr lang="en-GB" altLang="en-US" b="1" dirty="0">
                <a:solidFill>
                  <a:schemeClr val="accent6"/>
                </a:solidFill>
                <a:latin typeface="Source Sans Pro"/>
              </a:rPr>
              <a:t>Remember to use Verbs like ‘decide, discuss, review, select, finish, plan or propose’.</a:t>
            </a:r>
          </a:p>
          <a:p>
            <a:pPr marL="285750" indent="-285750">
              <a:buFont typeface="Arial" panose="020B0604020202020204" pitchFamily="34" charset="0"/>
              <a:buChar char="•"/>
            </a:pPr>
            <a:r>
              <a:rPr lang="en-GB" altLang="en-US" b="1" dirty="0">
                <a:solidFill>
                  <a:schemeClr val="accent6"/>
                </a:solidFill>
                <a:latin typeface="Source Sans Pro"/>
              </a:rPr>
              <a:t>Wherever practical and possible establish an Action Item (AI) or task as a result of your Actionable Agenda, which should include an allocation of lead person or people who ‘own these tasks.</a:t>
            </a:r>
          </a:p>
          <a:p>
            <a:pPr marL="285750" indent="-285750">
              <a:buFont typeface="Arial" panose="020B0604020202020204" pitchFamily="34" charset="0"/>
              <a:buChar char="•"/>
            </a:pPr>
            <a:r>
              <a:rPr lang="en-GB" altLang="en-US" b="1" dirty="0">
                <a:solidFill>
                  <a:schemeClr val="accent6"/>
                </a:solidFill>
                <a:latin typeface="Source Sans Pro"/>
              </a:rPr>
              <a:t>Whether you publish them as part of the Agenda or not =&gt; allocate at least rough timings for each Agenda Item/ topic…  *BUT* always allow for flexibility as needs vary. Agile Agenda’s are sometimes as important as Actionable ones.</a:t>
            </a:r>
          </a:p>
        </p:txBody>
      </p:sp>
    </p:spTree>
    <p:extLst>
      <p:ext uri="{BB962C8B-B14F-4D97-AF65-F5344CB8AC3E}">
        <p14:creationId xmlns:p14="http://schemas.microsoft.com/office/powerpoint/2010/main" val="210633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GB" sz="2800" b="1" dirty="0"/>
              <a:t>Responsibilities of the Chair - Meetings...</a:t>
            </a:r>
            <a:endParaRPr lang="en-US" sz="2800" b="1" dirty="0"/>
          </a:p>
        </p:txBody>
      </p:sp>
      <p:sp>
        <p:nvSpPr>
          <p:cNvPr id="4" name="Rectangle 3"/>
          <p:cNvSpPr/>
          <p:nvPr/>
        </p:nvSpPr>
        <p:spPr>
          <a:xfrm>
            <a:off x="796833" y="1005840"/>
            <a:ext cx="7811589" cy="5078313"/>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a:solidFill>
                  <a:srgbClr val="FF0000"/>
                </a:solidFill>
                <a:latin typeface="Source Sans Pro"/>
              </a:rPr>
              <a:t>During -  Work diligently to ensure participation of (or at least the opportunity for), all participants voices to be heard</a:t>
            </a:r>
            <a:r>
              <a:rPr lang="en-GB" altLang="en-US" b="1" dirty="0" smtClean="0">
                <a:solidFill>
                  <a:srgbClr val="FF0000"/>
                </a:solidFill>
                <a:latin typeface="Source Sans Pro"/>
              </a:rPr>
              <a:t>.</a:t>
            </a:r>
          </a:p>
          <a:p>
            <a:endParaRPr lang="en-GB" altLang="en-US" b="1" dirty="0">
              <a:solidFill>
                <a:schemeClr val="accent6"/>
              </a:solidFill>
              <a:latin typeface="Source Sans Pro"/>
            </a:endParaRPr>
          </a:p>
          <a:p>
            <a:pPr marL="285750" indent="-285750">
              <a:buFont typeface="Arial" panose="020B0604020202020204" pitchFamily="34" charset="0"/>
              <a:buChar char="•"/>
            </a:pPr>
            <a:r>
              <a:rPr lang="en-GB" altLang="en-US" b="1" dirty="0">
                <a:solidFill>
                  <a:schemeClr val="accent6"/>
                </a:solidFill>
                <a:latin typeface="Source Sans Pro"/>
              </a:rPr>
              <a:t>This may mean establishing specific procedures to ensure  overly dominant participants do not overshadow others, or the use of enablement actions to encourage more passive or silent participants to better engage.</a:t>
            </a:r>
          </a:p>
          <a:p>
            <a:pPr marL="285750" indent="-285750">
              <a:buFont typeface="Arial" panose="020B0604020202020204" pitchFamily="34" charset="0"/>
              <a:buChar char="•"/>
            </a:pPr>
            <a:r>
              <a:rPr lang="en-GB" altLang="en-US" b="1" dirty="0">
                <a:solidFill>
                  <a:schemeClr val="accent6"/>
                </a:solidFill>
                <a:latin typeface="Source Sans Pro"/>
              </a:rPr>
              <a:t>Always call for any proposed additions or changes to a published Agenda at the start of a call and see if any  AOB can be foreshadowed from the outset.</a:t>
            </a:r>
          </a:p>
          <a:p>
            <a:pPr marL="285750" indent="-285750">
              <a:buFont typeface="Arial" panose="020B0604020202020204" pitchFamily="34" charset="0"/>
              <a:buChar char="•"/>
            </a:pPr>
            <a:r>
              <a:rPr lang="en-GB" altLang="en-US" b="1" dirty="0">
                <a:solidFill>
                  <a:schemeClr val="accent6"/>
                </a:solidFill>
                <a:latin typeface="Source Sans Pro"/>
              </a:rPr>
              <a:t>Recap often *remembering* that the best Chair is one that is demonstrably “neutral” or in some cases actually independent of particular views or </a:t>
            </a:r>
            <a:r>
              <a:rPr lang="en-GB" altLang="en-US" b="1" dirty="0" smtClean="0">
                <a:solidFill>
                  <a:schemeClr val="accent6"/>
                </a:solidFill>
                <a:latin typeface="Source Sans Pro"/>
              </a:rPr>
              <a:t>pre-empting </a:t>
            </a:r>
            <a:r>
              <a:rPr lang="en-GB" altLang="en-US" b="1" dirty="0">
                <a:solidFill>
                  <a:schemeClr val="accent6"/>
                </a:solidFill>
                <a:latin typeface="Source Sans Pro"/>
              </a:rPr>
              <a:t>of outcomes.</a:t>
            </a:r>
          </a:p>
          <a:p>
            <a:pPr marL="285750" indent="-285750">
              <a:buFont typeface="Arial" panose="020B0604020202020204" pitchFamily="34" charset="0"/>
              <a:buChar char="•"/>
            </a:pPr>
            <a:r>
              <a:rPr lang="en-GB" altLang="en-US" b="1" dirty="0">
                <a:solidFill>
                  <a:schemeClr val="accent6"/>
                </a:solidFill>
                <a:latin typeface="Source Sans Pro"/>
              </a:rPr>
              <a:t>Use of Subsequent Reads pre Decision, and </a:t>
            </a:r>
            <a:r>
              <a:rPr lang="en-GB" altLang="en-US" b="1" dirty="0" smtClean="0">
                <a:solidFill>
                  <a:schemeClr val="accent6"/>
                </a:solidFill>
                <a:latin typeface="Source Sans Pro"/>
              </a:rPr>
              <a:t>Opportunity </a:t>
            </a:r>
            <a:r>
              <a:rPr lang="en-GB" altLang="en-US" b="1" dirty="0">
                <a:solidFill>
                  <a:schemeClr val="accent6"/>
                </a:solidFill>
                <a:latin typeface="Source Sans Pro"/>
              </a:rPr>
              <a:t>to Review vs. Rehashing Decisions</a:t>
            </a:r>
          </a:p>
          <a:p>
            <a:endParaRPr lang="en-GB" altLang="en-US" b="1" dirty="0">
              <a:solidFill>
                <a:schemeClr val="accent6"/>
              </a:solidFill>
              <a:latin typeface="Source Sans Pro"/>
            </a:endParaRPr>
          </a:p>
          <a:p>
            <a:pPr marL="742950" lvl="1" indent="-285750">
              <a:buFont typeface="Arial" panose="020B0604020202020204" pitchFamily="34" charset="0"/>
              <a:buChar char="•"/>
            </a:pPr>
            <a:endParaRPr lang="en-GB" altLang="en-US" b="1" dirty="0" smtClean="0">
              <a:solidFill>
                <a:schemeClr val="accent6"/>
              </a:solidFill>
              <a:latin typeface="Source Sans Pro"/>
            </a:endParaRPr>
          </a:p>
        </p:txBody>
      </p:sp>
    </p:spTree>
    <p:extLst>
      <p:ext uri="{BB962C8B-B14F-4D97-AF65-F5344CB8AC3E}">
        <p14:creationId xmlns:p14="http://schemas.microsoft.com/office/powerpoint/2010/main" val="2080415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GB" sz="2800" b="1" dirty="0"/>
              <a:t>Responsibilities of the Chair - Meetings...</a:t>
            </a:r>
            <a:endParaRPr lang="en-US" sz="2800" b="1" dirty="0"/>
          </a:p>
        </p:txBody>
      </p:sp>
      <p:sp>
        <p:nvSpPr>
          <p:cNvPr id="4" name="Rectangle 3"/>
          <p:cNvSpPr/>
          <p:nvPr/>
        </p:nvSpPr>
        <p:spPr>
          <a:xfrm>
            <a:off x="796833" y="1005840"/>
            <a:ext cx="7811589" cy="5078313"/>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a:solidFill>
                  <a:srgbClr val="FF0000"/>
                </a:solidFill>
                <a:latin typeface="Source Sans Pro"/>
              </a:rPr>
              <a:t>After  -  Work diligently to ensure participation of (or at least the opportunity for), all participants voices to be heard</a:t>
            </a:r>
            <a:r>
              <a:rPr lang="en-GB" altLang="en-US" b="1" dirty="0" smtClean="0">
                <a:solidFill>
                  <a:srgbClr val="FF0000"/>
                </a:solidFill>
                <a:latin typeface="Source Sans Pro"/>
              </a:rPr>
              <a:t>.</a:t>
            </a:r>
          </a:p>
          <a:p>
            <a:endParaRPr lang="en-GB" altLang="en-US" b="1" dirty="0">
              <a:solidFill>
                <a:schemeClr val="accent6"/>
              </a:solidFill>
              <a:latin typeface="Source Sans Pro"/>
            </a:endParaRPr>
          </a:p>
          <a:p>
            <a:pPr marL="285750" indent="-285750">
              <a:buFont typeface="Arial" panose="020B0604020202020204" pitchFamily="34" charset="0"/>
              <a:buChar char="•"/>
            </a:pPr>
            <a:r>
              <a:rPr lang="en-GB" altLang="en-US" b="1" dirty="0">
                <a:solidFill>
                  <a:schemeClr val="accent6"/>
                </a:solidFill>
                <a:latin typeface="Source Sans Pro"/>
              </a:rPr>
              <a:t>Distribute Minutes and Meeting records (or links thereto)  in a timely manner.</a:t>
            </a:r>
          </a:p>
          <a:p>
            <a:pPr marL="285750" indent="-285750">
              <a:buFont typeface="Arial" panose="020B0604020202020204" pitchFamily="34" charset="0"/>
              <a:buChar char="•"/>
            </a:pPr>
            <a:r>
              <a:rPr lang="en-GB" altLang="en-US" b="1" dirty="0">
                <a:solidFill>
                  <a:schemeClr val="accent6"/>
                </a:solidFill>
                <a:latin typeface="Source Sans Pro"/>
              </a:rPr>
              <a:t>Check Archives are maintained and updated, and that Standard Operation Procedural Requirements (such as SOI’s  being lodged and updated under the rules of ‘Continuous Disclosure’ etc.,) are attended to regularly.</a:t>
            </a:r>
          </a:p>
          <a:p>
            <a:pPr marL="285750" indent="-285750">
              <a:buFont typeface="Arial" panose="020B0604020202020204" pitchFamily="34" charset="0"/>
              <a:buChar char="•"/>
            </a:pPr>
            <a:r>
              <a:rPr lang="en-GB" altLang="en-US" b="1" dirty="0">
                <a:solidFill>
                  <a:schemeClr val="accent6"/>
                </a:solidFill>
                <a:latin typeface="Source Sans Pro"/>
              </a:rPr>
              <a:t>Check for </a:t>
            </a:r>
            <a:r>
              <a:rPr lang="en-GB" altLang="en-US" b="1" dirty="0" err="1" smtClean="0">
                <a:solidFill>
                  <a:schemeClr val="accent6"/>
                </a:solidFill>
                <a:latin typeface="Source Sans Pro"/>
              </a:rPr>
              <a:t>Actionables</a:t>
            </a:r>
            <a:r>
              <a:rPr lang="en-GB" altLang="en-US" b="1" dirty="0" smtClean="0">
                <a:solidFill>
                  <a:schemeClr val="accent6"/>
                </a:solidFill>
                <a:latin typeface="Source Sans Pro"/>
              </a:rPr>
              <a:t> </a:t>
            </a:r>
            <a:r>
              <a:rPr lang="en-GB" altLang="en-US" b="1" dirty="0">
                <a:solidFill>
                  <a:schemeClr val="accent6"/>
                </a:solidFill>
                <a:latin typeface="Source Sans Pro"/>
              </a:rPr>
              <a:t>and follow up with ‘owners’ of AI’s / Tasks sufficiently in advance of any next meeting(s) or deadlines to avoid slipping where possible.</a:t>
            </a:r>
          </a:p>
          <a:p>
            <a:pPr marL="285750" indent="-285750">
              <a:buFont typeface="Arial" panose="020B0604020202020204" pitchFamily="34" charset="0"/>
              <a:buChar char="•"/>
            </a:pPr>
            <a:r>
              <a:rPr lang="en-GB" altLang="en-US" b="1" dirty="0">
                <a:solidFill>
                  <a:schemeClr val="accent6"/>
                </a:solidFill>
                <a:latin typeface="Source Sans Pro"/>
              </a:rPr>
              <a:t>Offer to assist (this does not mean you doing but often delegating assistance) </a:t>
            </a:r>
          </a:p>
          <a:p>
            <a:pPr marL="285750" indent="-285750">
              <a:buFont typeface="Arial" panose="020B0604020202020204" pitchFamily="34" charset="0"/>
              <a:buChar char="•"/>
            </a:pPr>
            <a:r>
              <a:rPr lang="en-GB" altLang="en-US" b="1" dirty="0">
                <a:solidFill>
                  <a:schemeClr val="accent6"/>
                </a:solidFill>
                <a:latin typeface="Source Sans Pro"/>
              </a:rPr>
              <a:t>Sort out “small fires”  from “big Issues” and deal with challenges in an agile, yet transparent and accountable way.</a:t>
            </a:r>
          </a:p>
          <a:p>
            <a:pPr marL="742950" lvl="1" indent="-285750">
              <a:buFont typeface="Arial" panose="020B0604020202020204" pitchFamily="34" charset="0"/>
              <a:buChar char="•"/>
            </a:pPr>
            <a:endParaRPr lang="en-GB" altLang="en-US" b="1" dirty="0" smtClean="0">
              <a:solidFill>
                <a:schemeClr val="accent6"/>
              </a:solidFill>
              <a:latin typeface="Source Sans Pro"/>
            </a:endParaRPr>
          </a:p>
        </p:txBody>
      </p:sp>
    </p:spTree>
    <p:extLst>
      <p:ext uri="{BB962C8B-B14F-4D97-AF65-F5344CB8AC3E}">
        <p14:creationId xmlns:p14="http://schemas.microsoft.com/office/powerpoint/2010/main" val="4032682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2627313" y="2377590"/>
            <a:ext cx="6256337" cy="1728788"/>
          </a:xfrm>
        </p:spPr>
        <p:txBody>
          <a:bodyPr/>
          <a:lstStyle/>
          <a:p>
            <a:r>
              <a:rPr lang="en-US" b="1" dirty="0" smtClean="0">
                <a:latin typeface="Source Sans Pro"/>
                <a:cs typeface="Source Sans Pro"/>
              </a:rPr>
              <a:t>Questions?</a:t>
            </a:r>
          </a:p>
        </p:txBody>
      </p:sp>
    </p:spTree>
    <p:extLst>
      <p:ext uri="{BB962C8B-B14F-4D97-AF65-F5344CB8AC3E}">
        <p14:creationId xmlns:p14="http://schemas.microsoft.com/office/powerpoint/2010/main" val="3321567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428399" y="731520"/>
            <a:ext cx="7746772" cy="5516880"/>
          </a:xfrm>
        </p:spPr>
        <p:txBody>
          <a:bodyPr/>
          <a:lstStyle/>
          <a:p>
            <a:pPr algn="ctr"/>
            <a:r>
              <a:rPr lang="en-US" b="1" dirty="0" smtClean="0"/>
              <a:t>Overview of Presentation</a:t>
            </a:r>
          </a:p>
          <a:p>
            <a:pPr marL="457200" indent="-457200">
              <a:buAutoNum type="arabicPeriod"/>
            </a:pPr>
            <a:r>
              <a:rPr lang="en-US" sz="2400" b="1" dirty="0" smtClean="0"/>
              <a:t>Overview of Working Groups</a:t>
            </a:r>
          </a:p>
          <a:p>
            <a:pPr marL="457200" indent="-457200">
              <a:buAutoNum type="arabicPeriod"/>
            </a:pPr>
            <a:r>
              <a:rPr lang="en-US" sz="2400" b="1" dirty="0" smtClean="0"/>
              <a:t>Working Group Types</a:t>
            </a:r>
          </a:p>
          <a:p>
            <a:pPr marL="457200" indent="-457200">
              <a:buAutoNum type="arabicPeriod"/>
            </a:pPr>
            <a:r>
              <a:rPr lang="en-US" sz="2400" b="1" dirty="0" smtClean="0"/>
              <a:t>Requirements for a working group</a:t>
            </a:r>
          </a:p>
          <a:p>
            <a:pPr marL="457200" indent="-457200">
              <a:buFont typeface="+mj-lt"/>
              <a:buAutoNum type="arabicPeriod"/>
            </a:pPr>
            <a:r>
              <a:rPr lang="en-US" sz="2400" b="1" dirty="0" smtClean="0"/>
              <a:t>What needs to be decided as soon as possible?</a:t>
            </a:r>
          </a:p>
          <a:p>
            <a:pPr marL="457200" indent="-457200">
              <a:buFont typeface="+mj-lt"/>
              <a:buAutoNum type="arabicPeriod"/>
            </a:pPr>
            <a:r>
              <a:rPr lang="en-US" sz="2400" b="1" dirty="0" smtClean="0"/>
              <a:t>What does a Chair do?</a:t>
            </a:r>
          </a:p>
          <a:p>
            <a:pPr marL="457200" indent="-457200">
              <a:buFont typeface="+mj-lt"/>
              <a:buAutoNum type="arabicPeriod"/>
            </a:pPr>
            <a:r>
              <a:rPr lang="en-US" sz="2400" b="1" dirty="0" smtClean="0"/>
              <a:t>Working Plan</a:t>
            </a:r>
          </a:p>
          <a:p>
            <a:pPr marL="457200" indent="-457200">
              <a:buFont typeface="+mj-lt"/>
              <a:buAutoNum type="arabicPeriod"/>
            </a:pPr>
            <a:r>
              <a:rPr lang="en-US" sz="2400" b="1" dirty="0" smtClean="0"/>
              <a:t>Monthly Reports</a:t>
            </a:r>
          </a:p>
          <a:p>
            <a:pPr marL="457200" indent="-457200">
              <a:buFont typeface="+mj-lt"/>
              <a:buAutoNum type="arabicPeriod"/>
            </a:pPr>
            <a:r>
              <a:rPr lang="en-US" sz="2400" b="1" dirty="0" smtClean="0"/>
              <a:t>Conducting Meetings and calls</a:t>
            </a:r>
          </a:p>
          <a:p>
            <a:pPr marL="457200" indent="-457200">
              <a:buFont typeface="+mj-lt"/>
              <a:buAutoNum type="arabicPeriod"/>
            </a:pPr>
            <a:r>
              <a:rPr lang="en-US" sz="2400" b="1" dirty="0" smtClean="0"/>
              <a:t>Questions</a:t>
            </a:r>
          </a:p>
          <a:p>
            <a:endParaRPr lang="en-US" sz="2400" b="1" dirty="0"/>
          </a:p>
        </p:txBody>
      </p:sp>
    </p:spTree>
    <p:extLst>
      <p:ext uri="{BB962C8B-B14F-4D97-AF65-F5344CB8AC3E}">
        <p14:creationId xmlns:p14="http://schemas.microsoft.com/office/powerpoint/2010/main" val="812656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b="1" dirty="0"/>
              <a:t>Overview of At-Large Working </a:t>
            </a:r>
            <a:r>
              <a:rPr lang="en-US" sz="2800" b="1" dirty="0" smtClean="0"/>
              <a:t>Groups: General (1)</a:t>
            </a:r>
            <a:endParaRPr lang="en-US" sz="2800" b="1" dirty="0"/>
          </a:p>
        </p:txBody>
      </p:sp>
      <p:sp>
        <p:nvSpPr>
          <p:cNvPr id="4" name="Rectangle 3"/>
          <p:cNvSpPr/>
          <p:nvPr/>
        </p:nvSpPr>
        <p:spPr>
          <a:xfrm>
            <a:off x="796833" y="1005840"/>
            <a:ext cx="7811589" cy="3416320"/>
          </a:xfrm>
          <a:prstGeom prst="rect">
            <a:avLst/>
          </a:prstGeom>
        </p:spPr>
        <p:txBody>
          <a:bodyPr wrap="square">
            <a:spAutoFit/>
          </a:bodyPr>
          <a:lstStyle/>
          <a:p>
            <a:pPr>
              <a:buSzPct val="75000"/>
            </a:pPr>
            <a:r>
              <a:rPr lang="en-US" b="1" dirty="0">
                <a:solidFill>
                  <a:schemeClr val="accent6"/>
                </a:solidFill>
                <a:latin typeface="Source Sans Pro"/>
              </a:rPr>
              <a:t>Much of the work of the ALAC  and At-Large takes place within some type of At-Large Working Group (WG) </a:t>
            </a:r>
          </a:p>
          <a:p>
            <a:pPr>
              <a:buSzPct val="75000"/>
            </a:pPr>
            <a:endParaRPr lang="en-US" b="1" dirty="0">
              <a:solidFill>
                <a:schemeClr val="accent6"/>
              </a:solidFill>
              <a:latin typeface="Source Sans Pro"/>
            </a:endParaRPr>
          </a:p>
          <a:p>
            <a:pPr>
              <a:buSzPct val="75000"/>
            </a:pPr>
            <a:r>
              <a:rPr lang="en-US" b="1" dirty="0">
                <a:solidFill>
                  <a:schemeClr val="accent6"/>
                </a:solidFill>
                <a:latin typeface="Source Sans Pro"/>
              </a:rPr>
              <a:t>The primary activity of At-Large WGs generally includes: </a:t>
            </a:r>
            <a:endParaRPr lang="en-US" b="1" dirty="0" smtClean="0">
              <a:solidFill>
                <a:schemeClr val="accent6"/>
              </a:solidFill>
              <a:latin typeface="Source Sans Pro"/>
            </a:endParaRPr>
          </a:p>
          <a:p>
            <a:pPr>
              <a:buSzPct val="75000"/>
            </a:pPr>
            <a:endParaRPr lang="en-US" b="1" dirty="0">
              <a:solidFill>
                <a:schemeClr val="accent6"/>
              </a:solidFill>
              <a:latin typeface="Source Sans Pro"/>
            </a:endParaRPr>
          </a:p>
          <a:p>
            <a:pPr marL="628650" lvl="1" indent="-171450">
              <a:buSzPct val="75000"/>
              <a:buFont typeface="Arial" panose="020B0604020202020204" pitchFamily="34" charset="0"/>
              <a:buChar char="•"/>
            </a:pPr>
            <a:r>
              <a:rPr lang="en-US" b="1" dirty="0">
                <a:solidFill>
                  <a:schemeClr val="accent6"/>
                </a:solidFill>
                <a:latin typeface="Source Sans Pro"/>
              </a:rPr>
              <a:t>Development  of policy advice that feeds into ALAC statements</a:t>
            </a:r>
          </a:p>
          <a:p>
            <a:pPr marL="628650" lvl="1" indent="-171450">
              <a:buSzPct val="75000"/>
              <a:buFont typeface="Arial" panose="020B0604020202020204" pitchFamily="34" charset="0"/>
              <a:buChar char="•"/>
            </a:pPr>
            <a:r>
              <a:rPr lang="en-US" b="1" dirty="0" smtClean="0">
                <a:solidFill>
                  <a:schemeClr val="accent6"/>
                </a:solidFill>
                <a:latin typeface="Source Sans Pro"/>
              </a:rPr>
              <a:t>Provision of </a:t>
            </a:r>
            <a:r>
              <a:rPr lang="en-US" b="1" dirty="0">
                <a:solidFill>
                  <a:schemeClr val="accent6"/>
                </a:solidFill>
                <a:latin typeface="Source Sans Pro"/>
              </a:rPr>
              <a:t>advice to the ALAC on a specific project or on-going process-related </a:t>
            </a:r>
            <a:r>
              <a:rPr lang="en-US" b="1" dirty="0" smtClean="0">
                <a:solidFill>
                  <a:schemeClr val="accent6"/>
                </a:solidFill>
                <a:latin typeface="Source Sans Pro"/>
              </a:rPr>
              <a:t>activity</a:t>
            </a:r>
          </a:p>
          <a:p>
            <a:pPr marL="628650" lvl="1" indent="-171450">
              <a:buSzPct val="75000"/>
              <a:buFont typeface="Arial" panose="020B0604020202020204" pitchFamily="34" charset="0"/>
              <a:buChar char="•"/>
            </a:pPr>
            <a:r>
              <a:rPr lang="en-US" b="1" dirty="0" smtClean="0">
                <a:solidFill>
                  <a:schemeClr val="accent6"/>
                </a:solidFill>
                <a:latin typeface="Source Sans Pro"/>
              </a:rPr>
              <a:t>Oversight on an on-going process</a:t>
            </a:r>
            <a:endParaRPr lang="en-US" b="1" dirty="0">
              <a:solidFill>
                <a:schemeClr val="accent6"/>
              </a:solidFill>
              <a:latin typeface="Source Sans Pro"/>
            </a:endParaRPr>
          </a:p>
          <a:p>
            <a:pPr marL="628650" lvl="1" indent="-171450">
              <a:buSzPct val="75000"/>
              <a:buFont typeface="Arial" panose="020B0604020202020204" pitchFamily="34" charset="0"/>
              <a:buChar char="•"/>
            </a:pPr>
            <a:r>
              <a:rPr lang="en-US" b="1" dirty="0" smtClean="0">
                <a:solidFill>
                  <a:schemeClr val="accent6"/>
                </a:solidFill>
                <a:latin typeface="Source Sans Pro"/>
              </a:rPr>
              <a:t>Carrying </a:t>
            </a:r>
            <a:r>
              <a:rPr lang="en-US" b="1" dirty="0">
                <a:solidFill>
                  <a:schemeClr val="accent6"/>
                </a:solidFill>
                <a:latin typeface="Source Sans Pro"/>
              </a:rPr>
              <a:t>out actions delegated by the ALAC related to policy, process or outreach and engagement</a:t>
            </a:r>
          </a:p>
          <a:p>
            <a:pPr marL="171450" indent="-171450">
              <a:buSzPct val="75000"/>
              <a:buFont typeface="Arial" panose="020B0604020202020204" pitchFamily="34" charset="0"/>
              <a:buChar char="•"/>
            </a:pPr>
            <a:endParaRPr lang="en-US" dirty="0">
              <a:solidFill>
                <a:schemeClr val="bg1">
                  <a:lumMod val="95000"/>
                </a:schemeClr>
              </a:solidFill>
              <a:latin typeface="Source Sans Pro"/>
              <a:cs typeface="Source Sans Pro"/>
            </a:endParaRPr>
          </a:p>
        </p:txBody>
      </p:sp>
    </p:spTree>
    <p:extLst>
      <p:ext uri="{BB962C8B-B14F-4D97-AF65-F5344CB8AC3E}">
        <p14:creationId xmlns:p14="http://schemas.microsoft.com/office/powerpoint/2010/main" val="1025106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b="1" dirty="0"/>
              <a:t>Overview of At-Large Working </a:t>
            </a:r>
            <a:r>
              <a:rPr lang="en-US" sz="2800" b="1" dirty="0" smtClean="0"/>
              <a:t>Groups: Types</a:t>
            </a:r>
            <a:endParaRPr lang="en-US" sz="2800" b="1" dirty="0"/>
          </a:p>
        </p:txBody>
      </p:sp>
      <p:sp>
        <p:nvSpPr>
          <p:cNvPr id="4" name="Rectangle 3"/>
          <p:cNvSpPr/>
          <p:nvPr/>
        </p:nvSpPr>
        <p:spPr>
          <a:xfrm>
            <a:off x="796833" y="1005840"/>
            <a:ext cx="7811589" cy="5878532"/>
          </a:xfrm>
          <a:prstGeom prst="rect">
            <a:avLst/>
          </a:prstGeom>
        </p:spPr>
        <p:txBody>
          <a:bodyPr wrap="square">
            <a:spAutoFit/>
          </a:bodyPr>
          <a:lstStyle/>
          <a:p>
            <a:r>
              <a:rPr lang="en-GB" altLang="en-US" b="1" dirty="0">
                <a:solidFill>
                  <a:schemeClr val="accent6"/>
                </a:solidFill>
                <a:latin typeface="Source Sans Pro"/>
              </a:rPr>
              <a:t>There are several types of WGs  depending on the nature of their mission: </a:t>
            </a:r>
          </a:p>
          <a:p>
            <a:endParaRPr lang="en-GB" altLang="en-US" b="1" dirty="0">
              <a:solidFill>
                <a:schemeClr val="accent6"/>
              </a:solidFill>
              <a:latin typeface="Source Sans Pro"/>
            </a:endParaRPr>
          </a:p>
          <a:p>
            <a:pPr marL="742950" lvl="1" indent="-285750">
              <a:buFont typeface="Arial" panose="020B0604020202020204" pitchFamily="34" charset="0"/>
              <a:buChar char="•"/>
            </a:pPr>
            <a:r>
              <a:rPr lang="en-GB" altLang="en-US" b="1" dirty="0">
                <a:solidFill>
                  <a:schemeClr val="accent6"/>
                </a:solidFill>
                <a:latin typeface="Source Sans Pro"/>
              </a:rPr>
              <a:t>Sub-committee - </a:t>
            </a:r>
            <a:r>
              <a:rPr lang="en-GB" altLang="en-US" b="1" dirty="0" smtClean="0">
                <a:solidFill>
                  <a:schemeClr val="accent6"/>
                </a:solidFill>
                <a:latin typeface="Source Sans Pro"/>
              </a:rPr>
              <a:t> Typically </a:t>
            </a:r>
            <a:r>
              <a:rPr lang="en-US" b="1" dirty="0" smtClean="0">
                <a:solidFill>
                  <a:schemeClr val="accent6"/>
                </a:solidFill>
                <a:latin typeface="Source Sans Pro"/>
              </a:rPr>
              <a:t>has </a:t>
            </a:r>
            <a:r>
              <a:rPr lang="en-US" b="1" dirty="0">
                <a:solidFill>
                  <a:schemeClr val="accent6"/>
                </a:solidFill>
                <a:latin typeface="Source Sans Pro"/>
              </a:rPr>
              <a:t>an ongoing task </a:t>
            </a:r>
            <a:r>
              <a:rPr lang="en-US" b="1" dirty="0" smtClean="0">
                <a:solidFill>
                  <a:schemeClr val="accent6"/>
                </a:solidFill>
                <a:latin typeface="Source Sans Pro"/>
              </a:rPr>
              <a:t>that requires </a:t>
            </a:r>
            <a:r>
              <a:rPr lang="en-US" b="1" dirty="0">
                <a:solidFill>
                  <a:schemeClr val="accent6"/>
                </a:solidFill>
                <a:latin typeface="Source Sans Pro"/>
              </a:rPr>
              <a:t>formal ALAC motions and voting</a:t>
            </a:r>
            <a:r>
              <a:rPr lang="en-US" b="1" dirty="0" smtClean="0">
                <a:solidFill>
                  <a:schemeClr val="accent6"/>
                </a:solidFill>
                <a:latin typeface="Source Sans Pro"/>
              </a:rPr>
              <a:t>. </a:t>
            </a:r>
          </a:p>
          <a:p>
            <a:pPr lvl="1"/>
            <a:r>
              <a:rPr lang="en-US" b="1" dirty="0" smtClean="0">
                <a:solidFill>
                  <a:schemeClr val="accent6"/>
                </a:solidFill>
                <a:latin typeface="Source Sans Pro"/>
              </a:rPr>
              <a:t>	</a:t>
            </a:r>
            <a:r>
              <a:rPr lang="en-US" sz="1600" b="1" dirty="0" smtClean="0">
                <a:solidFill>
                  <a:schemeClr val="accent6"/>
                </a:solidFill>
                <a:latin typeface="Source Sans Pro"/>
              </a:rPr>
              <a:t>Example: The on-going </a:t>
            </a:r>
            <a:r>
              <a:rPr lang="en-US" sz="1600" b="1" dirty="0">
                <a:solidFill>
                  <a:schemeClr val="accent6"/>
                </a:solidFill>
                <a:latin typeface="Source Sans Pro"/>
              </a:rPr>
              <a:t>requesting and monitoring of </a:t>
            </a:r>
            <a:r>
              <a:rPr lang="en-US" sz="1600" b="1" dirty="0" smtClean="0">
                <a:solidFill>
                  <a:schemeClr val="accent6"/>
                </a:solidFill>
                <a:latin typeface="Source Sans Pro"/>
              </a:rPr>
              <a:t>funding by</a:t>
            </a:r>
          </a:p>
          <a:p>
            <a:pPr lvl="1"/>
            <a:r>
              <a:rPr lang="en-US" sz="1600" b="1" dirty="0">
                <a:solidFill>
                  <a:schemeClr val="accent6"/>
                </a:solidFill>
                <a:latin typeface="Source Sans Pro"/>
              </a:rPr>
              <a:t>	</a:t>
            </a:r>
            <a:r>
              <a:rPr lang="en-US" sz="1600" b="1" dirty="0" smtClean="0">
                <a:solidFill>
                  <a:schemeClr val="accent6"/>
                </a:solidFill>
                <a:latin typeface="Source Sans Pro"/>
              </a:rPr>
              <a:t>the ALAC </a:t>
            </a:r>
            <a:r>
              <a:rPr lang="en-US" sz="1600" b="1" dirty="0">
                <a:solidFill>
                  <a:schemeClr val="accent6"/>
                </a:solidFill>
                <a:latin typeface="Source Sans Pro"/>
              </a:rPr>
              <a:t>Subcommittee on Finance and </a:t>
            </a:r>
            <a:r>
              <a:rPr lang="en-US" sz="1600" b="1" dirty="0" smtClean="0">
                <a:solidFill>
                  <a:schemeClr val="accent6"/>
                </a:solidFill>
                <a:latin typeface="Source Sans Pro"/>
              </a:rPr>
              <a:t>Budget</a:t>
            </a:r>
          </a:p>
          <a:p>
            <a:pPr marL="742950" lvl="1" indent="-285750">
              <a:buSzPct val="75000"/>
              <a:buFont typeface="Arial" panose="020B0604020202020204" pitchFamily="34" charset="0"/>
              <a:buChar char="•"/>
            </a:pPr>
            <a:endParaRPr lang="en-US" b="1" dirty="0">
              <a:solidFill>
                <a:schemeClr val="accent6"/>
              </a:solidFill>
              <a:latin typeface="Source Sans Pro"/>
            </a:endParaRPr>
          </a:p>
          <a:p>
            <a:pPr marL="742950" lvl="1" indent="-285750">
              <a:buSzPct val="75000"/>
              <a:buFont typeface="Arial" panose="020B0604020202020204" pitchFamily="34" charset="0"/>
              <a:buChar char="•"/>
            </a:pPr>
            <a:r>
              <a:rPr lang="en-US" b="1" dirty="0" smtClean="0">
                <a:solidFill>
                  <a:schemeClr val="accent6"/>
                </a:solidFill>
                <a:latin typeface="Source Sans Pro"/>
              </a:rPr>
              <a:t>Standing Working Groups – Generally work on on-going or long-term issues</a:t>
            </a:r>
          </a:p>
          <a:p>
            <a:pPr marL="742950" lvl="1" indent="-285750">
              <a:buSzPct val="75000"/>
              <a:buFont typeface="Arial" panose="020B0604020202020204" pitchFamily="34" charset="0"/>
              <a:buChar char="•"/>
            </a:pPr>
            <a:endParaRPr lang="en-US" b="1" dirty="0">
              <a:solidFill>
                <a:schemeClr val="accent6"/>
              </a:solidFill>
              <a:latin typeface="Source Sans Pro"/>
            </a:endParaRPr>
          </a:p>
          <a:p>
            <a:pPr marL="742950" lvl="1" indent="-285750">
              <a:buSzPct val="75000"/>
              <a:buFont typeface="Arial" panose="020B0604020202020204" pitchFamily="34" charset="0"/>
              <a:buChar char="•"/>
            </a:pPr>
            <a:r>
              <a:rPr lang="en-US" b="1" dirty="0" smtClean="0">
                <a:solidFill>
                  <a:schemeClr val="accent6"/>
                </a:solidFill>
                <a:latin typeface="Source Sans Pro"/>
              </a:rPr>
              <a:t>Ad-Hoc Working Groups – The ALAC and RALOs may form ad hoc WGs to address specific projects or reach specific goals</a:t>
            </a:r>
          </a:p>
          <a:p>
            <a:pPr marL="742950" lvl="1" indent="-285750">
              <a:buSzPct val="75000"/>
              <a:buFont typeface="Arial" panose="020B0604020202020204" pitchFamily="34" charset="0"/>
              <a:buChar char="•"/>
            </a:pPr>
            <a:endParaRPr lang="en-US" b="1" dirty="0">
              <a:solidFill>
                <a:schemeClr val="accent6"/>
              </a:solidFill>
              <a:latin typeface="Source Sans Pro"/>
            </a:endParaRPr>
          </a:p>
          <a:p>
            <a:pPr marL="742950" lvl="1" indent="-285750">
              <a:buSzPct val="75000"/>
              <a:buFont typeface="Arial" panose="020B0604020202020204" pitchFamily="34" charset="0"/>
              <a:buChar char="•"/>
            </a:pPr>
            <a:r>
              <a:rPr lang="en-US" b="1" dirty="0" smtClean="0">
                <a:solidFill>
                  <a:schemeClr val="accent6"/>
                </a:solidFill>
                <a:latin typeface="Source Sans Pro"/>
              </a:rPr>
              <a:t>Taskforces – Usually have mandates to accomplish in a short time-frame</a:t>
            </a:r>
          </a:p>
          <a:p>
            <a:pPr marL="742950" lvl="1" indent="-285750">
              <a:buSzPct val="75000"/>
              <a:buFont typeface="Arial" panose="020B0604020202020204" pitchFamily="34" charset="0"/>
              <a:buChar char="•"/>
            </a:pPr>
            <a:endParaRPr lang="en-US" b="1" dirty="0">
              <a:solidFill>
                <a:schemeClr val="accent6"/>
              </a:solidFill>
              <a:latin typeface="Source Sans Pro"/>
            </a:endParaRPr>
          </a:p>
          <a:p>
            <a:pPr marL="742950" lvl="1" indent="-285750">
              <a:buSzPct val="75000"/>
              <a:buFont typeface="Arial" panose="020B0604020202020204" pitchFamily="34" charset="0"/>
              <a:buChar char="•"/>
            </a:pPr>
            <a:r>
              <a:rPr lang="en-US" b="1" dirty="0" smtClean="0">
                <a:solidFill>
                  <a:schemeClr val="accent6"/>
                </a:solidFill>
                <a:latin typeface="Source Sans Pro"/>
              </a:rPr>
              <a:t>Archived WGs – Deemed by the ALAC as being inactive or having completed their mandate</a:t>
            </a:r>
          </a:p>
          <a:p>
            <a:pPr>
              <a:buSzPct val="75000"/>
            </a:pPr>
            <a:endParaRPr lang="en-US" b="1" dirty="0">
              <a:solidFill>
                <a:schemeClr val="accent6"/>
              </a:solidFill>
              <a:latin typeface="Source Sans Pro"/>
            </a:endParaRPr>
          </a:p>
          <a:p>
            <a:pPr marL="171450" indent="-171450">
              <a:buSzPct val="75000"/>
              <a:buFont typeface="Arial" panose="020B0604020202020204" pitchFamily="34" charset="0"/>
              <a:buChar char="•"/>
            </a:pPr>
            <a:endParaRPr lang="en-US" dirty="0">
              <a:solidFill>
                <a:schemeClr val="bg1">
                  <a:lumMod val="95000"/>
                </a:schemeClr>
              </a:solidFill>
              <a:latin typeface="Source Sans Pro"/>
              <a:cs typeface="Source Sans Pro"/>
            </a:endParaRPr>
          </a:p>
        </p:txBody>
      </p:sp>
    </p:spTree>
    <p:extLst>
      <p:ext uri="{BB962C8B-B14F-4D97-AF65-F5344CB8AC3E}">
        <p14:creationId xmlns:p14="http://schemas.microsoft.com/office/powerpoint/2010/main" val="3283004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US" sz="2800" b="1" dirty="0"/>
              <a:t>Overview of At-Large Working </a:t>
            </a:r>
            <a:r>
              <a:rPr lang="en-US" sz="2800" b="1" dirty="0" smtClean="0"/>
              <a:t>Groups: Requirements</a:t>
            </a:r>
            <a:endParaRPr lang="en-US" sz="2800" b="1" dirty="0"/>
          </a:p>
        </p:txBody>
      </p:sp>
      <p:sp>
        <p:nvSpPr>
          <p:cNvPr id="4" name="Rectangle 3"/>
          <p:cNvSpPr/>
          <p:nvPr/>
        </p:nvSpPr>
        <p:spPr>
          <a:xfrm>
            <a:off x="796833" y="1005840"/>
            <a:ext cx="7811589" cy="5078313"/>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smtClean="0">
                <a:solidFill>
                  <a:schemeClr val="accent6"/>
                </a:solidFill>
                <a:latin typeface="Source Sans Pro"/>
              </a:rPr>
              <a:t>When the ALAC establishes a WGs/Sub-Committee or Taskforce, it must set out the following: </a:t>
            </a:r>
          </a:p>
          <a:p>
            <a:endParaRPr lang="en-GB" altLang="en-US" b="1" dirty="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Terms of reference or charter</a:t>
            </a:r>
          </a:p>
          <a:p>
            <a:pPr marL="742950" lvl="1" indent="-285750">
              <a:buFont typeface="Arial" panose="020B0604020202020204" pitchFamily="34" charset="0"/>
              <a:buChar char="•"/>
            </a:pPr>
            <a:endParaRPr lang="en-GB" altLang="en-US" b="1" dirty="0" smtClean="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Expected outcomes </a:t>
            </a:r>
          </a:p>
          <a:p>
            <a:pPr marL="742950" lvl="1" indent="-285750">
              <a:buFont typeface="Arial" panose="020B0604020202020204" pitchFamily="34" charset="0"/>
              <a:buChar char="•"/>
            </a:pPr>
            <a:endParaRPr lang="en-GB" altLang="en-US" b="1" dirty="0" smtClean="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Method of selection of membership – including whether the membership is limited to ALAC members, to include balanced RALO or regional representation or is open to member of At-Large</a:t>
            </a:r>
          </a:p>
          <a:p>
            <a:pPr marL="742950" lvl="1" indent="-285750">
              <a:buFont typeface="Arial" panose="020B0604020202020204" pitchFamily="34" charset="0"/>
              <a:buChar char="•"/>
            </a:pPr>
            <a:endParaRPr lang="en-GB" altLang="en-US" b="1" dirty="0" smtClean="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Identification of an interim Chair and how the permanent Chair is to be selected</a:t>
            </a:r>
          </a:p>
          <a:p>
            <a:pPr marL="742950" lvl="1" indent="-285750">
              <a:buFont typeface="Arial" panose="020B0604020202020204" pitchFamily="34" charset="0"/>
              <a:buChar char="•"/>
            </a:pPr>
            <a:endParaRPr lang="en-GB" altLang="en-US" b="1" dirty="0" smtClean="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Whether the group is to be Sub-committee, a standing or ad-hoc WG or Taskforce based on mission or terms of reference</a:t>
            </a:r>
            <a:endParaRPr lang="en-US" dirty="0">
              <a:solidFill>
                <a:schemeClr val="bg1">
                  <a:lumMod val="95000"/>
                </a:schemeClr>
              </a:solidFill>
              <a:latin typeface="Source Sans Pro"/>
              <a:cs typeface="Source Sans Pro"/>
            </a:endParaRPr>
          </a:p>
        </p:txBody>
      </p:sp>
    </p:spTree>
    <p:extLst>
      <p:ext uri="{BB962C8B-B14F-4D97-AF65-F5344CB8AC3E}">
        <p14:creationId xmlns:p14="http://schemas.microsoft.com/office/powerpoint/2010/main" val="3498986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US" sz="2800" b="1" dirty="0" smtClean="0"/>
              <a:t>What needs to be decided as soon as possible?</a:t>
            </a:r>
            <a:endParaRPr lang="en-US" sz="2800" b="1" dirty="0"/>
          </a:p>
        </p:txBody>
      </p:sp>
      <p:sp>
        <p:nvSpPr>
          <p:cNvPr id="4" name="Rectangle 3"/>
          <p:cNvSpPr/>
          <p:nvPr/>
        </p:nvSpPr>
        <p:spPr>
          <a:xfrm>
            <a:off x="796833" y="1005840"/>
            <a:ext cx="7811589" cy="4801314"/>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smtClean="0">
                <a:solidFill>
                  <a:schemeClr val="accent6"/>
                </a:solidFill>
                <a:latin typeface="Source Sans Pro"/>
              </a:rPr>
              <a:t>Once an interim Chair or a permanent Chair is selected:</a:t>
            </a:r>
          </a:p>
          <a:p>
            <a:endParaRPr lang="en-GB" altLang="en-US" b="1" dirty="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Definition and tracking</a:t>
            </a:r>
            <a:r>
              <a:rPr lang="fr-FR" altLang="en-US" b="1" dirty="0" smtClean="0">
                <a:solidFill>
                  <a:schemeClr val="accent6"/>
                </a:solidFill>
                <a:latin typeface="Source Sans Pro"/>
              </a:rPr>
              <a:t> of objectives</a:t>
            </a:r>
          </a:p>
          <a:p>
            <a:pPr marL="742950" lvl="1" indent="-285750">
              <a:buFont typeface="Arial" panose="020B0604020202020204" pitchFamily="34" charset="0"/>
              <a:buChar char="•"/>
            </a:pPr>
            <a:r>
              <a:rPr lang="en-GB" altLang="en-US" b="1" dirty="0" smtClean="0">
                <a:solidFill>
                  <a:schemeClr val="accent6"/>
                </a:solidFill>
                <a:latin typeface="Source Sans Pro"/>
              </a:rPr>
              <a:t>Decision on working methods:</a:t>
            </a:r>
          </a:p>
          <a:p>
            <a:pPr marL="1200150" lvl="2" indent="-285750">
              <a:buFont typeface="Arial" panose="020B0604020202020204" pitchFamily="34" charset="0"/>
              <a:buChar char="•"/>
            </a:pPr>
            <a:r>
              <a:rPr lang="en-GB" altLang="en-US" b="1" dirty="0" smtClean="0">
                <a:solidFill>
                  <a:schemeClr val="accent6"/>
                </a:solidFill>
                <a:latin typeface="Source Sans Pro"/>
              </a:rPr>
              <a:t>Conference calls</a:t>
            </a:r>
          </a:p>
          <a:p>
            <a:pPr marL="1657350" lvl="3" indent="-285750">
              <a:buFont typeface="Arial" panose="020B0604020202020204" pitchFamily="34" charset="0"/>
              <a:buChar char="•"/>
            </a:pPr>
            <a:r>
              <a:rPr lang="en-GB" altLang="en-US" b="1" dirty="0" smtClean="0">
                <a:solidFill>
                  <a:schemeClr val="accent6"/>
                </a:solidFill>
                <a:latin typeface="Source Sans Pro"/>
              </a:rPr>
              <a:t>Call timing rotation – very important</a:t>
            </a:r>
          </a:p>
          <a:p>
            <a:pPr marL="1657350" lvl="3" indent="-285750">
              <a:buFont typeface="Arial" panose="020B0604020202020204" pitchFamily="34" charset="0"/>
              <a:buChar char="•"/>
            </a:pPr>
            <a:r>
              <a:rPr lang="en-GB" altLang="en-US" b="1" dirty="0" smtClean="0">
                <a:solidFill>
                  <a:schemeClr val="accent6"/>
                </a:solidFill>
                <a:latin typeface="Source Sans Pro"/>
              </a:rPr>
              <a:t>Is interpretation really needed?</a:t>
            </a:r>
          </a:p>
          <a:p>
            <a:pPr marL="1200150" lvl="2" indent="-285750">
              <a:buFont typeface="Arial" panose="020B0604020202020204" pitchFamily="34" charset="0"/>
              <a:buChar char="•"/>
            </a:pPr>
            <a:r>
              <a:rPr lang="fr-FR" altLang="en-US" b="1" dirty="0" smtClean="0">
                <a:solidFill>
                  <a:schemeClr val="accent6"/>
                </a:solidFill>
                <a:latin typeface="Source Sans Pro"/>
              </a:rPr>
              <a:t>Mailing List</a:t>
            </a:r>
          </a:p>
          <a:p>
            <a:pPr marL="1657350" lvl="3" indent="-285750">
              <a:buFont typeface="Arial" panose="020B0604020202020204" pitchFamily="34" charset="0"/>
              <a:buChar char="•"/>
            </a:pPr>
            <a:r>
              <a:rPr lang="en-GB" altLang="en-US" b="1" noProof="1" smtClean="0">
                <a:solidFill>
                  <a:schemeClr val="accent6"/>
                </a:solidFill>
                <a:latin typeface="Source Sans Pro"/>
              </a:rPr>
              <a:t>Stimulate as much work and discussion on the mailing list</a:t>
            </a:r>
          </a:p>
          <a:p>
            <a:pPr marL="1200150" lvl="2" indent="-285750">
              <a:buFont typeface="Arial" panose="020B0604020202020204" pitchFamily="34" charset="0"/>
              <a:buChar char="•"/>
            </a:pPr>
            <a:r>
              <a:rPr lang="fr-FR" altLang="en-US" b="1" dirty="0" smtClean="0">
                <a:solidFill>
                  <a:schemeClr val="accent6"/>
                </a:solidFill>
                <a:latin typeface="Source Sans Pro"/>
              </a:rPr>
              <a:t>WIKI </a:t>
            </a:r>
            <a:r>
              <a:rPr lang="en-GB" altLang="en-US" b="1" dirty="0" smtClean="0">
                <a:solidFill>
                  <a:schemeClr val="accent6"/>
                </a:solidFill>
                <a:latin typeface="Source Sans Pro"/>
              </a:rPr>
              <a:t>pages</a:t>
            </a:r>
          </a:p>
          <a:p>
            <a:pPr marL="1200150" lvl="2" indent="-285750">
              <a:buFont typeface="Arial" panose="020B0604020202020204" pitchFamily="34" charset="0"/>
              <a:buChar char="•"/>
            </a:pPr>
            <a:r>
              <a:rPr lang="en-GB" altLang="en-US" b="1" dirty="0" smtClean="0">
                <a:solidFill>
                  <a:schemeClr val="accent6"/>
                </a:solidFill>
                <a:latin typeface="Source Sans Pro"/>
              </a:rPr>
              <a:t>Face to Face meetings</a:t>
            </a:r>
          </a:p>
          <a:p>
            <a:pPr marL="1657350" lvl="3" indent="-285750">
              <a:buFont typeface="Arial" panose="020B0604020202020204" pitchFamily="34" charset="0"/>
              <a:buChar char="•"/>
            </a:pPr>
            <a:r>
              <a:rPr lang="en-GB" altLang="en-US" b="1" dirty="0" smtClean="0">
                <a:solidFill>
                  <a:schemeClr val="accent6"/>
                </a:solidFill>
                <a:latin typeface="Source Sans Pro"/>
              </a:rPr>
              <a:t>These might happen at ICANN meetings or other occasions, but are few and far between</a:t>
            </a:r>
          </a:p>
          <a:p>
            <a:pPr marL="742950" lvl="1" indent="-285750">
              <a:buFont typeface="Arial" panose="020B0604020202020204" pitchFamily="34" charset="0"/>
              <a:buChar char="•"/>
            </a:pPr>
            <a:endParaRPr lang="fr-FR" altLang="en-US" b="1" dirty="0" smtClean="0">
              <a:solidFill>
                <a:schemeClr val="accent6"/>
              </a:solidFill>
              <a:latin typeface="Source Sans Pro"/>
            </a:endParaRPr>
          </a:p>
          <a:p>
            <a:pPr marL="742950" lvl="1" indent="-285750">
              <a:buFont typeface="Arial" panose="020B0604020202020204" pitchFamily="34" charset="0"/>
              <a:buChar char="•"/>
            </a:pPr>
            <a:endParaRPr lang="en-GB" altLang="en-US" b="1" dirty="0" smtClean="0">
              <a:solidFill>
                <a:schemeClr val="accent6"/>
              </a:solidFill>
              <a:latin typeface="Source Sans Pro"/>
            </a:endParaRPr>
          </a:p>
        </p:txBody>
      </p:sp>
    </p:spTree>
    <p:extLst>
      <p:ext uri="{BB962C8B-B14F-4D97-AF65-F5344CB8AC3E}">
        <p14:creationId xmlns:p14="http://schemas.microsoft.com/office/powerpoint/2010/main" val="1739711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13318"/>
          </a:xfrm>
        </p:spPr>
        <p:txBody>
          <a:bodyPr/>
          <a:lstStyle/>
          <a:p>
            <a:r>
              <a:rPr lang="en-US" sz="2800" b="1" dirty="0" smtClean="0"/>
              <a:t>So what does a WG Chair do?</a:t>
            </a:r>
            <a:endParaRPr lang="en-US" sz="2800" b="1" dirty="0"/>
          </a:p>
        </p:txBody>
      </p:sp>
      <p:sp>
        <p:nvSpPr>
          <p:cNvPr id="4" name="Rectangle 3"/>
          <p:cNvSpPr/>
          <p:nvPr/>
        </p:nvSpPr>
        <p:spPr>
          <a:xfrm>
            <a:off x="796833" y="1005840"/>
            <a:ext cx="7811589" cy="5355312"/>
          </a:xfrm>
          <a:prstGeom prst="rect">
            <a:avLst/>
          </a:prstGeom>
        </p:spPr>
        <p:txBody>
          <a:bodyPr wrap="square">
            <a:spAutoFit/>
          </a:bodyPr>
          <a:lstStyle/>
          <a:p>
            <a:endParaRPr lang="en-GB" altLang="en-US" b="1" dirty="0" smtClean="0">
              <a:solidFill>
                <a:schemeClr val="accent6"/>
              </a:solidFill>
              <a:latin typeface="Source Sans Pro"/>
            </a:endParaRPr>
          </a:p>
          <a:p>
            <a:r>
              <a:rPr lang="en-GB" altLang="en-US" b="1" dirty="0" smtClean="0">
                <a:solidFill>
                  <a:schemeClr val="accent6"/>
                </a:solidFill>
                <a:latin typeface="Source Sans Pro"/>
              </a:rPr>
              <a:t>Once an interim Chair or a permanent Chair is selected:</a:t>
            </a:r>
          </a:p>
          <a:p>
            <a:endParaRPr lang="en-GB" altLang="en-US" b="1" dirty="0">
              <a:solidFill>
                <a:schemeClr val="accent6"/>
              </a:solidFill>
              <a:latin typeface="Source Sans Pro"/>
            </a:endParaRPr>
          </a:p>
          <a:p>
            <a:pPr marL="742950" lvl="1" indent="-285750">
              <a:buFont typeface="Arial" panose="020B0604020202020204" pitchFamily="34" charset="0"/>
              <a:buChar char="•"/>
            </a:pPr>
            <a:r>
              <a:rPr lang="en-GB" altLang="en-US" b="1" dirty="0" smtClean="0">
                <a:solidFill>
                  <a:schemeClr val="accent6"/>
                </a:solidFill>
                <a:latin typeface="Source Sans Pro"/>
              </a:rPr>
              <a:t>Definition of a working plan</a:t>
            </a:r>
          </a:p>
          <a:p>
            <a:pPr marL="1200150" lvl="2" indent="-285750">
              <a:buFont typeface="Arial" panose="020B0604020202020204" pitchFamily="34" charset="0"/>
              <a:buChar char="•"/>
            </a:pPr>
            <a:r>
              <a:rPr lang="en-GB" altLang="en-US" b="1" dirty="0" smtClean="0">
                <a:solidFill>
                  <a:schemeClr val="accent6"/>
                </a:solidFill>
                <a:latin typeface="Source Sans Pro"/>
              </a:rPr>
              <a:t>Communication is the key to a successful working group</a:t>
            </a:r>
          </a:p>
          <a:p>
            <a:pPr marL="742950" lvl="1" indent="-285750">
              <a:buFont typeface="Arial" panose="020B0604020202020204" pitchFamily="34" charset="0"/>
              <a:buChar char="•"/>
            </a:pPr>
            <a:r>
              <a:rPr lang="en-GB" altLang="en-US" b="1" dirty="0" smtClean="0">
                <a:solidFill>
                  <a:schemeClr val="accent6"/>
                </a:solidFill>
                <a:latin typeface="Source Sans Pro"/>
              </a:rPr>
              <a:t>The Chair is a facilitator</a:t>
            </a:r>
          </a:p>
          <a:p>
            <a:pPr marL="1200150" lvl="2" indent="-285750">
              <a:buFont typeface="Arial" panose="020B0604020202020204" pitchFamily="34" charset="0"/>
              <a:buChar char="•"/>
            </a:pPr>
            <a:r>
              <a:rPr lang="en-GB" altLang="en-US" b="1" dirty="0" smtClean="0">
                <a:solidFill>
                  <a:schemeClr val="accent6"/>
                </a:solidFill>
                <a:latin typeface="Source Sans Pro"/>
              </a:rPr>
              <a:t>Making sure all documents can be found in a single location:</a:t>
            </a:r>
          </a:p>
          <a:p>
            <a:pPr marL="1657350" lvl="3" indent="-285750">
              <a:buFont typeface="Arial" panose="020B0604020202020204" pitchFamily="34" charset="0"/>
              <a:buChar char="•"/>
            </a:pPr>
            <a:r>
              <a:rPr lang="en-GB" altLang="en-US" b="1" dirty="0" smtClean="0">
                <a:solidFill>
                  <a:schemeClr val="accent6"/>
                </a:solidFill>
                <a:latin typeface="Source Sans Pro"/>
              </a:rPr>
              <a:t>Document store</a:t>
            </a:r>
          </a:p>
          <a:p>
            <a:pPr marL="1657350" lvl="3" indent="-285750">
              <a:buFont typeface="Arial" panose="020B0604020202020204" pitchFamily="34" charset="0"/>
              <a:buChar char="•"/>
            </a:pPr>
            <a:r>
              <a:rPr lang="en-GB" altLang="en-US" b="1" dirty="0" smtClean="0">
                <a:solidFill>
                  <a:schemeClr val="accent6"/>
                </a:solidFill>
                <a:latin typeface="Source Sans Pro"/>
              </a:rPr>
              <a:t>Use both PPT/MSWord &amp; PDF formats</a:t>
            </a:r>
          </a:p>
          <a:p>
            <a:pPr marL="1200150" lvl="2" indent="-285750">
              <a:buFont typeface="Arial" panose="020B0604020202020204" pitchFamily="34" charset="0"/>
              <a:buChar char="•"/>
            </a:pPr>
            <a:r>
              <a:rPr lang="en-GB" altLang="en-US" b="1" dirty="0" smtClean="0">
                <a:solidFill>
                  <a:schemeClr val="accent6"/>
                </a:solidFill>
                <a:latin typeface="Source Sans Pro"/>
              </a:rPr>
              <a:t>Stimulate the discussion on the mailing list</a:t>
            </a:r>
          </a:p>
          <a:p>
            <a:pPr marL="1657350" lvl="3" indent="-285750">
              <a:buFont typeface="Arial" panose="020B0604020202020204" pitchFamily="34" charset="0"/>
              <a:buChar char="•"/>
            </a:pPr>
            <a:r>
              <a:rPr lang="en-GB" altLang="en-US" b="1" dirty="0" smtClean="0">
                <a:solidFill>
                  <a:schemeClr val="accent6"/>
                </a:solidFill>
                <a:latin typeface="Source Sans Pro"/>
              </a:rPr>
              <a:t>Ask provocative questions</a:t>
            </a:r>
          </a:p>
          <a:p>
            <a:pPr marL="1657350" lvl="3" indent="-285750">
              <a:buFont typeface="Arial" panose="020B0604020202020204" pitchFamily="34" charset="0"/>
              <a:buChar char="•"/>
            </a:pPr>
            <a:r>
              <a:rPr lang="en-GB" altLang="en-US" b="1" dirty="0" smtClean="0">
                <a:solidFill>
                  <a:schemeClr val="accent6"/>
                </a:solidFill>
                <a:latin typeface="Source Sans Pro"/>
              </a:rPr>
              <a:t>Enquire whether a current topic needs addressing by the WG</a:t>
            </a:r>
          </a:p>
          <a:p>
            <a:pPr marL="1200150" lvl="2" indent="-285750">
              <a:buFont typeface="Arial" panose="020B0604020202020204" pitchFamily="34" charset="0"/>
              <a:buChar char="•"/>
            </a:pPr>
            <a:r>
              <a:rPr lang="en-GB" altLang="en-US" b="1" dirty="0" smtClean="0">
                <a:solidFill>
                  <a:schemeClr val="accent6"/>
                </a:solidFill>
                <a:latin typeface="Source Sans Pro"/>
              </a:rPr>
              <a:t>Make sure that the WG is run in harmony</a:t>
            </a:r>
          </a:p>
          <a:p>
            <a:pPr marL="1657350" lvl="3" indent="-285750">
              <a:buFont typeface="Arial" panose="020B0604020202020204" pitchFamily="34" charset="0"/>
              <a:buChar char="•"/>
            </a:pPr>
            <a:r>
              <a:rPr lang="en-GB" altLang="en-US" b="1" dirty="0" smtClean="0">
                <a:solidFill>
                  <a:schemeClr val="accent6"/>
                </a:solidFill>
                <a:latin typeface="Source Sans Pro"/>
                <a:hlinkClick r:id="rId3"/>
              </a:rPr>
              <a:t>https://www.icann.org/resources/pages/expected-standards-2012-05-15-en</a:t>
            </a:r>
            <a:endParaRPr lang="en-GB" altLang="en-US" b="1" dirty="0" smtClean="0">
              <a:solidFill>
                <a:schemeClr val="accent6"/>
              </a:solidFill>
              <a:latin typeface="Source Sans Pro"/>
            </a:endParaRPr>
          </a:p>
          <a:p>
            <a:pPr marL="1657350" lvl="3" indent="-285750">
              <a:buFont typeface="Arial" panose="020B0604020202020204" pitchFamily="34" charset="0"/>
              <a:buChar char="•"/>
            </a:pPr>
            <a:r>
              <a:rPr lang="en-GB" altLang="en-US" b="1" dirty="0" smtClean="0">
                <a:solidFill>
                  <a:schemeClr val="accent6"/>
                </a:solidFill>
                <a:latin typeface="Source Sans Pro"/>
              </a:rPr>
              <a:t>If things go wrong, tell Staff ASAP</a:t>
            </a:r>
          </a:p>
          <a:p>
            <a:pPr marL="742950" lvl="1" indent="-285750">
              <a:buFont typeface="Arial" panose="020B0604020202020204" pitchFamily="34" charset="0"/>
              <a:buChar char="•"/>
            </a:pPr>
            <a:endParaRPr lang="en-GB" altLang="en-US" b="1" dirty="0" smtClean="0">
              <a:solidFill>
                <a:schemeClr val="accent6"/>
              </a:solidFill>
              <a:latin typeface="Source Sans Pro"/>
            </a:endParaRPr>
          </a:p>
        </p:txBody>
      </p:sp>
    </p:spTree>
    <p:extLst>
      <p:ext uri="{BB962C8B-B14F-4D97-AF65-F5344CB8AC3E}">
        <p14:creationId xmlns:p14="http://schemas.microsoft.com/office/powerpoint/2010/main" val="4836605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Working Plan</a:t>
            </a:r>
            <a:endParaRPr lang="en-GB" dirty="0"/>
          </a:p>
        </p:txBody>
      </p:sp>
      <p:pic>
        <p:nvPicPr>
          <p:cNvPr id="5" name="Image 4"/>
          <p:cNvPicPr>
            <a:picLocks noChangeAspect="1"/>
          </p:cNvPicPr>
          <p:nvPr/>
        </p:nvPicPr>
        <p:blipFill rotWithShape="1">
          <a:blip r:embed="rId3"/>
          <a:srcRect l="3696" r="4665"/>
          <a:stretch/>
        </p:blipFill>
        <p:spPr>
          <a:xfrm>
            <a:off x="43646" y="703177"/>
            <a:ext cx="9142604" cy="5611898"/>
          </a:xfrm>
          <a:prstGeom prst="rect">
            <a:avLst/>
          </a:prstGeom>
        </p:spPr>
      </p:pic>
    </p:spTree>
    <p:extLst>
      <p:ext uri="{BB962C8B-B14F-4D97-AF65-F5344CB8AC3E}">
        <p14:creationId xmlns:p14="http://schemas.microsoft.com/office/powerpoint/2010/main" val="2232303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Monthly Reports</a:t>
            </a:r>
            <a:endParaRPr lang="en-GB" dirty="0"/>
          </a:p>
        </p:txBody>
      </p:sp>
      <p:pic>
        <p:nvPicPr>
          <p:cNvPr id="3" name="Image 2"/>
          <p:cNvPicPr>
            <a:picLocks noChangeAspect="1"/>
          </p:cNvPicPr>
          <p:nvPr/>
        </p:nvPicPr>
        <p:blipFill rotWithShape="1">
          <a:blip r:embed="rId3"/>
          <a:srcRect l="3865" r="4945"/>
          <a:stretch/>
        </p:blipFill>
        <p:spPr>
          <a:xfrm>
            <a:off x="0" y="703177"/>
            <a:ext cx="9143999" cy="5630956"/>
          </a:xfrm>
          <a:prstGeom prst="rect">
            <a:avLst/>
          </a:prstGeom>
        </p:spPr>
      </p:pic>
      <p:sp>
        <p:nvSpPr>
          <p:cNvPr id="4" name="Rectangle 3"/>
          <p:cNvSpPr/>
          <p:nvPr/>
        </p:nvSpPr>
        <p:spPr>
          <a:xfrm>
            <a:off x="4453217" y="3244334"/>
            <a:ext cx="237566" cy="369332"/>
          </a:xfrm>
          <a:prstGeom prst="rect">
            <a:avLst/>
          </a:prstGeom>
        </p:spPr>
        <p:txBody>
          <a:bodyPr wrap="none">
            <a:spAutoFit/>
          </a:bodyPr>
          <a:lstStyle/>
          <a:p>
            <a:r>
              <a:rPr lang="en-GB" dirty="0"/>
              <a:t> </a:t>
            </a:r>
          </a:p>
        </p:txBody>
      </p:sp>
      <p:sp>
        <p:nvSpPr>
          <p:cNvPr id="6" name="Rectangle 5"/>
          <p:cNvSpPr/>
          <p:nvPr/>
        </p:nvSpPr>
        <p:spPr>
          <a:xfrm>
            <a:off x="4453217" y="3244334"/>
            <a:ext cx="237566" cy="369332"/>
          </a:xfrm>
          <a:prstGeom prst="rect">
            <a:avLst/>
          </a:prstGeom>
        </p:spPr>
        <p:txBody>
          <a:bodyPr wrap="none">
            <a:spAutoFit/>
          </a:bodyPr>
          <a:lstStyle/>
          <a:p>
            <a:r>
              <a:rPr lang="en-GB" dirty="0"/>
              <a:t> </a:t>
            </a:r>
          </a:p>
        </p:txBody>
      </p:sp>
    </p:spTree>
    <p:extLst>
      <p:ext uri="{BB962C8B-B14F-4D97-AF65-F5344CB8AC3E}">
        <p14:creationId xmlns:p14="http://schemas.microsoft.com/office/powerpoint/2010/main" val="1622801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12332</TotalTime>
  <Words>1092</Words>
  <Application>Microsoft Office PowerPoint</Application>
  <PresentationFormat>On-screen Show (4:3)</PresentationFormat>
  <Paragraphs>133</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Source Sans Pro</vt:lpstr>
      <vt:lpstr>Source Sans Pro Light</vt:lpstr>
      <vt:lpstr>Office Theme</vt:lpstr>
      <vt:lpstr>PowerPoint Presentation</vt:lpstr>
      <vt:lpstr>PowerPoint Presentation</vt:lpstr>
      <vt:lpstr>Overview of At-Large Working Groups: General (1)</vt:lpstr>
      <vt:lpstr>Overview of At-Large Working Groups: Types</vt:lpstr>
      <vt:lpstr>Overview of At-Large Working Groups: Requirements</vt:lpstr>
      <vt:lpstr>What needs to be decided as soon as possible?</vt:lpstr>
      <vt:lpstr>So what does a WG Chair do?</vt:lpstr>
      <vt:lpstr>Working Plan</vt:lpstr>
      <vt:lpstr>Monthly Reports</vt:lpstr>
      <vt:lpstr>Responsibilities of the Chair - Meetings...</vt:lpstr>
      <vt:lpstr>Responsibilities of the Chair - Meetings...</vt:lpstr>
      <vt:lpstr>Responsibilities of the Chair - Meetings...</vt:lpstr>
      <vt:lpstr>Responsibilities of the Chair - Meetings...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319</cp:revision>
  <cp:lastPrinted>2015-04-13T15:10:57Z</cp:lastPrinted>
  <dcterms:created xsi:type="dcterms:W3CDTF">2015-01-07T16:11:05Z</dcterms:created>
  <dcterms:modified xsi:type="dcterms:W3CDTF">2016-03-22T19:38:01Z</dcterms:modified>
</cp:coreProperties>
</file>