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6"/>
    <p:restoredTop sz="93431"/>
  </p:normalViewPr>
  <p:slideViewPr>
    <p:cSldViewPr snapToGrid="0" snapToObjects="1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8226213" cy="1646302"/>
          </a:xfrm>
        </p:spPr>
        <p:txBody>
          <a:bodyPr/>
          <a:lstStyle/>
          <a:p>
            <a:r>
              <a:rPr lang="pt-BR" b="1" u="sng" dirty="0" smtClean="0">
                <a:solidFill>
                  <a:schemeClr val="accent2"/>
                </a:solidFill>
              </a:rPr>
              <a:t>LACRALO</a:t>
            </a:r>
            <a:r>
              <a:rPr lang="pt-BR" b="1" dirty="0" smtClean="0">
                <a:solidFill>
                  <a:schemeClr val="accent2"/>
                </a:solidFill>
              </a:rPr>
              <a:t>- </a:t>
            </a:r>
            <a:r>
              <a:rPr lang="pt-BR" b="1" dirty="0" err="1">
                <a:solidFill>
                  <a:schemeClr val="accent2"/>
                </a:solidFill>
              </a:rPr>
              <a:t>Q</a:t>
            </a:r>
            <a:r>
              <a:rPr lang="pt-BR" b="1" dirty="0" err="1" smtClean="0">
                <a:solidFill>
                  <a:schemeClr val="accent2"/>
                </a:solidFill>
              </a:rPr>
              <a:t>uick</a:t>
            </a:r>
            <a:r>
              <a:rPr lang="pt-BR" b="1" dirty="0" smtClean="0">
                <a:solidFill>
                  <a:schemeClr val="accent2"/>
                </a:solidFill>
              </a:rPr>
              <a:t> </a:t>
            </a:r>
            <a:r>
              <a:rPr lang="pt-BR" b="1" dirty="0" err="1">
                <a:solidFill>
                  <a:schemeClr val="accent2"/>
                </a:solidFill>
              </a:rPr>
              <a:t>V</a:t>
            </a:r>
            <a:r>
              <a:rPr lang="pt-BR" b="1" smtClean="0">
                <a:solidFill>
                  <a:schemeClr val="accent2"/>
                </a:solidFill>
              </a:rPr>
              <a:t>iew</a:t>
            </a:r>
            <a:r>
              <a:rPr lang="pt-BR" b="1" dirty="0" smtClean="0">
                <a:solidFill>
                  <a:schemeClr val="accent2"/>
                </a:solidFill>
              </a:rPr>
              <a:t> ICANN 55 – </a:t>
            </a:r>
            <a:r>
              <a:rPr lang="pt-BR" b="1" dirty="0" err="1" smtClean="0">
                <a:solidFill>
                  <a:schemeClr val="accent2"/>
                </a:solidFill>
              </a:rPr>
              <a:t>Marrakech</a:t>
            </a:r>
            <a:r>
              <a:rPr lang="pt-BR" b="1" dirty="0" smtClean="0">
                <a:solidFill>
                  <a:schemeClr val="accent2"/>
                </a:solidFill>
              </a:rPr>
              <a:t>  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6" y="5351313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pt-BR" sz="3200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Vanda Scartezini</a:t>
            </a:r>
          </a:p>
          <a:p>
            <a:r>
              <a:rPr lang="pt-BR" sz="3200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28/</a:t>
            </a:r>
            <a:r>
              <a:rPr lang="pt-BR" sz="3200" b="1" dirty="0" err="1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March</a:t>
            </a:r>
            <a:r>
              <a:rPr lang="pt-BR" sz="3200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/2016</a:t>
            </a:r>
            <a:endParaRPr lang="pt-BR" sz="3200" b="1" dirty="0">
              <a:solidFill>
                <a:schemeClr val="accent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286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774" y="0"/>
            <a:ext cx="8596668" cy="65024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Relevant Points at ICANN 55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614" y="853440"/>
            <a:ext cx="9563946" cy="6004560"/>
          </a:xfrm>
        </p:spPr>
        <p:txBody>
          <a:bodyPr>
            <a:noAutofit/>
          </a:bodyPr>
          <a:lstStyle/>
          <a:p>
            <a:pPr indent="342900">
              <a:lnSpc>
                <a:spcPct val="110000"/>
              </a:lnSpc>
              <a:spcAft>
                <a:spcPts val="1000"/>
              </a:spcAft>
            </a:pP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ALAC has discussed deeply and has approved by consensus ratification of  CCWG ( accountability..) final proposal –ALAC decided to leave disagreed points to Work Stream 2 and contributes to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aloow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Report to be sent to NTIA at the end of that meeting (which really happened). </a:t>
            </a:r>
          </a:p>
          <a:p>
            <a:pPr indent="342900">
              <a:lnSpc>
                <a:spcPct val="110000"/>
              </a:lnSpc>
              <a:spcAft>
                <a:spcPts val="1000"/>
              </a:spcAft>
            </a:pP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ALAC had a dinner on Saturday night with Mr.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Göran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Marby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, the new CEO of ICANN – impressions.</a:t>
            </a:r>
          </a:p>
          <a:p>
            <a:pPr indent="342900">
              <a:lnSpc>
                <a:spcPct val="110000"/>
              </a:lnSpc>
              <a:spcAft>
                <a:spcPts val="1000"/>
              </a:spcAft>
            </a:pP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LACRALO had an special Meeting - Humberto sent details by email  to our community after such meeting. </a:t>
            </a:r>
          </a:p>
          <a:p>
            <a:pPr indent="342900">
              <a:lnSpc>
                <a:spcPct val="110000"/>
              </a:lnSpc>
              <a:spcAft>
                <a:spcPts val="1000"/>
              </a:spcAft>
            </a:pPr>
            <a:endParaRPr lang="en-US" sz="2800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indent="342900">
              <a:lnSpc>
                <a:spcPct val="110000"/>
              </a:lnSpc>
              <a:spcAft>
                <a:spcPts val="1000"/>
              </a:spcAft>
            </a:pPr>
            <a:endParaRPr lang="en-US" sz="28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9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98880"/>
            <a:ext cx="9015306" cy="5344159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LAC SPACE – presence of NICK 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Tomasso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 +SALLY 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Costerton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 (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Meetings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and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Engagement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) bringing explanations about exclusion of Panamá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meeting (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june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)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and compensation alternative:</a:t>
            </a:r>
          </a:p>
          <a:p>
            <a:pPr lvl="1" indent="-342900"/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PANAMA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was out due the 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Zika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 Virus (summer time)  hence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advises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from communities that they will not attend.</a:t>
            </a:r>
          </a:p>
          <a:p>
            <a:pPr lvl="1" indent="-342900"/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Compensation: LAC Strategy- together with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all regional groups shall suggest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any alternative for the region, urgently, to compensate the region. </a:t>
            </a:r>
          </a:p>
          <a:p>
            <a:endParaRPr lang="pt-BR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4454" y="325120"/>
            <a:ext cx="8596668" cy="65024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Relevant Points at ICANN 55 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47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03200"/>
            <a:ext cx="8596668" cy="690880"/>
          </a:xfrm>
        </p:spPr>
        <p:txBody>
          <a:bodyPr/>
          <a:lstStyle/>
          <a:p>
            <a:r>
              <a:rPr lang="pt-BR" b="1" dirty="0" err="1" smtClean="0">
                <a:solidFill>
                  <a:schemeClr val="accent2"/>
                </a:solidFill>
              </a:rPr>
              <a:t>Other</a:t>
            </a:r>
            <a:r>
              <a:rPr lang="pt-BR" b="1" dirty="0" smtClean="0">
                <a:solidFill>
                  <a:schemeClr val="accent2"/>
                </a:solidFill>
              </a:rPr>
              <a:t> </a:t>
            </a:r>
            <a:r>
              <a:rPr lang="pt-BR" b="1" dirty="0" err="1" smtClean="0">
                <a:solidFill>
                  <a:schemeClr val="accent2"/>
                </a:solidFill>
              </a:rPr>
              <a:t>issues</a:t>
            </a:r>
            <a:r>
              <a:rPr lang="pt-BR" b="1" dirty="0" smtClean="0">
                <a:solidFill>
                  <a:schemeClr val="accent2"/>
                </a:solidFill>
              </a:rPr>
              <a:t> </a:t>
            </a:r>
            <a:r>
              <a:rPr lang="pt-BR" b="1" dirty="0" err="1" smtClean="0">
                <a:solidFill>
                  <a:schemeClr val="accent2"/>
                </a:solidFill>
              </a:rPr>
              <a:t>discussed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894080"/>
            <a:ext cx="9814560" cy="5963919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Internal ALAC – </a:t>
            </a:r>
          </a:p>
          <a:p>
            <a:pPr lvl="1" indent="-342900"/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Compliance - brought from Garth with ICANN Compliance director and Consumer Trust – CCWG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Kaili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as participant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Documents: (https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://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community.icann.org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/display/CCT/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CCT+Meeting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+%236+-+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23+March+2016)</a:t>
            </a:r>
          </a:p>
          <a:p>
            <a:pPr lvl="1" indent="-342900"/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GNSO new gTLDs  Subsequent Procedures met F2F and 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Avri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read history and next steps. Due the larger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t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ask it is dividing into Stream 1 and subsequent numbers. New PDP process and CCWG is calling for participants. </a:t>
            </a:r>
          </a:p>
          <a:p>
            <a:pPr lvl="1" indent="-342900"/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W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orking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G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roups debates and up to date: Outreach is special was great with all French speaking receiving students ( </a:t>
            </a:r>
            <a:r>
              <a:rPr lang="en-US" sz="2800" b="1" dirty="0" err="1">
                <a:latin typeface="Century Gothic" charset="0"/>
                <a:ea typeface="Century Gothic" charset="0"/>
                <a:cs typeface="Century Gothic" charset="0"/>
              </a:rPr>
              <a:t>F</a:t>
            </a:r>
            <a:r>
              <a:rPr lang="en-US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adi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 and Steve) and visited university, reporting great enthusiasm.  +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eview WG  to focus on ALSs)  + technology task force + Academy WG. </a:t>
            </a:r>
          </a:p>
          <a:p>
            <a:pPr lvl="1" indent="-342900"/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Discuss on White Paper on Summits and General Assembly. We do not have definition yet about next </a:t>
            </a:r>
            <a:r>
              <a:rPr lang="en-US" sz="2800" b="1" smtClean="0">
                <a:latin typeface="Century Gothic" charset="0"/>
                <a:ea typeface="Century Gothic" charset="0"/>
                <a:cs typeface="Century Gothic" charset="0"/>
              </a:rPr>
              <a:t>general Assembly. </a:t>
            </a:r>
            <a:endParaRPr lang="en-US" sz="2800" b="1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80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61440"/>
            <a:ext cx="9692640" cy="510032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Public Forum- GAC agreed with the final CCWG final text and it was approved by the Board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. Festive End.</a:t>
            </a:r>
          </a:p>
          <a:p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Changes </a:t>
            </a: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on the public Forum model- one session for the public, but still complains about the few answers from the Board to public question in public. </a:t>
            </a:r>
            <a:endParaRPr lang="pt-BR" sz="2800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pt-BR" sz="2800" b="1" dirty="0">
                <a:latin typeface="Century Gothic" charset="0"/>
                <a:ea typeface="Century Gothic" charset="0"/>
                <a:cs typeface="Century Gothic" charset="0"/>
              </a:rPr>
              <a:t> N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ew Meeting in Helsinki,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Finland</a:t>
            </a:r>
            <a:r>
              <a:rPr lang="pt-BR" sz="2800" b="1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  <a:p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Not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clear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at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all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if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the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MODEL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B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will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full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remain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at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this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country...</a:t>
            </a:r>
          </a:p>
          <a:p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Not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clear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yet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if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they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will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keep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Puerto Rico (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smae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problem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–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island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+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Zika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Virus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+ </a:t>
            </a:r>
            <a:r>
              <a:rPr lang="pt-BR" sz="2800" b="1" dirty="0" err="1" smtClean="0">
                <a:latin typeface="Century Gothic" charset="0"/>
                <a:ea typeface="Century Gothic" charset="0"/>
                <a:cs typeface="Century Gothic" charset="0"/>
              </a:rPr>
              <a:t>summer</a:t>
            </a:r>
            <a:r>
              <a:rPr lang="pt-BR" sz="2800" b="1" dirty="0" smtClean="0">
                <a:latin typeface="Century Gothic" charset="0"/>
                <a:ea typeface="Century Gothic" charset="0"/>
                <a:cs typeface="Century Gothic" charset="0"/>
              </a:rPr>
              <a:t> time) </a:t>
            </a:r>
            <a:endParaRPr lang="pt-BR" sz="28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345440"/>
            <a:ext cx="8596668" cy="690880"/>
          </a:xfrm>
        </p:spPr>
        <p:txBody>
          <a:bodyPr/>
          <a:lstStyle/>
          <a:p>
            <a:r>
              <a:rPr lang="pt-BR" b="1" dirty="0" err="1" smtClean="0">
                <a:solidFill>
                  <a:schemeClr val="accent2"/>
                </a:solidFill>
              </a:rPr>
              <a:t>Other</a:t>
            </a:r>
            <a:r>
              <a:rPr lang="pt-BR" b="1" dirty="0" smtClean="0">
                <a:solidFill>
                  <a:schemeClr val="accent2"/>
                </a:solidFill>
              </a:rPr>
              <a:t> </a:t>
            </a:r>
            <a:r>
              <a:rPr lang="pt-BR" b="1" dirty="0" err="1" smtClean="0">
                <a:solidFill>
                  <a:schemeClr val="accent2"/>
                </a:solidFill>
              </a:rPr>
              <a:t>issues</a:t>
            </a:r>
            <a:r>
              <a:rPr lang="pt-BR" b="1" dirty="0" smtClean="0">
                <a:solidFill>
                  <a:schemeClr val="accent2"/>
                </a:solidFill>
              </a:rPr>
              <a:t> </a:t>
            </a:r>
            <a:r>
              <a:rPr lang="pt-BR" b="1" dirty="0" err="1" smtClean="0">
                <a:solidFill>
                  <a:schemeClr val="accent2"/>
                </a:solidFill>
              </a:rPr>
              <a:t>discussed</a:t>
            </a:r>
            <a:endParaRPr lang="pt-BR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599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268224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Question? other colleagues attended ICANN 55 want to add anything relevant?</a:t>
            </a:r>
            <a:b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b="1" dirty="0" smtClean="0">
                <a:solidFill>
                  <a:schemeClr val="accent2"/>
                </a:solidFill>
                <a:latin typeface="Century Gothic" charset="0"/>
                <a:ea typeface="Century Gothic" charset="0"/>
                <a:cs typeface="Century Gothic" charset="0"/>
              </a:rPr>
              <a:t> THANK YOU!!! </a:t>
            </a:r>
            <a:endParaRPr lang="en-US" b="1" dirty="0">
              <a:solidFill>
                <a:schemeClr val="accent2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73132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435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Trebuchet MS</vt:lpstr>
      <vt:lpstr>Wingdings 3</vt:lpstr>
      <vt:lpstr>Facet</vt:lpstr>
      <vt:lpstr>LACRALO- Quick View ICANN 55 – Marrakech  </vt:lpstr>
      <vt:lpstr>Relevant Points at ICANN 55 </vt:lpstr>
      <vt:lpstr>Relevant Points at ICANN 55 </vt:lpstr>
      <vt:lpstr>Other issues discussed</vt:lpstr>
      <vt:lpstr>Other issues discussed</vt:lpstr>
      <vt:lpstr>Question? other colleagues attended ICANN 55 want to add anything relevant?    THANK YOU!!!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LACRALO- quick view of ICANN 55 – Marrakech</dc:title>
  <dc:creator>Vanda Scartezini</dc:creator>
  <cp:lastModifiedBy>Terri Agnew</cp:lastModifiedBy>
  <cp:revision>22</cp:revision>
  <dcterms:created xsi:type="dcterms:W3CDTF">2016-03-26T20:43:11Z</dcterms:created>
  <dcterms:modified xsi:type="dcterms:W3CDTF">2016-03-28T14:08:09Z</dcterms:modified>
</cp:coreProperties>
</file>